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charts/chart4.xml" ContentType="application/vnd.openxmlformats-officedocument.drawingml.chart+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rts/chart5.xml" ContentType="application/vnd.openxmlformats-officedocument.drawingml.chart+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1.xml" ContentType="application/vnd.openxmlformats-officedocument.presentationml.notesSlide+xml"/>
  <Override PartName="/ppt/charts/chart6.xml" ContentType="application/vnd.openxmlformats-officedocument.drawingml.chart+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5.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16.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7.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18.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9.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charts/chart7.xml" ContentType="application/vnd.openxmlformats-officedocument.drawingml.chart+xml"/>
  <Override PartName="/ppt/theme/themeOverride2.xml" ContentType="application/vnd.openxmlformats-officedocument.themeOverride+xml"/>
  <Override PartName="/ppt/charts/chart8.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68" r:id="rId2"/>
    <p:sldId id="294" r:id="rId3"/>
    <p:sldId id="295" r:id="rId4"/>
    <p:sldId id="296" r:id="rId5"/>
    <p:sldId id="318" r:id="rId6"/>
    <p:sldId id="289" r:id="rId7"/>
    <p:sldId id="307" r:id="rId8"/>
    <p:sldId id="303" r:id="rId9"/>
    <p:sldId id="297" r:id="rId10"/>
    <p:sldId id="298" r:id="rId11"/>
    <p:sldId id="308" r:id="rId12"/>
    <p:sldId id="300" r:id="rId13"/>
    <p:sldId id="301" r:id="rId14"/>
    <p:sldId id="285" r:id="rId15"/>
    <p:sldId id="286" r:id="rId16"/>
    <p:sldId id="290" r:id="rId17"/>
    <p:sldId id="305" r:id="rId18"/>
    <p:sldId id="312" r:id="rId19"/>
    <p:sldId id="319" r:id="rId20"/>
    <p:sldId id="320" r:id="rId21"/>
    <p:sldId id="321" r:id="rId22"/>
    <p:sldId id="322" r:id="rId23"/>
    <p:sldId id="323" r:id="rId24"/>
    <p:sldId id="324" r:id="rId25"/>
    <p:sldId id="288" r:id="rId26"/>
    <p:sldId id="270" r:id="rId27"/>
    <p:sldId id="325" r:id="rId28"/>
    <p:sldId id="326" r:id="rId29"/>
    <p:sldId id="273" r:id="rId30"/>
    <p:sldId id="262" r:id="rId31"/>
    <p:sldId id="263" r:id="rId32"/>
    <p:sldId id="264" r:id="rId33"/>
    <p:sldId id="316" r:id="rId3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admin" initials="w" lastIdx="4" clrIdx="0">
    <p:extLst/>
  </p:cmAuthor>
  <p:cmAuthor id="2" name="徳永 光"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A5A5A5"/>
    <a:srgbClr val="FFCCFF"/>
    <a:srgbClr val="595959"/>
    <a:srgbClr val="FFFFCC"/>
    <a:srgbClr val="FFCCCC"/>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19" autoAdjust="0"/>
    <p:restoredTop sz="81106" autoAdjust="0"/>
  </p:normalViewPr>
  <p:slideViewPr>
    <p:cSldViewPr snapToGrid="0">
      <p:cViewPr varScale="1">
        <p:scale>
          <a:sx n="90" d="100"/>
          <a:sy n="90" d="100"/>
        </p:scale>
        <p:origin x="1752" y="108"/>
      </p:cViewPr>
      <p:guideLst>
        <p:guide orient="horz" pos="2160"/>
        <p:guide pos="2880"/>
      </p:guideLst>
    </p:cSldViewPr>
  </p:slideViewPr>
  <p:outlineViewPr>
    <p:cViewPr>
      <p:scale>
        <a:sx n="33" d="100"/>
        <a:sy n="33" d="100"/>
      </p:scale>
      <p:origin x="0" y="851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______1.xlsx"/></Relationships>
</file>

<file path=ppt/charts/_rels/chart2.xml.rels><?xml version="1.0" encoding="UTF-8" standalone="yes"?>
<Relationships xmlns="http://schemas.openxmlformats.org/package/2006/relationships"><Relationship Id="rId1" Type="http://schemas.openxmlformats.org/officeDocument/2006/relationships/oleObject" Target="Microsoft%20Word%20&#20869;&#12398;&#12464;&#12521;&#12501;"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___2.xlsx"/></Relationships>
</file>

<file path=ppt/charts/_rels/chart4.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7.xml.rels><?xml version="1.0" encoding="UTF-8" standalone="yes"?>
<Relationships xmlns="http://schemas.openxmlformats.org/package/2006/relationships"><Relationship Id="rId2" Type="http://schemas.openxmlformats.org/officeDocument/2006/relationships/oleObject" Target="file:///F:\&#12510;&#12473;&#12503;&#12521;\&#20154;&#21475;&#25512;&#35336;1.xlsx" TargetMode="External"/><Relationship Id="rId1" Type="http://schemas.openxmlformats.org/officeDocument/2006/relationships/themeOverride" Target="../theme/themeOverride2.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1" i="0" u="none" strike="noStrike" kern="1200" spc="0" baseline="0">
                <a:solidFill>
                  <a:sysClr val="windowText" lastClr="000000"/>
                </a:solidFill>
                <a:latin typeface="+mn-lt"/>
                <a:ea typeface="+mn-ea"/>
                <a:cs typeface="+mn-cs"/>
              </a:defRPr>
            </a:pPr>
            <a:r>
              <a:rPr lang="ja-JP" altLang="en-US" sz="2400" b="1" dirty="0">
                <a:solidFill>
                  <a:sysClr val="windowText" lastClr="000000"/>
                </a:solidFill>
              </a:rPr>
              <a:t>人口</a:t>
            </a:r>
            <a:r>
              <a:rPr lang="ja-JP" altLang="en-US" sz="2400" b="1" dirty="0" smtClean="0">
                <a:solidFill>
                  <a:sysClr val="windowText" lastClr="000000"/>
                </a:solidFill>
              </a:rPr>
              <a:t>推計と目標人口</a:t>
            </a:r>
            <a:endParaRPr lang="ja-JP" altLang="en-US" sz="2400" b="1" dirty="0">
              <a:solidFill>
                <a:sysClr val="windowText" lastClr="000000"/>
              </a:solidFill>
            </a:endParaRPr>
          </a:p>
        </c:rich>
      </c:tx>
      <c:overlay val="0"/>
      <c:spPr>
        <a:noFill/>
        <a:ln>
          <a:noFill/>
        </a:ln>
        <a:effectLst/>
      </c:spPr>
      <c:txPr>
        <a:bodyPr rot="0" spcFirstLastPara="1" vertOverflow="ellipsis" vert="horz" wrap="square" anchor="ctr" anchorCtr="1"/>
        <a:lstStyle/>
        <a:p>
          <a:pPr>
            <a:defRPr sz="2400" b="1" i="0" u="none" strike="noStrike" kern="1200" spc="0" baseline="0">
              <a:solidFill>
                <a:sysClr val="windowText" lastClr="000000"/>
              </a:solidFill>
              <a:latin typeface="+mn-lt"/>
              <a:ea typeface="+mn-ea"/>
              <a:cs typeface="+mn-cs"/>
            </a:defRPr>
          </a:pPr>
          <a:endParaRPr lang="ja-JP"/>
        </a:p>
      </c:txPr>
    </c:title>
    <c:autoTitleDeleted val="0"/>
    <c:plotArea>
      <c:layout>
        <c:manualLayout>
          <c:layoutTarget val="inner"/>
          <c:xMode val="edge"/>
          <c:yMode val="edge"/>
          <c:x val="0.22273935004908391"/>
          <c:y val="0.18445618206501416"/>
          <c:w val="0.69949087509050789"/>
          <c:h val="0.58720029628583681"/>
        </c:manualLayout>
      </c:layout>
      <c:lineChart>
        <c:grouping val="standard"/>
        <c:varyColors val="0"/>
        <c:ser>
          <c:idx val="0"/>
          <c:order val="0"/>
          <c:tx>
            <c:strRef>
              <c:f>Sheet1!$G$88</c:f>
              <c:strCache>
                <c:ptCount val="1"/>
                <c:pt idx="0">
                  <c:v>女性</c:v>
                </c:pt>
              </c:strCache>
            </c:strRef>
          </c:tx>
          <c:spPr>
            <a:ln w="28575" cap="rnd">
              <a:solidFill>
                <a:schemeClr val="accent1"/>
              </a:solidFill>
              <a:round/>
            </a:ln>
            <a:effectLst/>
          </c:spPr>
          <c:marker>
            <c:symbol val="none"/>
          </c:marker>
          <c:cat>
            <c:numRef>
              <c:f>Sheet1!$H$87:$P$87</c:f>
              <c:numCache>
                <c:formatCode>General</c:formatCode>
                <c:ptCount val="9"/>
                <c:pt idx="0">
                  <c:v>2000</c:v>
                </c:pt>
                <c:pt idx="1">
                  <c:v>2005</c:v>
                </c:pt>
                <c:pt idx="2">
                  <c:v>2010</c:v>
                </c:pt>
                <c:pt idx="3">
                  <c:v>2015</c:v>
                </c:pt>
                <c:pt idx="4">
                  <c:v>2020</c:v>
                </c:pt>
                <c:pt idx="5">
                  <c:v>2025</c:v>
                </c:pt>
                <c:pt idx="6">
                  <c:v>2030</c:v>
                </c:pt>
                <c:pt idx="7">
                  <c:v>2035</c:v>
                </c:pt>
                <c:pt idx="8">
                  <c:v>2040</c:v>
                </c:pt>
              </c:numCache>
            </c:numRef>
          </c:cat>
          <c:val>
            <c:numRef>
              <c:f>Sheet1!$H$88:$P$88</c:f>
              <c:numCache>
                <c:formatCode>General</c:formatCode>
                <c:ptCount val="9"/>
                <c:pt idx="0">
                  <c:v>67541</c:v>
                </c:pt>
                <c:pt idx="1">
                  <c:v>72239</c:v>
                </c:pt>
                <c:pt idx="2" formatCode="#,##0_ ">
                  <c:v>71814</c:v>
                </c:pt>
                <c:pt idx="3" formatCode="0">
                  <c:v>70925.768303508681</c:v>
                </c:pt>
                <c:pt idx="4" formatCode="0">
                  <c:v>69607.641985569397</c:v>
                </c:pt>
                <c:pt idx="5" formatCode="0">
                  <c:v>67675.172793210877</c:v>
                </c:pt>
                <c:pt idx="6" formatCode="0">
                  <c:v>65194.102869735478</c:v>
                </c:pt>
                <c:pt idx="7" formatCode="0">
                  <c:v>62243.349240651172</c:v>
                </c:pt>
                <c:pt idx="8" formatCode="0">
                  <c:v>58958.999291137901</c:v>
                </c:pt>
              </c:numCache>
            </c:numRef>
          </c:val>
          <c:smooth val="0"/>
        </c:ser>
        <c:ser>
          <c:idx val="1"/>
          <c:order val="1"/>
          <c:tx>
            <c:strRef>
              <c:f>Sheet1!$G$89</c:f>
              <c:strCache>
                <c:ptCount val="1"/>
                <c:pt idx="0">
                  <c:v>男性</c:v>
                </c:pt>
              </c:strCache>
            </c:strRef>
          </c:tx>
          <c:spPr>
            <a:ln w="28575" cap="rnd">
              <a:solidFill>
                <a:schemeClr val="accent2"/>
              </a:solidFill>
              <a:round/>
            </a:ln>
            <a:effectLst/>
          </c:spPr>
          <c:marker>
            <c:symbol val="none"/>
          </c:marker>
          <c:cat>
            <c:numRef>
              <c:f>Sheet1!$H$87:$P$87</c:f>
              <c:numCache>
                <c:formatCode>General</c:formatCode>
                <c:ptCount val="9"/>
                <c:pt idx="0">
                  <c:v>2000</c:v>
                </c:pt>
                <c:pt idx="1">
                  <c:v>2005</c:v>
                </c:pt>
                <c:pt idx="2">
                  <c:v>2010</c:v>
                </c:pt>
                <c:pt idx="3">
                  <c:v>2015</c:v>
                </c:pt>
                <c:pt idx="4">
                  <c:v>2020</c:v>
                </c:pt>
                <c:pt idx="5">
                  <c:v>2025</c:v>
                </c:pt>
                <c:pt idx="6">
                  <c:v>2030</c:v>
                </c:pt>
                <c:pt idx="7">
                  <c:v>2035</c:v>
                </c:pt>
                <c:pt idx="8">
                  <c:v>2040</c:v>
                </c:pt>
              </c:numCache>
            </c:numRef>
          </c:cat>
          <c:val>
            <c:numRef>
              <c:f>Sheet1!$H$89:$P$89</c:f>
              <c:numCache>
                <c:formatCode>General</c:formatCode>
                <c:ptCount val="9"/>
                <c:pt idx="0">
                  <c:v>67161</c:v>
                </c:pt>
                <c:pt idx="1">
                  <c:v>71600</c:v>
                </c:pt>
                <c:pt idx="2" formatCode="#,##0_ ">
                  <c:v>70969</c:v>
                </c:pt>
                <c:pt idx="3" formatCode="0">
                  <c:v>70018.329382331314</c:v>
                </c:pt>
                <c:pt idx="4" formatCode="0">
                  <c:v>68527.29961108003</c:v>
                </c:pt>
                <c:pt idx="5" formatCode="0">
                  <c:v>66426.0220202614</c:v>
                </c:pt>
                <c:pt idx="6" formatCode="0">
                  <c:v>63840.835502637026</c:v>
                </c:pt>
                <c:pt idx="7" formatCode="0">
                  <c:v>60907.923983044027</c:v>
                </c:pt>
                <c:pt idx="8" formatCode="0">
                  <c:v>57825.421311982296</c:v>
                </c:pt>
              </c:numCache>
            </c:numRef>
          </c:val>
          <c:smooth val="0"/>
        </c:ser>
        <c:ser>
          <c:idx val="2"/>
          <c:order val="2"/>
          <c:tx>
            <c:strRef>
              <c:f>Sheet1!$G$91</c:f>
              <c:strCache>
                <c:ptCount val="1"/>
                <c:pt idx="0">
                  <c:v>総計</c:v>
                </c:pt>
              </c:strCache>
            </c:strRef>
          </c:tx>
          <c:spPr>
            <a:ln w="28575" cap="rnd">
              <a:solidFill>
                <a:schemeClr val="accent3"/>
              </a:solidFill>
              <a:round/>
            </a:ln>
            <a:effectLst/>
          </c:spPr>
          <c:marker>
            <c:symbol val="none"/>
          </c:marker>
          <c:cat>
            <c:numRef>
              <c:f>Sheet1!$H$87:$P$87</c:f>
              <c:numCache>
                <c:formatCode>General</c:formatCode>
                <c:ptCount val="9"/>
                <c:pt idx="0">
                  <c:v>2000</c:v>
                </c:pt>
                <c:pt idx="1">
                  <c:v>2005</c:v>
                </c:pt>
                <c:pt idx="2">
                  <c:v>2010</c:v>
                </c:pt>
                <c:pt idx="3">
                  <c:v>2015</c:v>
                </c:pt>
                <c:pt idx="4">
                  <c:v>2020</c:v>
                </c:pt>
                <c:pt idx="5">
                  <c:v>2025</c:v>
                </c:pt>
                <c:pt idx="6">
                  <c:v>2030</c:v>
                </c:pt>
                <c:pt idx="7">
                  <c:v>2035</c:v>
                </c:pt>
                <c:pt idx="8">
                  <c:v>2040</c:v>
                </c:pt>
              </c:numCache>
            </c:numRef>
          </c:cat>
          <c:val>
            <c:numRef>
              <c:f>Sheet1!$H$91:$P$91</c:f>
              <c:numCache>
                <c:formatCode>General</c:formatCode>
                <c:ptCount val="9"/>
                <c:pt idx="0">
                  <c:v>134702</c:v>
                </c:pt>
                <c:pt idx="1">
                  <c:v>143839</c:v>
                </c:pt>
                <c:pt idx="2" formatCode="#,##0_ ">
                  <c:v>142783</c:v>
                </c:pt>
                <c:pt idx="3" formatCode="0">
                  <c:v>140707.50311259902</c:v>
                </c:pt>
                <c:pt idx="4" formatCode="0">
                  <c:v>137754.69969769253</c:v>
                </c:pt>
                <c:pt idx="5" formatCode="0">
                  <c:v>133625.98425704244</c:v>
                </c:pt>
                <c:pt idx="6" formatCode="0">
                  <c:v>128485.5293466358</c:v>
                </c:pt>
                <c:pt idx="7" formatCode="0">
                  <c:v>122529.72066186737</c:v>
                </c:pt>
                <c:pt idx="8" formatCode="0">
                  <c:v>116116.98470467555</c:v>
                </c:pt>
              </c:numCache>
            </c:numRef>
          </c:val>
          <c:smooth val="0"/>
        </c:ser>
        <c:ser>
          <c:idx val="3"/>
          <c:order val="3"/>
          <c:tx>
            <c:strRef>
              <c:f>Sheet1!$G$90</c:f>
              <c:strCache>
                <c:ptCount val="1"/>
                <c:pt idx="0">
                  <c:v>目標</c:v>
                </c:pt>
              </c:strCache>
            </c:strRef>
          </c:tx>
          <c:spPr>
            <a:ln w="28575" cap="rnd">
              <a:solidFill>
                <a:schemeClr val="accent4"/>
              </a:solidFill>
              <a:round/>
            </a:ln>
            <a:effectLst/>
          </c:spPr>
          <c:marker>
            <c:symbol val="none"/>
          </c:marker>
          <c:cat>
            <c:numRef>
              <c:f>Sheet1!$H$87:$P$87</c:f>
              <c:numCache>
                <c:formatCode>General</c:formatCode>
                <c:ptCount val="9"/>
                <c:pt idx="0">
                  <c:v>2000</c:v>
                </c:pt>
                <c:pt idx="1">
                  <c:v>2005</c:v>
                </c:pt>
                <c:pt idx="2">
                  <c:v>2010</c:v>
                </c:pt>
                <c:pt idx="3">
                  <c:v>2015</c:v>
                </c:pt>
                <c:pt idx="4">
                  <c:v>2020</c:v>
                </c:pt>
                <c:pt idx="5">
                  <c:v>2025</c:v>
                </c:pt>
                <c:pt idx="6">
                  <c:v>2030</c:v>
                </c:pt>
                <c:pt idx="7">
                  <c:v>2035</c:v>
                </c:pt>
                <c:pt idx="8">
                  <c:v>2040</c:v>
                </c:pt>
              </c:numCache>
            </c:numRef>
          </c:cat>
          <c:val>
            <c:numRef>
              <c:f>Sheet1!$H$90:$P$90</c:f>
              <c:numCache>
                <c:formatCode>General</c:formatCode>
                <c:ptCount val="9"/>
                <c:pt idx="0">
                  <c:v>134702</c:v>
                </c:pt>
                <c:pt idx="1">
                  <c:v>143839</c:v>
                </c:pt>
                <c:pt idx="2" formatCode="#,##0_ ">
                  <c:v>142783</c:v>
                </c:pt>
                <c:pt idx="3">
                  <c:v>140708</c:v>
                </c:pt>
                <c:pt idx="4">
                  <c:v>140700</c:v>
                </c:pt>
                <c:pt idx="5">
                  <c:v>140500</c:v>
                </c:pt>
                <c:pt idx="6">
                  <c:v>140500</c:v>
                </c:pt>
                <c:pt idx="7">
                  <c:v>140000</c:v>
                </c:pt>
                <c:pt idx="8">
                  <c:v>140000</c:v>
                </c:pt>
              </c:numCache>
            </c:numRef>
          </c:val>
          <c:smooth val="0"/>
        </c:ser>
        <c:dLbls>
          <c:showLegendKey val="0"/>
          <c:showVal val="0"/>
          <c:showCatName val="0"/>
          <c:showSerName val="0"/>
          <c:showPercent val="0"/>
          <c:showBubbleSize val="0"/>
        </c:dLbls>
        <c:smooth val="0"/>
        <c:axId val="274909560"/>
        <c:axId val="274909952"/>
      </c:lineChart>
      <c:catAx>
        <c:axId val="274909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ja-JP"/>
          </a:p>
        </c:txPr>
        <c:crossAx val="274909952"/>
        <c:crosses val="autoZero"/>
        <c:auto val="1"/>
        <c:lblAlgn val="ctr"/>
        <c:lblOffset val="100"/>
        <c:noMultiLvlLbl val="0"/>
      </c:catAx>
      <c:valAx>
        <c:axId val="274909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ja-JP"/>
          </a:p>
        </c:txPr>
        <c:crossAx val="2749095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400"/>
            </a:pPr>
            <a:r>
              <a:rPr lang="ja-JP" sz="2400"/>
              <a:t>農業の推移</a:t>
            </a:r>
          </a:p>
        </c:rich>
      </c:tx>
      <c:layout>
        <c:manualLayout>
          <c:xMode val="edge"/>
          <c:yMode val="edge"/>
          <c:x val="0.332229800543482"/>
          <c:y val="2.74009251587959E-2"/>
        </c:manualLayout>
      </c:layout>
      <c:overlay val="0"/>
    </c:title>
    <c:autoTitleDeleted val="0"/>
    <c:plotArea>
      <c:layout>
        <c:manualLayout>
          <c:layoutTarget val="inner"/>
          <c:xMode val="edge"/>
          <c:yMode val="edge"/>
          <c:x val="8.8455280036635497E-2"/>
          <c:y val="0.23428941705790299"/>
          <c:w val="0.87713119951441698"/>
          <c:h val="0.65130416896805599"/>
        </c:manualLayout>
      </c:layout>
      <c:barChart>
        <c:barDir val="col"/>
        <c:grouping val="clustered"/>
        <c:varyColors val="0"/>
        <c:ser>
          <c:idx val="0"/>
          <c:order val="0"/>
          <c:tx>
            <c:strRef>
              <c:f>'[Microsoft Word 内のグラフ]Sheet1'!$B$1</c:f>
              <c:strCache>
                <c:ptCount val="1"/>
                <c:pt idx="0">
                  <c:v>農家数（戸）</c:v>
                </c:pt>
              </c:strCache>
            </c:strRef>
          </c:tx>
          <c:invertIfNegative val="0"/>
          <c:cat>
            <c:strRef>
              <c:f>'[Microsoft Word 内のグラフ]Sheet1'!$A$2:$A$9</c:f>
              <c:strCache>
                <c:ptCount val="8"/>
                <c:pt idx="0">
                  <c:v>s61</c:v>
                </c:pt>
                <c:pt idx="1">
                  <c:v>s63</c:v>
                </c:pt>
                <c:pt idx="2">
                  <c:v>h2</c:v>
                </c:pt>
                <c:pt idx="3">
                  <c:v>h7</c:v>
                </c:pt>
                <c:pt idx="4">
                  <c:v>h10</c:v>
                </c:pt>
                <c:pt idx="5">
                  <c:v>h12</c:v>
                </c:pt>
                <c:pt idx="6">
                  <c:v>h17</c:v>
                </c:pt>
                <c:pt idx="7">
                  <c:v>h22</c:v>
                </c:pt>
              </c:strCache>
            </c:strRef>
          </c:cat>
          <c:val>
            <c:numRef>
              <c:f>'[Microsoft Word 内のグラフ]Sheet1'!$B$2:$B$9</c:f>
              <c:numCache>
                <c:formatCode>General</c:formatCode>
                <c:ptCount val="8"/>
                <c:pt idx="0">
                  <c:v>2583</c:v>
                </c:pt>
                <c:pt idx="1">
                  <c:v>2522</c:v>
                </c:pt>
                <c:pt idx="2">
                  <c:v>2388</c:v>
                </c:pt>
                <c:pt idx="3">
                  <c:v>2612</c:v>
                </c:pt>
                <c:pt idx="4">
                  <c:v>2041</c:v>
                </c:pt>
                <c:pt idx="5">
                  <c:v>1608</c:v>
                </c:pt>
                <c:pt idx="6">
                  <c:v>1251</c:v>
                </c:pt>
                <c:pt idx="7">
                  <c:v>1451</c:v>
                </c:pt>
              </c:numCache>
            </c:numRef>
          </c:val>
        </c:ser>
        <c:dLbls>
          <c:showLegendKey val="0"/>
          <c:showVal val="0"/>
          <c:showCatName val="0"/>
          <c:showSerName val="0"/>
          <c:showPercent val="0"/>
          <c:showBubbleSize val="0"/>
        </c:dLbls>
        <c:gapWidth val="150"/>
        <c:axId val="288978704"/>
        <c:axId val="288978312"/>
      </c:barChart>
      <c:lineChart>
        <c:grouping val="standard"/>
        <c:varyColors val="0"/>
        <c:ser>
          <c:idx val="1"/>
          <c:order val="1"/>
          <c:tx>
            <c:strRef>
              <c:f>'[Microsoft Word 内のグラフ]Sheet1'!$C$1</c:f>
              <c:strCache>
                <c:ptCount val="1"/>
                <c:pt idx="0">
                  <c:v>農家人口（人）</c:v>
                </c:pt>
              </c:strCache>
            </c:strRef>
          </c:tx>
          <c:marker>
            <c:symbol val="none"/>
          </c:marker>
          <c:cat>
            <c:strRef>
              <c:f>'[Microsoft Word 内のグラフ]Sheet1'!$A$2:$A$9</c:f>
              <c:strCache>
                <c:ptCount val="8"/>
                <c:pt idx="0">
                  <c:v>s61</c:v>
                </c:pt>
                <c:pt idx="1">
                  <c:v>s63</c:v>
                </c:pt>
                <c:pt idx="2">
                  <c:v>h2</c:v>
                </c:pt>
                <c:pt idx="3">
                  <c:v>h7</c:v>
                </c:pt>
                <c:pt idx="4">
                  <c:v>h10</c:v>
                </c:pt>
                <c:pt idx="5">
                  <c:v>h12</c:v>
                </c:pt>
                <c:pt idx="6">
                  <c:v>h17</c:v>
                </c:pt>
                <c:pt idx="7">
                  <c:v>h22</c:v>
                </c:pt>
              </c:strCache>
            </c:strRef>
          </c:cat>
          <c:val>
            <c:numRef>
              <c:f>'[Microsoft Word 内のグラフ]Sheet1'!$C$2:$C$9</c:f>
              <c:numCache>
                <c:formatCode>General</c:formatCode>
                <c:ptCount val="8"/>
                <c:pt idx="0">
                  <c:v>12446</c:v>
                </c:pt>
                <c:pt idx="1">
                  <c:v>12117</c:v>
                </c:pt>
                <c:pt idx="2">
                  <c:v>11421</c:v>
                </c:pt>
                <c:pt idx="3">
                  <c:v>9999</c:v>
                </c:pt>
                <c:pt idx="4">
                  <c:v>9354</c:v>
                </c:pt>
                <c:pt idx="5">
                  <c:v>7532</c:v>
                </c:pt>
                <c:pt idx="6">
                  <c:v>5592</c:v>
                </c:pt>
                <c:pt idx="7">
                  <c:v>6086</c:v>
                </c:pt>
              </c:numCache>
            </c:numRef>
          </c:val>
          <c:smooth val="0"/>
        </c:ser>
        <c:dLbls>
          <c:showLegendKey val="0"/>
          <c:showVal val="0"/>
          <c:showCatName val="0"/>
          <c:showSerName val="0"/>
          <c:showPercent val="0"/>
          <c:showBubbleSize val="0"/>
        </c:dLbls>
        <c:marker val="1"/>
        <c:smooth val="0"/>
        <c:axId val="221266584"/>
        <c:axId val="288977920"/>
      </c:lineChart>
      <c:catAx>
        <c:axId val="221266584"/>
        <c:scaling>
          <c:orientation val="minMax"/>
        </c:scaling>
        <c:delete val="0"/>
        <c:axPos val="b"/>
        <c:numFmt formatCode="General" sourceLinked="0"/>
        <c:majorTickMark val="none"/>
        <c:minorTickMark val="none"/>
        <c:tickLblPos val="nextTo"/>
        <c:crossAx val="288977920"/>
        <c:crosses val="autoZero"/>
        <c:auto val="1"/>
        <c:lblAlgn val="ctr"/>
        <c:lblOffset val="100"/>
        <c:noMultiLvlLbl val="0"/>
      </c:catAx>
      <c:valAx>
        <c:axId val="288977920"/>
        <c:scaling>
          <c:orientation val="minMax"/>
        </c:scaling>
        <c:delete val="0"/>
        <c:axPos val="l"/>
        <c:majorGridlines/>
        <c:numFmt formatCode="General" sourceLinked="1"/>
        <c:majorTickMark val="none"/>
        <c:minorTickMark val="none"/>
        <c:tickLblPos val="nextTo"/>
        <c:txPr>
          <a:bodyPr/>
          <a:lstStyle/>
          <a:p>
            <a:pPr>
              <a:defRPr sz="1400"/>
            </a:pPr>
            <a:endParaRPr lang="ja-JP"/>
          </a:p>
        </c:txPr>
        <c:crossAx val="221266584"/>
        <c:crosses val="autoZero"/>
        <c:crossBetween val="between"/>
      </c:valAx>
      <c:valAx>
        <c:axId val="288978312"/>
        <c:scaling>
          <c:orientation val="minMax"/>
        </c:scaling>
        <c:delete val="0"/>
        <c:axPos val="r"/>
        <c:numFmt formatCode="General" sourceLinked="1"/>
        <c:majorTickMark val="out"/>
        <c:minorTickMark val="none"/>
        <c:tickLblPos val="nextTo"/>
        <c:txPr>
          <a:bodyPr/>
          <a:lstStyle/>
          <a:p>
            <a:pPr>
              <a:defRPr sz="1400"/>
            </a:pPr>
            <a:endParaRPr lang="ja-JP"/>
          </a:p>
        </c:txPr>
        <c:crossAx val="288978704"/>
        <c:crosses val="max"/>
        <c:crossBetween val="between"/>
      </c:valAx>
      <c:catAx>
        <c:axId val="288978704"/>
        <c:scaling>
          <c:orientation val="minMax"/>
        </c:scaling>
        <c:delete val="1"/>
        <c:axPos val="b"/>
        <c:numFmt formatCode="General" sourceLinked="1"/>
        <c:majorTickMark val="out"/>
        <c:minorTickMark val="none"/>
        <c:tickLblPos val="nextTo"/>
        <c:crossAx val="288978312"/>
        <c:crosses val="autoZero"/>
        <c:auto val="1"/>
        <c:lblAlgn val="ctr"/>
        <c:lblOffset val="100"/>
        <c:noMultiLvlLbl val="0"/>
      </c:catAx>
    </c:plotArea>
    <c:legend>
      <c:legendPos val="r"/>
      <c:layout>
        <c:manualLayout>
          <c:xMode val="edge"/>
          <c:yMode val="edge"/>
          <c:x val="0.61048094034267797"/>
          <c:y val="0.26335201774371703"/>
          <c:w val="0.23481279229926999"/>
          <c:h val="0.17736597279756999"/>
        </c:manualLayout>
      </c:layout>
      <c:overlay val="0"/>
      <c:spPr>
        <a:solidFill>
          <a:schemeClr val="bg1"/>
        </a:solidFill>
        <a:ln>
          <a:solidFill>
            <a:schemeClr val="tx1"/>
          </a:solidFill>
        </a:ln>
      </c:spPr>
      <c:txPr>
        <a:bodyPr/>
        <a:lstStyle/>
        <a:p>
          <a:pPr>
            <a:defRPr sz="1100">
              <a:latin typeface="HGPｺﾞｼｯｸE" panose="020B0900000000000000" pitchFamily="50" charset="-128"/>
              <a:ea typeface="HGPｺﾞｼｯｸE" panose="020B0900000000000000" pitchFamily="50" charset="-128"/>
            </a:defRPr>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r>
              <a:rPr lang="ja-JP" altLang="en-US" sz="2400" b="1" dirty="0" smtClean="0">
                <a:solidFill>
                  <a:schemeClr val="tx1"/>
                </a:solidFill>
              </a:rPr>
              <a:t>耕作放棄地　面積</a:t>
            </a:r>
            <a:endParaRPr lang="ja-JP" altLang="en-US" sz="2400" b="1" dirty="0">
              <a:solidFill>
                <a:schemeClr val="tx1"/>
              </a:solidFill>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放置面積</c:v>
                </c:pt>
              </c:strCache>
            </c:strRef>
          </c:tx>
          <c:spPr>
            <a:solidFill>
              <a:schemeClr val="accent1"/>
            </a:solidFill>
            <a:ln>
              <a:noFill/>
            </a:ln>
            <a:effectLst/>
          </c:spPr>
          <c:invertIfNegative val="0"/>
          <c:cat>
            <c:strRef>
              <c:f>Sheet1!$A$2:$A$6</c:f>
              <c:strCache>
                <c:ptCount val="5"/>
                <c:pt idx="0">
                  <c:v>s60</c:v>
                </c:pt>
                <c:pt idx="1">
                  <c:v>h7</c:v>
                </c:pt>
                <c:pt idx="2">
                  <c:v>h17</c:v>
                </c:pt>
                <c:pt idx="3">
                  <c:v>h20</c:v>
                </c:pt>
                <c:pt idx="4">
                  <c:v>h22</c:v>
                </c:pt>
              </c:strCache>
            </c:strRef>
          </c:cat>
          <c:val>
            <c:numRef>
              <c:f>Sheet1!$B$2:$B$6</c:f>
              <c:numCache>
                <c:formatCode>General</c:formatCode>
                <c:ptCount val="5"/>
                <c:pt idx="0">
                  <c:v>39</c:v>
                </c:pt>
                <c:pt idx="1">
                  <c:v>345</c:v>
                </c:pt>
                <c:pt idx="2">
                  <c:v>591</c:v>
                </c:pt>
                <c:pt idx="3">
                  <c:v>421</c:v>
                </c:pt>
                <c:pt idx="4">
                  <c:v>574</c:v>
                </c:pt>
              </c:numCache>
            </c:numRef>
          </c:val>
        </c:ser>
        <c:dLbls>
          <c:showLegendKey val="0"/>
          <c:showVal val="0"/>
          <c:showCatName val="0"/>
          <c:showSerName val="0"/>
          <c:showPercent val="0"/>
          <c:showBubbleSize val="0"/>
        </c:dLbls>
        <c:gapWidth val="150"/>
        <c:axId val="288979488"/>
        <c:axId val="288979880"/>
      </c:barChart>
      <c:catAx>
        <c:axId val="28897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88979880"/>
        <c:crosses val="autoZero"/>
        <c:auto val="1"/>
        <c:lblAlgn val="ctr"/>
        <c:lblOffset val="100"/>
        <c:noMultiLvlLbl val="0"/>
      </c:catAx>
      <c:valAx>
        <c:axId val="288979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88979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000" b="1"/>
            </a:pPr>
            <a:r>
              <a:rPr lang="en-US" altLang="ja-JP" sz="2000" b="1" i="0" u="none" strike="noStrike" baseline="0">
                <a:effectLst/>
              </a:rPr>
              <a:t>H19</a:t>
            </a:r>
            <a:r>
              <a:rPr lang="ja-JP" altLang="en-US" sz="2000" b="1" i="0" u="none" strike="noStrike" baseline="0">
                <a:effectLst/>
              </a:rPr>
              <a:t>年度土浦市月別入込観光客数</a:t>
            </a:r>
            <a:r>
              <a:rPr lang="ja-JP" altLang="en-US" sz="2000" b="1" i="0" u="none" strike="noStrike" baseline="0"/>
              <a:t> </a:t>
            </a:r>
            <a:endParaRPr lang="ja-JP" altLang="en-US" sz="2000" b="1"/>
          </a:p>
        </c:rich>
      </c:tx>
      <c:layout>
        <c:manualLayout>
          <c:xMode val="edge"/>
          <c:yMode val="edge"/>
          <c:x val="0.13666125028769799"/>
          <c:y val="0"/>
        </c:manualLayout>
      </c:layout>
      <c:overlay val="0"/>
    </c:title>
    <c:autoTitleDeleted val="0"/>
    <c:plotArea>
      <c:layout>
        <c:manualLayout>
          <c:layoutTarget val="inner"/>
          <c:xMode val="edge"/>
          <c:yMode val="edge"/>
          <c:x val="8.43280221456877E-2"/>
          <c:y val="0.111894293499187"/>
          <c:w val="0.85214729314274495"/>
          <c:h val="0.82538088021360501"/>
        </c:manualLayout>
      </c:layout>
      <c:barChart>
        <c:barDir val="col"/>
        <c:grouping val="stacked"/>
        <c:varyColors val="0"/>
        <c:ser>
          <c:idx val="0"/>
          <c:order val="0"/>
          <c:tx>
            <c:strRef>
              <c:f>Sheet1!$B$30</c:f>
              <c:strCache>
                <c:ptCount val="1"/>
                <c:pt idx="0">
                  <c:v>イベント以外</c:v>
                </c:pt>
              </c:strCache>
            </c:strRef>
          </c:tx>
          <c:invertIfNegative val="0"/>
          <c:cat>
            <c:strRef>
              <c:f>Sheet1!$A$31:$A$42</c:f>
              <c:strCache>
                <c:ptCount val="12"/>
                <c:pt idx="0">
                  <c:v>4月</c:v>
                </c:pt>
                <c:pt idx="1">
                  <c:v>5月</c:v>
                </c:pt>
                <c:pt idx="2">
                  <c:v>6月</c:v>
                </c:pt>
                <c:pt idx="3">
                  <c:v>7月</c:v>
                </c:pt>
                <c:pt idx="4">
                  <c:v>8月</c:v>
                </c:pt>
                <c:pt idx="5">
                  <c:v>9月</c:v>
                </c:pt>
                <c:pt idx="6">
                  <c:v>10月</c:v>
                </c:pt>
                <c:pt idx="7">
                  <c:v>11月</c:v>
                </c:pt>
                <c:pt idx="8">
                  <c:v>12月</c:v>
                </c:pt>
                <c:pt idx="9">
                  <c:v>1月</c:v>
                </c:pt>
                <c:pt idx="10">
                  <c:v>2月</c:v>
                </c:pt>
                <c:pt idx="11">
                  <c:v>3月</c:v>
                </c:pt>
              </c:strCache>
            </c:strRef>
          </c:cat>
          <c:val>
            <c:numRef>
              <c:f>Sheet1!$B$31:$B$42</c:f>
              <c:numCache>
                <c:formatCode>General</c:formatCode>
                <c:ptCount val="12"/>
                <c:pt idx="0">
                  <c:v>24080</c:v>
                </c:pt>
                <c:pt idx="1">
                  <c:v>24772</c:v>
                </c:pt>
                <c:pt idx="2">
                  <c:v>23748</c:v>
                </c:pt>
                <c:pt idx="3">
                  <c:v>34862</c:v>
                </c:pt>
                <c:pt idx="4">
                  <c:v>33668</c:v>
                </c:pt>
                <c:pt idx="5">
                  <c:v>35124</c:v>
                </c:pt>
                <c:pt idx="6">
                  <c:v>29749</c:v>
                </c:pt>
                <c:pt idx="7">
                  <c:v>29890</c:v>
                </c:pt>
                <c:pt idx="8">
                  <c:v>31455</c:v>
                </c:pt>
                <c:pt idx="9">
                  <c:v>16842</c:v>
                </c:pt>
                <c:pt idx="10">
                  <c:v>15589</c:v>
                </c:pt>
                <c:pt idx="11">
                  <c:v>17311</c:v>
                </c:pt>
              </c:numCache>
            </c:numRef>
          </c:val>
        </c:ser>
        <c:ser>
          <c:idx val="1"/>
          <c:order val="1"/>
          <c:tx>
            <c:strRef>
              <c:f>Sheet1!$C$30</c:f>
              <c:strCache>
                <c:ptCount val="1"/>
                <c:pt idx="0">
                  <c:v>イベント</c:v>
                </c:pt>
              </c:strCache>
            </c:strRef>
          </c:tx>
          <c:invertIfNegative val="0"/>
          <c:cat>
            <c:strRef>
              <c:f>Sheet1!$A$31:$A$42</c:f>
              <c:strCache>
                <c:ptCount val="12"/>
                <c:pt idx="0">
                  <c:v>4月</c:v>
                </c:pt>
                <c:pt idx="1">
                  <c:v>5月</c:v>
                </c:pt>
                <c:pt idx="2">
                  <c:v>6月</c:v>
                </c:pt>
                <c:pt idx="3">
                  <c:v>7月</c:v>
                </c:pt>
                <c:pt idx="4">
                  <c:v>8月</c:v>
                </c:pt>
                <c:pt idx="5">
                  <c:v>9月</c:v>
                </c:pt>
                <c:pt idx="6">
                  <c:v>10月</c:v>
                </c:pt>
                <c:pt idx="7">
                  <c:v>11月</c:v>
                </c:pt>
                <c:pt idx="8">
                  <c:v>12月</c:v>
                </c:pt>
                <c:pt idx="9">
                  <c:v>1月</c:v>
                </c:pt>
                <c:pt idx="10">
                  <c:v>2月</c:v>
                </c:pt>
                <c:pt idx="11">
                  <c:v>3月</c:v>
                </c:pt>
              </c:strCache>
            </c:strRef>
          </c:cat>
          <c:val>
            <c:numRef>
              <c:f>Sheet1!$C$31:$C$42</c:f>
              <c:numCache>
                <c:formatCode>General</c:formatCode>
                <c:ptCount val="12"/>
                <c:pt idx="0">
                  <c:v>95000</c:v>
                </c:pt>
                <c:pt idx="4">
                  <c:v>290000</c:v>
                </c:pt>
                <c:pt idx="6">
                  <c:v>800000</c:v>
                </c:pt>
              </c:numCache>
            </c:numRef>
          </c:val>
        </c:ser>
        <c:dLbls>
          <c:showLegendKey val="0"/>
          <c:showVal val="0"/>
          <c:showCatName val="0"/>
          <c:showSerName val="0"/>
          <c:showPercent val="0"/>
          <c:showBubbleSize val="0"/>
        </c:dLbls>
        <c:gapWidth val="55"/>
        <c:overlap val="100"/>
        <c:axId val="382626976"/>
        <c:axId val="382627368"/>
      </c:barChart>
      <c:catAx>
        <c:axId val="382626976"/>
        <c:scaling>
          <c:orientation val="minMax"/>
        </c:scaling>
        <c:delete val="0"/>
        <c:axPos val="b"/>
        <c:numFmt formatCode="General" sourceLinked="0"/>
        <c:majorTickMark val="none"/>
        <c:minorTickMark val="none"/>
        <c:tickLblPos val="nextTo"/>
        <c:txPr>
          <a:bodyPr/>
          <a:lstStyle/>
          <a:p>
            <a:pPr>
              <a:defRPr sz="1600"/>
            </a:pPr>
            <a:endParaRPr lang="ja-JP"/>
          </a:p>
        </c:txPr>
        <c:crossAx val="382627368"/>
        <c:crosses val="autoZero"/>
        <c:auto val="1"/>
        <c:lblAlgn val="ctr"/>
        <c:lblOffset val="100"/>
        <c:noMultiLvlLbl val="0"/>
      </c:catAx>
      <c:valAx>
        <c:axId val="382627368"/>
        <c:scaling>
          <c:orientation val="minMax"/>
        </c:scaling>
        <c:delete val="0"/>
        <c:axPos val="l"/>
        <c:majorGridlines/>
        <c:numFmt formatCode="General" sourceLinked="1"/>
        <c:majorTickMark val="none"/>
        <c:minorTickMark val="none"/>
        <c:tickLblPos val="nextTo"/>
        <c:txPr>
          <a:bodyPr/>
          <a:lstStyle/>
          <a:p>
            <a:pPr>
              <a:defRPr sz="1200"/>
            </a:pPr>
            <a:endParaRPr lang="ja-JP"/>
          </a:p>
        </c:txPr>
        <c:crossAx val="382626976"/>
        <c:crosses val="autoZero"/>
        <c:crossBetween val="between"/>
      </c:valAx>
    </c:plotArea>
    <c:legend>
      <c:legendPos val="r"/>
      <c:layout>
        <c:manualLayout>
          <c:xMode val="edge"/>
          <c:yMode val="edge"/>
          <c:x val="0.65504504370702699"/>
          <c:y val="0.55305511552167652"/>
          <c:w val="0.29907431900570275"/>
          <c:h val="0.1648135357996349"/>
        </c:manualLayout>
      </c:layout>
      <c:overlay val="0"/>
      <c:spPr>
        <a:solidFill>
          <a:schemeClr val="bg1"/>
        </a:solidFill>
        <a:ln>
          <a:solidFill>
            <a:schemeClr val="tx1"/>
          </a:solidFill>
        </a:ln>
      </c:spPr>
      <c:txPr>
        <a:bodyPr/>
        <a:lstStyle/>
        <a:p>
          <a:pPr>
            <a:defRPr sz="1400" b="1"/>
          </a:pPr>
          <a:endParaRPr lang="ja-JP"/>
        </a:p>
      </c:txPr>
    </c:legend>
    <c:plotVisOnly val="1"/>
    <c:dispBlanksAs val="gap"/>
    <c:showDLblsOverMax val="0"/>
  </c:chart>
  <c:spPr>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ja-JP"/>
              <a:t>茨城県の刑法犯認知件数の推移</a:t>
            </a:r>
          </a:p>
        </c:rich>
      </c:tx>
      <c:layout>
        <c:manualLayout>
          <c:xMode val="edge"/>
          <c:yMode val="edge"/>
          <c:x val="4.6089007148732292E-2"/>
          <c:y val="1.4445160257110203E-2"/>
        </c:manualLayout>
      </c:layout>
      <c:overlay val="0"/>
    </c:title>
    <c:autoTitleDeleted val="0"/>
    <c:plotArea>
      <c:layout/>
      <c:lineChart>
        <c:grouping val="standard"/>
        <c:varyColors val="0"/>
        <c:ser>
          <c:idx val="0"/>
          <c:order val="0"/>
          <c:tx>
            <c:strRef>
              <c:f>'[Microsoft PowerPoint 内のグラフ]Sheet1'!$B$11</c:f>
              <c:strCache>
                <c:ptCount val="1"/>
                <c:pt idx="0">
                  <c:v>認知件数</c:v>
                </c:pt>
              </c:strCache>
            </c:strRef>
          </c:tx>
          <c:spPr>
            <a:ln w="57150"/>
          </c:spPr>
          <c:marker>
            <c:symbol val="none"/>
          </c:marker>
          <c:cat>
            <c:strRef>
              <c:f>'[Microsoft PowerPoint 内のグラフ]Sheet1'!$A$12:$A$22</c:f>
              <c:strCache>
                <c:ptCount val="11"/>
                <c:pt idx="0">
                  <c:v>平成14年</c:v>
                </c:pt>
                <c:pt idx="1">
                  <c:v>平成15年</c:v>
                </c:pt>
                <c:pt idx="2">
                  <c:v>平成16年</c:v>
                </c:pt>
                <c:pt idx="3">
                  <c:v>平成17年</c:v>
                </c:pt>
                <c:pt idx="4">
                  <c:v>平成18年</c:v>
                </c:pt>
                <c:pt idx="5">
                  <c:v>平成19年</c:v>
                </c:pt>
                <c:pt idx="6">
                  <c:v>平成20年</c:v>
                </c:pt>
                <c:pt idx="7">
                  <c:v>平成21年</c:v>
                </c:pt>
                <c:pt idx="8">
                  <c:v>平成22年</c:v>
                </c:pt>
                <c:pt idx="9">
                  <c:v>平成23年</c:v>
                </c:pt>
                <c:pt idx="10">
                  <c:v>平成24年</c:v>
                </c:pt>
              </c:strCache>
            </c:strRef>
          </c:cat>
          <c:val>
            <c:numRef>
              <c:f>'[Microsoft PowerPoint 内のグラフ]Sheet1'!$B$12:$B$22</c:f>
              <c:numCache>
                <c:formatCode>General</c:formatCode>
                <c:ptCount val="11"/>
                <c:pt idx="0">
                  <c:v>67672</c:v>
                </c:pt>
                <c:pt idx="1">
                  <c:v>64844</c:v>
                </c:pt>
                <c:pt idx="2">
                  <c:v>55633</c:v>
                </c:pt>
                <c:pt idx="3">
                  <c:v>52266</c:v>
                </c:pt>
                <c:pt idx="4">
                  <c:v>47183</c:v>
                </c:pt>
                <c:pt idx="5">
                  <c:v>46078</c:v>
                </c:pt>
                <c:pt idx="6">
                  <c:v>43891</c:v>
                </c:pt>
                <c:pt idx="7">
                  <c:v>42491</c:v>
                </c:pt>
                <c:pt idx="8">
                  <c:v>41312</c:v>
                </c:pt>
                <c:pt idx="9">
                  <c:v>38447</c:v>
                </c:pt>
                <c:pt idx="10">
                  <c:v>36875</c:v>
                </c:pt>
              </c:numCache>
            </c:numRef>
          </c:val>
          <c:smooth val="0"/>
        </c:ser>
        <c:dLbls>
          <c:showLegendKey val="0"/>
          <c:showVal val="0"/>
          <c:showCatName val="0"/>
          <c:showSerName val="0"/>
          <c:showPercent val="0"/>
          <c:showBubbleSize val="0"/>
        </c:dLbls>
        <c:smooth val="0"/>
        <c:axId val="287892384"/>
        <c:axId val="287892776"/>
      </c:lineChart>
      <c:catAx>
        <c:axId val="287892384"/>
        <c:scaling>
          <c:orientation val="minMax"/>
        </c:scaling>
        <c:delete val="0"/>
        <c:axPos val="b"/>
        <c:numFmt formatCode="General" sourceLinked="0"/>
        <c:majorTickMark val="out"/>
        <c:minorTickMark val="none"/>
        <c:tickLblPos val="nextTo"/>
        <c:txPr>
          <a:bodyPr/>
          <a:lstStyle/>
          <a:p>
            <a:pPr>
              <a:defRPr b="0"/>
            </a:pPr>
            <a:endParaRPr lang="ja-JP"/>
          </a:p>
        </c:txPr>
        <c:crossAx val="287892776"/>
        <c:crosses val="autoZero"/>
        <c:auto val="1"/>
        <c:lblAlgn val="ctr"/>
        <c:lblOffset val="100"/>
        <c:noMultiLvlLbl val="0"/>
      </c:catAx>
      <c:valAx>
        <c:axId val="287892776"/>
        <c:scaling>
          <c:orientation val="minMax"/>
        </c:scaling>
        <c:delete val="0"/>
        <c:axPos val="l"/>
        <c:majorGridlines/>
        <c:numFmt formatCode="General" sourceLinked="1"/>
        <c:majorTickMark val="out"/>
        <c:minorTickMark val="none"/>
        <c:tickLblPos val="nextTo"/>
        <c:txPr>
          <a:bodyPr/>
          <a:lstStyle/>
          <a:p>
            <a:pPr>
              <a:defRPr b="0"/>
            </a:pPr>
            <a:endParaRPr lang="ja-JP"/>
          </a:p>
        </c:txPr>
        <c:crossAx val="287892384"/>
        <c:crosses val="autoZero"/>
        <c:crossBetween val="between"/>
      </c:valAx>
    </c:plotArea>
    <c:legend>
      <c:legendPos val="r"/>
      <c:layout>
        <c:manualLayout>
          <c:xMode val="edge"/>
          <c:yMode val="edge"/>
          <c:x val="0.65284489070918772"/>
          <c:y val="0.22269500738864259"/>
          <c:w val="0.246368142077351"/>
          <c:h val="8.7164371819789893E-2"/>
        </c:manualLayout>
      </c:layout>
      <c:overlay val="0"/>
      <c:txPr>
        <a:bodyPr/>
        <a:lstStyle/>
        <a:p>
          <a:pPr>
            <a:defRPr b="0"/>
          </a:pPr>
          <a:endParaRPr lang="ja-JP"/>
        </a:p>
      </c:txPr>
    </c:legend>
    <c:plotVisOnly val="1"/>
    <c:dispBlanksAs val="gap"/>
    <c:showDLblsOverMax val="0"/>
  </c:chart>
  <c:txPr>
    <a:bodyPr/>
    <a:lstStyle/>
    <a:p>
      <a:pPr>
        <a:defRPr sz="2000" b="1"/>
      </a:pPr>
      <a:endParaRPr lang="ja-JP"/>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ja-JP" altLang="en-US" dirty="0" smtClean="0"/>
              <a:t>「災害や公害がなく安心である」</a:t>
            </a:r>
            <a:endParaRPr lang="ja-JP" altLang="en-US" dirty="0"/>
          </a:p>
        </c:rich>
      </c:tx>
      <c:layout>
        <c:manualLayout>
          <c:xMode val="edge"/>
          <c:yMode val="edge"/>
          <c:x val="0.12986957740927588"/>
          <c:y val="1.6609354538626019E-2"/>
        </c:manualLayout>
      </c:layout>
      <c:overlay val="0"/>
    </c:title>
    <c:autoTitleDeleted val="0"/>
    <c:plotArea>
      <c:layout>
        <c:manualLayout>
          <c:layoutTarget val="inner"/>
          <c:xMode val="edge"/>
          <c:yMode val="edge"/>
          <c:x val="0.2499139279035153"/>
          <c:y val="0.23387962545086818"/>
          <c:w val="0.62462742044414465"/>
          <c:h val="0.67219513562745392"/>
        </c:manualLayout>
      </c:layout>
      <c:pieChart>
        <c:varyColors val="1"/>
        <c:ser>
          <c:idx val="0"/>
          <c:order val="0"/>
          <c:dLbls>
            <c:dLbl>
              <c:idx val="1"/>
              <c:layout>
                <c:manualLayout>
                  <c:x val="-0.15732881546631533"/>
                  <c:y val="0.12423966191360858"/>
                </c:manualLayout>
              </c:layout>
              <c:showLegendKey val="0"/>
              <c:showVal val="0"/>
              <c:showCatName val="1"/>
              <c:showSerName val="0"/>
              <c:showPercent val="1"/>
              <c:showBubbleSize val="0"/>
              <c:extLst>
                <c:ext xmlns:c15="http://schemas.microsoft.com/office/drawing/2012/chart" uri="{CE6537A1-D6FC-4f65-9D91-7224C49458BB}"/>
              </c:extLst>
            </c:dLbl>
            <c:dLbl>
              <c:idx val="2"/>
              <c:layout>
                <c:manualLayout>
                  <c:x val="-6.1460094055671162E-2"/>
                  <c:y val="-0.18467030697001402"/>
                </c:manualLayout>
              </c:layout>
              <c:showLegendKey val="0"/>
              <c:showVal val="0"/>
              <c:showCatName val="1"/>
              <c:showSerName val="0"/>
              <c:showPercent val="1"/>
              <c:showBubbleSize val="0"/>
              <c:extLst>
                <c:ext xmlns:c15="http://schemas.microsoft.com/office/drawing/2012/chart" uri="{CE6537A1-D6FC-4f65-9D91-7224C49458BB}"/>
              </c:extLst>
            </c:dLbl>
            <c:dLbl>
              <c:idx val="4"/>
              <c:layout>
                <c:manualLayout>
                  <c:x val="-5.7535088564605093E-3"/>
                  <c:y val="9.3288387022161495E-2"/>
                </c:manualLayout>
              </c:layout>
              <c:showLegendKey val="0"/>
              <c:showVal val="0"/>
              <c:showCatName val="1"/>
              <c:showSerName val="0"/>
              <c:showPercent val="1"/>
              <c:showBubbleSize val="0"/>
              <c:extLst>
                <c:ext xmlns:c15="http://schemas.microsoft.com/office/drawing/2012/chart" uri="{CE6537A1-D6FC-4f65-9D91-7224C49458BB}">
                  <c15:layout>
                    <c:manualLayout>
                      <c:w val="0.25087514140038247"/>
                      <c:h val="0.18468179405716523"/>
                    </c:manualLayout>
                  </c15:layout>
                </c:ext>
              </c:extLst>
            </c:dLbl>
            <c:dLbl>
              <c:idx val="5"/>
              <c:layout>
                <c:manualLayout>
                  <c:x val="2.2284613468001192E-2"/>
                  <c:y val="-3.7074087039411611E-3"/>
                </c:manualLayout>
              </c:layout>
              <c:showLegendKey val="0"/>
              <c:showVal val="0"/>
              <c:showCatName val="1"/>
              <c:showSerName val="0"/>
              <c:showPercent val="1"/>
              <c:showBubbleSize val="0"/>
              <c:extLst>
                <c:ext xmlns:c15="http://schemas.microsoft.com/office/drawing/2012/chart" uri="{CE6537A1-D6FC-4f65-9D91-7224C49458BB}"/>
              </c:extLst>
            </c:dLbl>
            <c:dLbl>
              <c:idx val="6"/>
              <c:layout>
                <c:manualLayout>
                  <c:x val="0.12690830830882965"/>
                  <c:y val="1.9598917643815411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400" b="1"/>
                </a:pPr>
                <a:endParaRPr lang="ja-JP"/>
              </a:p>
            </c:txPr>
            <c:showLegendKey val="0"/>
            <c:showVal val="0"/>
            <c:showCatName val="1"/>
            <c:showSerName val="0"/>
            <c:showPercent val="1"/>
            <c:showBubbleSize val="0"/>
            <c:showLeaderLines val="1"/>
            <c:extLst>
              <c:ext xmlns:c15="http://schemas.microsoft.com/office/drawing/2012/chart" uri="{CE6537A1-D6FC-4f65-9D91-7224C49458BB}"/>
            </c:extLst>
          </c:dLbls>
          <c:cat>
            <c:strRef>
              <c:f>'[Microsoft PowerPoint 内のグラフ]Sheet1'!$B$25:$B$31</c:f>
              <c:strCache>
                <c:ptCount val="7"/>
                <c:pt idx="0">
                  <c:v>災害や公害が少なく安心である</c:v>
                </c:pt>
                <c:pt idx="1">
                  <c:v>そう思う</c:v>
                </c:pt>
                <c:pt idx="2">
                  <c:v>どちらかと言えばそう思う</c:v>
                </c:pt>
                <c:pt idx="3">
                  <c:v>どちらとも言えない</c:v>
                </c:pt>
                <c:pt idx="4">
                  <c:v>どちらかと言えばそう思わない</c:v>
                </c:pt>
                <c:pt idx="5">
                  <c:v>そう思わない</c:v>
                </c:pt>
                <c:pt idx="6">
                  <c:v>無回答</c:v>
                </c:pt>
              </c:strCache>
            </c:strRef>
          </c:cat>
          <c:val>
            <c:numRef>
              <c:f>'[Microsoft PowerPoint 内のグラフ]Sheet1'!$C$25:$C$31</c:f>
              <c:numCache>
                <c:formatCode>General</c:formatCode>
                <c:ptCount val="7"/>
                <c:pt idx="1">
                  <c:v>27</c:v>
                </c:pt>
                <c:pt idx="2">
                  <c:v>41.7</c:v>
                </c:pt>
                <c:pt idx="3">
                  <c:v>20.6</c:v>
                </c:pt>
                <c:pt idx="4">
                  <c:v>5.9</c:v>
                </c:pt>
                <c:pt idx="5">
                  <c:v>3.5</c:v>
                </c:pt>
                <c:pt idx="6">
                  <c:v>1.3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2000"/>
      </a:pPr>
      <a:endParaRPr lang="ja-JP"/>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400"/>
            </a:pPr>
            <a:r>
              <a:rPr lang="en-US" altLang="ja-JP" sz="2400"/>
              <a:t>2010</a:t>
            </a:r>
            <a:r>
              <a:rPr lang="ja-JP" altLang="en-US" sz="2400"/>
              <a:t>年</a:t>
            </a:r>
          </a:p>
        </c:rich>
      </c:tx>
      <c:overlay val="0"/>
    </c:title>
    <c:autoTitleDeleted val="0"/>
    <c:plotArea>
      <c:layout/>
      <c:barChart>
        <c:barDir val="bar"/>
        <c:grouping val="clustered"/>
        <c:varyColors val="0"/>
        <c:ser>
          <c:idx val="0"/>
          <c:order val="0"/>
          <c:tx>
            <c:strRef>
              <c:f>人口ピラミッド!$AR$5</c:f>
              <c:strCache>
                <c:ptCount val="1"/>
                <c:pt idx="0">
                  <c:v>男</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人口ピラミッド!$AQ$6:$AQ$26</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人口ピラミッド!$AR$6:$AR$26</c:f>
              <c:numCache>
                <c:formatCode>General</c:formatCode>
                <c:ptCount val="21"/>
                <c:pt idx="0">
                  <c:v>-3099</c:v>
                </c:pt>
                <c:pt idx="1">
                  <c:v>-3248</c:v>
                </c:pt>
                <c:pt idx="2">
                  <c:v>-3420</c:v>
                </c:pt>
                <c:pt idx="3">
                  <c:v>-3575</c:v>
                </c:pt>
                <c:pt idx="4">
                  <c:v>-3563</c:v>
                </c:pt>
                <c:pt idx="5">
                  <c:v>-4462</c:v>
                </c:pt>
                <c:pt idx="6">
                  <c:v>-5046</c:v>
                </c:pt>
                <c:pt idx="7">
                  <c:v>-5866</c:v>
                </c:pt>
                <c:pt idx="8">
                  <c:v>-5162</c:v>
                </c:pt>
                <c:pt idx="9">
                  <c:v>-4499</c:v>
                </c:pt>
                <c:pt idx="10">
                  <c:v>-4291</c:v>
                </c:pt>
                <c:pt idx="11">
                  <c:v>-5004</c:v>
                </c:pt>
                <c:pt idx="12">
                  <c:v>-5706</c:v>
                </c:pt>
                <c:pt idx="13">
                  <c:v>-4827</c:v>
                </c:pt>
                <c:pt idx="14">
                  <c:v>-3664</c:v>
                </c:pt>
                <c:pt idx="15">
                  <c:v>-2687</c:v>
                </c:pt>
                <c:pt idx="16">
                  <c:v>-1772</c:v>
                </c:pt>
                <c:pt idx="17">
                  <c:v>-755</c:v>
                </c:pt>
                <c:pt idx="18">
                  <c:v>-257</c:v>
                </c:pt>
                <c:pt idx="19">
                  <c:v>-59</c:v>
                </c:pt>
                <c:pt idx="20">
                  <c:v>-7</c:v>
                </c:pt>
              </c:numCache>
            </c:numRef>
          </c:val>
        </c:ser>
        <c:ser>
          <c:idx val="1"/>
          <c:order val="1"/>
          <c:tx>
            <c:strRef>
              <c:f>人口ピラミッド!$AS$5</c:f>
              <c:strCache>
                <c:ptCount val="1"/>
                <c:pt idx="0">
                  <c:v>女</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人口ピラミッド!$AQ$6:$AQ$26</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人口ピラミッド!$AS$6:$AS$26</c:f>
              <c:numCache>
                <c:formatCode>General</c:formatCode>
                <c:ptCount val="21"/>
                <c:pt idx="0">
                  <c:v>2852</c:v>
                </c:pt>
                <c:pt idx="1">
                  <c:v>3112</c:v>
                </c:pt>
                <c:pt idx="2">
                  <c:v>3258</c:v>
                </c:pt>
                <c:pt idx="3">
                  <c:v>3323</c:v>
                </c:pt>
                <c:pt idx="4">
                  <c:v>3383</c:v>
                </c:pt>
                <c:pt idx="5">
                  <c:v>3885</c:v>
                </c:pt>
                <c:pt idx="6">
                  <c:v>4563</c:v>
                </c:pt>
                <c:pt idx="7">
                  <c:v>5312</c:v>
                </c:pt>
                <c:pt idx="8">
                  <c:v>4702</c:v>
                </c:pt>
                <c:pt idx="9">
                  <c:v>4287</c:v>
                </c:pt>
                <c:pt idx="10">
                  <c:v>4183</c:v>
                </c:pt>
                <c:pt idx="11">
                  <c:v>5028</c:v>
                </c:pt>
                <c:pt idx="12">
                  <c:v>5986</c:v>
                </c:pt>
                <c:pt idx="13">
                  <c:v>4980</c:v>
                </c:pt>
                <c:pt idx="14">
                  <c:v>4033</c:v>
                </c:pt>
                <c:pt idx="15">
                  <c:v>3395</c:v>
                </c:pt>
                <c:pt idx="16">
                  <c:v>2685</c:v>
                </c:pt>
                <c:pt idx="17">
                  <c:v>1786</c:v>
                </c:pt>
                <c:pt idx="18">
                  <c:v>797</c:v>
                </c:pt>
                <c:pt idx="19">
                  <c:v>229</c:v>
                </c:pt>
                <c:pt idx="20">
                  <c:v>35</c:v>
                </c:pt>
              </c:numCache>
            </c:numRef>
          </c:val>
        </c:ser>
        <c:dLbls>
          <c:showLegendKey val="0"/>
          <c:showVal val="0"/>
          <c:showCatName val="0"/>
          <c:showSerName val="0"/>
          <c:showPercent val="0"/>
          <c:showBubbleSize val="0"/>
        </c:dLbls>
        <c:gapWidth val="0"/>
        <c:overlap val="70"/>
        <c:axId val="386249792"/>
        <c:axId val="386250184"/>
      </c:barChart>
      <c:catAx>
        <c:axId val="386249792"/>
        <c:scaling>
          <c:orientation val="minMax"/>
        </c:scaling>
        <c:delete val="0"/>
        <c:axPos val="l"/>
        <c:numFmt formatCode="General" sourceLinked="0"/>
        <c:majorTickMark val="out"/>
        <c:minorTickMark val="none"/>
        <c:tickLblPos val="low"/>
        <c:crossAx val="386250184"/>
        <c:crosses val="autoZero"/>
        <c:auto val="1"/>
        <c:lblAlgn val="ctr"/>
        <c:lblOffset val="100"/>
        <c:noMultiLvlLbl val="0"/>
      </c:catAx>
      <c:valAx>
        <c:axId val="386250184"/>
        <c:scaling>
          <c:orientation val="minMax"/>
        </c:scaling>
        <c:delete val="0"/>
        <c:axPos val="b"/>
        <c:majorGridlines/>
        <c:numFmt formatCode="#,##0;#,##0" sourceLinked="0"/>
        <c:majorTickMark val="out"/>
        <c:minorTickMark val="none"/>
        <c:tickLblPos val="nextTo"/>
        <c:crossAx val="386249792"/>
        <c:crosses val="autoZero"/>
        <c:crossBetween val="between"/>
      </c:valAx>
    </c:plotArea>
    <c:legend>
      <c:legendPos val="r"/>
      <c:overlay val="0"/>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400"/>
            </a:pPr>
            <a:r>
              <a:rPr lang="ja-JP" altLang="en-US" sz="2400"/>
              <a:t>2</a:t>
            </a:r>
            <a:r>
              <a:rPr lang="en-US" altLang="ja-JP" sz="2400"/>
              <a:t>040</a:t>
            </a:r>
            <a:r>
              <a:rPr lang="ja-JP" altLang="en-US" sz="2400"/>
              <a:t>年</a:t>
            </a:r>
          </a:p>
        </c:rich>
      </c:tx>
      <c:overlay val="0"/>
    </c:title>
    <c:autoTitleDeleted val="0"/>
    <c:plotArea>
      <c:layout/>
      <c:barChart>
        <c:barDir val="bar"/>
        <c:grouping val="clustered"/>
        <c:varyColors val="0"/>
        <c:ser>
          <c:idx val="0"/>
          <c:order val="0"/>
          <c:tx>
            <c:strRef>
              <c:f>人口ピラミッド!$AK$5</c:f>
              <c:strCache>
                <c:ptCount val="1"/>
                <c:pt idx="0">
                  <c:v>男</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人口ピラミッド!$AQ$6:$AQ$26</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人口ピラミッド!$AK$6:$AK$26</c:f>
              <c:numCache>
                <c:formatCode>0</c:formatCode>
                <c:ptCount val="21"/>
                <c:pt idx="0">
                  <c:v>-1826.2349669425901</c:v>
                </c:pt>
                <c:pt idx="1">
                  <c:v>-1934.37193610239</c:v>
                </c:pt>
                <c:pt idx="2">
                  <c:v>-2068.1870860119802</c:v>
                </c:pt>
                <c:pt idx="3">
                  <c:v>-2273.91868216484</c:v>
                </c:pt>
                <c:pt idx="4">
                  <c:v>-2541.29522951735</c:v>
                </c:pt>
                <c:pt idx="5">
                  <c:v>-2984.0722784923501</c:v>
                </c:pt>
                <c:pt idx="6">
                  <c:v>-3134.9865994983502</c:v>
                </c:pt>
                <c:pt idx="7">
                  <c:v>-3270.75721313024</c:v>
                </c:pt>
                <c:pt idx="8">
                  <c:v>-3458.9621938364398</c:v>
                </c:pt>
                <c:pt idx="9">
                  <c:v>-3540.68040935505</c:v>
                </c:pt>
                <c:pt idx="10">
                  <c:v>-3573.45513286388</c:v>
                </c:pt>
                <c:pt idx="11">
                  <c:v>-3917.1886676187241</c:v>
                </c:pt>
                <c:pt idx="12">
                  <c:v>-4363.4126055884699</c:v>
                </c:pt>
                <c:pt idx="13">
                  <c:v>-5008.2620634015402</c:v>
                </c:pt>
                <c:pt idx="14">
                  <c:v>-4181.5967964218498</c:v>
                </c:pt>
                <c:pt idx="15">
                  <c:v>-3249.4901291803199</c:v>
                </c:pt>
                <c:pt idx="16">
                  <c:v>-2595.3890711486001</c:v>
                </c:pt>
                <c:pt idx="17">
                  <c:v>-2188.4712666029</c:v>
                </c:pt>
                <c:pt idx="18">
                  <c:v>-1157.4229383183899</c:v>
                </c:pt>
                <c:pt idx="19">
                  <c:v>-416.43946729615999</c:v>
                </c:pt>
                <c:pt idx="20">
                  <c:v>-140.82657848984499</c:v>
                </c:pt>
              </c:numCache>
            </c:numRef>
          </c:val>
        </c:ser>
        <c:ser>
          <c:idx val="1"/>
          <c:order val="1"/>
          <c:tx>
            <c:strRef>
              <c:f>人口ピラミッド!$AL$5</c:f>
              <c:strCache>
                <c:ptCount val="1"/>
                <c:pt idx="0">
                  <c:v>女</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人口ピラミッド!$AQ$6:$AQ$26</c:f>
              <c:strCache>
                <c:ptCount val="21"/>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85～89</c:v>
                </c:pt>
                <c:pt idx="18">
                  <c:v>90～94</c:v>
                </c:pt>
                <c:pt idx="19">
                  <c:v>95～99</c:v>
                </c:pt>
                <c:pt idx="20">
                  <c:v>100～</c:v>
                </c:pt>
              </c:strCache>
            </c:strRef>
          </c:cat>
          <c:val>
            <c:numRef>
              <c:f>人口ピラミッド!$AL$6:$AL$26</c:f>
              <c:numCache>
                <c:formatCode>0</c:formatCode>
                <c:ptCount val="21"/>
                <c:pt idx="0">
                  <c:v>1686.839558898532</c:v>
                </c:pt>
                <c:pt idx="1">
                  <c:v>1792.275209485701</c:v>
                </c:pt>
                <c:pt idx="2">
                  <c:v>1904.6178467609329</c:v>
                </c:pt>
                <c:pt idx="3">
                  <c:v>2112.6820156555318</c:v>
                </c:pt>
                <c:pt idx="4">
                  <c:v>2394.7405923832398</c:v>
                </c:pt>
                <c:pt idx="5">
                  <c:v>2632.3049752734032</c:v>
                </c:pt>
                <c:pt idx="6">
                  <c:v>2750.4919526488879</c:v>
                </c:pt>
                <c:pt idx="7">
                  <c:v>2978.285251920227</c:v>
                </c:pt>
                <c:pt idx="8">
                  <c:v>3160.1154282870521</c:v>
                </c:pt>
                <c:pt idx="9">
                  <c:v>3147.58540535671</c:v>
                </c:pt>
                <c:pt idx="10">
                  <c:v>3128.2642688534561</c:v>
                </c:pt>
                <c:pt idx="11">
                  <c:v>3485.0897997919692</c:v>
                </c:pt>
                <c:pt idx="12">
                  <c:v>4145.088987988448</c:v>
                </c:pt>
                <c:pt idx="13">
                  <c:v>4871.904025010942</c:v>
                </c:pt>
                <c:pt idx="14">
                  <c:v>4298.5943633382503</c:v>
                </c:pt>
                <c:pt idx="15">
                  <c:v>3739.70758446338</c:v>
                </c:pt>
                <c:pt idx="16">
                  <c:v>3377.476825158873</c:v>
                </c:pt>
                <c:pt idx="17">
                  <c:v>3470.7762976760951</c:v>
                </c:pt>
                <c:pt idx="18">
                  <c:v>2356.979647689313</c:v>
                </c:pt>
                <c:pt idx="19">
                  <c:v>1058.6482236669849</c:v>
                </c:pt>
                <c:pt idx="20">
                  <c:v>466.53103082996711</c:v>
                </c:pt>
              </c:numCache>
            </c:numRef>
          </c:val>
        </c:ser>
        <c:dLbls>
          <c:showLegendKey val="0"/>
          <c:showVal val="0"/>
          <c:showCatName val="0"/>
          <c:showSerName val="0"/>
          <c:showPercent val="0"/>
          <c:showBubbleSize val="0"/>
        </c:dLbls>
        <c:gapWidth val="0"/>
        <c:overlap val="70"/>
        <c:axId val="386250968"/>
        <c:axId val="386434184"/>
      </c:barChart>
      <c:catAx>
        <c:axId val="386250968"/>
        <c:scaling>
          <c:orientation val="minMax"/>
        </c:scaling>
        <c:delete val="0"/>
        <c:axPos val="l"/>
        <c:numFmt formatCode="General" sourceLinked="0"/>
        <c:majorTickMark val="out"/>
        <c:minorTickMark val="none"/>
        <c:tickLblPos val="low"/>
        <c:crossAx val="386434184"/>
        <c:crosses val="autoZero"/>
        <c:auto val="1"/>
        <c:lblAlgn val="ctr"/>
        <c:lblOffset val="100"/>
        <c:noMultiLvlLbl val="0"/>
      </c:catAx>
      <c:valAx>
        <c:axId val="386434184"/>
        <c:scaling>
          <c:orientation val="minMax"/>
          <c:max val="8000"/>
          <c:min val="-8000"/>
        </c:scaling>
        <c:delete val="0"/>
        <c:axPos val="b"/>
        <c:majorGridlines/>
        <c:numFmt formatCode="#,##0;#,##0" sourceLinked="0"/>
        <c:majorTickMark val="out"/>
        <c:minorTickMark val="none"/>
        <c:tickLblPos val="nextTo"/>
        <c:crossAx val="386250968"/>
        <c:crosses val="autoZero"/>
        <c:crossBetween val="between"/>
      </c:valAx>
    </c:plotArea>
    <c:legend>
      <c:legendPos val="r"/>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prstGeom prst="chevron">
          <a:avLst/>
        </a:prstGeom>
        <a:solidFill>
          <a:sysClr val="windowText" lastClr="000000">
            <a:lumMod val="65000"/>
            <a:lumOff val="35000"/>
          </a:sys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dgm:t>
        <a:bodyPr/>
        <a:lstStyle/>
        <a:p>
          <a:endParaRPr kumimoji="1" lang="ja-JP" altLang="en-US"/>
        </a:p>
      </dgm:t>
    </dgm:pt>
  </dgm:ptLst>
  <dgm:cxnLst>
    <dgm:cxn modelId="{4A323DBD-CD5E-47FA-8A9F-C15654C3993C}" srcId="{582A8D62-1F0A-49A2-92B6-EBC266FF235D}" destId="{3F8AC4A9-C55D-4011-9577-4AC2D152A0F8}" srcOrd="3" destOrd="0" parTransId="{184AF5DE-4A52-425D-9F11-0C4E24DD0EDB}" sibTransId="{636C2651-911C-47E8-AE90-ADA25AA44EBD}"/>
    <dgm:cxn modelId="{9289773D-9C3D-4C47-B1A5-428535AF3AE1}" type="presOf" srcId="{371BD8C6-FDD6-4430-AA7C-CF63CD6764BA}" destId="{FFDFE60A-13A1-4312-8823-96B8C0F3BDBC}"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2591E56A-DA5B-452A-9418-4C580596A64F}" type="presOf" srcId="{5416F2FD-60F1-4137-917D-242030F167FB}" destId="{0493F5B3-0CD4-4785-9837-6C549B9E88D6}" srcOrd="0" destOrd="0" presId="urn:microsoft.com/office/officeart/2005/8/layout/chevron1"/>
    <dgm:cxn modelId="{87A5D19D-80B2-4507-B45D-A3923A4D18EC}" type="presOf" srcId="{0B507DCE-845D-4FCD-8BD8-D935E36ECA37}" destId="{82EF2D5F-8C8C-4197-9E66-611312A849D4}" srcOrd="0" destOrd="0" presId="urn:microsoft.com/office/officeart/2005/8/layout/chevron1"/>
    <dgm:cxn modelId="{A6A42939-0120-4C14-AE0A-B1C7731BDE57}" type="presOf" srcId="{582A8D62-1F0A-49A2-92B6-EBC266FF235D}" destId="{44B37930-3894-439F-AF83-836CA064DBB2}" srcOrd="0" destOrd="0" presId="urn:microsoft.com/office/officeart/2005/8/layout/chevron1"/>
    <dgm:cxn modelId="{578ECFAF-ECD0-4BBD-AD1A-1ED820FC67A7}" type="presOf" srcId="{7C2A11C0-843E-4697-B4AE-5392A9C88CFC}" destId="{A0BF595D-7217-44C4-B134-0EAA734952D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C83C69F4-50DC-4C86-AC3F-1BBC11E5583D}" type="presOf" srcId="{3F8AC4A9-C55D-4011-9577-4AC2D152A0F8}" destId="{86FCA29F-E8FD-41E2-8EA5-F36963AB3F87}" srcOrd="0" destOrd="0" presId="urn:microsoft.com/office/officeart/2005/8/layout/chevron1"/>
    <dgm:cxn modelId="{D83D1793-046F-4294-B31D-E9729AB20573}" type="presParOf" srcId="{44B37930-3894-439F-AF83-836CA064DBB2}" destId="{82EF2D5F-8C8C-4197-9E66-611312A849D4}" srcOrd="0" destOrd="0" presId="urn:microsoft.com/office/officeart/2005/8/layout/chevron1"/>
    <dgm:cxn modelId="{FB2AC051-9A4B-4C2B-B270-8E82456B67ED}" type="presParOf" srcId="{44B37930-3894-439F-AF83-836CA064DBB2}" destId="{7B50CE6A-1AAB-44A4-8FCC-931D96DD0621}" srcOrd="1" destOrd="0" presId="urn:microsoft.com/office/officeart/2005/8/layout/chevron1"/>
    <dgm:cxn modelId="{AB2F2DC8-1BF3-4C59-BE4E-FD1C7BBCE7FA}" type="presParOf" srcId="{44B37930-3894-439F-AF83-836CA064DBB2}" destId="{FFDFE60A-13A1-4312-8823-96B8C0F3BDBC}" srcOrd="2" destOrd="0" presId="urn:microsoft.com/office/officeart/2005/8/layout/chevron1"/>
    <dgm:cxn modelId="{7D1D06C0-3F91-4F03-A5D1-4C6011134F7E}" type="presParOf" srcId="{44B37930-3894-439F-AF83-836CA064DBB2}" destId="{B7B149B1-EA43-437A-BFFA-3BC8D85BD62D}" srcOrd="3" destOrd="0" presId="urn:microsoft.com/office/officeart/2005/8/layout/chevron1"/>
    <dgm:cxn modelId="{4AD0E9DB-639B-4800-B7A7-9700B79191CE}" type="presParOf" srcId="{44B37930-3894-439F-AF83-836CA064DBB2}" destId="{0493F5B3-0CD4-4785-9837-6C549B9E88D6}" srcOrd="4" destOrd="0" presId="urn:microsoft.com/office/officeart/2005/8/layout/chevron1"/>
    <dgm:cxn modelId="{FD820AA4-FD60-45C4-BCF3-4F89F6B1C643}" type="presParOf" srcId="{44B37930-3894-439F-AF83-836CA064DBB2}" destId="{8715C175-BE36-4BDA-98C1-799337D38C68}" srcOrd="5" destOrd="0" presId="urn:microsoft.com/office/officeart/2005/8/layout/chevron1"/>
    <dgm:cxn modelId="{5C37CA02-AEF4-4A1D-AD82-0C683E8A23E1}" type="presParOf" srcId="{44B37930-3894-439F-AF83-836CA064DBB2}" destId="{86FCA29F-E8FD-41E2-8EA5-F36963AB3F87}" srcOrd="6" destOrd="0" presId="urn:microsoft.com/office/officeart/2005/8/layout/chevron1"/>
    <dgm:cxn modelId="{4D608B42-7511-472B-91DE-FF6C6FBFF75D}" type="presParOf" srcId="{44B37930-3894-439F-AF83-836CA064DBB2}" destId="{2FE420DE-DF6F-4318-B118-BE34906B7E6A}" srcOrd="7" destOrd="0" presId="urn:microsoft.com/office/officeart/2005/8/layout/chevron1"/>
    <dgm:cxn modelId="{489733D3-E3E3-4D43-ADCC-F46149AFABB6}"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22613855-5E23-41B9-B4C2-20C8061D7A0A}" type="presOf" srcId="{3F8AC4A9-C55D-4011-9577-4AC2D152A0F8}" destId="{86FCA29F-E8FD-41E2-8EA5-F36963AB3F87}" srcOrd="0" destOrd="0" presId="urn:microsoft.com/office/officeart/2005/8/layout/chevron1"/>
    <dgm:cxn modelId="{279538B6-6EC3-4F46-A0CE-85D045277792}" type="presOf" srcId="{7C2A11C0-843E-4697-B4AE-5392A9C88CFC}" destId="{A0BF595D-7217-44C4-B134-0EAA734952D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C75CADD9-3B9B-4238-95D7-D6A419ADB019}" type="presOf" srcId="{371BD8C6-FDD6-4430-AA7C-CF63CD6764BA}" destId="{FFDFE60A-13A1-4312-8823-96B8C0F3BDBC}" srcOrd="0" destOrd="0" presId="urn:microsoft.com/office/officeart/2005/8/layout/chevron1"/>
    <dgm:cxn modelId="{C11D68F1-ECA8-413C-B971-EBAF6EA9226D}" type="presOf" srcId="{5416F2FD-60F1-4137-917D-242030F167FB}" destId="{0493F5B3-0CD4-4785-9837-6C549B9E88D6}" srcOrd="0" destOrd="0" presId="urn:microsoft.com/office/officeart/2005/8/layout/chevron1"/>
    <dgm:cxn modelId="{59E19C6F-2C63-4430-BD1D-82475815F0FB}" type="presOf" srcId="{582A8D62-1F0A-49A2-92B6-EBC266FF235D}" destId="{44B37930-3894-439F-AF83-836CA064DBB2}" srcOrd="0" destOrd="0" presId="urn:microsoft.com/office/officeart/2005/8/layout/chevron1"/>
    <dgm:cxn modelId="{F57D6DD4-1267-430A-AF6A-85E51C8E3184}" type="presOf" srcId="{0B507DCE-845D-4FCD-8BD8-D935E36ECA37}" destId="{82EF2D5F-8C8C-4197-9E66-611312A849D4}" srcOrd="0" destOrd="0" presId="urn:microsoft.com/office/officeart/2005/8/layout/chevron1"/>
    <dgm:cxn modelId="{FE61C759-2881-4109-B67D-3850AF30E84E}" type="presParOf" srcId="{44B37930-3894-439F-AF83-836CA064DBB2}" destId="{82EF2D5F-8C8C-4197-9E66-611312A849D4}" srcOrd="0" destOrd="0" presId="urn:microsoft.com/office/officeart/2005/8/layout/chevron1"/>
    <dgm:cxn modelId="{07E930D1-0EE1-4DD9-AED8-5B7C6D914F8E}" type="presParOf" srcId="{44B37930-3894-439F-AF83-836CA064DBB2}" destId="{7B50CE6A-1AAB-44A4-8FCC-931D96DD0621}" srcOrd="1" destOrd="0" presId="urn:microsoft.com/office/officeart/2005/8/layout/chevron1"/>
    <dgm:cxn modelId="{BD369566-FDAF-4A17-8D05-B9BA69C451DE}" type="presParOf" srcId="{44B37930-3894-439F-AF83-836CA064DBB2}" destId="{FFDFE60A-13A1-4312-8823-96B8C0F3BDBC}" srcOrd="2" destOrd="0" presId="urn:microsoft.com/office/officeart/2005/8/layout/chevron1"/>
    <dgm:cxn modelId="{0FD9405A-E686-49FD-8639-27859221253D}" type="presParOf" srcId="{44B37930-3894-439F-AF83-836CA064DBB2}" destId="{B7B149B1-EA43-437A-BFFA-3BC8D85BD62D}" srcOrd="3" destOrd="0" presId="urn:microsoft.com/office/officeart/2005/8/layout/chevron1"/>
    <dgm:cxn modelId="{867FED05-3641-48EC-AA07-230D177D87CD}" type="presParOf" srcId="{44B37930-3894-439F-AF83-836CA064DBB2}" destId="{0493F5B3-0CD4-4785-9837-6C549B9E88D6}" srcOrd="4" destOrd="0" presId="urn:microsoft.com/office/officeart/2005/8/layout/chevron1"/>
    <dgm:cxn modelId="{B455653C-8201-4CBE-9836-B28C28F39724}" type="presParOf" srcId="{44B37930-3894-439F-AF83-836CA064DBB2}" destId="{8715C175-BE36-4BDA-98C1-799337D38C68}" srcOrd="5" destOrd="0" presId="urn:microsoft.com/office/officeart/2005/8/layout/chevron1"/>
    <dgm:cxn modelId="{1F3BC785-9321-4309-AB4B-87D59B7C6F2E}" type="presParOf" srcId="{44B37930-3894-439F-AF83-836CA064DBB2}" destId="{86FCA29F-E8FD-41E2-8EA5-F36963AB3F87}" srcOrd="6" destOrd="0" presId="urn:microsoft.com/office/officeart/2005/8/layout/chevron1"/>
    <dgm:cxn modelId="{BB4D7DA3-D29D-4A86-95B1-DDD26CA93F2A}" type="presParOf" srcId="{44B37930-3894-439F-AF83-836CA064DBB2}" destId="{2FE420DE-DF6F-4318-B118-BE34906B7E6A}" srcOrd="7" destOrd="0" presId="urn:microsoft.com/office/officeart/2005/8/layout/chevron1"/>
    <dgm:cxn modelId="{6B2347FF-48FD-4B80-BA53-D83EFBD8DEC9}"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260A899C-CB93-445C-9D29-AD2B912EFE00}" type="presOf" srcId="{582A8D62-1F0A-49A2-92B6-EBC266FF235D}" destId="{44B37930-3894-439F-AF83-836CA064DBB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49A2F610-B80F-457A-A6C4-893979F8D19F}" type="presOf" srcId="{5416F2FD-60F1-4137-917D-242030F167FB}" destId="{0493F5B3-0CD4-4785-9837-6C549B9E88D6}" srcOrd="0" destOrd="0" presId="urn:microsoft.com/office/officeart/2005/8/layout/chevron1"/>
    <dgm:cxn modelId="{27001114-EE89-45D8-8B93-323FA8AFE3ED}" srcId="{582A8D62-1F0A-49A2-92B6-EBC266FF235D}" destId="{5416F2FD-60F1-4137-917D-242030F167FB}" srcOrd="2" destOrd="0" parTransId="{F80C5F2B-8F71-4138-9910-6631974B3D06}" sibTransId="{5013E184-413D-46CC-ACB7-4B5F3111FDF4}"/>
    <dgm:cxn modelId="{E21C3E20-82F5-41B0-BF02-81438E6A4F15}" srcId="{582A8D62-1F0A-49A2-92B6-EBC266FF235D}" destId="{371BD8C6-FDD6-4430-AA7C-CF63CD6764BA}" srcOrd="1" destOrd="0" parTransId="{51D93F48-7D2B-4206-9416-AFEA2A221C68}" sibTransId="{BE6D5CD4-D04E-460A-A958-0E4B7C0A77E1}"/>
    <dgm:cxn modelId="{4A323DBD-CD5E-47FA-8A9F-C15654C3993C}" srcId="{582A8D62-1F0A-49A2-92B6-EBC266FF235D}" destId="{3F8AC4A9-C55D-4011-9577-4AC2D152A0F8}" srcOrd="3" destOrd="0" parTransId="{184AF5DE-4A52-425D-9F11-0C4E24DD0EDB}" sibTransId="{636C2651-911C-47E8-AE90-ADA25AA44EBD}"/>
    <dgm:cxn modelId="{862D3CAD-67BB-452D-9893-622B1D8FB1D8}" type="presOf" srcId="{7C2A11C0-843E-4697-B4AE-5392A9C88CFC}" destId="{A0BF595D-7217-44C4-B134-0EAA734952D2}"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822F80E4-1BEF-4536-A4C1-320591FC091B}" type="presOf" srcId="{3F8AC4A9-C55D-4011-9577-4AC2D152A0F8}" destId="{86FCA29F-E8FD-41E2-8EA5-F36963AB3F87}" srcOrd="0" destOrd="0" presId="urn:microsoft.com/office/officeart/2005/8/layout/chevron1"/>
    <dgm:cxn modelId="{98E4ACA2-EB48-4EB7-BAB1-F1E1D7738B13}" type="presOf" srcId="{0B507DCE-845D-4FCD-8BD8-D935E36ECA37}" destId="{82EF2D5F-8C8C-4197-9E66-611312A849D4}" srcOrd="0" destOrd="0" presId="urn:microsoft.com/office/officeart/2005/8/layout/chevron1"/>
    <dgm:cxn modelId="{F003B89F-CFDC-4538-AFB9-7CFF48153359}" type="presOf" srcId="{371BD8C6-FDD6-4430-AA7C-CF63CD6764BA}" destId="{FFDFE60A-13A1-4312-8823-96B8C0F3BDBC}" srcOrd="0" destOrd="0" presId="urn:microsoft.com/office/officeart/2005/8/layout/chevron1"/>
    <dgm:cxn modelId="{5F9BF19B-4E3E-4327-9FA3-C28A5DEEE966}" type="presParOf" srcId="{44B37930-3894-439F-AF83-836CA064DBB2}" destId="{82EF2D5F-8C8C-4197-9E66-611312A849D4}" srcOrd="0" destOrd="0" presId="urn:microsoft.com/office/officeart/2005/8/layout/chevron1"/>
    <dgm:cxn modelId="{223EA308-7BC8-450B-941E-2CEB107EAF63}" type="presParOf" srcId="{44B37930-3894-439F-AF83-836CA064DBB2}" destId="{7B50CE6A-1AAB-44A4-8FCC-931D96DD0621}" srcOrd="1" destOrd="0" presId="urn:microsoft.com/office/officeart/2005/8/layout/chevron1"/>
    <dgm:cxn modelId="{D465798A-63BF-4162-A8AD-8D7F8E46A613}" type="presParOf" srcId="{44B37930-3894-439F-AF83-836CA064DBB2}" destId="{FFDFE60A-13A1-4312-8823-96B8C0F3BDBC}" srcOrd="2" destOrd="0" presId="urn:microsoft.com/office/officeart/2005/8/layout/chevron1"/>
    <dgm:cxn modelId="{964B8B79-1807-4433-A35C-7DBE340D65DE}" type="presParOf" srcId="{44B37930-3894-439F-AF83-836CA064DBB2}" destId="{B7B149B1-EA43-437A-BFFA-3BC8D85BD62D}" srcOrd="3" destOrd="0" presId="urn:microsoft.com/office/officeart/2005/8/layout/chevron1"/>
    <dgm:cxn modelId="{212FD6C1-7C88-463C-B119-78F8FB836579}" type="presParOf" srcId="{44B37930-3894-439F-AF83-836CA064DBB2}" destId="{0493F5B3-0CD4-4785-9837-6C549B9E88D6}" srcOrd="4" destOrd="0" presId="urn:microsoft.com/office/officeart/2005/8/layout/chevron1"/>
    <dgm:cxn modelId="{C3104FD4-8D8E-4166-B483-507C6063C537}" type="presParOf" srcId="{44B37930-3894-439F-AF83-836CA064DBB2}" destId="{8715C175-BE36-4BDA-98C1-799337D38C68}" srcOrd="5" destOrd="0" presId="urn:microsoft.com/office/officeart/2005/8/layout/chevron1"/>
    <dgm:cxn modelId="{EED73BD2-1F67-44D7-A871-5B2A78A97F32}" type="presParOf" srcId="{44B37930-3894-439F-AF83-836CA064DBB2}" destId="{86FCA29F-E8FD-41E2-8EA5-F36963AB3F87}" srcOrd="6" destOrd="0" presId="urn:microsoft.com/office/officeart/2005/8/layout/chevron1"/>
    <dgm:cxn modelId="{3942B257-1B61-4F56-B65F-141ACD0CA83B}" type="presParOf" srcId="{44B37930-3894-439F-AF83-836CA064DBB2}" destId="{2FE420DE-DF6F-4318-B118-BE34906B7E6A}" srcOrd="7" destOrd="0" presId="urn:microsoft.com/office/officeart/2005/8/layout/chevron1"/>
    <dgm:cxn modelId="{BB5FDC47-EE57-4098-859F-A20ECDCB5537}"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7B9BB9C2-0406-47C1-B80A-3B14256C97C1}" type="presOf" srcId="{0B507DCE-845D-4FCD-8BD8-D935E36ECA37}" destId="{82EF2D5F-8C8C-4197-9E66-611312A849D4}" srcOrd="0" destOrd="0" presId="urn:microsoft.com/office/officeart/2005/8/layout/chevron1"/>
    <dgm:cxn modelId="{2D536CB4-C085-490F-A8B7-0A5779C1A9CE}" type="presOf" srcId="{5416F2FD-60F1-4137-917D-242030F167FB}" destId="{0493F5B3-0CD4-4785-9837-6C549B9E88D6}"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E5667EF0-EA67-4206-A673-18E872470E4C}" type="presOf" srcId="{582A8D62-1F0A-49A2-92B6-EBC266FF235D}" destId="{44B37930-3894-439F-AF83-836CA064DBB2}" srcOrd="0" destOrd="0" presId="urn:microsoft.com/office/officeart/2005/8/layout/chevron1"/>
    <dgm:cxn modelId="{882ECAD9-0EEF-4E81-AFDD-1D5C4DB19D41}" type="presOf" srcId="{371BD8C6-FDD6-4430-AA7C-CF63CD6764BA}" destId="{FFDFE60A-13A1-4312-8823-96B8C0F3BDBC}" srcOrd="0" destOrd="0" presId="urn:microsoft.com/office/officeart/2005/8/layout/chevron1"/>
    <dgm:cxn modelId="{ADAF939A-C663-4BCA-B549-BAF317E7884B}" type="presOf" srcId="{7C2A11C0-843E-4697-B4AE-5392A9C88CFC}" destId="{A0BF595D-7217-44C4-B134-0EAA734952D2}" srcOrd="0" destOrd="0" presId="urn:microsoft.com/office/officeart/2005/8/layout/chevron1"/>
    <dgm:cxn modelId="{E3DF9791-55E0-419B-9C68-6829EAA6A0F3}" type="presOf" srcId="{3F8AC4A9-C55D-4011-9577-4AC2D152A0F8}" destId="{86FCA29F-E8FD-41E2-8EA5-F36963AB3F87}" srcOrd="0" destOrd="0" presId="urn:microsoft.com/office/officeart/2005/8/layout/chevron1"/>
    <dgm:cxn modelId="{E6455AA7-AB75-48BF-83C2-C572DD1ABEBC}" type="presParOf" srcId="{44B37930-3894-439F-AF83-836CA064DBB2}" destId="{82EF2D5F-8C8C-4197-9E66-611312A849D4}" srcOrd="0" destOrd="0" presId="urn:microsoft.com/office/officeart/2005/8/layout/chevron1"/>
    <dgm:cxn modelId="{6BA5F8B9-823C-4AD2-9742-9AB3E523D77E}" type="presParOf" srcId="{44B37930-3894-439F-AF83-836CA064DBB2}" destId="{7B50CE6A-1AAB-44A4-8FCC-931D96DD0621}" srcOrd="1" destOrd="0" presId="urn:microsoft.com/office/officeart/2005/8/layout/chevron1"/>
    <dgm:cxn modelId="{62DB8EAD-6C6C-4E0B-9F25-3E4FF0F76483}" type="presParOf" srcId="{44B37930-3894-439F-AF83-836CA064DBB2}" destId="{FFDFE60A-13A1-4312-8823-96B8C0F3BDBC}" srcOrd="2" destOrd="0" presId="urn:microsoft.com/office/officeart/2005/8/layout/chevron1"/>
    <dgm:cxn modelId="{C6708499-F4D3-4EA3-A8A9-9FE9F53D88EC}" type="presParOf" srcId="{44B37930-3894-439F-AF83-836CA064DBB2}" destId="{B7B149B1-EA43-437A-BFFA-3BC8D85BD62D}" srcOrd="3" destOrd="0" presId="urn:microsoft.com/office/officeart/2005/8/layout/chevron1"/>
    <dgm:cxn modelId="{89F22DEF-1E4B-45FC-B122-67DE9A30F47D}" type="presParOf" srcId="{44B37930-3894-439F-AF83-836CA064DBB2}" destId="{0493F5B3-0CD4-4785-9837-6C549B9E88D6}" srcOrd="4" destOrd="0" presId="urn:microsoft.com/office/officeart/2005/8/layout/chevron1"/>
    <dgm:cxn modelId="{4C7D58FA-4303-4359-A361-C87562079F23}" type="presParOf" srcId="{44B37930-3894-439F-AF83-836CA064DBB2}" destId="{8715C175-BE36-4BDA-98C1-799337D38C68}" srcOrd="5" destOrd="0" presId="urn:microsoft.com/office/officeart/2005/8/layout/chevron1"/>
    <dgm:cxn modelId="{E569E0E8-6FA7-4076-A05D-E63CAA0EE820}" type="presParOf" srcId="{44B37930-3894-439F-AF83-836CA064DBB2}" destId="{86FCA29F-E8FD-41E2-8EA5-F36963AB3F87}" srcOrd="6" destOrd="0" presId="urn:microsoft.com/office/officeart/2005/8/layout/chevron1"/>
    <dgm:cxn modelId="{4522DE59-6001-4001-A16E-155DAB861ED9}" type="presParOf" srcId="{44B37930-3894-439F-AF83-836CA064DBB2}" destId="{2FE420DE-DF6F-4318-B118-BE34906B7E6A}" srcOrd="7" destOrd="0" presId="urn:microsoft.com/office/officeart/2005/8/layout/chevron1"/>
    <dgm:cxn modelId="{4F538CB6-8C45-4442-B066-0918C2BBB50D}"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81F55B6C-083C-4769-A8F0-E8288D51FC32}" type="presOf" srcId="{582A8D62-1F0A-49A2-92B6-EBC266FF235D}" destId="{44B37930-3894-439F-AF83-836CA064DBB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8A31E55A-4E37-4593-AA4D-E76CC8598C31}" type="presOf" srcId="{5416F2FD-60F1-4137-917D-242030F167FB}" destId="{0493F5B3-0CD4-4785-9837-6C549B9E88D6}" srcOrd="0" destOrd="0" presId="urn:microsoft.com/office/officeart/2005/8/layout/chevron1"/>
    <dgm:cxn modelId="{6BB417F1-2483-466B-A09F-4CB603DDA066}" type="presOf" srcId="{3F8AC4A9-C55D-4011-9577-4AC2D152A0F8}" destId="{86FCA29F-E8FD-41E2-8EA5-F36963AB3F87}"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C9D8C073-514D-4C26-8195-7D41ED97EB4E}" type="presOf" srcId="{7C2A11C0-843E-4697-B4AE-5392A9C88CFC}" destId="{A0BF595D-7217-44C4-B134-0EAA734952D2}" srcOrd="0" destOrd="0" presId="urn:microsoft.com/office/officeart/2005/8/layout/chevron1"/>
    <dgm:cxn modelId="{4D0AD624-22D6-4C7C-9167-0BB631F1A130}" type="presOf" srcId="{0B507DCE-845D-4FCD-8BD8-D935E36ECA37}" destId="{82EF2D5F-8C8C-4197-9E66-611312A849D4}"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B1FE5A30-DB61-41FD-8DA7-087FBE69F311}" type="presOf" srcId="{371BD8C6-FDD6-4430-AA7C-CF63CD6764BA}" destId="{FFDFE60A-13A1-4312-8823-96B8C0F3BDBC}" srcOrd="0" destOrd="0" presId="urn:microsoft.com/office/officeart/2005/8/layout/chevron1"/>
    <dgm:cxn modelId="{3C81BEDC-54E7-4226-B0BF-2C051341B447}" type="presParOf" srcId="{44B37930-3894-439F-AF83-836CA064DBB2}" destId="{82EF2D5F-8C8C-4197-9E66-611312A849D4}" srcOrd="0" destOrd="0" presId="urn:microsoft.com/office/officeart/2005/8/layout/chevron1"/>
    <dgm:cxn modelId="{D62C04B6-A903-471F-8AEA-F1B88755FF66}" type="presParOf" srcId="{44B37930-3894-439F-AF83-836CA064DBB2}" destId="{7B50CE6A-1AAB-44A4-8FCC-931D96DD0621}" srcOrd="1" destOrd="0" presId="urn:microsoft.com/office/officeart/2005/8/layout/chevron1"/>
    <dgm:cxn modelId="{165581C5-807F-4BC0-A7E0-FAAAAC9B37CB}" type="presParOf" srcId="{44B37930-3894-439F-AF83-836CA064DBB2}" destId="{FFDFE60A-13A1-4312-8823-96B8C0F3BDBC}" srcOrd="2" destOrd="0" presId="urn:microsoft.com/office/officeart/2005/8/layout/chevron1"/>
    <dgm:cxn modelId="{994DD4AC-86C1-4C0B-8614-1877E76DCB57}" type="presParOf" srcId="{44B37930-3894-439F-AF83-836CA064DBB2}" destId="{B7B149B1-EA43-437A-BFFA-3BC8D85BD62D}" srcOrd="3" destOrd="0" presId="urn:microsoft.com/office/officeart/2005/8/layout/chevron1"/>
    <dgm:cxn modelId="{773DA2F2-A773-4F1C-A0CA-6A442B5A25EE}" type="presParOf" srcId="{44B37930-3894-439F-AF83-836CA064DBB2}" destId="{0493F5B3-0CD4-4785-9837-6C549B9E88D6}" srcOrd="4" destOrd="0" presId="urn:microsoft.com/office/officeart/2005/8/layout/chevron1"/>
    <dgm:cxn modelId="{31608D4E-7C16-4FBD-8AAF-154502AE3F12}" type="presParOf" srcId="{44B37930-3894-439F-AF83-836CA064DBB2}" destId="{8715C175-BE36-4BDA-98C1-799337D38C68}" srcOrd="5" destOrd="0" presId="urn:microsoft.com/office/officeart/2005/8/layout/chevron1"/>
    <dgm:cxn modelId="{D988138D-DBE6-4BA8-BE9D-565588569406}" type="presParOf" srcId="{44B37930-3894-439F-AF83-836CA064DBB2}" destId="{86FCA29F-E8FD-41E2-8EA5-F36963AB3F87}" srcOrd="6" destOrd="0" presId="urn:microsoft.com/office/officeart/2005/8/layout/chevron1"/>
    <dgm:cxn modelId="{857FACCF-0E76-410E-B28C-9A13D7ADED21}" type="presParOf" srcId="{44B37930-3894-439F-AF83-836CA064DBB2}" destId="{2FE420DE-DF6F-4318-B118-BE34906B7E6A}" srcOrd="7" destOrd="0" presId="urn:microsoft.com/office/officeart/2005/8/layout/chevron1"/>
    <dgm:cxn modelId="{9729622A-E029-4CB4-A7B8-291F4FBB9DF8}"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AE566E99-702A-4621-9599-1FCBB67D5664}" type="presOf" srcId="{5416F2FD-60F1-4137-917D-242030F167FB}" destId="{0493F5B3-0CD4-4785-9837-6C549B9E88D6}" srcOrd="0" destOrd="0" presId="urn:microsoft.com/office/officeart/2005/8/layout/chevron1"/>
    <dgm:cxn modelId="{830F830E-EB1E-403F-9CCB-D68F0F61F9A6}" type="presOf" srcId="{371BD8C6-FDD6-4430-AA7C-CF63CD6764BA}" destId="{FFDFE60A-13A1-4312-8823-96B8C0F3BDBC}"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06590923-29DE-4AFC-8CE1-B5A05C7FBC94}" type="presOf" srcId="{0B507DCE-845D-4FCD-8BD8-D935E36ECA37}" destId="{82EF2D5F-8C8C-4197-9E66-611312A849D4}" srcOrd="0" destOrd="0" presId="urn:microsoft.com/office/officeart/2005/8/layout/chevron1"/>
    <dgm:cxn modelId="{5B7EA08E-7C79-4E30-B892-2A7C3E82B829}" type="presOf" srcId="{3F8AC4A9-C55D-4011-9577-4AC2D152A0F8}" destId="{86FCA29F-E8FD-41E2-8EA5-F36963AB3F87}" srcOrd="0" destOrd="0" presId="urn:microsoft.com/office/officeart/2005/8/layout/chevron1"/>
    <dgm:cxn modelId="{E0A3EEE2-919A-4029-A6F4-631359AB75A8}" type="presOf" srcId="{7C2A11C0-843E-4697-B4AE-5392A9C88CFC}" destId="{A0BF595D-7217-44C4-B134-0EAA734952D2}" srcOrd="0" destOrd="0" presId="urn:microsoft.com/office/officeart/2005/8/layout/chevron1"/>
    <dgm:cxn modelId="{EBB6984E-B71E-4117-8E4E-7A7E0C958E90}" type="presOf" srcId="{582A8D62-1F0A-49A2-92B6-EBC266FF235D}" destId="{44B37930-3894-439F-AF83-836CA064DBB2}" srcOrd="0" destOrd="0" presId="urn:microsoft.com/office/officeart/2005/8/layout/chevron1"/>
    <dgm:cxn modelId="{1036C3C4-3B3A-4C22-9A1E-B2C951197219}" type="presParOf" srcId="{44B37930-3894-439F-AF83-836CA064DBB2}" destId="{82EF2D5F-8C8C-4197-9E66-611312A849D4}" srcOrd="0" destOrd="0" presId="urn:microsoft.com/office/officeart/2005/8/layout/chevron1"/>
    <dgm:cxn modelId="{BD2F3104-8942-4B1B-8EC0-2B036C64B378}" type="presParOf" srcId="{44B37930-3894-439F-AF83-836CA064DBB2}" destId="{7B50CE6A-1AAB-44A4-8FCC-931D96DD0621}" srcOrd="1" destOrd="0" presId="urn:microsoft.com/office/officeart/2005/8/layout/chevron1"/>
    <dgm:cxn modelId="{9C24D1E2-6BA0-44EF-A03B-7C3266BB1523}" type="presParOf" srcId="{44B37930-3894-439F-AF83-836CA064DBB2}" destId="{FFDFE60A-13A1-4312-8823-96B8C0F3BDBC}" srcOrd="2" destOrd="0" presId="urn:microsoft.com/office/officeart/2005/8/layout/chevron1"/>
    <dgm:cxn modelId="{C8799094-3A82-49D2-8969-438CF229A00B}" type="presParOf" srcId="{44B37930-3894-439F-AF83-836CA064DBB2}" destId="{B7B149B1-EA43-437A-BFFA-3BC8D85BD62D}" srcOrd="3" destOrd="0" presId="urn:microsoft.com/office/officeart/2005/8/layout/chevron1"/>
    <dgm:cxn modelId="{103A397C-D770-4158-8927-5F95312FFC4B}" type="presParOf" srcId="{44B37930-3894-439F-AF83-836CA064DBB2}" destId="{0493F5B3-0CD4-4785-9837-6C549B9E88D6}" srcOrd="4" destOrd="0" presId="urn:microsoft.com/office/officeart/2005/8/layout/chevron1"/>
    <dgm:cxn modelId="{CE11C488-9C73-486B-8510-3AE9BE38F71F}" type="presParOf" srcId="{44B37930-3894-439F-AF83-836CA064DBB2}" destId="{8715C175-BE36-4BDA-98C1-799337D38C68}" srcOrd="5" destOrd="0" presId="urn:microsoft.com/office/officeart/2005/8/layout/chevron1"/>
    <dgm:cxn modelId="{19551593-6A41-4D39-A9F8-B546F2571F9E}" type="presParOf" srcId="{44B37930-3894-439F-AF83-836CA064DBB2}" destId="{86FCA29F-E8FD-41E2-8EA5-F36963AB3F87}" srcOrd="6" destOrd="0" presId="urn:microsoft.com/office/officeart/2005/8/layout/chevron1"/>
    <dgm:cxn modelId="{4E5B75AB-9420-4F6A-A21C-16DC3D58D11D}" type="presParOf" srcId="{44B37930-3894-439F-AF83-836CA064DBB2}" destId="{2FE420DE-DF6F-4318-B118-BE34906B7E6A}" srcOrd="7" destOrd="0" presId="urn:microsoft.com/office/officeart/2005/8/layout/chevron1"/>
    <dgm:cxn modelId="{C0B069D8-3B66-4CAC-92E3-22CDF4521407}"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4A323DBD-CD5E-47FA-8A9F-C15654C3993C}" srcId="{582A8D62-1F0A-49A2-92B6-EBC266FF235D}" destId="{3F8AC4A9-C55D-4011-9577-4AC2D152A0F8}" srcOrd="3" destOrd="0" parTransId="{184AF5DE-4A52-425D-9F11-0C4E24DD0EDB}" sibTransId="{636C2651-911C-47E8-AE90-ADA25AA44EBD}"/>
    <dgm:cxn modelId="{33BEC2C2-35AC-4F4F-9806-D313C5766273}" type="presOf" srcId="{582A8D62-1F0A-49A2-92B6-EBC266FF235D}" destId="{44B37930-3894-439F-AF83-836CA064DBB2}" srcOrd="0" destOrd="0" presId="urn:microsoft.com/office/officeart/2005/8/layout/chevron1"/>
    <dgm:cxn modelId="{5FED66E7-6166-4171-9C1C-7567E987E33B}" type="presOf" srcId="{371BD8C6-FDD6-4430-AA7C-CF63CD6764BA}" destId="{FFDFE60A-13A1-4312-8823-96B8C0F3BDBC}" srcOrd="0" destOrd="0" presId="urn:microsoft.com/office/officeart/2005/8/layout/chevron1"/>
    <dgm:cxn modelId="{62601CE0-D8DD-4CF9-8FB0-A2BFB3A75FDE}" type="presOf" srcId="{7C2A11C0-843E-4697-B4AE-5392A9C88CFC}" destId="{A0BF595D-7217-44C4-B134-0EAA734952D2}" srcOrd="0" destOrd="0" presId="urn:microsoft.com/office/officeart/2005/8/layout/chevron1"/>
    <dgm:cxn modelId="{737326D6-51E3-4DF6-8299-B67227D29B8F}" type="presOf" srcId="{5416F2FD-60F1-4137-917D-242030F167FB}" destId="{0493F5B3-0CD4-4785-9837-6C549B9E88D6}" srcOrd="0" destOrd="0" presId="urn:microsoft.com/office/officeart/2005/8/layout/chevron1"/>
    <dgm:cxn modelId="{9A9038DC-E959-4F49-AA94-30EFEF1400BF}" type="presOf" srcId="{3F8AC4A9-C55D-4011-9577-4AC2D152A0F8}" destId="{86FCA29F-E8FD-41E2-8EA5-F36963AB3F87}" srcOrd="0" destOrd="0" presId="urn:microsoft.com/office/officeart/2005/8/layout/chevron1"/>
    <dgm:cxn modelId="{C4BF821D-5427-465A-B81D-AF982C0C175E}" type="presOf" srcId="{0B507DCE-845D-4FCD-8BD8-D935E36ECA37}" destId="{82EF2D5F-8C8C-4197-9E66-611312A849D4}"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D5F0A35C-DA89-449E-B1DE-1CA0030B95FE}" srcId="{582A8D62-1F0A-49A2-92B6-EBC266FF235D}" destId="{7C2A11C0-843E-4697-B4AE-5392A9C88CFC}" srcOrd="4" destOrd="0" parTransId="{9F557B08-FE13-4F13-A339-49B8AC64A537}" sibTransId="{EDC36CF5-2F99-41C2-9503-DBB338D65457}"/>
    <dgm:cxn modelId="{7EFCF306-B1E3-42A9-871F-BF8B8D6CB071}" type="presParOf" srcId="{44B37930-3894-439F-AF83-836CA064DBB2}" destId="{82EF2D5F-8C8C-4197-9E66-611312A849D4}" srcOrd="0" destOrd="0" presId="urn:microsoft.com/office/officeart/2005/8/layout/chevron1"/>
    <dgm:cxn modelId="{0E821278-C5E4-434F-BD5D-E26205030225}" type="presParOf" srcId="{44B37930-3894-439F-AF83-836CA064DBB2}" destId="{7B50CE6A-1AAB-44A4-8FCC-931D96DD0621}" srcOrd="1" destOrd="0" presId="urn:microsoft.com/office/officeart/2005/8/layout/chevron1"/>
    <dgm:cxn modelId="{E61AAD81-1CB1-4B76-BBEB-35A8881966AB}" type="presParOf" srcId="{44B37930-3894-439F-AF83-836CA064DBB2}" destId="{FFDFE60A-13A1-4312-8823-96B8C0F3BDBC}" srcOrd="2" destOrd="0" presId="urn:microsoft.com/office/officeart/2005/8/layout/chevron1"/>
    <dgm:cxn modelId="{735F28AA-C32B-46CD-9A56-474F57EB3BBE}" type="presParOf" srcId="{44B37930-3894-439F-AF83-836CA064DBB2}" destId="{B7B149B1-EA43-437A-BFFA-3BC8D85BD62D}" srcOrd="3" destOrd="0" presId="urn:microsoft.com/office/officeart/2005/8/layout/chevron1"/>
    <dgm:cxn modelId="{22266428-2448-44E6-A742-9BF70FA1C9D7}" type="presParOf" srcId="{44B37930-3894-439F-AF83-836CA064DBB2}" destId="{0493F5B3-0CD4-4785-9837-6C549B9E88D6}" srcOrd="4" destOrd="0" presId="urn:microsoft.com/office/officeart/2005/8/layout/chevron1"/>
    <dgm:cxn modelId="{851C555F-9D8D-416B-8286-E8129F4130DB}" type="presParOf" srcId="{44B37930-3894-439F-AF83-836CA064DBB2}" destId="{8715C175-BE36-4BDA-98C1-799337D38C68}" srcOrd="5" destOrd="0" presId="urn:microsoft.com/office/officeart/2005/8/layout/chevron1"/>
    <dgm:cxn modelId="{5B2CAF64-F060-49B4-9D40-70CFE90166B9}" type="presParOf" srcId="{44B37930-3894-439F-AF83-836CA064DBB2}" destId="{86FCA29F-E8FD-41E2-8EA5-F36963AB3F87}" srcOrd="6" destOrd="0" presId="urn:microsoft.com/office/officeart/2005/8/layout/chevron1"/>
    <dgm:cxn modelId="{531CE95A-E815-4D64-8EA3-A3C7D1BE79C3}" type="presParOf" srcId="{44B37930-3894-439F-AF83-836CA064DBB2}" destId="{2FE420DE-DF6F-4318-B118-BE34906B7E6A}" srcOrd="7" destOrd="0" presId="urn:microsoft.com/office/officeart/2005/8/layout/chevron1"/>
    <dgm:cxn modelId="{D435142A-400A-4F47-8FAD-538ADDCA87B4}"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941F495B-AC3C-41AA-8EAB-859CDB9F64B1}" type="presOf" srcId="{3F8AC4A9-C55D-4011-9577-4AC2D152A0F8}" destId="{86FCA29F-E8FD-41E2-8EA5-F36963AB3F87}" srcOrd="0" destOrd="0" presId="urn:microsoft.com/office/officeart/2005/8/layout/chevron1"/>
    <dgm:cxn modelId="{A928881C-20D7-4994-B56E-DA5F9A9C9E01}" type="presOf" srcId="{7C2A11C0-843E-4697-B4AE-5392A9C88CFC}" destId="{A0BF595D-7217-44C4-B134-0EAA734952D2}" srcOrd="0" destOrd="0" presId="urn:microsoft.com/office/officeart/2005/8/layout/chevron1"/>
    <dgm:cxn modelId="{27001114-EE89-45D8-8B93-323FA8AFE3ED}" srcId="{582A8D62-1F0A-49A2-92B6-EBC266FF235D}" destId="{5416F2FD-60F1-4137-917D-242030F167FB}" srcOrd="2" destOrd="0" parTransId="{F80C5F2B-8F71-4138-9910-6631974B3D06}" sibTransId="{5013E184-413D-46CC-ACB7-4B5F3111FDF4}"/>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4968D1A5-E4B0-45B5-9411-8CCA15A22A7E}" type="presOf" srcId="{582A8D62-1F0A-49A2-92B6-EBC266FF235D}" destId="{44B37930-3894-439F-AF83-836CA064DBB2}" srcOrd="0" destOrd="0" presId="urn:microsoft.com/office/officeart/2005/8/layout/chevron1"/>
    <dgm:cxn modelId="{5382B07C-D5EB-44C9-937C-0B4D2CB32AE2}" type="presOf" srcId="{5416F2FD-60F1-4137-917D-242030F167FB}" destId="{0493F5B3-0CD4-4785-9837-6C549B9E88D6}" srcOrd="0" destOrd="0" presId="urn:microsoft.com/office/officeart/2005/8/layout/chevron1"/>
    <dgm:cxn modelId="{3234EA54-49B6-4A28-9A36-E9383B01DFB0}" type="presOf" srcId="{0B507DCE-845D-4FCD-8BD8-D935E36ECA37}" destId="{82EF2D5F-8C8C-4197-9E66-611312A849D4}" srcOrd="0" destOrd="0" presId="urn:microsoft.com/office/officeart/2005/8/layout/chevron1"/>
    <dgm:cxn modelId="{9BD43F47-31BB-4282-B1B7-DAD6395F27B3}" type="presOf" srcId="{371BD8C6-FDD6-4430-AA7C-CF63CD6764BA}" destId="{FFDFE60A-13A1-4312-8823-96B8C0F3BDBC}" srcOrd="0" destOrd="0" presId="urn:microsoft.com/office/officeart/2005/8/layout/chevron1"/>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F1E0CED7-2E5B-4FE4-A470-15DD0E39D68B}" type="presParOf" srcId="{44B37930-3894-439F-AF83-836CA064DBB2}" destId="{82EF2D5F-8C8C-4197-9E66-611312A849D4}" srcOrd="0" destOrd="0" presId="urn:microsoft.com/office/officeart/2005/8/layout/chevron1"/>
    <dgm:cxn modelId="{C535A6C6-6CEA-4131-B27E-2C7EB64330F3}" type="presParOf" srcId="{44B37930-3894-439F-AF83-836CA064DBB2}" destId="{7B50CE6A-1AAB-44A4-8FCC-931D96DD0621}" srcOrd="1" destOrd="0" presId="urn:microsoft.com/office/officeart/2005/8/layout/chevron1"/>
    <dgm:cxn modelId="{7ED3F176-49E0-4624-B50D-6B34D85B89B0}" type="presParOf" srcId="{44B37930-3894-439F-AF83-836CA064DBB2}" destId="{FFDFE60A-13A1-4312-8823-96B8C0F3BDBC}" srcOrd="2" destOrd="0" presId="urn:microsoft.com/office/officeart/2005/8/layout/chevron1"/>
    <dgm:cxn modelId="{5A9B050F-097F-4D2C-BAAC-FAD87A36D5FE}" type="presParOf" srcId="{44B37930-3894-439F-AF83-836CA064DBB2}" destId="{B7B149B1-EA43-437A-BFFA-3BC8D85BD62D}" srcOrd="3" destOrd="0" presId="urn:microsoft.com/office/officeart/2005/8/layout/chevron1"/>
    <dgm:cxn modelId="{A49F7062-31C2-46F3-ABCC-3D55F2D0B1EF}" type="presParOf" srcId="{44B37930-3894-439F-AF83-836CA064DBB2}" destId="{0493F5B3-0CD4-4785-9837-6C549B9E88D6}" srcOrd="4" destOrd="0" presId="urn:microsoft.com/office/officeart/2005/8/layout/chevron1"/>
    <dgm:cxn modelId="{AE5C5AA7-7C7B-4836-A368-AC1B4FB2B0BB}" type="presParOf" srcId="{44B37930-3894-439F-AF83-836CA064DBB2}" destId="{8715C175-BE36-4BDA-98C1-799337D38C68}" srcOrd="5" destOrd="0" presId="urn:microsoft.com/office/officeart/2005/8/layout/chevron1"/>
    <dgm:cxn modelId="{4CF2AB62-F2E4-43B7-A59A-A94F865572BA}" type="presParOf" srcId="{44B37930-3894-439F-AF83-836CA064DBB2}" destId="{86FCA29F-E8FD-41E2-8EA5-F36963AB3F87}" srcOrd="6" destOrd="0" presId="urn:microsoft.com/office/officeart/2005/8/layout/chevron1"/>
    <dgm:cxn modelId="{71496CCB-89DC-43FB-BCD7-76249A2FE78F}" type="presParOf" srcId="{44B37930-3894-439F-AF83-836CA064DBB2}" destId="{2FE420DE-DF6F-4318-B118-BE34906B7E6A}" srcOrd="7" destOrd="0" presId="urn:microsoft.com/office/officeart/2005/8/layout/chevron1"/>
    <dgm:cxn modelId="{51BD2815-4115-4D35-B063-B70621B1E966}"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5600B4E7-50D5-4870-A43D-7E6198B88891}" type="presOf" srcId="{582A8D62-1F0A-49A2-92B6-EBC266FF235D}" destId="{44B37930-3894-439F-AF83-836CA064DBB2}" srcOrd="0" destOrd="0" presId="urn:microsoft.com/office/officeart/2005/8/layout/chevron1"/>
    <dgm:cxn modelId="{0DFAB5F1-E331-4602-A15D-991BA3866744}" type="presOf" srcId="{5416F2FD-60F1-4137-917D-242030F167FB}" destId="{0493F5B3-0CD4-4785-9837-6C549B9E88D6}" srcOrd="0" destOrd="0" presId="urn:microsoft.com/office/officeart/2005/8/layout/chevron1"/>
    <dgm:cxn modelId="{9D52640E-A831-4EFD-A21B-0AF30E00A8F9}" type="presOf" srcId="{371BD8C6-FDD6-4430-AA7C-CF63CD6764BA}" destId="{FFDFE60A-13A1-4312-8823-96B8C0F3BDBC}" srcOrd="0" destOrd="0" presId="urn:microsoft.com/office/officeart/2005/8/layout/chevron1"/>
    <dgm:cxn modelId="{A50310BB-F112-4EE1-AC5C-A4DF2115F607}" type="presOf" srcId="{3F8AC4A9-C55D-4011-9577-4AC2D152A0F8}" destId="{86FCA29F-E8FD-41E2-8EA5-F36963AB3F87}"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BB180DC6-F4D7-461E-9C9A-950BBB4D3486}" type="presOf" srcId="{0B507DCE-845D-4FCD-8BD8-D935E36ECA37}" destId="{82EF2D5F-8C8C-4197-9E66-611312A849D4}"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8617C7F7-BBEE-4F8C-BEE9-51AB11EEF006}" type="presOf" srcId="{7C2A11C0-843E-4697-B4AE-5392A9C88CFC}" destId="{A0BF595D-7217-44C4-B134-0EAA734952D2}" srcOrd="0" destOrd="0" presId="urn:microsoft.com/office/officeart/2005/8/layout/chevron1"/>
    <dgm:cxn modelId="{54B6D588-10C5-4323-9399-B62AADDC9712}" type="presParOf" srcId="{44B37930-3894-439F-AF83-836CA064DBB2}" destId="{82EF2D5F-8C8C-4197-9E66-611312A849D4}" srcOrd="0" destOrd="0" presId="urn:microsoft.com/office/officeart/2005/8/layout/chevron1"/>
    <dgm:cxn modelId="{6A2FB5C8-94A3-4802-A6B3-E04F9AE5B5A6}" type="presParOf" srcId="{44B37930-3894-439F-AF83-836CA064DBB2}" destId="{7B50CE6A-1AAB-44A4-8FCC-931D96DD0621}" srcOrd="1" destOrd="0" presId="urn:microsoft.com/office/officeart/2005/8/layout/chevron1"/>
    <dgm:cxn modelId="{A60282A5-7304-4213-9698-7CF06B4E4F19}" type="presParOf" srcId="{44B37930-3894-439F-AF83-836CA064DBB2}" destId="{FFDFE60A-13A1-4312-8823-96B8C0F3BDBC}" srcOrd="2" destOrd="0" presId="urn:microsoft.com/office/officeart/2005/8/layout/chevron1"/>
    <dgm:cxn modelId="{F2873A71-0012-4731-8563-8C2D24EF6BCA}" type="presParOf" srcId="{44B37930-3894-439F-AF83-836CA064DBB2}" destId="{B7B149B1-EA43-437A-BFFA-3BC8D85BD62D}" srcOrd="3" destOrd="0" presId="urn:microsoft.com/office/officeart/2005/8/layout/chevron1"/>
    <dgm:cxn modelId="{5C339E36-8063-49B5-8F1B-B422FEA5939C}" type="presParOf" srcId="{44B37930-3894-439F-AF83-836CA064DBB2}" destId="{0493F5B3-0CD4-4785-9837-6C549B9E88D6}" srcOrd="4" destOrd="0" presId="urn:microsoft.com/office/officeart/2005/8/layout/chevron1"/>
    <dgm:cxn modelId="{DDC2C063-0906-4198-A48A-BCFA7556FB87}" type="presParOf" srcId="{44B37930-3894-439F-AF83-836CA064DBB2}" destId="{8715C175-BE36-4BDA-98C1-799337D38C68}" srcOrd="5" destOrd="0" presId="urn:microsoft.com/office/officeart/2005/8/layout/chevron1"/>
    <dgm:cxn modelId="{9652BFCB-AB8A-47AF-9D3F-6131F7F67923}" type="presParOf" srcId="{44B37930-3894-439F-AF83-836CA064DBB2}" destId="{86FCA29F-E8FD-41E2-8EA5-F36963AB3F87}" srcOrd="6" destOrd="0" presId="urn:microsoft.com/office/officeart/2005/8/layout/chevron1"/>
    <dgm:cxn modelId="{0DEA1925-EA97-4105-8647-7F26EE01EBFB}" type="presParOf" srcId="{44B37930-3894-439F-AF83-836CA064DBB2}" destId="{2FE420DE-DF6F-4318-B118-BE34906B7E6A}" srcOrd="7" destOrd="0" presId="urn:microsoft.com/office/officeart/2005/8/layout/chevron1"/>
    <dgm:cxn modelId="{71070C99-4E21-4356-9096-2B97D0827229}"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67DA276D-3B93-4F5E-B411-371138DF7991}" type="presOf" srcId="{7C2A11C0-843E-4697-B4AE-5392A9C88CFC}" destId="{A0BF595D-7217-44C4-B134-0EAA734952D2}" srcOrd="0" destOrd="0" presId="urn:microsoft.com/office/officeart/2005/8/layout/chevron1"/>
    <dgm:cxn modelId="{6256C5D3-3D51-40EF-BE8E-8827C44BBBFA}" type="presOf" srcId="{371BD8C6-FDD6-4430-AA7C-CF63CD6764BA}" destId="{FFDFE60A-13A1-4312-8823-96B8C0F3BDBC}" srcOrd="0" destOrd="0" presId="urn:microsoft.com/office/officeart/2005/8/layout/chevron1"/>
    <dgm:cxn modelId="{9BCAECA6-8716-49E1-A068-3EB42B71C6D8}" type="presOf" srcId="{5416F2FD-60F1-4137-917D-242030F167FB}" destId="{0493F5B3-0CD4-4785-9837-6C549B9E88D6}" srcOrd="0" destOrd="0" presId="urn:microsoft.com/office/officeart/2005/8/layout/chevron1"/>
    <dgm:cxn modelId="{DF36B621-9CDC-4B6E-A552-B2F588C481EB}" type="presOf" srcId="{3F8AC4A9-C55D-4011-9577-4AC2D152A0F8}" destId="{86FCA29F-E8FD-41E2-8EA5-F36963AB3F87}" srcOrd="0" destOrd="0" presId="urn:microsoft.com/office/officeart/2005/8/layout/chevron1"/>
    <dgm:cxn modelId="{4A323DBD-CD5E-47FA-8A9F-C15654C3993C}" srcId="{582A8D62-1F0A-49A2-92B6-EBC266FF235D}" destId="{3F8AC4A9-C55D-4011-9577-4AC2D152A0F8}" srcOrd="3" destOrd="0" parTransId="{184AF5DE-4A52-425D-9F11-0C4E24DD0EDB}" sibTransId="{636C2651-911C-47E8-AE90-ADA25AA44EBD}"/>
    <dgm:cxn modelId="{677C3D70-80BA-4257-9166-24A76FEA21D0}" type="presOf" srcId="{582A8D62-1F0A-49A2-92B6-EBC266FF235D}" destId="{44B37930-3894-439F-AF83-836CA064DBB2}" srcOrd="0" destOrd="0" presId="urn:microsoft.com/office/officeart/2005/8/layout/chevron1"/>
    <dgm:cxn modelId="{D2588F7B-AE1B-460A-87B3-030E74A829AA}" type="presOf" srcId="{0B507DCE-845D-4FCD-8BD8-D935E36ECA37}" destId="{82EF2D5F-8C8C-4197-9E66-611312A849D4}"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D5F0A35C-DA89-449E-B1DE-1CA0030B95FE}" srcId="{582A8D62-1F0A-49A2-92B6-EBC266FF235D}" destId="{7C2A11C0-843E-4697-B4AE-5392A9C88CFC}" srcOrd="4" destOrd="0" parTransId="{9F557B08-FE13-4F13-A339-49B8AC64A537}" sibTransId="{EDC36CF5-2F99-41C2-9503-DBB338D65457}"/>
    <dgm:cxn modelId="{2515F7A7-6D56-4C2C-BE88-347D9690BFCF}" type="presParOf" srcId="{44B37930-3894-439F-AF83-836CA064DBB2}" destId="{82EF2D5F-8C8C-4197-9E66-611312A849D4}" srcOrd="0" destOrd="0" presId="urn:microsoft.com/office/officeart/2005/8/layout/chevron1"/>
    <dgm:cxn modelId="{FBA4C99F-3DDA-4F82-9864-0A36FCD916C8}" type="presParOf" srcId="{44B37930-3894-439F-AF83-836CA064DBB2}" destId="{7B50CE6A-1AAB-44A4-8FCC-931D96DD0621}" srcOrd="1" destOrd="0" presId="urn:microsoft.com/office/officeart/2005/8/layout/chevron1"/>
    <dgm:cxn modelId="{ABF5FC07-8FB8-440F-8EEA-BF389E30EEF4}" type="presParOf" srcId="{44B37930-3894-439F-AF83-836CA064DBB2}" destId="{FFDFE60A-13A1-4312-8823-96B8C0F3BDBC}" srcOrd="2" destOrd="0" presId="urn:microsoft.com/office/officeart/2005/8/layout/chevron1"/>
    <dgm:cxn modelId="{F6AED381-EBBD-4EA3-91DD-0FF85174CE73}" type="presParOf" srcId="{44B37930-3894-439F-AF83-836CA064DBB2}" destId="{B7B149B1-EA43-437A-BFFA-3BC8D85BD62D}" srcOrd="3" destOrd="0" presId="urn:microsoft.com/office/officeart/2005/8/layout/chevron1"/>
    <dgm:cxn modelId="{B945FECF-3DE4-46E1-BD6D-0D0513F2CB58}" type="presParOf" srcId="{44B37930-3894-439F-AF83-836CA064DBB2}" destId="{0493F5B3-0CD4-4785-9837-6C549B9E88D6}" srcOrd="4" destOrd="0" presId="urn:microsoft.com/office/officeart/2005/8/layout/chevron1"/>
    <dgm:cxn modelId="{DD4A4F7D-59D6-425F-B013-D5485577C64F}" type="presParOf" srcId="{44B37930-3894-439F-AF83-836CA064DBB2}" destId="{8715C175-BE36-4BDA-98C1-799337D38C68}" srcOrd="5" destOrd="0" presId="urn:microsoft.com/office/officeart/2005/8/layout/chevron1"/>
    <dgm:cxn modelId="{C5B7B726-D8AC-4829-9D68-A2B753F0A41F}" type="presParOf" srcId="{44B37930-3894-439F-AF83-836CA064DBB2}" destId="{86FCA29F-E8FD-41E2-8EA5-F36963AB3F87}" srcOrd="6" destOrd="0" presId="urn:microsoft.com/office/officeart/2005/8/layout/chevron1"/>
    <dgm:cxn modelId="{ABDE83C4-CA25-4B1C-873E-301F446A9367}" type="presParOf" srcId="{44B37930-3894-439F-AF83-836CA064DBB2}" destId="{2FE420DE-DF6F-4318-B118-BE34906B7E6A}" srcOrd="7" destOrd="0" presId="urn:microsoft.com/office/officeart/2005/8/layout/chevron1"/>
    <dgm:cxn modelId="{B4D18F10-EB59-4972-B88A-4B124D2AF7C6}"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4A323DBD-CD5E-47FA-8A9F-C15654C3993C}" srcId="{582A8D62-1F0A-49A2-92B6-EBC266FF235D}" destId="{3F8AC4A9-C55D-4011-9577-4AC2D152A0F8}" srcOrd="3" destOrd="0" parTransId="{184AF5DE-4A52-425D-9F11-0C4E24DD0EDB}" sibTransId="{636C2651-911C-47E8-AE90-ADA25AA44EBD}"/>
    <dgm:cxn modelId="{83B4F9C0-FB0B-46D5-A3FE-570FCE567208}" type="presOf" srcId="{371BD8C6-FDD6-4430-AA7C-CF63CD6764BA}" destId="{FFDFE60A-13A1-4312-8823-96B8C0F3BDBC}"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EA766C00-B183-4C03-8726-D5F6918E0ED4}" type="presOf" srcId="{582A8D62-1F0A-49A2-92B6-EBC266FF235D}" destId="{44B37930-3894-439F-AF83-836CA064DBB2}"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FCB548D5-BDCD-4D9B-9EC8-D9995A506116}" type="presOf" srcId="{0B507DCE-845D-4FCD-8BD8-D935E36ECA37}" destId="{82EF2D5F-8C8C-4197-9E66-611312A849D4}" srcOrd="0" destOrd="0" presId="urn:microsoft.com/office/officeart/2005/8/layout/chevron1"/>
    <dgm:cxn modelId="{78913505-77AD-44BA-8AA9-B2BACE0F9B2D}" type="presOf" srcId="{7C2A11C0-843E-4697-B4AE-5392A9C88CFC}" destId="{A0BF595D-7217-44C4-B134-0EAA734952D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DE4D2C58-FB76-496E-A04B-D16249015D27}" type="presOf" srcId="{5416F2FD-60F1-4137-917D-242030F167FB}" destId="{0493F5B3-0CD4-4785-9837-6C549B9E88D6}" srcOrd="0" destOrd="0" presId="urn:microsoft.com/office/officeart/2005/8/layout/chevron1"/>
    <dgm:cxn modelId="{95D5D973-618F-48F6-B469-9B330FC71A8C}" type="presOf" srcId="{3F8AC4A9-C55D-4011-9577-4AC2D152A0F8}" destId="{86FCA29F-E8FD-41E2-8EA5-F36963AB3F87}" srcOrd="0" destOrd="0" presId="urn:microsoft.com/office/officeart/2005/8/layout/chevron1"/>
    <dgm:cxn modelId="{FEA01A7A-7B81-47EB-A343-D6E0F1300A31}" type="presParOf" srcId="{44B37930-3894-439F-AF83-836CA064DBB2}" destId="{82EF2D5F-8C8C-4197-9E66-611312A849D4}" srcOrd="0" destOrd="0" presId="urn:microsoft.com/office/officeart/2005/8/layout/chevron1"/>
    <dgm:cxn modelId="{D14BECB3-9E0C-45B1-A209-D6E6FBFCEE86}" type="presParOf" srcId="{44B37930-3894-439F-AF83-836CA064DBB2}" destId="{7B50CE6A-1AAB-44A4-8FCC-931D96DD0621}" srcOrd="1" destOrd="0" presId="urn:microsoft.com/office/officeart/2005/8/layout/chevron1"/>
    <dgm:cxn modelId="{09A2953A-5635-404E-A008-3093D8450628}" type="presParOf" srcId="{44B37930-3894-439F-AF83-836CA064DBB2}" destId="{FFDFE60A-13A1-4312-8823-96B8C0F3BDBC}" srcOrd="2" destOrd="0" presId="urn:microsoft.com/office/officeart/2005/8/layout/chevron1"/>
    <dgm:cxn modelId="{E3AA1DBB-F882-40F6-A797-A6FEC1225AE8}" type="presParOf" srcId="{44B37930-3894-439F-AF83-836CA064DBB2}" destId="{B7B149B1-EA43-437A-BFFA-3BC8D85BD62D}" srcOrd="3" destOrd="0" presId="urn:microsoft.com/office/officeart/2005/8/layout/chevron1"/>
    <dgm:cxn modelId="{F020A98F-153C-410B-A27E-CFC0AAC11A02}" type="presParOf" srcId="{44B37930-3894-439F-AF83-836CA064DBB2}" destId="{0493F5B3-0CD4-4785-9837-6C549B9E88D6}" srcOrd="4" destOrd="0" presId="urn:microsoft.com/office/officeart/2005/8/layout/chevron1"/>
    <dgm:cxn modelId="{6624824B-1D3A-44DD-8B95-9137300F5ADC}" type="presParOf" srcId="{44B37930-3894-439F-AF83-836CA064DBB2}" destId="{8715C175-BE36-4BDA-98C1-799337D38C68}" srcOrd="5" destOrd="0" presId="urn:microsoft.com/office/officeart/2005/8/layout/chevron1"/>
    <dgm:cxn modelId="{30A7679D-C6D1-4FC6-8A32-3169FF2857BD}" type="presParOf" srcId="{44B37930-3894-439F-AF83-836CA064DBB2}" destId="{86FCA29F-E8FD-41E2-8EA5-F36963AB3F87}" srcOrd="6" destOrd="0" presId="urn:microsoft.com/office/officeart/2005/8/layout/chevron1"/>
    <dgm:cxn modelId="{1241FF6C-D503-43F8-BA10-B1D41C3C8729}" type="presParOf" srcId="{44B37930-3894-439F-AF83-836CA064DBB2}" destId="{2FE420DE-DF6F-4318-B118-BE34906B7E6A}" srcOrd="7" destOrd="0" presId="urn:microsoft.com/office/officeart/2005/8/layout/chevron1"/>
    <dgm:cxn modelId="{0B9595C2-5CCA-4142-AE09-C8CC4EAEF6AA}"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ysClr val="windowText" lastClr="000000">
            <a:lumMod val="65000"/>
            <a:lumOff val="35000"/>
          </a:sys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D32877B1-E562-47A5-9512-A93ECEECB8D9}" type="presOf" srcId="{3F8AC4A9-C55D-4011-9577-4AC2D152A0F8}" destId="{86FCA29F-E8FD-41E2-8EA5-F36963AB3F87}" srcOrd="0" destOrd="0" presId="urn:microsoft.com/office/officeart/2005/8/layout/chevron1"/>
    <dgm:cxn modelId="{7457C826-9605-42A6-BE3F-C35B16335A8C}" type="presOf" srcId="{7C2A11C0-843E-4697-B4AE-5392A9C88CFC}" destId="{A0BF595D-7217-44C4-B134-0EAA734952D2}" srcOrd="0" destOrd="0" presId="urn:microsoft.com/office/officeart/2005/8/layout/chevron1"/>
    <dgm:cxn modelId="{4635CACB-BD2D-4460-A569-3C469C5E7CB7}" type="presOf" srcId="{0B507DCE-845D-4FCD-8BD8-D935E36ECA37}" destId="{82EF2D5F-8C8C-4197-9E66-611312A849D4}"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F1D865B6-9FB2-4E39-AC3A-CC6AAD9E14A4}" type="presOf" srcId="{371BD8C6-FDD6-4430-AA7C-CF63CD6764BA}" destId="{FFDFE60A-13A1-4312-8823-96B8C0F3BDBC}" srcOrd="0" destOrd="0" presId="urn:microsoft.com/office/officeart/2005/8/layout/chevron1"/>
    <dgm:cxn modelId="{44157659-11D8-40CC-B8AC-802AE13CFD58}" type="presOf" srcId="{582A8D62-1F0A-49A2-92B6-EBC266FF235D}" destId="{44B37930-3894-439F-AF83-836CA064DBB2}" srcOrd="0" destOrd="0" presId="urn:microsoft.com/office/officeart/2005/8/layout/chevron1"/>
    <dgm:cxn modelId="{FAE7B3B6-687F-4AEE-98A7-30AA56F8FE41}" type="presOf" srcId="{5416F2FD-60F1-4137-917D-242030F167FB}" destId="{0493F5B3-0CD4-4785-9837-6C549B9E88D6}" srcOrd="0" destOrd="0" presId="urn:microsoft.com/office/officeart/2005/8/layout/chevron1"/>
    <dgm:cxn modelId="{E54C2F4A-4B4B-44F3-A8CD-9B5C587DEFD9}" type="presParOf" srcId="{44B37930-3894-439F-AF83-836CA064DBB2}" destId="{82EF2D5F-8C8C-4197-9E66-611312A849D4}" srcOrd="0" destOrd="0" presId="urn:microsoft.com/office/officeart/2005/8/layout/chevron1"/>
    <dgm:cxn modelId="{5FD52A91-E9CC-445D-9BA3-955D5C7B50B3}" type="presParOf" srcId="{44B37930-3894-439F-AF83-836CA064DBB2}" destId="{7B50CE6A-1AAB-44A4-8FCC-931D96DD0621}" srcOrd="1" destOrd="0" presId="urn:microsoft.com/office/officeart/2005/8/layout/chevron1"/>
    <dgm:cxn modelId="{B392E70E-94FE-4765-8170-64F95EE146F5}" type="presParOf" srcId="{44B37930-3894-439F-AF83-836CA064DBB2}" destId="{FFDFE60A-13A1-4312-8823-96B8C0F3BDBC}" srcOrd="2" destOrd="0" presId="urn:microsoft.com/office/officeart/2005/8/layout/chevron1"/>
    <dgm:cxn modelId="{BF52D0C5-CB71-4313-B9C4-0CE7856B9859}" type="presParOf" srcId="{44B37930-3894-439F-AF83-836CA064DBB2}" destId="{B7B149B1-EA43-437A-BFFA-3BC8D85BD62D}" srcOrd="3" destOrd="0" presId="urn:microsoft.com/office/officeart/2005/8/layout/chevron1"/>
    <dgm:cxn modelId="{1E7BE91C-816D-4034-9D9A-6FC426C7569F}" type="presParOf" srcId="{44B37930-3894-439F-AF83-836CA064DBB2}" destId="{0493F5B3-0CD4-4785-9837-6C549B9E88D6}" srcOrd="4" destOrd="0" presId="urn:microsoft.com/office/officeart/2005/8/layout/chevron1"/>
    <dgm:cxn modelId="{42C0BD0A-131E-49C6-94A7-388C3BC77CAC}" type="presParOf" srcId="{44B37930-3894-439F-AF83-836CA064DBB2}" destId="{8715C175-BE36-4BDA-98C1-799337D38C68}" srcOrd="5" destOrd="0" presId="urn:microsoft.com/office/officeart/2005/8/layout/chevron1"/>
    <dgm:cxn modelId="{885103CC-6232-4054-B2BE-7A46FA3A619E}" type="presParOf" srcId="{44B37930-3894-439F-AF83-836CA064DBB2}" destId="{86FCA29F-E8FD-41E2-8EA5-F36963AB3F87}" srcOrd="6" destOrd="0" presId="urn:microsoft.com/office/officeart/2005/8/layout/chevron1"/>
    <dgm:cxn modelId="{FD775206-559B-4755-A3B6-F3036448487A}" type="presParOf" srcId="{44B37930-3894-439F-AF83-836CA064DBB2}" destId="{2FE420DE-DF6F-4318-B118-BE34906B7E6A}" srcOrd="7" destOrd="0" presId="urn:microsoft.com/office/officeart/2005/8/layout/chevron1"/>
    <dgm:cxn modelId="{864256F3-452E-472C-9811-E040795E2F08}"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93CE5154-2D52-4C7B-9702-A2515DA79FC1}" type="presOf" srcId="{5416F2FD-60F1-4137-917D-242030F167FB}" destId="{0493F5B3-0CD4-4785-9837-6C549B9E88D6}" srcOrd="0" destOrd="0" presId="urn:microsoft.com/office/officeart/2005/8/layout/chevron1"/>
    <dgm:cxn modelId="{E04C1F59-F7C7-4118-BC05-CAF09AFB8401}" type="presOf" srcId="{371BD8C6-FDD6-4430-AA7C-CF63CD6764BA}" destId="{FFDFE60A-13A1-4312-8823-96B8C0F3BDBC}"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4F0170DD-E960-42AF-B48F-4578AC018817}" type="presOf" srcId="{0B507DCE-845D-4FCD-8BD8-D935E36ECA37}" destId="{82EF2D5F-8C8C-4197-9E66-611312A849D4}" srcOrd="0" destOrd="0" presId="urn:microsoft.com/office/officeart/2005/8/layout/chevron1"/>
    <dgm:cxn modelId="{FC04CB65-7908-4F15-89DA-3C88081D28A9}" type="presOf" srcId="{3F8AC4A9-C55D-4011-9577-4AC2D152A0F8}" destId="{86FCA29F-E8FD-41E2-8EA5-F36963AB3F87}"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5CC50A80-835B-4DB1-89DB-1C4867D59672}" type="presOf" srcId="{582A8D62-1F0A-49A2-92B6-EBC266FF235D}" destId="{44B37930-3894-439F-AF83-836CA064DBB2}" srcOrd="0" destOrd="0" presId="urn:microsoft.com/office/officeart/2005/8/layout/chevron1"/>
    <dgm:cxn modelId="{3FD47510-3B46-4EB2-8EBA-A9C36FC161EE}" type="presOf" srcId="{7C2A11C0-843E-4697-B4AE-5392A9C88CFC}" destId="{A0BF595D-7217-44C4-B134-0EAA734952D2}" srcOrd="0" destOrd="0" presId="urn:microsoft.com/office/officeart/2005/8/layout/chevron1"/>
    <dgm:cxn modelId="{D619292E-2513-4829-B928-557331D77100}" type="presParOf" srcId="{44B37930-3894-439F-AF83-836CA064DBB2}" destId="{82EF2D5F-8C8C-4197-9E66-611312A849D4}" srcOrd="0" destOrd="0" presId="urn:microsoft.com/office/officeart/2005/8/layout/chevron1"/>
    <dgm:cxn modelId="{AD9F9B7A-2A0D-4B11-9D96-A0309186536D}" type="presParOf" srcId="{44B37930-3894-439F-AF83-836CA064DBB2}" destId="{7B50CE6A-1AAB-44A4-8FCC-931D96DD0621}" srcOrd="1" destOrd="0" presId="urn:microsoft.com/office/officeart/2005/8/layout/chevron1"/>
    <dgm:cxn modelId="{371A361F-F8A9-4052-8D07-A5DC52E2D465}" type="presParOf" srcId="{44B37930-3894-439F-AF83-836CA064DBB2}" destId="{FFDFE60A-13A1-4312-8823-96B8C0F3BDBC}" srcOrd="2" destOrd="0" presId="urn:microsoft.com/office/officeart/2005/8/layout/chevron1"/>
    <dgm:cxn modelId="{57868A2E-7F6D-408B-8921-CA78964288AC}" type="presParOf" srcId="{44B37930-3894-439F-AF83-836CA064DBB2}" destId="{B7B149B1-EA43-437A-BFFA-3BC8D85BD62D}" srcOrd="3" destOrd="0" presId="urn:microsoft.com/office/officeart/2005/8/layout/chevron1"/>
    <dgm:cxn modelId="{E471BE54-557F-49BD-8481-3754B9AF1563}" type="presParOf" srcId="{44B37930-3894-439F-AF83-836CA064DBB2}" destId="{0493F5B3-0CD4-4785-9837-6C549B9E88D6}" srcOrd="4" destOrd="0" presId="urn:microsoft.com/office/officeart/2005/8/layout/chevron1"/>
    <dgm:cxn modelId="{EB641AC7-C2E5-49C7-8934-81B9939603BD}" type="presParOf" srcId="{44B37930-3894-439F-AF83-836CA064DBB2}" destId="{8715C175-BE36-4BDA-98C1-799337D38C68}" srcOrd="5" destOrd="0" presId="urn:microsoft.com/office/officeart/2005/8/layout/chevron1"/>
    <dgm:cxn modelId="{D84FE941-C3EB-4749-BD91-4B889F5C1083}" type="presParOf" srcId="{44B37930-3894-439F-AF83-836CA064DBB2}" destId="{86FCA29F-E8FD-41E2-8EA5-F36963AB3F87}" srcOrd="6" destOrd="0" presId="urn:microsoft.com/office/officeart/2005/8/layout/chevron1"/>
    <dgm:cxn modelId="{BADA5116-8BBF-40B8-B801-02AD22F034E4}" type="presParOf" srcId="{44B37930-3894-439F-AF83-836CA064DBB2}" destId="{2FE420DE-DF6F-4318-B118-BE34906B7E6A}" srcOrd="7" destOrd="0" presId="urn:microsoft.com/office/officeart/2005/8/layout/chevron1"/>
    <dgm:cxn modelId="{26DFE390-86B9-4E03-9E81-B760BA5C10AE}"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227ED211-4783-41E4-B824-DE31648476CA}" type="presOf" srcId="{7C2A11C0-843E-4697-B4AE-5392A9C88CFC}" destId="{A0BF595D-7217-44C4-B134-0EAA734952D2}" srcOrd="0" destOrd="0" presId="urn:microsoft.com/office/officeart/2005/8/layout/chevron1"/>
    <dgm:cxn modelId="{686F0919-9976-4D1A-AB24-D9A78FD22CA6}" type="presOf" srcId="{0B507DCE-845D-4FCD-8BD8-D935E36ECA37}" destId="{82EF2D5F-8C8C-4197-9E66-611312A849D4}"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39BDA589-BF9E-4B38-86FE-E04F7B57AAF7}" type="presOf" srcId="{582A8D62-1F0A-49A2-92B6-EBC266FF235D}" destId="{44B37930-3894-439F-AF83-836CA064DBB2}"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B4A3A4EE-FF15-4847-AF37-3BA8F55CDE18}" type="presOf" srcId="{5416F2FD-60F1-4137-917D-242030F167FB}" destId="{0493F5B3-0CD4-4785-9837-6C549B9E88D6}" srcOrd="0" destOrd="0" presId="urn:microsoft.com/office/officeart/2005/8/layout/chevron1"/>
    <dgm:cxn modelId="{DD02FFC0-1E43-4965-BDDE-C77C7A8C4CA4}" type="presOf" srcId="{371BD8C6-FDD6-4430-AA7C-CF63CD6764BA}" destId="{FFDFE60A-13A1-4312-8823-96B8C0F3BDBC}" srcOrd="0" destOrd="0" presId="urn:microsoft.com/office/officeart/2005/8/layout/chevron1"/>
    <dgm:cxn modelId="{2EDFD879-F553-4EEA-83B1-8E2CA19B3EE6}" type="presOf" srcId="{3F8AC4A9-C55D-4011-9577-4AC2D152A0F8}" destId="{86FCA29F-E8FD-41E2-8EA5-F36963AB3F87}" srcOrd="0" destOrd="0" presId="urn:microsoft.com/office/officeart/2005/8/layout/chevron1"/>
    <dgm:cxn modelId="{C5FE5547-46FC-4985-8684-24811F9CD417}" type="presParOf" srcId="{44B37930-3894-439F-AF83-836CA064DBB2}" destId="{82EF2D5F-8C8C-4197-9E66-611312A849D4}" srcOrd="0" destOrd="0" presId="urn:microsoft.com/office/officeart/2005/8/layout/chevron1"/>
    <dgm:cxn modelId="{5E37D23A-4CB8-4217-BFD8-D57DAC3BA16F}" type="presParOf" srcId="{44B37930-3894-439F-AF83-836CA064DBB2}" destId="{7B50CE6A-1AAB-44A4-8FCC-931D96DD0621}" srcOrd="1" destOrd="0" presId="urn:microsoft.com/office/officeart/2005/8/layout/chevron1"/>
    <dgm:cxn modelId="{6116DAA2-EB31-4355-BAAA-40DCEF48A302}" type="presParOf" srcId="{44B37930-3894-439F-AF83-836CA064DBB2}" destId="{FFDFE60A-13A1-4312-8823-96B8C0F3BDBC}" srcOrd="2" destOrd="0" presId="urn:microsoft.com/office/officeart/2005/8/layout/chevron1"/>
    <dgm:cxn modelId="{37B61F7C-57DB-455D-A68B-A8ABC50F2612}" type="presParOf" srcId="{44B37930-3894-439F-AF83-836CA064DBB2}" destId="{B7B149B1-EA43-437A-BFFA-3BC8D85BD62D}" srcOrd="3" destOrd="0" presId="urn:microsoft.com/office/officeart/2005/8/layout/chevron1"/>
    <dgm:cxn modelId="{8E9F8AA4-904B-4E65-8863-5751979FAC2D}" type="presParOf" srcId="{44B37930-3894-439F-AF83-836CA064DBB2}" destId="{0493F5B3-0CD4-4785-9837-6C549B9E88D6}" srcOrd="4" destOrd="0" presId="urn:microsoft.com/office/officeart/2005/8/layout/chevron1"/>
    <dgm:cxn modelId="{80628EEC-EB3A-4969-82E1-11780557914B}" type="presParOf" srcId="{44B37930-3894-439F-AF83-836CA064DBB2}" destId="{8715C175-BE36-4BDA-98C1-799337D38C68}" srcOrd="5" destOrd="0" presId="urn:microsoft.com/office/officeart/2005/8/layout/chevron1"/>
    <dgm:cxn modelId="{5E9AB7DA-C351-4AA1-879C-56D5083FE4C0}" type="presParOf" srcId="{44B37930-3894-439F-AF83-836CA064DBB2}" destId="{86FCA29F-E8FD-41E2-8EA5-F36963AB3F87}" srcOrd="6" destOrd="0" presId="urn:microsoft.com/office/officeart/2005/8/layout/chevron1"/>
    <dgm:cxn modelId="{C4DB3FFC-AC0A-432F-82C6-942D9E3371EB}" type="presParOf" srcId="{44B37930-3894-439F-AF83-836CA064DBB2}" destId="{2FE420DE-DF6F-4318-B118-BE34906B7E6A}" srcOrd="7" destOrd="0" presId="urn:microsoft.com/office/officeart/2005/8/layout/chevron1"/>
    <dgm:cxn modelId="{0ABC889A-BC06-4D47-BAF3-F856672AFC66}"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030DD99C-EBB6-47E7-8F55-DD59C4D83585}" type="presOf" srcId="{5416F2FD-60F1-4137-917D-242030F167FB}" destId="{0493F5B3-0CD4-4785-9837-6C549B9E88D6}" srcOrd="0" destOrd="0" presId="urn:microsoft.com/office/officeart/2005/8/layout/chevron1"/>
    <dgm:cxn modelId="{E5FA07A7-A1E7-4FE3-83E0-4654B55ADAA1}" type="presOf" srcId="{3F8AC4A9-C55D-4011-9577-4AC2D152A0F8}" destId="{86FCA29F-E8FD-41E2-8EA5-F36963AB3F87}"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EA5E2B3B-F512-440D-B60B-074BD902170D}" type="presOf" srcId="{582A8D62-1F0A-49A2-92B6-EBC266FF235D}" destId="{44B37930-3894-439F-AF83-836CA064DBB2}" srcOrd="0" destOrd="0" presId="urn:microsoft.com/office/officeart/2005/8/layout/chevron1"/>
    <dgm:cxn modelId="{31303953-5979-462F-8BF2-C15E1F941D0F}" type="presOf" srcId="{7C2A11C0-843E-4697-B4AE-5392A9C88CFC}" destId="{A0BF595D-7217-44C4-B134-0EAA734952D2}" srcOrd="0" destOrd="0" presId="urn:microsoft.com/office/officeart/2005/8/layout/chevron1"/>
    <dgm:cxn modelId="{25DD3A7A-97FC-447E-8749-61BAF7CF4FE0}" type="presOf" srcId="{0B507DCE-845D-4FCD-8BD8-D935E36ECA37}" destId="{82EF2D5F-8C8C-4197-9E66-611312A849D4}" srcOrd="0" destOrd="0" presId="urn:microsoft.com/office/officeart/2005/8/layout/chevron1"/>
    <dgm:cxn modelId="{6BA68C4F-64E4-4CD6-9C28-645E036BFAD4}" type="presOf" srcId="{371BD8C6-FDD6-4430-AA7C-CF63CD6764BA}" destId="{FFDFE60A-13A1-4312-8823-96B8C0F3BDBC}" srcOrd="0" destOrd="0" presId="urn:microsoft.com/office/officeart/2005/8/layout/chevron1"/>
    <dgm:cxn modelId="{1BC45B7F-B72E-4E2C-9637-22210B0E013C}" type="presParOf" srcId="{44B37930-3894-439F-AF83-836CA064DBB2}" destId="{82EF2D5F-8C8C-4197-9E66-611312A849D4}" srcOrd="0" destOrd="0" presId="urn:microsoft.com/office/officeart/2005/8/layout/chevron1"/>
    <dgm:cxn modelId="{72F2DF3D-9F39-4F75-A618-516F8C15A173}" type="presParOf" srcId="{44B37930-3894-439F-AF83-836CA064DBB2}" destId="{7B50CE6A-1AAB-44A4-8FCC-931D96DD0621}" srcOrd="1" destOrd="0" presId="urn:microsoft.com/office/officeart/2005/8/layout/chevron1"/>
    <dgm:cxn modelId="{790E1F9F-0671-4936-B496-16DB3459BFD9}" type="presParOf" srcId="{44B37930-3894-439F-AF83-836CA064DBB2}" destId="{FFDFE60A-13A1-4312-8823-96B8C0F3BDBC}" srcOrd="2" destOrd="0" presId="urn:microsoft.com/office/officeart/2005/8/layout/chevron1"/>
    <dgm:cxn modelId="{D4FB2CB1-1F73-47B4-BE63-EB945801CDAC}" type="presParOf" srcId="{44B37930-3894-439F-AF83-836CA064DBB2}" destId="{B7B149B1-EA43-437A-BFFA-3BC8D85BD62D}" srcOrd="3" destOrd="0" presId="urn:microsoft.com/office/officeart/2005/8/layout/chevron1"/>
    <dgm:cxn modelId="{1DFFE5F1-D6C2-4073-82C9-7B257BD9E427}" type="presParOf" srcId="{44B37930-3894-439F-AF83-836CA064DBB2}" destId="{0493F5B3-0CD4-4785-9837-6C549B9E88D6}" srcOrd="4" destOrd="0" presId="urn:microsoft.com/office/officeart/2005/8/layout/chevron1"/>
    <dgm:cxn modelId="{5B62D029-8A18-44EA-9D3E-D7322F3CDC4C}" type="presParOf" srcId="{44B37930-3894-439F-AF83-836CA064DBB2}" destId="{8715C175-BE36-4BDA-98C1-799337D38C68}" srcOrd="5" destOrd="0" presId="urn:microsoft.com/office/officeart/2005/8/layout/chevron1"/>
    <dgm:cxn modelId="{189D6888-F9C1-4CFF-842D-BD740DF59B29}" type="presParOf" srcId="{44B37930-3894-439F-AF83-836CA064DBB2}" destId="{86FCA29F-E8FD-41E2-8EA5-F36963AB3F87}" srcOrd="6" destOrd="0" presId="urn:microsoft.com/office/officeart/2005/8/layout/chevron1"/>
    <dgm:cxn modelId="{0E296029-65E1-483E-B55D-6F9A01C2402A}" type="presParOf" srcId="{44B37930-3894-439F-AF83-836CA064DBB2}" destId="{2FE420DE-DF6F-4318-B118-BE34906B7E6A}" srcOrd="7" destOrd="0" presId="urn:microsoft.com/office/officeart/2005/8/layout/chevron1"/>
    <dgm:cxn modelId="{875BDD6E-E707-466F-8738-CFD1C547D488}"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14CC7CF7-8190-4C0E-9B79-0E54D2AECB6D}" type="presOf" srcId="{7C2A11C0-843E-4697-B4AE-5392A9C88CFC}" destId="{A0BF595D-7217-44C4-B134-0EAA734952D2}" srcOrd="0" destOrd="0" presId="urn:microsoft.com/office/officeart/2005/8/layout/chevron1"/>
    <dgm:cxn modelId="{698C1D30-2EF0-4CEB-90DC-DADDD3947B09}" type="presOf" srcId="{582A8D62-1F0A-49A2-92B6-EBC266FF235D}" destId="{44B37930-3894-439F-AF83-836CA064DBB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2E0936F1-ABCE-40AE-AA28-67366CB06920}" type="presOf" srcId="{5416F2FD-60F1-4137-917D-242030F167FB}" destId="{0493F5B3-0CD4-4785-9837-6C549B9E88D6}"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AC699723-6BFA-4742-8B42-7669F0C3380E}" type="presOf" srcId="{3F8AC4A9-C55D-4011-9577-4AC2D152A0F8}" destId="{86FCA29F-E8FD-41E2-8EA5-F36963AB3F87}" srcOrd="0" destOrd="0" presId="urn:microsoft.com/office/officeart/2005/8/layout/chevron1"/>
    <dgm:cxn modelId="{8E511ED3-599E-429D-BDFE-24AFFFD41BAA}" type="presOf" srcId="{371BD8C6-FDD6-4430-AA7C-CF63CD6764BA}" destId="{FFDFE60A-13A1-4312-8823-96B8C0F3BDBC}" srcOrd="0" destOrd="0" presId="urn:microsoft.com/office/officeart/2005/8/layout/chevron1"/>
    <dgm:cxn modelId="{EE2246E6-278D-4966-87A6-9644BE70655F}" type="presOf" srcId="{0B507DCE-845D-4FCD-8BD8-D935E36ECA37}" destId="{82EF2D5F-8C8C-4197-9E66-611312A849D4}" srcOrd="0" destOrd="0" presId="urn:microsoft.com/office/officeart/2005/8/layout/chevron1"/>
    <dgm:cxn modelId="{DA4504EA-2C08-44D1-AE67-A7198AC176FF}" type="presParOf" srcId="{44B37930-3894-439F-AF83-836CA064DBB2}" destId="{82EF2D5F-8C8C-4197-9E66-611312A849D4}" srcOrd="0" destOrd="0" presId="urn:microsoft.com/office/officeart/2005/8/layout/chevron1"/>
    <dgm:cxn modelId="{30A99842-7546-46A7-AD10-6CD1A6B8001D}" type="presParOf" srcId="{44B37930-3894-439F-AF83-836CA064DBB2}" destId="{7B50CE6A-1AAB-44A4-8FCC-931D96DD0621}" srcOrd="1" destOrd="0" presId="urn:microsoft.com/office/officeart/2005/8/layout/chevron1"/>
    <dgm:cxn modelId="{1384F3A6-6398-42AA-81B9-527D16F7ED5D}" type="presParOf" srcId="{44B37930-3894-439F-AF83-836CA064DBB2}" destId="{FFDFE60A-13A1-4312-8823-96B8C0F3BDBC}" srcOrd="2" destOrd="0" presId="urn:microsoft.com/office/officeart/2005/8/layout/chevron1"/>
    <dgm:cxn modelId="{A9838A8F-C8DA-4C35-848C-41DB4860FAFB}" type="presParOf" srcId="{44B37930-3894-439F-AF83-836CA064DBB2}" destId="{B7B149B1-EA43-437A-BFFA-3BC8D85BD62D}" srcOrd="3" destOrd="0" presId="urn:microsoft.com/office/officeart/2005/8/layout/chevron1"/>
    <dgm:cxn modelId="{E6CE5B72-1965-4FA0-A3E7-B5555540EF74}" type="presParOf" srcId="{44B37930-3894-439F-AF83-836CA064DBB2}" destId="{0493F5B3-0CD4-4785-9837-6C549B9E88D6}" srcOrd="4" destOrd="0" presId="urn:microsoft.com/office/officeart/2005/8/layout/chevron1"/>
    <dgm:cxn modelId="{94BA7246-0F89-49C2-8A3A-6DF9F2AD382B}" type="presParOf" srcId="{44B37930-3894-439F-AF83-836CA064DBB2}" destId="{8715C175-BE36-4BDA-98C1-799337D38C68}" srcOrd="5" destOrd="0" presId="urn:microsoft.com/office/officeart/2005/8/layout/chevron1"/>
    <dgm:cxn modelId="{48F29832-7C07-4703-8AD6-975A2B315442}" type="presParOf" srcId="{44B37930-3894-439F-AF83-836CA064DBB2}" destId="{86FCA29F-E8FD-41E2-8EA5-F36963AB3F87}" srcOrd="6" destOrd="0" presId="urn:microsoft.com/office/officeart/2005/8/layout/chevron1"/>
    <dgm:cxn modelId="{948D4950-5314-4451-8514-55009A7CCC38}" type="presParOf" srcId="{44B37930-3894-439F-AF83-836CA064DBB2}" destId="{2FE420DE-DF6F-4318-B118-BE34906B7E6A}" srcOrd="7" destOrd="0" presId="urn:microsoft.com/office/officeart/2005/8/layout/chevron1"/>
    <dgm:cxn modelId="{E72B0E22-200F-4BDD-89AC-E66016CA304E}"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3B7E01BA-64F8-4E0E-AFF0-57DAE0AE3453}" type="presOf" srcId="{0B507DCE-845D-4FCD-8BD8-D935E36ECA37}" destId="{82EF2D5F-8C8C-4197-9E66-611312A849D4}" srcOrd="0" destOrd="0" presId="urn:microsoft.com/office/officeart/2005/8/layout/chevron1"/>
    <dgm:cxn modelId="{4446F26D-5B5E-4162-9E50-D07596E384D7}" type="presOf" srcId="{371BD8C6-FDD6-4430-AA7C-CF63CD6764BA}" destId="{FFDFE60A-13A1-4312-8823-96B8C0F3BDBC}"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2F1CD137-815D-40D0-9B1E-16EB0A3BB2FB}" type="presOf" srcId="{5416F2FD-60F1-4137-917D-242030F167FB}" destId="{0493F5B3-0CD4-4785-9837-6C549B9E88D6}" srcOrd="0" destOrd="0" presId="urn:microsoft.com/office/officeart/2005/8/layout/chevron1"/>
    <dgm:cxn modelId="{27001114-EE89-45D8-8B93-323FA8AFE3ED}" srcId="{582A8D62-1F0A-49A2-92B6-EBC266FF235D}" destId="{5416F2FD-60F1-4137-917D-242030F167FB}" srcOrd="2" destOrd="0" parTransId="{F80C5F2B-8F71-4138-9910-6631974B3D06}" sibTransId="{5013E184-413D-46CC-ACB7-4B5F3111FDF4}"/>
    <dgm:cxn modelId="{E21C3E20-82F5-41B0-BF02-81438E6A4F15}" srcId="{582A8D62-1F0A-49A2-92B6-EBC266FF235D}" destId="{371BD8C6-FDD6-4430-AA7C-CF63CD6764BA}" srcOrd="1" destOrd="0" parTransId="{51D93F48-7D2B-4206-9416-AFEA2A221C68}" sibTransId="{BE6D5CD4-D04E-460A-A958-0E4B7C0A77E1}"/>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93BBDC4C-49E1-4BE4-BE49-71D2A9D354F0}" type="presOf" srcId="{3F8AC4A9-C55D-4011-9577-4AC2D152A0F8}" destId="{86FCA29F-E8FD-41E2-8EA5-F36963AB3F87}" srcOrd="0" destOrd="0" presId="urn:microsoft.com/office/officeart/2005/8/layout/chevron1"/>
    <dgm:cxn modelId="{AA18BAA0-FBF3-44C2-AFCE-345C35F44FCC}" type="presOf" srcId="{7C2A11C0-843E-4697-B4AE-5392A9C88CFC}" destId="{A0BF595D-7217-44C4-B134-0EAA734952D2}" srcOrd="0" destOrd="0" presId="urn:microsoft.com/office/officeart/2005/8/layout/chevron1"/>
    <dgm:cxn modelId="{300E28B4-BC67-4A44-B9A8-646376E2CF50}" type="presOf" srcId="{582A8D62-1F0A-49A2-92B6-EBC266FF235D}" destId="{44B37930-3894-439F-AF83-836CA064DBB2}" srcOrd="0" destOrd="0" presId="urn:microsoft.com/office/officeart/2005/8/layout/chevron1"/>
    <dgm:cxn modelId="{100EE3D1-B2D3-42A7-A0CD-A428A01CAB19}" type="presParOf" srcId="{44B37930-3894-439F-AF83-836CA064DBB2}" destId="{82EF2D5F-8C8C-4197-9E66-611312A849D4}" srcOrd="0" destOrd="0" presId="urn:microsoft.com/office/officeart/2005/8/layout/chevron1"/>
    <dgm:cxn modelId="{821D9F0A-1199-4629-84CC-5E830A2A9FC2}" type="presParOf" srcId="{44B37930-3894-439F-AF83-836CA064DBB2}" destId="{7B50CE6A-1AAB-44A4-8FCC-931D96DD0621}" srcOrd="1" destOrd="0" presId="urn:microsoft.com/office/officeart/2005/8/layout/chevron1"/>
    <dgm:cxn modelId="{FC5D3597-2707-4FC4-ADD2-ABC455D48D16}" type="presParOf" srcId="{44B37930-3894-439F-AF83-836CA064DBB2}" destId="{FFDFE60A-13A1-4312-8823-96B8C0F3BDBC}" srcOrd="2" destOrd="0" presId="urn:microsoft.com/office/officeart/2005/8/layout/chevron1"/>
    <dgm:cxn modelId="{33B949D9-F3EE-4E58-A45B-63AC1D660114}" type="presParOf" srcId="{44B37930-3894-439F-AF83-836CA064DBB2}" destId="{B7B149B1-EA43-437A-BFFA-3BC8D85BD62D}" srcOrd="3" destOrd="0" presId="urn:microsoft.com/office/officeart/2005/8/layout/chevron1"/>
    <dgm:cxn modelId="{14A15E73-9FCD-44CC-9DCC-E6143F34C635}" type="presParOf" srcId="{44B37930-3894-439F-AF83-836CA064DBB2}" destId="{0493F5B3-0CD4-4785-9837-6C549B9E88D6}" srcOrd="4" destOrd="0" presId="urn:microsoft.com/office/officeart/2005/8/layout/chevron1"/>
    <dgm:cxn modelId="{CF2B872F-000F-4D8A-971B-CD071C5C1607}" type="presParOf" srcId="{44B37930-3894-439F-AF83-836CA064DBB2}" destId="{8715C175-BE36-4BDA-98C1-799337D38C68}" srcOrd="5" destOrd="0" presId="urn:microsoft.com/office/officeart/2005/8/layout/chevron1"/>
    <dgm:cxn modelId="{92DD55F0-09D3-4EA0-AB0B-63A5F731BEC2}" type="presParOf" srcId="{44B37930-3894-439F-AF83-836CA064DBB2}" destId="{86FCA29F-E8FD-41E2-8EA5-F36963AB3F87}" srcOrd="6" destOrd="0" presId="urn:microsoft.com/office/officeart/2005/8/layout/chevron1"/>
    <dgm:cxn modelId="{79ADDC25-5EAD-40B2-ADBD-0F9B171F70FB}" type="presParOf" srcId="{44B37930-3894-439F-AF83-836CA064DBB2}" destId="{2FE420DE-DF6F-4318-B118-BE34906B7E6A}" srcOrd="7" destOrd="0" presId="urn:microsoft.com/office/officeart/2005/8/layout/chevron1"/>
    <dgm:cxn modelId="{2423ACDB-2AD7-4A99-94A9-88C69B6674FE}"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A96A00A5-8B48-438D-B451-EB2D1902185E}" type="presOf" srcId="{5416F2FD-60F1-4137-917D-242030F167FB}" destId="{0493F5B3-0CD4-4785-9837-6C549B9E88D6}"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A9952EE3-0E4A-43AA-913F-4504407F3624}" type="presOf" srcId="{3F8AC4A9-C55D-4011-9577-4AC2D152A0F8}" destId="{86FCA29F-E8FD-41E2-8EA5-F36963AB3F87}" srcOrd="0" destOrd="0" presId="urn:microsoft.com/office/officeart/2005/8/layout/chevron1"/>
    <dgm:cxn modelId="{217C1100-E3F3-48AB-9864-AE8DA4326A99}" type="presOf" srcId="{0B507DCE-845D-4FCD-8BD8-D935E36ECA37}" destId="{82EF2D5F-8C8C-4197-9E66-611312A849D4}" srcOrd="0" destOrd="0" presId="urn:microsoft.com/office/officeart/2005/8/layout/chevron1"/>
    <dgm:cxn modelId="{06C36084-3FFB-4501-8967-47A27C2B4864}" type="presOf" srcId="{371BD8C6-FDD6-4430-AA7C-CF63CD6764BA}" destId="{FFDFE60A-13A1-4312-8823-96B8C0F3BDBC}" srcOrd="0" destOrd="0" presId="urn:microsoft.com/office/officeart/2005/8/layout/chevron1"/>
    <dgm:cxn modelId="{8DC9583E-940D-4FF3-880C-7EE8184FB647}" type="presOf" srcId="{7C2A11C0-843E-4697-B4AE-5392A9C88CFC}" destId="{A0BF595D-7217-44C4-B134-0EAA734952D2}" srcOrd="0" destOrd="0" presId="urn:microsoft.com/office/officeart/2005/8/layout/chevron1"/>
    <dgm:cxn modelId="{6DACA119-CFB8-4F76-BBF3-718A96BE78E2}" type="presOf" srcId="{582A8D62-1F0A-49A2-92B6-EBC266FF235D}" destId="{44B37930-3894-439F-AF83-836CA064DBB2}" srcOrd="0" destOrd="0" presId="urn:microsoft.com/office/officeart/2005/8/layout/chevron1"/>
    <dgm:cxn modelId="{F2362CD9-3495-4031-ACE0-BC1B319D9DA7}" type="presParOf" srcId="{44B37930-3894-439F-AF83-836CA064DBB2}" destId="{82EF2D5F-8C8C-4197-9E66-611312A849D4}" srcOrd="0" destOrd="0" presId="urn:microsoft.com/office/officeart/2005/8/layout/chevron1"/>
    <dgm:cxn modelId="{9333C204-1923-4237-95E5-FC6EE626ECDD}" type="presParOf" srcId="{44B37930-3894-439F-AF83-836CA064DBB2}" destId="{7B50CE6A-1AAB-44A4-8FCC-931D96DD0621}" srcOrd="1" destOrd="0" presId="urn:microsoft.com/office/officeart/2005/8/layout/chevron1"/>
    <dgm:cxn modelId="{BA915A7D-52AA-4C49-BD40-BA26C61F3242}" type="presParOf" srcId="{44B37930-3894-439F-AF83-836CA064DBB2}" destId="{FFDFE60A-13A1-4312-8823-96B8C0F3BDBC}" srcOrd="2" destOrd="0" presId="urn:microsoft.com/office/officeart/2005/8/layout/chevron1"/>
    <dgm:cxn modelId="{9366B11B-FECC-4B51-A0FE-4C5F81100B3C}" type="presParOf" srcId="{44B37930-3894-439F-AF83-836CA064DBB2}" destId="{B7B149B1-EA43-437A-BFFA-3BC8D85BD62D}" srcOrd="3" destOrd="0" presId="urn:microsoft.com/office/officeart/2005/8/layout/chevron1"/>
    <dgm:cxn modelId="{E16C313F-C681-4BA9-A8C9-660BD61E14AF}" type="presParOf" srcId="{44B37930-3894-439F-AF83-836CA064DBB2}" destId="{0493F5B3-0CD4-4785-9837-6C549B9E88D6}" srcOrd="4" destOrd="0" presId="urn:microsoft.com/office/officeart/2005/8/layout/chevron1"/>
    <dgm:cxn modelId="{352B9C3B-EEA7-4302-A23C-28DF1EB838EE}" type="presParOf" srcId="{44B37930-3894-439F-AF83-836CA064DBB2}" destId="{8715C175-BE36-4BDA-98C1-799337D38C68}" srcOrd="5" destOrd="0" presId="urn:microsoft.com/office/officeart/2005/8/layout/chevron1"/>
    <dgm:cxn modelId="{8D4124F5-ABCC-437A-B05E-324272BFACCF}" type="presParOf" srcId="{44B37930-3894-439F-AF83-836CA064DBB2}" destId="{86FCA29F-E8FD-41E2-8EA5-F36963AB3F87}" srcOrd="6" destOrd="0" presId="urn:microsoft.com/office/officeart/2005/8/layout/chevron1"/>
    <dgm:cxn modelId="{3DFBB66F-AE78-4229-AC55-B5DB28498741}" type="presParOf" srcId="{44B37930-3894-439F-AF83-836CA064DBB2}" destId="{2FE420DE-DF6F-4318-B118-BE34906B7E6A}" srcOrd="7" destOrd="0" presId="urn:microsoft.com/office/officeart/2005/8/layout/chevron1"/>
    <dgm:cxn modelId="{E59B0C4D-567A-4F89-9D47-816970654A6D}"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48A134A8-CF92-4C31-A478-DE0B4A6ED52C}" type="presOf" srcId="{5416F2FD-60F1-4137-917D-242030F167FB}" destId="{0493F5B3-0CD4-4785-9837-6C549B9E88D6}" srcOrd="0" destOrd="0" presId="urn:microsoft.com/office/officeart/2005/8/layout/chevron1"/>
    <dgm:cxn modelId="{642731BB-E61E-4697-9D79-EFB8D4EE6B60}" type="presOf" srcId="{3F8AC4A9-C55D-4011-9577-4AC2D152A0F8}" destId="{86FCA29F-E8FD-41E2-8EA5-F36963AB3F87}" srcOrd="0" destOrd="0" presId="urn:microsoft.com/office/officeart/2005/8/layout/chevron1"/>
    <dgm:cxn modelId="{56A5A0E0-DA22-4B71-84C9-8DB38EC84411}" type="presOf" srcId="{7C2A11C0-843E-4697-B4AE-5392A9C88CFC}" destId="{A0BF595D-7217-44C4-B134-0EAA734952D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9C0B52DD-14D7-401C-A300-F84D381621BD}" type="presOf" srcId="{582A8D62-1F0A-49A2-92B6-EBC266FF235D}" destId="{44B37930-3894-439F-AF83-836CA064DBB2}"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2EF5E80B-C546-42CE-A3DA-3581CE8DB5C9}" type="presOf" srcId="{0B507DCE-845D-4FCD-8BD8-D935E36ECA37}" destId="{82EF2D5F-8C8C-4197-9E66-611312A849D4}" srcOrd="0" destOrd="0" presId="urn:microsoft.com/office/officeart/2005/8/layout/chevron1"/>
    <dgm:cxn modelId="{C95112F3-7204-4108-8823-C4341D602400}" type="presOf" srcId="{371BD8C6-FDD6-4430-AA7C-CF63CD6764BA}" destId="{FFDFE60A-13A1-4312-8823-96B8C0F3BDBC}" srcOrd="0" destOrd="0" presId="urn:microsoft.com/office/officeart/2005/8/layout/chevron1"/>
    <dgm:cxn modelId="{47E6F590-4D6B-4A0A-A707-9F4498FC6CB7}" type="presParOf" srcId="{44B37930-3894-439F-AF83-836CA064DBB2}" destId="{82EF2D5F-8C8C-4197-9E66-611312A849D4}" srcOrd="0" destOrd="0" presId="urn:microsoft.com/office/officeart/2005/8/layout/chevron1"/>
    <dgm:cxn modelId="{D58C7F8E-657E-454C-B056-59B079060222}" type="presParOf" srcId="{44B37930-3894-439F-AF83-836CA064DBB2}" destId="{7B50CE6A-1AAB-44A4-8FCC-931D96DD0621}" srcOrd="1" destOrd="0" presId="urn:microsoft.com/office/officeart/2005/8/layout/chevron1"/>
    <dgm:cxn modelId="{EDD05978-2CD7-4B8A-B425-C12E97891F42}" type="presParOf" srcId="{44B37930-3894-439F-AF83-836CA064DBB2}" destId="{FFDFE60A-13A1-4312-8823-96B8C0F3BDBC}" srcOrd="2" destOrd="0" presId="urn:microsoft.com/office/officeart/2005/8/layout/chevron1"/>
    <dgm:cxn modelId="{82B6D1E1-4991-4164-91AA-0D00598B31F3}" type="presParOf" srcId="{44B37930-3894-439F-AF83-836CA064DBB2}" destId="{B7B149B1-EA43-437A-BFFA-3BC8D85BD62D}" srcOrd="3" destOrd="0" presId="urn:microsoft.com/office/officeart/2005/8/layout/chevron1"/>
    <dgm:cxn modelId="{888EF4A4-365C-406D-B491-0189D4E30242}" type="presParOf" srcId="{44B37930-3894-439F-AF83-836CA064DBB2}" destId="{0493F5B3-0CD4-4785-9837-6C549B9E88D6}" srcOrd="4" destOrd="0" presId="urn:microsoft.com/office/officeart/2005/8/layout/chevron1"/>
    <dgm:cxn modelId="{4E164A9D-91C3-4DE4-9297-8B02C3097AB1}" type="presParOf" srcId="{44B37930-3894-439F-AF83-836CA064DBB2}" destId="{8715C175-BE36-4BDA-98C1-799337D38C68}" srcOrd="5" destOrd="0" presId="urn:microsoft.com/office/officeart/2005/8/layout/chevron1"/>
    <dgm:cxn modelId="{745F1B93-E16E-41FF-B6DB-106DE7F07D37}" type="presParOf" srcId="{44B37930-3894-439F-AF83-836CA064DBB2}" destId="{86FCA29F-E8FD-41E2-8EA5-F36963AB3F87}" srcOrd="6" destOrd="0" presId="urn:microsoft.com/office/officeart/2005/8/layout/chevron1"/>
    <dgm:cxn modelId="{3EBA547F-6344-4097-BAE3-EBDCDF0540AE}" type="presParOf" srcId="{44B37930-3894-439F-AF83-836CA064DBB2}" destId="{2FE420DE-DF6F-4318-B118-BE34906B7E6A}" srcOrd="7" destOrd="0" presId="urn:microsoft.com/office/officeart/2005/8/layout/chevron1"/>
    <dgm:cxn modelId="{F58D4A96-F53D-43BA-A7AF-36D70ABB86CF}"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BC05AC8C-7482-425F-A2AC-47B63A985121}" type="presOf" srcId="{582A8D62-1F0A-49A2-92B6-EBC266FF235D}" destId="{44B37930-3894-439F-AF83-836CA064DBB2}" srcOrd="0" destOrd="0" presId="urn:microsoft.com/office/officeart/2005/8/layout/chevron1"/>
    <dgm:cxn modelId="{4A323DBD-CD5E-47FA-8A9F-C15654C3993C}" srcId="{582A8D62-1F0A-49A2-92B6-EBC266FF235D}" destId="{3F8AC4A9-C55D-4011-9577-4AC2D152A0F8}" srcOrd="3" destOrd="0" parTransId="{184AF5DE-4A52-425D-9F11-0C4E24DD0EDB}" sibTransId="{636C2651-911C-47E8-AE90-ADA25AA44EBD}"/>
    <dgm:cxn modelId="{E21C3E20-82F5-41B0-BF02-81438E6A4F15}" srcId="{582A8D62-1F0A-49A2-92B6-EBC266FF235D}" destId="{371BD8C6-FDD6-4430-AA7C-CF63CD6764BA}" srcOrd="1" destOrd="0" parTransId="{51D93F48-7D2B-4206-9416-AFEA2A221C68}" sibTransId="{BE6D5CD4-D04E-460A-A958-0E4B7C0A77E1}"/>
    <dgm:cxn modelId="{86424EA4-FD70-4EFE-9FC1-25BF6EF7AA96}" type="presOf" srcId="{371BD8C6-FDD6-4430-AA7C-CF63CD6764BA}" destId="{FFDFE60A-13A1-4312-8823-96B8C0F3BDBC}" srcOrd="0" destOrd="0" presId="urn:microsoft.com/office/officeart/2005/8/layout/chevron1"/>
    <dgm:cxn modelId="{7094BED8-2BBA-4E6B-BE3B-C6E1A85867ED}" type="presOf" srcId="{7C2A11C0-843E-4697-B4AE-5392A9C88CFC}" destId="{A0BF595D-7217-44C4-B134-0EAA734952D2}"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E15AD66E-A6AC-4206-88B1-23C26A559205}" type="presOf" srcId="{3F8AC4A9-C55D-4011-9577-4AC2D152A0F8}" destId="{86FCA29F-E8FD-41E2-8EA5-F36963AB3F87}" srcOrd="0" destOrd="0" presId="urn:microsoft.com/office/officeart/2005/8/layout/chevron1"/>
    <dgm:cxn modelId="{7F6EFBA3-500A-4131-A424-0A55E62E4282}" type="presOf" srcId="{5416F2FD-60F1-4137-917D-242030F167FB}" destId="{0493F5B3-0CD4-4785-9837-6C549B9E88D6}" srcOrd="0" destOrd="0" presId="urn:microsoft.com/office/officeart/2005/8/layout/chevron1"/>
    <dgm:cxn modelId="{AB9BAD93-8D09-4879-AA52-CA01482AA282}" type="presOf" srcId="{0B507DCE-845D-4FCD-8BD8-D935E36ECA37}" destId="{82EF2D5F-8C8C-4197-9E66-611312A849D4}"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5EB45210-E885-42D3-A47D-7C93F9D2940A}" type="presParOf" srcId="{44B37930-3894-439F-AF83-836CA064DBB2}" destId="{82EF2D5F-8C8C-4197-9E66-611312A849D4}" srcOrd="0" destOrd="0" presId="urn:microsoft.com/office/officeart/2005/8/layout/chevron1"/>
    <dgm:cxn modelId="{36B7E422-9FF1-4645-84AB-847AA16B003E}" type="presParOf" srcId="{44B37930-3894-439F-AF83-836CA064DBB2}" destId="{7B50CE6A-1AAB-44A4-8FCC-931D96DD0621}" srcOrd="1" destOrd="0" presId="urn:microsoft.com/office/officeart/2005/8/layout/chevron1"/>
    <dgm:cxn modelId="{A24FC6A6-54F7-43E7-B942-6F758B962427}" type="presParOf" srcId="{44B37930-3894-439F-AF83-836CA064DBB2}" destId="{FFDFE60A-13A1-4312-8823-96B8C0F3BDBC}" srcOrd="2" destOrd="0" presId="urn:microsoft.com/office/officeart/2005/8/layout/chevron1"/>
    <dgm:cxn modelId="{089058B8-59F4-4A6F-8E17-757F5E8C75E5}" type="presParOf" srcId="{44B37930-3894-439F-AF83-836CA064DBB2}" destId="{B7B149B1-EA43-437A-BFFA-3BC8D85BD62D}" srcOrd="3" destOrd="0" presId="urn:microsoft.com/office/officeart/2005/8/layout/chevron1"/>
    <dgm:cxn modelId="{22146CF4-16D8-45FC-A84A-5DCE2DD9872A}" type="presParOf" srcId="{44B37930-3894-439F-AF83-836CA064DBB2}" destId="{0493F5B3-0CD4-4785-9837-6C549B9E88D6}" srcOrd="4" destOrd="0" presId="urn:microsoft.com/office/officeart/2005/8/layout/chevron1"/>
    <dgm:cxn modelId="{444844A6-0561-43F7-837B-66EFCAEF4C8B}" type="presParOf" srcId="{44B37930-3894-439F-AF83-836CA064DBB2}" destId="{8715C175-BE36-4BDA-98C1-799337D38C68}" srcOrd="5" destOrd="0" presId="urn:microsoft.com/office/officeart/2005/8/layout/chevron1"/>
    <dgm:cxn modelId="{D9D15F7D-4105-4444-944D-71B7237C1DB8}" type="presParOf" srcId="{44B37930-3894-439F-AF83-836CA064DBB2}" destId="{86FCA29F-E8FD-41E2-8EA5-F36963AB3F87}" srcOrd="6" destOrd="0" presId="urn:microsoft.com/office/officeart/2005/8/layout/chevron1"/>
    <dgm:cxn modelId="{C6A50203-D56F-491C-ADFA-B6B98D23D58F}" type="presParOf" srcId="{44B37930-3894-439F-AF83-836CA064DBB2}" destId="{2FE420DE-DF6F-4318-B118-BE34906B7E6A}" srcOrd="7" destOrd="0" presId="urn:microsoft.com/office/officeart/2005/8/layout/chevron1"/>
    <dgm:cxn modelId="{38C1453F-8D61-44B5-A5D5-4596F2DF69E5}"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D5F0A35C-DA89-449E-B1DE-1CA0030B95FE}" srcId="{582A8D62-1F0A-49A2-92B6-EBC266FF235D}" destId="{7C2A11C0-843E-4697-B4AE-5392A9C88CFC}" srcOrd="4" destOrd="0" parTransId="{9F557B08-FE13-4F13-A339-49B8AC64A537}" sibTransId="{EDC36CF5-2F99-41C2-9503-DBB338D65457}"/>
    <dgm:cxn modelId="{F813AC9E-98CD-4AE3-9F88-B8FD09A3ABD7}" type="presOf" srcId="{0B507DCE-845D-4FCD-8BD8-D935E36ECA37}" destId="{82EF2D5F-8C8C-4197-9E66-611312A849D4}"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90566904-39E5-4B62-8A01-227B7F4467E2}" type="presOf" srcId="{5416F2FD-60F1-4137-917D-242030F167FB}" destId="{0493F5B3-0CD4-4785-9837-6C549B9E88D6}" srcOrd="0" destOrd="0" presId="urn:microsoft.com/office/officeart/2005/8/layout/chevron1"/>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07209657-8AE2-45B1-A971-BA4D15114856}" type="presOf" srcId="{3F8AC4A9-C55D-4011-9577-4AC2D152A0F8}" destId="{86FCA29F-E8FD-41E2-8EA5-F36963AB3F87}" srcOrd="0" destOrd="0" presId="urn:microsoft.com/office/officeart/2005/8/layout/chevron1"/>
    <dgm:cxn modelId="{45A5F9FE-C889-4273-A190-FA33834EC766}" type="presOf" srcId="{582A8D62-1F0A-49A2-92B6-EBC266FF235D}" destId="{44B37930-3894-439F-AF83-836CA064DBB2}" srcOrd="0" destOrd="0" presId="urn:microsoft.com/office/officeart/2005/8/layout/chevron1"/>
    <dgm:cxn modelId="{674F745B-F839-4DB1-A70F-23794DC5CFEB}" type="presOf" srcId="{7C2A11C0-843E-4697-B4AE-5392A9C88CFC}" destId="{A0BF595D-7217-44C4-B134-0EAA734952D2}" srcOrd="0" destOrd="0" presId="urn:microsoft.com/office/officeart/2005/8/layout/chevron1"/>
    <dgm:cxn modelId="{0251E695-9605-4799-AD7C-F59408A1F589}" type="presOf" srcId="{371BD8C6-FDD6-4430-AA7C-CF63CD6764BA}" destId="{FFDFE60A-13A1-4312-8823-96B8C0F3BDBC}" srcOrd="0" destOrd="0" presId="urn:microsoft.com/office/officeart/2005/8/layout/chevron1"/>
    <dgm:cxn modelId="{202E6C33-0306-412B-97B0-043AC7B6FC50}" type="presParOf" srcId="{44B37930-3894-439F-AF83-836CA064DBB2}" destId="{82EF2D5F-8C8C-4197-9E66-611312A849D4}" srcOrd="0" destOrd="0" presId="urn:microsoft.com/office/officeart/2005/8/layout/chevron1"/>
    <dgm:cxn modelId="{8F3AE1C9-234A-4D9B-B21A-D7F6818FE7FC}" type="presParOf" srcId="{44B37930-3894-439F-AF83-836CA064DBB2}" destId="{7B50CE6A-1AAB-44A4-8FCC-931D96DD0621}" srcOrd="1" destOrd="0" presId="urn:microsoft.com/office/officeart/2005/8/layout/chevron1"/>
    <dgm:cxn modelId="{AF66C369-448F-4780-96BB-C77C5AE58AC1}" type="presParOf" srcId="{44B37930-3894-439F-AF83-836CA064DBB2}" destId="{FFDFE60A-13A1-4312-8823-96B8C0F3BDBC}" srcOrd="2" destOrd="0" presId="urn:microsoft.com/office/officeart/2005/8/layout/chevron1"/>
    <dgm:cxn modelId="{D7A96248-3607-40C0-86CB-FA0F6C42C347}" type="presParOf" srcId="{44B37930-3894-439F-AF83-836CA064DBB2}" destId="{B7B149B1-EA43-437A-BFFA-3BC8D85BD62D}" srcOrd="3" destOrd="0" presId="urn:microsoft.com/office/officeart/2005/8/layout/chevron1"/>
    <dgm:cxn modelId="{334DE8C6-A9D4-47A9-A31B-7223E70C24AC}" type="presParOf" srcId="{44B37930-3894-439F-AF83-836CA064DBB2}" destId="{0493F5B3-0CD4-4785-9837-6C549B9E88D6}" srcOrd="4" destOrd="0" presId="urn:microsoft.com/office/officeart/2005/8/layout/chevron1"/>
    <dgm:cxn modelId="{97F4CDB5-9C46-4ED9-A051-959F48CD1F69}" type="presParOf" srcId="{44B37930-3894-439F-AF83-836CA064DBB2}" destId="{8715C175-BE36-4BDA-98C1-799337D38C68}" srcOrd="5" destOrd="0" presId="urn:microsoft.com/office/officeart/2005/8/layout/chevron1"/>
    <dgm:cxn modelId="{F7490B36-3A72-43D2-B709-2151C105A086}" type="presParOf" srcId="{44B37930-3894-439F-AF83-836CA064DBB2}" destId="{86FCA29F-E8FD-41E2-8EA5-F36963AB3F87}" srcOrd="6" destOrd="0" presId="urn:microsoft.com/office/officeart/2005/8/layout/chevron1"/>
    <dgm:cxn modelId="{D977FD8C-7F6C-45D0-BE3A-7F627AB297B5}" type="presParOf" srcId="{44B37930-3894-439F-AF83-836CA064DBB2}" destId="{2FE420DE-DF6F-4318-B118-BE34906B7E6A}" srcOrd="7" destOrd="0" presId="urn:microsoft.com/office/officeart/2005/8/layout/chevron1"/>
    <dgm:cxn modelId="{59C9CCEB-786C-4623-9D99-1D0EAB5A6313}"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A8CB176A-6087-4643-93D2-65A7A74CEB1C}" type="presOf" srcId="{371BD8C6-FDD6-4430-AA7C-CF63CD6764BA}" destId="{FFDFE60A-13A1-4312-8823-96B8C0F3BDBC}" srcOrd="0" destOrd="0" presId="urn:microsoft.com/office/officeart/2005/8/layout/chevron1"/>
    <dgm:cxn modelId="{AC499EF3-A578-41AF-A4C5-EC9084CF07E4}" type="presOf" srcId="{7C2A11C0-843E-4697-B4AE-5392A9C88CFC}" destId="{A0BF595D-7217-44C4-B134-0EAA734952D2}" srcOrd="0" destOrd="0" presId="urn:microsoft.com/office/officeart/2005/8/layout/chevron1"/>
    <dgm:cxn modelId="{0EABF4E2-CD85-42D4-9183-ABC9563CAEF1}" type="presOf" srcId="{0B507DCE-845D-4FCD-8BD8-D935E36ECA37}" destId="{82EF2D5F-8C8C-4197-9E66-611312A849D4}" srcOrd="0" destOrd="0" presId="urn:microsoft.com/office/officeart/2005/8/layout/chevron1"/>
    <dgm:cxn modelId="{E57AF3FA-5555-4394-9D64-0DB5E99D0860}" type="presOf" srcId="{582A8D62-1F0A-49A2-92B6-EBC266FF235D}" destId="{44B37930-3894-439F-AF83-836CA064DBB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4AC97582-5E4D-480D-9621-ACD8CF3C4D8A}" srcId="{582A8D62-1F0A-49A2-92B6-EBC266FF235D}" destId="{0B507DCE-845D-4FCD-8BD8-D935E36ECA37}" srcOrd="0" destOrd="0" parTransId="{736D4C98-C3CC-4899-9E97-160A7AD75805}" sibTransId="{AF63CEB7-C5EB-47FF-A90D-0F5DCEFB5907}"/>
    <dgm:cxn modelId="{5B814D03-7365-41C1-A7E5-D024333E2A74}" type="presOf" srcId="{3F8AC4A9-C55D-4011-9577-4AC2D152A0F8}" destId="{86FCA29F-E8FD-41E2-8EA5-F36963AB3F87}" srcOrd="0" destOrd="0" presId="urn:microsoft.com/office/officeart/2005/8/layout/chevron1"/>
    <dgm:cxn modelId="{627B9F52-8A4F-47D2-930D-1C0EEBABA4A6}" type="presOf" srcId="{5416F2FD-60F1-4137-917D-242030F167FB}" destId="{0493F5B3-0CD4-4785-9837-6C549B9E88D6}" srcOrd="0" destOrd="0" presId="urn:microsoft.com/office/officeart/2005/8/layout/chevron1"/>
    <dgm:cxn modelId="{B39F2B1F-F9A3-49A2-A69B-E0FFEC18CDCE}" type="presParOf" srcId="{44B37930-3894-439F-AF83-836CA064DBB2}" destId="{82EF2D5F-8C8C-4197-9E66-611312A849D4}" srcOrd="0" destOrd="0" presId="urn:microsoft.com/office/officeart/2005/8/layout/chevron1"/>
    <dgm:cxn modelId="{2EEECF2B-33BF-434E-B45D-7FD474C6B2A0}" type="presParOf" srcId="{44B37930-3894-439F-AF83-836CA064DBB2}" destId="{7B50CE6A-1AAB-44A4-8FCC-931D96DD0621}" srcOrd="1" destOrd="0" presId="urn:microsoft.com/office/officeart/2005/8/layout/chevron1"/>
    <dgm:cxn modelId="{9C13DD6F-9411-427C-8311-5A94695B4D85}" type="presParOf" srcId="{44B37930-3894-439F-AF83-836CA064DBB2}" destId="{FFDFE60A-13A1-4312-8823-96B8C0F3BDBC}" srcOrd="2" destOrd="0" presId="urn:microsoft.com/office/officeart/2005/8/layout/chevron1"/>
    <dgm:cxn modelId="{22F9D5CC-7AF5-4832-933C-F962FC354A28}" type="presParOf" srcId="{44B37930-3894-439F-AF83-836CA064DBB2}" destId="{B7B149B1-EA43-437A-BFFA-3BC8D85BD62D}" srcOrd="3" destOrd="0" presId="urn:microsoft.com/office/officeart/2005/8/layout/chevron1"/>
    <dgm:cxn modelId="{E373E0FC-DEA1-4C7B-91CD-346B5119E877}" type="presParOf" srcId="{44B37930-3894-439F-AF83-836CA064DBB2}" destId="{0493F5B3-0CD4-4785-9837-6C549B9E88D6}" srcOrd="4" destOrd="0" presId="urn:microsoft.com/office/officeart/2005/8/layout/chevron1"/>
    <dgm:cxn modelId="{9412FC47-19D3-4068-9780-B1C49238A1A0}" type="presParOf" srcId="{44B37930-3894-439F-AF83-836CA064DBB2}" destId="{8715C175-BE36-4BDA-98C1-799337D38C68}" srcOrd="5" destOrd="0" presId="urn:microsoft.com/office/officeart/2005/8/layout/chevron1"/>
    <dgm:cxn modelId="{CC3F1C9B-F869-4747-B127-0434465C406C}" type="presParOf" srcId="{44B37930-3894-439F-AF83-836CA064DBB2}" destId="{86FCA29F-E8FD-41E2-8EA5-F36963AB3F87}" srcOrd="6" destOrd="0" presId="urn:microsoft.com/office/officeart/2005/8/layout/chevron1"/>
    <dgm:cxn modelId="{2D88B512-9140-4C95-9232-5380C3380954}" type="presParOf" srcId="{44B37930-3894-439F-AF83-836CA064DBB2}" destId="{2FE420DE-DF6F-4318-B118-BE34906B7E6A}" srcOrd="7" destOrd="0" presId="urn:microsoft.com/office/officeart/2005/8/layout/chevron1"/>
    <dgm:cxn modelId="{5C52D970-1011-48D6-9FBB-52E2933A5A61}"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722247BA-9C66-43BF-BE6D-55301BC9605A}" type="presOf" srcId="{7C2A11C0-843E-4697-B4AE-5392A9C88CFC}" destId="{A0BF595D-7217-44C4-B134-0EAA734952D2}" srcOrd="0" destOrd="0" presId="urn:microsoft.com/office/officeart/2005/8/layout/chevron1"/>
    <dgm:cxn modelId="{CD64E8A0-865E-4F0B-8320-71041A20FFB3}" type="presOf" srcId="{3F8AC4A9-C55D-4011-9577-4AC2D152A0F8}" destId="{86FCA29F-E8FD-41E2-8EA5-F36963AB3F87}" srcOrd="0" destOrd="0" presId="urn:microsoft.com/office/officeart/2005/8/layout/chevron1"/>
    <dgm:cxn modelId="{4A323DBD-CD5E-47FA-8A9F-C15654C3993C}" srcId="{582A8D62-1F0A-49A2-92B6-EBC266FF235D}" destId="{3F8AC4A9-C55D-4011-9577-4AC2D152A0F8}" srcOrd="3" destOrd="0" parTransId="{184AF5DE-4A52-425D-9F11-0C4E24DD0EDB}" sibTransId="{636C2651-911C-47E8-AE90-ADA25AA44EBD}"/>
    <dgm:cxn modelId="{81450E0A-CFB1-4BF2-A502-BE42E63A7B81}" type="presOf" srcId="{5416F2FD-60F1-4137-917D-242030F167FB}" destId="{0493F5B3-0CD4-4785-9837-6C549B9E88D6}" srcOrd="0" destOrd="0" presId="urn:microsoft.com/office/officeart/2005/8/layout/chevron1"/>
    <dgm:cxn modelId="{E21C3E20-82F5-41B0-BF02-81438E6A4F15}" srcId="{582A8D62-1F0A-49A2-92B6-EBC266FF235D}" destId="{371BD8C6-FDD6-4430-AA7C-CF63CD6764BA}" srcOrd="1" destOrd="0" parTransId="{51D93F48-7D2B-4206-9416-AFEA2A221C68}" sibTransId="{BE6D5CD4-D04E-460A-A958-0E4B7C0A77E1}"/>
    <dgm:cxn modelId="{011495F1-40BD-485C-BB50-1555AB5D5B98}" type="presOf" srcId="{371BD8C6-FDD6-4430-AA7C-CF63CD6764BA}" destId="{FFDFE60A-13A1-4312-8823-96B8C0F3BDBC}"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A86FBCA2-65D1-4A26-A125-A97C2F84F10E}" type="presOf" srcId="{582A8D62-1F0A-49A2-92B6-EBC266FF235D}" destId="{44B37930-3894-439F-AF83-836CA064DBB2}" srcOrd="0" destOrd="0" presId="urn:microsoft.com/office/officeart/2005/8/layout/chevron1"/>
    <dgm:cxn modelId="{E70F9AEC-D4D5-4E9F-9AAC-4456B174B6B9}" type="presOf" srcId="{0B507DCE-845D-4FCD-8BD8-D935E36ECA37}" destId="{82EF2D5F-8C8C-4197-9E66-611312A849D4}"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8D2A788-2466-421C-84FB-40D258A9463E}" type="presParOf" srcId="{44B37930-3894-439F-AF83-836CA064DBB2}" destId="{82EF2D5F-8C8C-4197-9E66-611312A849D4}" srcOrd="0" destOrd="0" presId="urn:microsoft.com/office/officeart/2005/8/layout/chevron1"/>
    <dgm:cxn modelId="{4013C9BF-10C5-4DF8-8CBF-4DE5DDAF3780}" type="presParOf" srcId="{44B37930-3894-439F-AF83-836CA064DBB2}" destId="{7B50CE6A-1AAB-44A4-8FCC-931D96DD0621}" srcOrd="1" destOrd="0" presId="urn:microsoft.com/office/officeart/2005/8/layout/chevron1"/>
    <dgm:cxn modelId="{1886EDC2-6770-434B-8CC4-DF0EEC095BAE}" type="presParOf" srcId="{44B37930-3894-439F-AF83-836CA064DBB2}" destId="{FFDFE60A-13A1-4312-8823-96B8C0F3BDBC}" srcOrd="2" destOrd="0" presId="urn:microsoft.com/office/officeart/2005/8/layout/chevron1"/>
    <dgm:cxn modelId="{784DBB46-354E-483E-A4A3-E80918638E55}" type="presParOf" srcId="{44B37930-3894-439F-AF83-836CA064DBB2}" destId="{B7B149B1-EA43-437A-BFFA-3BC8D85BD62D}" srcOrd="3" destOrd="0" presId="urn:microsoft.com/office/officeart/2005/8/layout/chevron1"/>
    <dgm:cxn modelId="{A1077890-C552-4813-8444-BDD213B866D6}" type="presParOf" srcId="{44B37930-3894-439F-AF83-836CA064DBB2}" destId="{0493F5B3-0CD4-4785-9837-6C549B9E88D6}" srcOrd="4" destOrd="0" presId="urn:microsoft.com/office/officeart/2005/8/layout/chevron1"/>
    <dgm:cxn modelId="{FADFF0F6-6437-4499-996A-ACFE009EE4A9}" type="presParOf" srcId="{44B37930-3894-439F-AF83-836CA064DBB2}" destId="{8715C175-BE36-4BDA-98C1-799337D38C68}" srcOrd="5" destOrd="0" presId="urn:microsoft.com/office/officeart/2005/8/layout/chevron1"/>
    <dgm:cxn modelId="{78AB2277-177A-4D50-A68A-4FAEFA3023F6}" type="presParOf" srcId="{44B37930-3894-439F-AF83-836CA064DBB2}" destId="{86FCA29F-E8FD-41E2-8EA5-F36963AB3F87}" srcOrd="6" destOrd="0" presId="urn:microsoft.com/office/officeart/2005/8/layout/chevron1"/>
    <dgm:cxn modelId="{D0EDD19E-B5E0-4A27-B3AE-14B40E41E292}" type="presParOf" srcId="{44B37930-3894-439F-AF83-836CA064DBB2}" destId="{2FE420DE-DF6F-4318-B118-BE34906B7E6A}" srcOrd="7" destOrd="0" presId="urn:microsoft.com/office/officeart/2005/8/layout/chevron1"/>
    <dgm:cxn modelId="{0CC7D2DE-83C8-4CBB-981F-E7A4ABA744B8}"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F31D0374-D221-4F01-940C-BDA6064559E7}" type="presOf" srcId="{371BD8C6-FDD6-4430-AA7C-CF63CD6764BA}" destId="{FFDFE60A-13A1-4312-8823-96B8C0F3BDBC}" srcOrd="0" destOrd="0" presId="urn:microsoft.com/office/officeart/2005/8/layout/chevron1"/>
    <dgm:cxn modelId="{80A75D21-A005-4384-8986-A2925D76880B}" type="presOf" srcId="{5416F2FD-60F1-4137-917D-242030F167FB}" destId="{0493F5B3-0CD4-4785-9837-6C549B9E88D6}" srcOrd="0" destOrd="0" presId="urn:microsoft.com/office/officeart/2005/8/layout/chevron1"/>
    <dgm:cxn modelId="{3B4AC4E8-73B2-4486-9291-0C663F7B4EF2}" type="presOf" srcId="{582A8D62-1F0A-49A2-92B6-EBC266FF235D}" destId="{44B37930-3894-439F-AF83-836CA064DBB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D56BF8F3-9086-4D95-A556-05264BAB5F6E}" type="presOf" srcId="{0B507DCE-845D-4FCD-8BD8-D935E36ECA37}" destId="{82EF2D5F-8C8C-4197-9E66-611312A849D4}" srcOrd="0" destOrd="0" presId="urn:microsoft.com/office/officeart/2005/8/layout/chevron1"/>
    <dgm:cxn modelId="{D1272695-F773-4991-B089-FC553831C3FC}" type="presOf" srcId="{7C2A11C0-843E-4697-B4AE-5392A9C88CFC}" destId="{A0BF595D-7217-44C4-B134-0EAA734952D2}"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5B9D3AAA-3CC7-4CC8-8C6F-D7E88480518F}" type="presOf" srcId="{3F8AC4A9-C55D-4011-9577-4AC2D152A0F8}" destId="{86FCA29F-E8FD-41E2-8EA5-F36963AB3F87}" srcOrd="0" destOrd="0" presId="urn:microsoft.com/office/officeart/2005/8/layout/chevron1"/>
    <dgm:cxn modelId="{F1218E88-E6DF-472E-AAE0-AAEA85A77F6A}" type="presParOf" srcId="{44B37930-3894-439F-AF83-836CA064DBB2}" destId="{82EF2D5F-8C8C-4197-9E66-611312A849D4}" srcOrd="0" destOrd="0" presId="urn:microsoft.com/office/officeart/2005/8/layout/chevron1"/>
    <dgm:cxn modelId="{659103B1-20F1-4CF6-B26F-A9967462DE23}" type="presParOf" srcId="{44B37930-3894-439F-AF83-836CA064DBB2}" destId="{7B50CE6A-1AAB-44A4-8FCC-931D96DD0621}" srcOrd="1" destOrd="0" presId="urn:microsoft.com/office/officeart/2005/8/layout/chevron1"/>
    <dgm:cxn modelId="{8A7D594F-449F-463F-8B5F-D60B798B8269}" type="presParOf" srcId="{44B37930-3894-439F-AF83-836CA064DBB2}" destId="{FFDFE60A-13A1-4312-8823-96B8C0F3BDBC}" srcOrd="2" destOrd="0" presId="urn:microsoft.com/office/officeart/2005/8/layout/chevron1"/>
    <dgm:cxn modelId="{42FCCF5F-2B31-43C2-8B57-651D122E82D7}" type="presParOf" srcId="{44B37930-3894-439F-AF83-836CA064DBB2}" destId="{B7B149B1-EA43-437A-BFFA-3BC8D85BD62D}" srcOrd="3" destOrd="0" presId="urn:microsoft.com/office/officeart/2005/8/layout/chevron1"/>
    <dgm:cxn modelId="{BE9EC191-0176-412E-B5F2-92D6A17E94F4}" type="presParOf" srcId="{44B37930-3894-439F-AF83-836CA064DBB2}" destId="{0493F5B3-0CD4-4785-9837-6C549B9E88D6}" srcOrd="4" destOrd="0" presId="urn:microsoft.com/office/officeart/2005/8/layout/chevron1"/>
    <dgm:cxn modelId="{F4FB3B0B-F2C4-47A0-B5ED-6EB6D6EA994A}" type="presParOf" srcId="{44B37930-3894-439F-AF83-836CA064DBB2}" destId="{8715C175-BE36-4BDA-98C1-799337D38C68}" srcOrd="5" destOrd="0" presId="urn:microsoft.com/office/officeart/2005/8/layout/chevron1"/>
    <dgm:cxn modelId="{CF3EA4FB-2CA7-41AE-B1CC-F0F546B5030C}" type="presParOf" srcId="{44B37930-3894-439F-AF83-836CA064DBB2}" destId="{86FCA29F-E8FD-41E2-8EA5-F36963AB3F87}" srcOrd="6" destOrd="0" presId="urn:microsoft.com/office/officeart/2005/8/layout/chevron1"/>
    <dgm:cxn modelId="{C617D76C-D5E1-4351-8C70-DCBD04AED55F}" type="presParOf" srcId="{44B37930-3894-439F-AF83-836CA064DBB2}" destId="{2FE420DE-DF6F-4318-B118-BE34906B7E6A}" srcOrd="7" destOrd="0" presId="urn:microsoft.com/office/officeart/2005/8/layout/chevron1"/>
    <dgm:cxn modelId="{65B27C08-3222-4BAE-8640-B4DEB2FC0872}"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92D807EA-09D5-4F09-ABFF-F3AE94AD1332}" type="presOf" srcId="{371BD8C6-FDD6-4430-AA7C-CF63CD6764BA}" destId="{FFDFE60A-13A1-4312-8823-96B8C0F3BDBC}" srcOrd="0" destOrd="0" presId="urn:microsoft.com/office/officeart/2005/8/layout/chevron1"/>
    <dgm:cxn modelId="{8A423A64-0013-4D40-86DE-515AF87D58E2}" type="presOf" srcId="{3F8AC4A9-C55D-4011-9577-4AC2D152A0F8}" destId="{86FCA29F-E8FD-41E2-8EA5-F36963AB3F87}" srcOrd="0" destOrd="0" presId="urn:microsoft.com/office/officeart/2005/8/layout/chevron1"/>
    <dgm:cxn modelId="{C5E18C66-AEC6-483F-ADCF-98201A6CB4B3}" type="presOf" srcId="{582A8D62-1F0A-49A2-92B6-EBC266FF235D}" destId="{44B37930-3894-439F-AF83-836CA064DBB2}" srcOrd="0" destOrd="0" presId="urn:microsoft.com/office/officeart/2005/8/layout/chevron1"/>
    <dgm:cxn modelId="{D5F0A35C-DA89-449E-B1DE-1CA0030B95FE}" srcId="{582A8D62-1F0A-49A2-92B6-EBC266FF235D}" destId="{7C2A11C0-843E-4697-B4AE-5392A9C88CFC}" srcOrd="4" destOrd="0" parTransId="{9F557B08-FE13-4F13-A339-49B8AC64A537}" sibTransId="{EDC36CF5-2F99-41C2-9503-DBB338D65457}"/>
    <dgm:cxn modelId="{E21C3E20-82F5-41B0-BF02-81438E6A4F15}" srcId="{582A8D62-1F0A-49A2-92B6-EBC266FF235D}" destId="{371BD8C6-FDD6-4430-AA7C-CF63CD6764BA}" srcOrd="1" destOrd="0" parTransId="{51D93F48-7D2B-4206-9416-AFEA2A221C68}" sibTransId="{BE6D5CD4-D04E-460A-A958-0E4B7C0A77E1}"/>
    <dgm:cxn modelId="{60538E88-8F2D-4645-8BE3-412A38B5A4C8}" type="presOf" srcId="{0B507DCE-845D-4FCD-8BD8-D935E36ECA37}" destId="{82EF2D5F-8C8C-4197-9E66-611312A849D4}" srcOrd="0" destOrd="0" presId="urn:microsoft.com/office/officeart/2005/8/layout/chevron1"/>
    <dgm:cxn modelId="{27001114-EE89-45D8-8B93-323FA8AFE3ED}" srcId="{582A8D62-1F0A-49A2-92B6-EBC266FF235D}" destId="{5416F2FD-60F1-4137-917D-242030F167FB}" srcOrd="2" destOrd="0" parTransId="{F80C5F2B-8F71-4138-9910-6631974B3D06}" sibTransId="{5013E184-413D-46CC-ACB7-4B5F3111FDF4}"/>
    <dgm:cxn modelId="{4A323DBD-CD5E-47FA-8A9F-C15654C3993C}" srcId="{582A8D62-1F0A-49A2-92B6-EBC266FF235D}" destId="{3F8AC4A9-C55D-4011-9577-4AC2D152A0F8}" srcOrd="3" destOrd="0" parTransId="{184AF5DE-4A52-425D-9F11-0C4E24DD0EDB}" sibTransId="{636C2651-911C-47E8-AE90-ADA25AA44EBD}"/>
    <dgm:cxn modelId="{D921A91A-DA57-4A58-A1DA-26A923106B1A}" type="presOf" srcId="{5416F2FD-60F1-4137-917D-242030F167FB}" destId="{0493F5B3-0CD4-4785-9837-6C549B9E88D6}" srcOrd="0" destOrd="0" presId="urn:microsoft.com/office/officeart/2005/8/layout/chevron1"/>
    <dgm:cxn modelId="{DD18C13A-ECC3-41D7-96F8-53C431B5F0AC}" type="presOf" srcId="{7C2A11C0-843E-4697-B4AE-5392A9C88CFC}" destId="{A0BF595D-7217-44C4-B134-0EAA734952D2}"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DE392B3A-15F5-406E-92E6-CA38BEF3EB1D}" type="presParOf" srcId="{44B37930-3894-439F-AF83-836CA064DBB2}" destId="{82EF2D5F-8C8C-4197-9E66-611312A849D4}" srcOrd="0" destOrd="0" presId="urn:microsoft.com/office/officeart/2005/8/layout/chevron1"/>
    <dgm:cxn modelId="{7E672DF2-D3D0-482A-9BD1-EC1FD33B9009}" type="presParOf" srcId="{44B37930-3894-439F-AF83-836CA064DBB2}" destId="{7B50CE6A-1AAB-44A4-8FCC-931D96DD0621}" srcOrd="1" destOrd="0" presId="urn:microsoft.com/office/officeart/2005/8/layout/chevron1"/>
    <dgm:cxn modelId="{3C233858-8890-4ADC-A682-671FEDA10BCD}" type="presParOf" srcId="{44B37930-3894-439F-AF83-836CA064DBB2}" destId="{FFDFE60A-13A1-4312-8823-96B8C0F3BDBC}" srcOrd="2" destOrd="0" presId="urn:microsoft.com/office/officeart/2005/8/layout/chevron1"/>
    <dgm:cxn modelId="{21D8763E-D1BF-4DEF-A897-8D2B53EDF7BA}" type="presParOf" srcId="{44B37930-3894-439F-AF83-836CA064DBB2}" destId="{B7B149B1-EA43-437A-BFFA-3BC8D85BD62D}" srcOrd="3" destOrd="0" presId="urn:microsoft.com/office/officeart/2005/8/layout/chevron1"/>
    <dgm:cxn modelId="{C4142F64-6FB7-4B82-88C3-A6504FEB3D8D}" type="presParOf" srcId="{44B37930-3894-439F-AF83-836CA064DBB2}" destId="{0493F5B3-0CD4-4785-9837-6C549B9E88D6}" srcOrd="4" destOrd="0" presId="urn:microsoft.com/office/officeart/2005/8/layout/chevron1"/>
    <dgm:cxn modelId="{FDF32AA1-3E40-47C7-AC81-A2C1888605EC}" type="presParOf" srcId="{44B37930-3894-439F-AF83-836CA064DBB2}" destId="{8715C175-BE36-4BDA-98C1-799337D38C68}" srcOrd="5" destOrd="0" presId="urn:microsoft.com/office/officeart/2005/8/layout/chevron1"/>
    <dgm:cxn modelId="{92D70789-205E-439F-A9B2-21D6A00F9D89}" type="presParOf" srcId="{44B37930-3894-439F-AF83-836CA064DBB2}" destId="{86FCA29F-E8FD-41E2-8EA5-F36963AB3F87}" srcOrd="6" destOrd="0" presId="urn:microsoft.com/office/officeart/2005/8/layout/chevron1"/>
    <dgm:cxn modelId="{0A1548B1-8107-4E1B-8DF6-8FD801080AC3}" type="presParOf" srcId="{44B37930-3894-439F-AF83-836CA064DBB2}" destId="{2FE420DE-DF6F-4318-B118-BE34906B7E6A}" srcOrd="7" destOrd="0" presId="urn:microsoft.com/office/officeart/2005/8/layout/chevron1"/>
    <dgm:cxn modelId="{37931D7E-B202-4153-929D-DC9345C71A84}"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82A8D62-1F0A-49A2-92B6-EBC266FF235D}" type="doc">
      <dgm:prSet loTypeId="urn:microsoft.com/office/officeart/2005/8/layout/chevron1" loCatId="process" qsTypeId="urn:microsoft.com/office/officeart/2005/8/quickstyle/simple1" qsCatId="simple" csTypeId="urn:microsoft.com/office/officeart/2005/8/colors/accent3_2" csCatId="accent3" phldr="1"/>
      <dgm:spPr/>
    </dgm:pt>
    <dgm:pt modelId="{3F8AC4A9-C55D-4011-9577-4AC2D152A0F8}">
      <dgm:prSet phldrT="[テキスト]"/>
      <dgm:spPr>
        <a:xfrm>
          <a:off x="5219121"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提案内容</a:t>
          </a:r>
          <a:endParaRPr kumimoji="1" lang="ja-JP" altLang="en-US" dirty="0">
            <a:solidFill>
              <a:sysClr val="window" lastClr="FFFFFF"/>
            </a:solidFill>
            <a:latin typeface="Calibri"/>
            <a:ea typeface="ＭＳ Ｐゴシック" panose="020B0600070205080204" pitchFamily="50" charset="-128"/>
            <a:cs typeface="+mn-cs"/>
          </a:endParaRPr>
        </a:p>
      </dgm:t>
    </dgm:pt>
    <dgm:pt modelId="{184AF5DE-4A52-425D-9F11-0C4E24DD0EDB}" type="parTrans" cxnId="{4A323DBD-CD5E-47FA-8A9F-C15654C3993C}">
      <dgm:prSet/>
      <dgm:spPr/>
      <dgm:t>
        <a:bodyPr/>
        <a:lstStyle/>
        <a:p>
          <a:endParaRPr kumimoji="1" lang="ja-JP" altLang="en-US"/>
        </a:p>
      </dgm:t>
    </dgm:pt>
    <dgm:pt modelId="{636C2651-911C-47E8-AE90-ADA25AA44EBD}" type="sibTrans" cxnId="{4A323DBD-CD5E-47FA-8A9F-C15654C3993C}">
      <dgm:prSet/>
      <dgm:spPr/>
      <dgm:t>
        <a:bodyPr/>
        <a:lstStyle/>
        <a:p>
          <a:endParaRPr kumimoji="1" lang="ja-JP" altLang="en-US"/>
        </a:p>
      </dgm:t>
    </dgm:pt>
    <dgm:pt modelId="{7C2A11C0-843E-4697-B4AE-5392A9C88CFC}">
      <dgm:prSet phldrT="[テキスト]"/>
      <dgm:spPr>
        <a:xfrm>
          <a:off x="6958105"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今後の予定</a:t>
          </a:r>
          <a:endParaRPr kumimoji="1" lang="ja-JP" altLang="en-US" dirty="0">
            <a:solidFill>
              <a:sysClr val="window" lastClr="FFFFFF"/>
            </a:solidFill>
            <a:latin typeface="Calibri"/>
            <a:ea typeface="ＭＳ Ｐゴシック" panose="020B0600070205080204" pitchFamily="50" charset="-128"/>
            <a:cs typeface="+mn-cs"/>
          </a:endParaRPr>
        </a:p>
      </dgm:t>
    </dgm:pt>
    <dgm:pt modelId="{9F557B08-FE13-4F13-A339-49B8AC64A537}" type="parTrans" cxnId="{D5F0A35C-DA89-449E-B1DE-1CA0030B95FE}">
      <dgm:prSet/>
      <dgm:spPr/>
      <dgm:t>
        <a:bodyPr/>
        <a:lstStyle/>
        <a:p>
          <a:endParaRPr kumimoji="1" lang="ja-JP" altLang="en-US"/>
        </a:p>
      </dgm:t>
    </dgm:pt>
    <dgm:pt modelId="{EDC36CF5-2F99-41C2-9503-DBB338D65457}" type="sibTrans" cxnId="{D5F0A35C-DA89-449E-B1DE-1CA0030B95FE}">
      <dgm:prSet/>
      <dgm:spPr/>
      <dgm:t>
        <a:bodyPr/>
        <a:lstStyle/>
        <a:p>
          <a:endParaRPr kumimoji="1" lang="ja-JP" altLang="en-US"/>
        </a:p>
      </dgm:t>
    </dgm:pt>
    <dgm:pt modelId="{0B507DCE-845D-4FCD-8BD8-D935E36ECA37}">
      <dgm:prSet/>
      <dgm:spPr>
        <a:xfrm>
          <a:off x="2171" y="0"/>
          <a:ext cx="1932203" cy="36004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目標都市像</a:t>
          </a:r>
          <a:endParaRPr kumimoji="1" lang="ja-JP" altLang="en-US" dirty="0">
            <a:solidFill>
              <a:sysClr val="window" lastClr="FFFFFF"/>
            </a:solidFill>
            <a:latin typeface="Calibri"/>
            <a:ea typeface="ＭＳ Ｐゴシック" panose="020B0600070205080204" pitchFamily="50" charset="-128"/>
            <a:cs typeface="+mn-cs"/>
          </a:endParaRPr>
        </a:p>
      </dgm:t>
    </dgm:pt>
    <dgm:pt modelId="{736D4C98-C3CC-4899-9E97-160A7AD75805}" type="parTrans" cxnId="{4AC97582-5E4D-480D-9621-ACD8CF3C4D8A}">
      <dgm:prSet/>
      <dgm:spPr/>
      <dgm:t>
        <a:bodyPr/>
        <a:lstStyle/>
        <a:p>
          <a:endParaRPr kumimoji="1" lang="ja-JP" altLang="en-US"/>
        </a:p>
      </dgm:t>
    </dgm:pt>
    <dgm:pt modelId="{AF63CEB7-C5EB-47FF-A90D-0F5DCEFB5907}" type="sibTrans" cxnId="{4AC97582-5E4D-480D-9621-ACD8CF3C4D8A}">
      <dgm:prSet/>
      <dgm:spPr/>
      <dgm:t>
        <a:bodyPr/>
        <a:lstStyle/>
        <a:p>
          <a:endParaRPr kumimoji="1" lang="ja-JP" altLang="en-US"/>
        </a:p>
      </dgm:t>
    </dgm:pt>
    <dgm:pt modelId="{371BD8C6-FDD6-4430-AA7C-CF63CD6764BA}">
      <dgm:prSet/>
      <dgm:spPr>
        <a:xfrm>
          <a:off x="1741154" y="0"/>
          <a:ext cx="1932203" cy="360040"/>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人口フレーム</a:t>
          </a:r>
          <a:endParaRPr kumimoji="1" lang="ja-JP" altLang="en-US" dirty="0">
            <a:solidFill>
              <a:sysClr val="window" lastClr="FFFFFF"/>
            </a:solidFill>
            <a:latin typeface="Calibri"/>
            <a:ea typeface="ＭＳ Ｐゴシック" panose="020B0600070205080204" pitchFamily="50" charset="-128"/>
            <a:cs typeface="+mn-cs"/>
          </a:endParaRPr>
        </a:p>
      </dgm:t>
    </dgm:pt>
    <dgm:pt modelId="{51D93F48-7D2B-4206-9416-AFEA2A221C68}" type="parTrans" cxnId="{E21C3E20-82F5-41B0-BF02-81438E6A4F15}">
      <dgm:prSet/>
      <dgm:spPr/>
      <dgm:t>
        <a:bodyPr/>
        <a:lstStyle/>
        <a:p>
          <a:endParaRPr kumimoji="1" lang="ja-JP" altLang="en-US"/>
        </a:p>
      </dgm:t>
    </dgm:pt>
    <dgm:pt modelId="{BE6D5CD4-D04E-460A-A958-0E4B7C0A77E1}" type="sibTrans" cxnId="{E21C3E20-82F5-41B0-BF02-81438E6A4F15}">
      <dgm:prSet/>
      <dgm:spPr/>
      <dgm:t>
        <a:bodyPr/>
        <a:lstStyle/>
        <a:p>
          <a:endParaRPr kumimoji="1" lang="ja-JP" altLang="en-US"/>
        </a:p>
      </dgm:t>
    </dgm:pt>
    <dgm:pt modelId="{5416F2FD-60F1-4137-917D-242030F167FB}">
      <dgm:prSet/>
      <dgm:spPr>
        <a:xfrm>
          <a:off x="3475222" y="0"/>
          <a:ext cx="1932203" cy="360040"/>
        </a:xfrm>
        <a:solidFill>
          <a:srgbClr val="595959"/>
        </a:solidFill>
        <a:ln w="12700" cap="flat" cmpd="sng" algn="ctr">
          <a:solidFill>
            <a:sysClr val="window" lastClr="FFFFFF">
              <a:hueOff val="0"/>
              <a:satOff val="0"/>
              <a:lumOff val="0"/>
              <a:alphaOff val="0"/>
            </a:sysClr>
          </a:solidFill>
          <a:prstDash val="solid"/>
          <a:miter lim="800000"/>
        </a:ln>
        <a:effectLst/>
      </dgm:spPr>
      <dgm:t>
        <a:bodyPr/>
        <a:lstStyle/>
        <a:p>
          <a:r>
            <a:rPr kumimoji="1" lang="ja-JP" altLang="en-US" dirty="0" smtClean="0">
              <a:solidFill>
                <a:sysClr val="window" lastClr="FFFFFF"/>
              </a:solidFill>
              <a:latin typeface="Calibri"/>
              <a:ea typeface="ＭＳ Ｐゴシック" panose="020B0600070205080204" pitchFamily="50" charset="-128"/>
              <a:cs typeface="+mn-cs"/>
            </a:rPr>
            <a:t>課題と現状</a:t>
          </a:r>
          <a:endParaRPr kumimoji="1" lang="ja-JP" altLang="en-US" dirty="0">
            <a:solidFill>
              <a:sysClr val="window" lastClr="FFFFFF"/>
            </a:solidFill>
            <a:latin typeface="Calibri"/>
            <a:ea typeface="ＭＳ Ｐゴシック" panose="020B0600070205080204" pitchFamily="50" charset="-128"/>
            <a:cs typeface="+mn-cs"/>
          </a:endParaRPr>
        </a:p>
      </dgm:t>
    </dgm:pt>
    <dgm:pt modelId="{F80C5F2B-8F71-4138-9910-6631974B3D06}" type="parTrans" cxnId="{27001114-EE89-45D8-8B93-323FA8AFE3ED}">
      <dgm:prSet/>
      <dgm:spPr/>
      <dgm:t>
        <a:bodyPr/>
        <a:lstStyle/>
        <a:p>
          <a:endParaRPr kumimoji="1" lang="ja-JP" altLang="en-US"/>
        </a:p>
      </dgm:t>
    </dgm:pt>
    <dgm:pt modelId="{5013E184-413D-46CC-ACB7-4B5F3111FDF4}" type="sibTrans" cxnId="{27001114-EE89-45D8-8B93-323FA8AFE3ED}">
      <dgm:prSet/>
      <dgm:spPr/>
      <dgm:t>
        <a:bodyPr/>
        <a:lstStyle/>
        <a:p>
          <a:endParaRPr kumimoji="1" lang="ja-JP" altLang="en-US"/>
        </a:p>
      </dgm:t>
    </dgm:pt>
    <dgm:pt modelId="{44B37930-3894-439F-AF83-836CA064DBB2}" type="pres">
      <dgm:prSet presAssocID="{582A8D62-1F0A-49A2-92B6-EBC266FF235D}" presName="Name0" presStyleCnt="0">
        <dgm:presLayoutVars>
          <dgm:dir/>
          <dgm:animLvl val="lvl"/>
          <dgm:resizeHandles val="exact"/>
        </dgm:presLayoutVars>
      </dgm:prSet>
      <dgm:spPr/>
    </dgm:pt>
    <dgm:pt modelId="{82EF2D5F-8C8C-4197-9E66-611312A849D4}" type="pres">
      <dgm:prSet presAssocID="{0B507DCE-845D-4FCD-8BD8-D935E36ECA37}" presName="parTxOnly" presStyleLbl="node1" presStyleIdx="0" presStyleCnt="5">
        <dgm:presLayoutVars>
          <dgm:chMax val="0"/>
          <dgm:chPref val="0"/>
          <dgm:bulletEnabled val="1"/>
        </dgm:presLayoutVars>
      </dgm:prSet>
      <dgm:spPr>
        <a:prstGeom prst="chevron">
          <a:avLst/>
        </a:prstGeom>
      </dgm:spPr>
      <dgm:t>
        <a:bodyPr/>
        <a:lstStyle/>
        <a:p>
          <a:endParaRPr kumimoji="1" lang="ja-JP" altLang="en-US"/>
        </a:p>
      </dgm:t>
    </dgm:pt>
    <dgm:pt modelId="{7B50CE6A-1AAB-44A4-8FCC-931D96DD0621}" type="pres">
      <dgm:prSet presAssocID="{AF63CEB7-C5EB-47FF-A90D-0F5DCEFB5907}" presName="parTxOnlySpace" presStyleCnt="0"/>
      <dgm:spPr/>
    </dgm:pt>
    <dgm:pt modelId="{FFDFE60A-13A1-4312-8823-96B8C0F3BDBC}" type="pres">
      <dgm:prSet presAssocID="{371BD8C6-FDD6-4430-AA7C-CF63CD6764BA}" presName="parTxOnly" presStyleLbl="node1" presStyleIdx="1" presStyleCnt="5">
        <dgm:presLayoutVars>
          <dgm:chMax val="0"/>
          <dgm:chPref val="0"/>
          <dgm:bulletEnabled val="1"/>
        </dgm:presLayoutVars>
      </dgm:prSet>
      <dgm:spPr>
        <a:prstGeom prst="chevron">
          <a:avLst/>
        </a:prstGeom>
      </dgm:spPr>
      <dgm:t>
        <a:bodyPr/>
        <a:lstStyle/>
        <a:p>
          <a:endParaRPr kumimoji="1" lang="ja-JP" altLang="en-US"/>
        </a:p>
      </dgm:t>
    </dgm:pt>
    <dgm:pt modelId="{B7B149B1-EA43-437A-BFFA-3BC8D85BD62D}" type="pres">
      <dgm:prSet presAssocID="{BE6D5CD4-D04E-460A-A958-0E4B7C0A77E1}" presName="parTxOnlySpace" presStyleCnt="0"/>
      <dgm:spPr/>
    </dgm:pt>
    <dgm:pt modelId="{0493F5B3-0CD4-4785-9837-6C549B9E88D6}" type="pres">
      <dgm:prSet presAssocID="{5416F2FD-60F1-4137-917D-242030F167FB}" presName="parTxOnly" presStyleLbl="node1" presStyleIdx="2" presStyleCnt="5" custLinFactNeighborX="-2544" custLinFactNeighborY="-12394">
        <dgm:presLayoutVars>
          <dgm:chMax val="0"/>
          <dgm:chPref val="0"/>
          <dgm:bulletEnabled val="1"/>
        </dgm:presLayoutVars>
      </dgm:prSet>
      <dgm:spPr>
        <a:prstGeom prst="chevron">
          <a:avLst/>
        </a:prstGeom>
      </dgm:spPr>
      <dgm:t>
        <a:bodyPr/>
        <a:lstStyle/>
        <a:p>
          <a:endParaRPr kumimoji="1" lang="ja-JP" altLang="en-US"/>
        </a:p>
      </dgm:t>
    </dgm:pt>
    <dgm:pt modelId="{8715C175-BE36-4BDA-98C1-799337D38C68}" type="pres">
      <dgm:prSet presAssocID="{5013E184-413D-46CC-ACB7-4B5F3111FDF4}" presName="parTxOnlySpace" presStyleCnt="0"/>
      <dgm:spPr/>
    </dgm:pt>
    <dgm:pt modelId="{86FCA29F-E8FD-41E2-8EA5-F36963AB3F87}" type="pres">
      <dgm:prSet presAssocID="{3F8AC4A9-C55D-4011-9577-4AC2D152A0F8}" presName="parTxOnly" presStyleLbl="node1" presStyleIdx="3" presStyleCnt="5">
        <dgm:presLayoutVars>
          <dgm:chMax val="0"/>
          <dgm:chPref val="0"/>
          <dgm:bulletEnabled val="1"/>
        </dgm:presLayoutVars>
      </dgm:prSet>
      <dgm:spPr>
        <a:prstGeom prst="chevron">
          <a:avLst/>
        </a:prstGeom>
      </dgm:spPr>
      <dgm:t>
        <a:bodyPr/>
        <a:lstStyle/>
        <a:p>
          <a:endParaRPr kumimoji="1" lang="ja-JP" altLang="en-US"/>
        </a:p>
      </dgm:t>
    </dgm:pt>
    <dgm:pt modelId="{2FE420DE-DF6F-4318-B118-BE34906B7E6A}" type="pres">
      <dgm:prSet presAssocID="{636C2651-911C-47E8-AE90-ADA25AA44EBD}" presName="parTxOnlySpace" presStyleCnt="0"/>
      <dgm:spPr/>
    </dgm:pt>
    <dgm:pt modelId="{A0BF595D-7217-44C4-B134-0EAA734952D2}" type="pres">
      <dgm:prSet presAssocID="{7C2A11C0-843E-4697-B4AE-5392A9C88CFC}" presName="parTxOnly" presStyleLbl="node1" presStyleIdx="4" presStyleCnt="5">
        <dgm:presLayoutVars>
          <dgm:chMax val="0"/>
          <dgm:chPref val="0"/>
          <dgm:bulletEnabled val="1"/>
        </dgm:presLayoutVars>
      </dgm:prSet>
      <dgm:spPr>
        <a:prstGeom prst="chevron">
          <a:avLst/>
        </a:prstGeom>
      </dgm:spPr>
      <dgm:t>
        <a:bodyPr/>
        <a:lstStyle/>
        <a:p>
          <a:endParaRPr kumimoji="1" lang="ja-JP" altLang="en-US"/>
        </a:p>
      </dgm:t>
    </dgm:pt>
  </dgm:ptLst>
  <dgm:cxnLst>
    <dgm:cxn modelId="{0A529FCA-422D-43F9-A585-44465B5A872E}" type="presOf" srcId="{371BD8C6-FDD6-4430-AA7C-CF63CD6764BA}" destId="{FFDFE60A-13A1-4312-8823-96B8C0F3BDBC}" srcOrd="0" destOrd="0" presId="urn:microsoft.com/office/officeart/2005/8/layout/chevron1"/>
    <dgm:cxn modelId="{4A323DBD-CD5E-47FA-8A9F-C15654C3993C}" srcId="{582A8D62-1F0A-49A2-92B6-EBC266FF235D}" destId="{3F8AC4A9-C55D-4011-9577-4AC2D152A0F8}" srcOrd="3" destOrd="0" parTransId="{184AF5DE-4A52-425D-9F11-0C4E24DD0EDB}" sibTransId="{636C2651-911C-47E8-AE90-ADA25AA44EBD}"/>
    <dgm:cxn modelId="{E21C3E20-82F5-41B0-BF02-81438E6A4F15}" srcId="{582A8D62-1F0A-49A2-92B6-EBC266FF235D}" destId="{371BD8C6-FDD6-4430-AA7C-CF63CD6764BA}" srcOrd="1" destOrd="0" parTransId="{51D93F48-7D2B-4206-9416-AFEA2A221C68}" sibTransId="{BE6D5CD4-D04E-460A-A958-0E4B7C0A77E1}"/>
    <dgm:cxn modelId="{2F4B17B7-7A33-470F-A851-E75CA6235618}" type="presOf" srcId="{582A8D62-1F0A-49A2-92B6-EBC266FF235D}" destId="{44B37930-3894-439F-AF83-836CA064DBB2}" srcOrd="0" destOrd="0" presId="urn:microsoft.com/office/officeart/2005/8/layout/chevron1"/>
    <dgm:cxn modelId="{99067E48-2909-4E62-8FB3-FF82B885651A}" type="presOf" srcId="{7C2A11C0-843E-4697-B4AE-5392A9C88CFC}" destId="{A0BF595D-7217-44C4-B134-0EAA734952D2}" srcOrd="0" destOrd="0" presId="urn:microsoft.com/office/officeart/2005/8/layout/chevron1"/>
    <dgm:cxn modelId="{AC3913EA-F34D-4680-9A77-790A8EE18571}" type="presOf" srcId="{3F8AC4A9-C55D-4011-9577-4AC2D152A0F8}" destId="{86FCA29F-E8FD-41E2-8EA5-F36963AB3F87}" srcOrd="0" destOrd="0" presId="urn:microsoft.com/office/officeart/2005/8/layout/chevron1"/>
    <dgm:cxn modelId="{501F7F86-F79C-4669-B69F-D4CE37DC105A}" type="presOf" srcId="{0B507DCE-845D-4FCD-8BD8-D935E36ECA37}" destId="{82EF2D5F-8C8C-4197-9E66-611312A849D4}" srcOrd="0" destOrd="0" presId="urn:microsoft.com/office/officeart/2005/8/layout/chevron1"/>
    <dgm:cxn modelId="{4AC97582-5E4D-480D-9621-ACD8CF3C4D8A}" srcId="{582A8D62-1F0A-49A2-92B6-EBC266FF235D}" destId="{0B507DCE-845D-4FCD-8BD8-D935E36ECA37}" srcOrd="0" destOrd="0" parTransId="{736D4C98-C3CC-4899-9E97-160A7AD75805}" sibTransId="{AF63CEB7-C5EB-47FF-A90D-0F5DCEFB5907}"/>
    <dgm:cxn modelId="{27001114-EE89-45D8-8B93-323FA8AFE3ED}" srcId="{582A8D62-1F0A-49A2-92B6-EBC266FF235D}" destId="{5416F2FD-60F1-4137-917D-242030F167FB}" srcOrd="2" destOrd="0" parTransId="{F80C5F2B-8F71-4138-9910-6631974B3D06}" sibTransId="{5013E184-413D-46CC-ACB7-4B5F3111FDF4}"/>
    <dgm:cxn modelId="{D5F0A35C-DA89-449E-B1DE-1CA0030B95FE}" srcId="{582A8D62-1F0A-49A2-92B6-EBC266FF235D}" destId="{7C2A11C0-843E-4697-B4AE-5392A9C88CFC}" srcOrd="4" destOrd="0" parTransId="{9F557B08-FE13-4F13-A339-49B8AC64A537}" sibTransId="{EDC36CF5-2F99-41C2-9503-DBB338D65457}"/>
    <dgm:cxn modelId="{A0305845-F9B5-49CA-BA28-180A6D9175D2}" type="presOf" srcId="{5416F2FD-60F1-4137-917D-242030F167FB}" destId="{0493F5B3-0CD4-4785-9837-6C549B9E88D6}" srcOrd="0" destOrd="0" presId="urn:microsoft.com/office/officeart/2005/8/layout/chevron1"/>
    <dgm:cxn modelId="{8FAC45D3-B94F-4B8F-97EF-3AA52818640B}" type="presParOf" srcId="{44B37930-3894-439F-AF83-836CA064DBB2}" destId="{82EF2D5F-8C8C-4197-9E66-611312A849D4}" srcOrd="0" destOrd="0" presId="urn:microsoft.com/office/officeart/2005/8/layout/chevron1"/>
    <dgm:cxn modelId="{7DAAD8FE-A174-43BF-A92C-65B0BABC338F}" type="presParOf" srcId="{44B37930-3894-439F-AF83-836CA064DBB2}" destId="{7B50CE6A-1AAB-44A4-8FCC-931D96DD0621}" srcOrd="1" destOrd="0" presId="urn:microsoft.com/office/officeart/2005/8/layout/chevron1"/>
    <dgm:cxn modelId="{0554D0F2-4CAE-4294-9CC7-B74BEE8997C7}" type="presParOf" srcId="{44B37930-3894-439F-AF83-836CA064DBB2}" destId="{FFDFE60A-13A1-4312-8823-96B8C0F3BDBC}" srcOrd="2" destOrd="0" presId="urn:microsoft.com/office/officeart/2005/8/layout/chevron1"/>
    <dgm:cxn modelId="{31A49CC1-EC88-4142-98A4-F4FB791DC91B}" type="presParOf" srcId="{44B37930-3894-439F-AF83-836CA064DBB2}" destId="{B7B149B1-EA43-437A-BFFA-3BC8D85BD62D}" srcOrd="3" destOrd="0" presId="urn:microsoft.com/office/officeart/2005/8/layout/chevron1"/>
    <dgm:cxn modelId="{1DCA1F72-8E91-4CBD-B4B3-105AD39D1F74}" type="presParOf" srcId="{44B37930-3894-439F-AF83-836CA064DBB2}" destId="{0493F5B3-0CD4-4785-9837-6C549B9E88D6}" srcOrd="4" destOrd="0" presId="urn:microsoft.com/office/officeart/2005/8/layout/chevron1"/>
    <dgm:cxn modelId="{9B2EF0C1-4F45-4FB7-AD31-13284FD2D604}" type="presParOf" srcId="{44B37930-3894-439F-AF83-836CA064DBB2}" destId="{8715C175-BE36-4BDA-98C1-799337D38C68}" srcOrd="5" destOrd="0" presId="urn:microsoft.com/office/officeart/2005/8/layout/chevron1"/>
    <dgm:cxn modelId="{A5D93969-0D77-424C-88A5-82F5A2C3470F}" type="presParOf" srcId="{44B37930-3894-439F-AF83-836CA064DBB2}" destId="{86FCA29F-E8FD-41E2-8EA5-F36963AB3F87}" srcOrd="6" destOrd="0" presId="urn:microsoft.com/office/officeart/2005/8/layout/chevron1"/>
    <dgm:cxn modelId="{D370718A-9B2B-47CB-8AF3-BF3C2566B22F}" type="presParOf" srcId="{44B37930-3894-439F-AF83-836CA064DBB2}" destId="{2FE420DE-DF6F-4318-B118-BE34906B7E6A}" srcOrd="7" destOrd="0" presId="urn:microsoft.com/office/officeart/2005/8/layout/chevron1"/>
    <dgm:cxn modelId="{7835362A-13C5-4D0B-936C-B51FA5E4286C}" type="presParOf" srcId="{44B37930-3894-439F-AF83-836CA064DBB2}" destId="{A0BF595D-7217-44C4-B134-0EAA734952D2}" srcOrd="8"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ysClr val="windowText" lastClr="000000">
            <a:lumMod val="65000"/>
            <a:lumOff val="35000"/>
          </a:sys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ysClr val="windowText" lastClr="000000">
            <a:lumMod val="65000"/>
            <a:lumOff val="35000"/>
          </a:sys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F2D5F-8C8C-4197-9E66-611312A849D4}">
      <dsp:nvSpPr>
        <dsp:cNvPr id="0" name=""/>
        <dsp:cNvSpPr/>
      </dsp:nvSpPr>
      <dsp:spPr>
        <a:xfrm>
          <a:off x="1628" y="0"/>
          <a:ext cx="1449152" cy="320203"/>
        </a:xfrm>
        <a:prstGeom prst="chevron">
          <a:avLst/>
        </a:prstGeom>
        <a:solidFill>
          <a:srgbClr val="A5A5A5"/>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目標都市像</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61730" y="0"/>
        <a:ext cx="1128949" cy="320203"/>
      </dsp:txXfrm>
    </dsp:sp>
    <dsp:sp modelId="{FFDFE60A-13A1-4312-8823-96B8C0F3BDBC}">
      <dsp:nvSpPr>
        <dsp:cNvPr id="0" name=""/>
        <dsp:cNvSpPr/>
      </dsp:nvSpPr>
      <dsp:spPr>
        <a:xfrm>
          <a:off x="1305865"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人口フレーム</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1465967" y="0"/>
        <a:ext cx="1128949" cy="320203"/>
      </dsp:txXfrm>
    </dsp:sp>
    <dsp:sp modelId="{0493F5B3-0CD4-4785-9837-6C549B9E88D6}">
      <dsp:nvSpPr>
        <dsp:cNvPr id="0" name=""/>
        <dsp:cNvSpPr/>
      </dsp:nvSpPr>
      <dsp:spPr>
        <a:xfrm>
          <a:off x="2606416" y="0"/>
          <a:ext cx="1449152" cy="320203"/>
        </a:xfrm>
        <a:prstGeom prst="chevron">
          <a:avLst/>
        </a:prstGeom>
        <a:solidFill>
          <a:srgbClr val="595959"/>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課題と現状</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2766518" y="0"/>
        <a:ext cx="1128949" cy="320203"/>
      </dsp:txXfrm>
    </dsp:sp>
    <dsp:sp modelId="{86FCA29F-E8FD-41E2-8EA5-F36963AB3F87}">
      <dsp:nvSpPr>
        <dsp:cNvPr id="0" name=""/>
        <dsp:cNvSpPr/>
      </dsp:nvSpPr>
      <dsp:spPr>
        <a:xfrm>
          <a:off x="3914341"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提案内容</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4074443" y="0"/>
        <a:ext cx="1128949" cy="320203"/>
      </dsp:txXfrm>
    </dsp:sp>
    <dsp:sp modelId="{A0BF595D-7217-44C4-B134-0EAA734952D2}">
      <dsp:nvSpPr>
        <dsp:cNvPr id="0" name=""/>
        <dsp:cNvSpPr/>
      </dsp:nvSpPr>
      <dsp:spPr>
        <a:xfrm>
          <a:off x="5218578" y="0"/>
          <a:ext cx="1449152" cy="320203"/>
        </a:xfrm>
        <a:prstGeom prst="chevron">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kumimoji="1" lang="ja-JP" altLang="en-US" sz="1400" kern="1200" dirty="0" smtClean="0">
              <a:solidFill>
                <a:sysClr val="window" lastClr="FFFFFF"/>
              </a:solidFill>
              <a:latin typeface="Calibri"/>
              <a:ea typeface="ＭＳ Ｐゴシック" panose="020B0600070205080204" pitchFamily="50" charset="-128"/>
              <a:cs typeface="+mn-cs"/>
            </a:rPr>
            <a:t>今後の予定</a:t>
          </a:r>
          <a:endParaRPr kumimoji="1" lang="ja-JP" altLang="en-US" sz="1400" kern="1200" dirty="0">
            <a:solidFill>
              <a:sysClr val="window" lastClr="FFFFFF"/>
            </a:solidFill>
            <a:latin typeface="Calibri"/>
            <a:ea typeface="ＭＳ Ｐゴシック" panose="020B0600070205080204" pitchFamily="50" charset="-128"/>
            <a:cs typeface="+mn-cs"/>
          </a:endParaRPr>
        </a:p>
      </dsp:txBody>
      <dsp:txXfrm>
        <a:off x="5378680" y="0"/>
        <a:ext cx="1128949" cy="32020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0.88844</cdr:x>
      <cdr:y>0.25343</cdr:y>
    </cdr:from>
    <cdr:to>
      <cdr:x>0.88844</cdr:x>
      <cdr:y>0.35373</cdr:y>
    </cdr:to>
    <cdr:cxnSp macro="">
      <cdr:nvCxnSpPr>
        <cdr:cNvPr id="3" name="直線矢印コネクタ 2"/>
        <cdr:cNvCxnSpPr/>
      </cdr:nvCxnSpPr>
      <cdr:spPr>
        <a:xfrm xmlns:a="http://schemas.openxmlformats.org/drawingml/2006/main">
          <a:off x="4207453" y="847151"/>
          <a:ext cx="0" cy="335280"/>
        </a:xfrm>
        <a:prstGeom xmlns:a="http://schemas.openxmlformats.org/drawingml/2006/main" prst="straightConnector1">
          <a:avLst/>
        </a:prstGeom>
        <a:ln xmlns:a="http://schemas.openxmlformats.org/drawingml/2006/main" w="28575">
          <a:solidFill>
            <a:schemeClr val="tx1"/>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4FA270-1670-465C-ACA8-4BDC126776B1}" type="datetimeFigureOut">
              <a:rPr kumimoji="1" lang="ja-JP" altLang="en-US" smtClean="0"/>
              <a:t>2013/12/6</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CFA809-4256-41BF-905F-B7B458F53C09}" type="slidenum">
              <a:rPr kumimoji="1" lang="ja-JP" altLang="en-US" smtClean="0"/>
              <a:t>‹#›</a:t>
            </a:fld>
            <a:endParaRPr kumimoji="1" lang="ja-JP" altLang="en-US"/>
          </a:p>
        </p:txBody>
      </p:sp>
    </p:spTree>
    <p:extLst>
      <p:ext uri="{BB962C8B-B14F-4D97-AF65-F5344CB8AC3E}">
        <p14:creationId xmlns:p14="http://schemas.microsoft.com/office/powerpoint/2010/main" val="127915891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city.tsuchiura.lg.jp/cms/data/doc/1352963378_doc_3.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city.tsuchiura.lg.jp/cms/data/doc/1352963378_doc_3.pdf"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city.tsuchiura.lg.jp/index.php"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city.tsuchiura.lg.jp/cms/data/doc/1269591701_doc_27.pdf"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city.tsuchiura.lg.jp/index.php" TargetMode="External"/><Relationship Id="rId5" Type="http://schemas.openxmlformats.org/officeDocument/2006/relationships/hyperlink" Target="http://www.city.tsuchiura.lg.jp/cms/data/doc/1354674048_doc_3_0.pdf" TargetMode="External"/><Relationship Id="rId4" Type="http://schemas.openxmlformats.org/officeDocument/2006/relationships/hyperlink" Target="http://www.city.tsuchiura.lg.jp/cms/data/doc/1232350450_doc_27.pdf"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1</a:t>
            </a:fld>
            <a:endParaRPr kumimoji="1" lang="ja-JP" altLang="en-US"/>
          </a:p>
        </p:txBody>
      </p:sp>
    </p:spTree>
    <p:extLst>
      <p:ext uri="{BB962C8B-B14F-4D97-AF65-F5344CB8AC3E}">
        <p14:creationId xmlns:p14="http://schemas.microsoft.com/office/powerpoint/2010/main" val="1572366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土浦市立幼稚園の適正配置の考え方について　</a:t>
            </a:r>
            <a:r>
              <a:rPr kumimoji="1" lang="en-US" altLang="ja-JP" sz="1200" b="0" i="0" u="none" strike="noStrike" kern="1200" baseline="0" dirty="0" smtClean="0">
                <a:solidFill>
                  <a:schemeClr val="tx1"/>
                </a:solidFill>
                <a:latin typeface="+mn-lt"/>
                <a:ea typeface="+mn-ea"/>
                <a:cs typeface="+mn-cs"/>
              </a:rPr>
              <a:t>http://www.city.tsuchiura.lg.jp/cms/data/doc/1317781022_doc_40_0.pdf</a:t>
            </a:r>
            <a:r>
              <a:rPr kumimoji="1" lang="ja-JP" altLang="en-US" dirty="0" smtClean="0"/>
              <a:t>　</a:t>
            </a:r>
            <a:endParaRPr kumimoji="1" lang="en-US" altLang="ja-JP" dirty="0" smtClean="0"/>
          </a:p>
          <a:p>
            <a:r>
              <a:rPr kumimoji="1" lang="ja-JP" altLang="en-US" dirty="0" smtClean="0"/>
              <a:t>保育所の所在と定員等　</a:t>
            </a:r>
            <a:r>
              <a:rPr kumimoji="1" lang="en-US" altLang="ja-JP" dirty="0" smtClean="0"/>
              <a:t>http://www.city.tsuchiura.lg.jp/cms/data/doc/1322183234_doc_22.pdf</a:t>
            </a:r>
            <a:r>
              <a:rPr kumimoji="1" lang="ja-JP" altLang="en-US" dirty="0" smtClean="0"/>
              <a:t>　（</a:t>
            </a:r>
            <a:r>
              <a:rPr kumimoji="1" lang="en-US" altLang="ja-JP" dirty="0" smtClean="0"/>
              <a:t>h22/4</a:t>
            </a:r>
            <a:r>
              <a:rPr kumimoji="1" lang="ja-JP" altLang="en-US" dirty="0" smtClean="0"/>
              <a:t>月）</a:t>
            </a:r>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11</a:t>
            </a:fld>
            <a:endParaRPr kumimoji="1" lang="ja-JP" altLang="en-US"/>
          </a:p>
        </p:txBody>
      </p:sp>
    </p:spTree>
    <p:extLst>
      <p:ext uri="{BB962C8B-B14F-4D97-AF65-F5344CB8AC3E}">
        <p14:creationId xmlns:p14="http://schemas.microsoft.com/office/powerpoint/2010/main" val="223117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en-US" altLang="ja-JP" dirty="0" smtClean="0"/>
              <a:t>http://www.city.tsuchiura.lg.jp/cms/data/doc/1220000959_doc_34.pdf</a:t>
            </a:r>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13</a:t>
            </a:fld>
            <a:endParaRPr kumimoji="1" lang="ja-JP" altLang="en-US"/>
          </a:p>
        </p:txBody>
      </p:sp>
    </p:spTree>
    <p:extLst>
      <p:ext uri="{BB962C8B-B14F-4D97-AF65-F5344CB8AC3E}">
        <p14:creationId xmlns:p14="http://schemas.microsoft.com/office/powerpoint/2010/main" val="2302151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15</a:t>
            </a:fld>
            <a:endParaRPr kumimoji="1" lang="ja-JP" altLang="en-US"/>
          </a:p>
        </p:txBody>
      </p:sp>
    </p:spTree>
    <p:extLst>
      <p:ext uri="{BB962C8B-B14F-4D97-AF65-F5344CB8AC3E}">
        <p14:creationId xmlns:p14="http://schemas.microsoft.com/office/powerpoint/2010/main" val="2498276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レジュメ用のまとめ</a:t>
            </a:r>
            <a:r>
              <a:rPr kumimoji="1" lang="en-US" altLang="ja-JP" dirty="0" smtClean="0"/>
              <a:t>】</a:t>
            </a:r>
          </a:p>
          <a:p>
            <a:r>
              <a:rPr kumimoji="1" lang="ja-JP" altLang="en-US" dirty="0" smtClean="0"/>
              <a:t>土浦市は霞ヶ浦や筑波山をはじめとした自然に恵まれている。しかし、市民への満足度調査によると、公園や子どもの遊び場などの整備の満足度ポイントが低い。また、新治地区の懇談会において、市民から行政の維持管理の甘さが指摘されていた。例えば、つくばりんりんロードの雑草の放置の問題である。</a:t>
            </a:r>
            <a:endParaRPr kumimoji="1" lang="en-US" altLang="ja-JP" dirty="0" smtClean="0"/>
          </a:p>
          <a:p>
            <a:endParaRPr kumimoji="1" lang="en-US" altLang="ja-JP" dirty="0" smtClean="0"/>
          </a:p>
          <a:p>
            <a:r>
              <a:rPr kumimoji="1" lang="en-US" altLang="ja-JP" dirty="0" smtClean="0"/>
              <a:t>【</a:t>
            </a:r>
            <a:r>
              <a:rPr kumimoji="1" lang="ja-JP" altLang="en-US" dirty="0" smtClean="0"/>
              <a:t>参考</a:t>
            </a:r>
            <a:r>
              <a:rPr kumimoji="1" lang="en-US" altLang="ja-JP"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・土浦市満足度調査報告書：</a:t>
            </a:r>
            <a:r>
              <a:rPr lang="en-US" altLang="ja-JP" dirty="0" smtClean="0">
                <a:hlinkClick r:id="rId3"/>
              </a:rPr>
              <a:t>http://www.city.tsuchiura.lg.jp/cms/data/doc/1352963378_doc_3.pdf</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・土浦市産業部商工観光課</a:t>
            </a:r>
            <a:r>
              <a:rPr kumimoji="1" lang="en-US" altLang="ja-JP" dirty="0" smtClean="0"/>
              <a:t>『</a:t>
            </a:r>
            <a:r>
              <a:rPr kumimoji="1" lang="ja-JP" altLang="en-US" dirty="0" smtClean="0"/>
              <a:t>遊覧都市つちうら</a:t>
            </a:r>
            <a:r>
              <a:rPr kumimoji="1" lang="en-US" altLang="ja-JP"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・土浦市都市計画マスタープラン　新治中地区　地区別懇談会　資料</a:t>
            </a:r>
            <a:endParaRPr lang="en-US" altLang="ja-JP" dirty="0" smtClean="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16</a:t>
            </a:fld>
            <a:endParaRPr kumimoji="1" lang="ja-JP" altLang="en-US"/>
          </a:p>
        </p:txBody>
      </p:sp>
    </p:spTree>
    <p:extLst>
      <p:ext uri="{BB962C8B-B14F-4D97-AF65-F5344CB8AC3E}">
        <p14:creationId xmlns:p14="http://schemas.microsoft.com/office/powerpoint/2010/main" val="2258022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smtClean="0"/>
              <a:t>～商店街を中心とした人のつながり～</a:t>
            </a:r>
            <a:endParaRPr kumimoji="1" lang="en-US" altLang="ja-JP" dirty="0" smtClean="0"/>
          </a:p>
          <a:p>
            <a:r>
              <a:rPr kumimoji="1" lang="ja-JP" altLang="en-US" dirty="0" smtClean="0"/>
              <a:t>どういうことが生まれるのか一言で</a:t>
            </a:r>
            <a:endParaRPr kumimoji="1" lang="en-US" altLang="ja-JP" dirty="0" smtClean="0"/>
          </a:p>
          <a:p>
            <a:endParaRPr kumimoji="1" lang="en-US" altLang="ja-JP" dirty="0" smtClean="0"/>
          </a:p>
          <a:p>
            <a:r>
              <a:rPr kumimoji="1" lang="ja-JP" altLang="en-US" dirty="0" smtClean="0"/>
              <a:t>☆</a:t>
            </a:r>
            <a:r>
              <a:rPr kumimoji="1" lang="en-US" altLang="ja-JP" dirty="0" smtClean="0"/>
              <a:t>PR </a:t>
            </a:r>
          </a:p>
          <a:p>
            <a:r>
              <a:rPr kumimoji="1" lang="en-US" altLang="ja-JP" dirty="0" smtClean="0"/>
              <a:t>   Facebook</a:t>
            </a:r>
            <a:r>
              <a:rPr kumimoji="1" lang="ja-JP" altLang="en-US" dirty="0" smtClean="0"/>
              <a:t>活動</a:t>
            </a:r>
            <a:endParaRPr kumimoji="1" lang="en-US" altLang="ja-JP" dirty="0" smtClean="0"/>
          </a:p>
          <a:p>
            <a:r>
              <a:rPr kumimoji="1" lang="en-US" altLang="ja-JP" dirty="0" smtClean="0"/>
              <a:t>   </a:t>
            </a:r>
          </a:p>
          <a:p>
            <a:r>
              <a:rPr kumimoji="1" lang="ja-JP" altLang="en-US" dirty="0" smtClean="0"/>
              <a:t>☆定期的な食のイベント</a:t>
            </a:r>
            <a:endParaRPr kumimoji="1" lang="en-US" altLang="ja-JP" dirty="0" smtClean="0"/>
          </a:p>
          <a:p>
            <a:r>
              <a:rPr kumimoji="1" lang="ja-JP" altLang="en-US" dirty="0" smtClean="0"/>
              <a:t>　（カレー・レンコン・霞ヶ浦の水産物・新治の農作物等）</a:t>
            </a:r>
            <a:endParaRPr kumimoji="1" lang="en-US" altLang="ja-JP" dirty="0" smtClean="0"/>
          </a:p>
          <a:p>
            <a:r>
              <a:rPr kumimoji="1" lang="ja-JP" altLang="en-US" dirty="0" smtClean="0"/>
              <a:t>　朝市</a:t>
            </a:r>
            <a:endParaRPr kumimoji="1" lang="en-US" altLang="ja-JP" dirty="0" smtClean="0"/>
          </a:p>
          <a:p>
            <a:endParaRPr kumimoji="1" lang="en-US" altLang="ja-JP" dirty="0" smtClean="0"/>
          </a:p>
          <a:p>
            <a:r>
              <a:rPr kumimoji="1" lang="ja-JP" altLang="en-US" dirty="0" smtClean="0"/>
              <a:t>☆市役所からまちに繰り出す仕掛け</a:t>
            </a:r>
            <a:endParaRPr kumimoji="1" lang="en-US" altLang="ja-JP" dirty="0" smtClean="0"/>
          </a:p>
          <a:p>
            <a:r>
              <a:rPr kumimoji="1" lang="ja-JP" altLang="en-US" dirty="0" smtClean="0"/>
              <a:t>中心街の名所めぐり</a:t>
            </a:r>
            <a:endParaRPr kumimoji="1" lang="en-US" altLang="ja-JP" dirty="0" smtClean="0"/>
          </a:p>
          <a:p>
            <a:endParaRPr kumimoji="1" lang="en-US" altLang="ja-JP" dirty="0" smtClean="0"/>
          </a:p>
          <a:p>
            <a:r>
              <a:rPr kumimoji="1" lang="ja-JP" altLang="en-US" dirty="0" smtClean="0"/>
              <a:t>桜橋商店街</a:t>
            </a:r>
            <a:endParaRPr kumimoji="1" lang="en-US" altLang="ja-JP" dirty="0" smtClean="0"/>
          </a:p>
          <a:p>
            <a:r>
              <a:rPr kumimoji="1" lang="en-US" altLang="ja-JP" dirty="0" smtClean="0"/>
              <a:t>http://www.ibawaku.com/maps/index.php?f=ss_sakurabashi.html</a:t>
            </a:r>
          </a:p>
          <a:p>
            <a:endParaRPr kumimoji="1" lang="en-US" altLang="ja-JP" dirty="0" smtClean="0"/>
          </a:p>
          <a:p>
            <a:r>
              <a:rPr kumimoji="1" lang="ja-JP" altLang="en-US" dirty="0" smtClean="0"/>
              <a:t>市役所移転</a:t>
            </a:r>
            <a:endParaRPr kumimoji="1" lang="en-US" altLang="ja-JP" dirty="0" smtClean="0"/>
          </a:p>
          <a:p>
            <a:r>
              <a:rPr kumimoji="1" lang="ja-JP" altLang="en-US" dirty="0" smtClean="0"/>
              <a:t>波及効果が見込めないのが問題</a:t>
            </a:r>
            <a:endParaRPr kumimoji="1" lang="en-US" altLang="ja-JP" dirty="0" smtClean="0"/>
          </a:p>
          <a:p>
            <a:r>
              <a:rPr kumimoji="1" lang="ja-JP" altLang="en-US" dirty="0" smtClean="0"/>
              <a:t>どう周遊させるか</a:t>
            </a:r>
            <a:endParaRPr kumimoji="1" lang="en-US" altLang="ja-JP" dirty="0" smtClean="0"/>
          </a:p>
          <a:p>
            <a:r>
              <a:rPr kumimoji="1" lang="ja-JP" altLang="en-US" dirty="0" smtClean="0"/>
              <a:t>病院移転後の土地の利用法</a:t>
            </a:r>
            <a:endParaRPr kumimoji="1" lang="en-US" altLang="ja-JP" dirty="0" smtClean="0"/>
          </a:p>
          <a:p>
            <a:r>
              <a:rPr kumimoji="1" lang="ja-JP" altLang="en-US" dirty="0" smtClean="0"/>
              <a:t>他の商業ビルの様子</a:t>
            </a:r>
            <a:endParaRPr kumimoji="1" lang="en-US" altLang="ja-JP" dirty="0" smtClean="0"/>
          </a:p>
          <a:p>
            <a:endParaRPr kumimoji="1" lang="en-US" altLang="ja-JP" dirty="0" smtClean="0"/>
          </a:p>
          <a:p>
            <a:r>
              <a:rPr kumimoji="1" lang="ja-JP" altLang="en-US" dirty="0" smtClean="0"/>
              <a:t>～賑わいの創出～</a:t>
            </a:r>
            <a:endParaRPr kumimoji="1" lang="en-US" altLang="ja-JP" dirty="0" smtClean="0"/>
          </a:p>
          <a:p>
            <a:r>
              <a:rPr kumimoji="1" lang="ja-JP" altLang="en-US" dirty="0" smtClean="0"/>
              <a:t>歴史的な町並み関係でもいい。</a:t>
            </a:r>
            <a:endParaRPr kumimoji="1" lang="en-US" altLang="ja-JP" dirty="0" smtClean="0"/>
          </a:p>
          <a:p>
            <a:endParaRPr kumimoji="1" lang="en-US" altLang="ja-JP" dirty="0" smtClean="0"/>
          </a:p>
          <a:p>
            <a:r>
              <a:rPr kumimoji="1" lang="ja-JP" altLang="en-US" dirty="0" smtClean="0"/>
              <a:t>モール５０５</a:t>
            </a:r>
            <a:endParaRPr kumimoji="1" lang="en-US" altLang="ja-JP" dirty="0" smtClean="0"/>
          </a:p>
          <a:p>
            <a:r>
              <a:rPr kumimoji="1" lang="ja-JP" altLang="en-US" dirty="0" smtClean="0"/>
              <a:t>・カレー屋入れる。</a:t>
            </a:r>
            <a:endParaRPr kumimoji="1" lang="en-US" altLang="ja-JP" dirty="0" smtClean="0"/>
          </a:p>
          <a:p>
            <a:r>
              <a:rPr kumimoji="1" lang="ja-JP" altLang="en-US" dirty="0" smtClean="0"/>
              <a:t>・地域の特産品売る店入れる。</a:t>
            </a:r>
            <a:endParaRPr kumimoji="1" lang="en-US" altLang="ja-JP" dirty="0" smtClean="0"/>
          </a:p>
          <a:p>
            <a:r>
              <a:rPr kumimoji="1" lang="ja-JP" altLang="en-US" dirty="0" smtClean="0"/>
              <a:t>・５０５を更地にして公園にする。（一部）</a:t>
            </a:r>
            <a:endParaRPr kumimoji="1" lang="en-US" altLang="ja-JP" dirty="0" smtClean="0"/>
          </a:p>
          <a:p>
            <a:r>
              <a:rPr kumimoji="1" lang="ja-JP" altLang="en-US" dirty="0" smtClean="0"/>
              <a:t>・ボランティアの託児所とかなんか学生有志団体の事業所にする。</a:t>
            </a:r>
            <a:endParaRPr kumimoji="1" lang="en-US" altLang="ja-JP" dirty="0" smtClean="0"/>
          </a:p>
          <a:p>
            <a:r>
              <a:rPr kumimoji="1" lang="ja-JP" altLang="en-US" dirty="0" smtClean="0"/>
              <a:t>・アトリエを入れる。</a:t>
            </a:r>
            <a:endParaRPr kumimoji="1" lang="en-US" altLang="ja-JP" dirty="0" smtClean="0"/>
          </a:p>
          <a:p>
            <a:r>
              <a:rPr kumimoji="1" lang="ja-JP" altLang="en-US" dirty="0" smtClean="0"/>
              <a:t>・学生使いたい</a:t>
            </a:r>
            <a:r>
              <a:rPr kumimoji="1" lang="en-US" altLang="ja-JP" dirty="0" smtClean="0"/>
              <a:t>!!</a:t>
            </a:r>
          </a:p>
        </p:txBody>
      </p:sp>
      <p:sp>
        <p:nvSpPr>
          <p:cNvPr id="4" name="スライド番号プレースホルダー 3"/>
          <p:cNvSpPr>
            <a:spLocks noGrp="1"/>
          </p:cNvSpPr>
          <p:nvPr>
            <p:ph type="sldNum" sz="quarter" idx="10"/>
          </p:nvPr>
        </p:nvSpPr>
        <p:spPr/>
        <p:txBody>
          <a:bodyPr/>
          <a:lstStyle/>
          <a:p>
            <a:fld id="{14074755-5DB3-4A81-86EA-5E31567EF88F}" type="slidenum">
              <a:rPr kumimoji="1" lang="ja-JP" altLang="en-US" smtClean="0"/>
              <a:t>19</a:t>
            </a:fld>
            <a:endParaRPr kumimoji="1" lang="ja-JP" altLang="en-US"/>
          </a:p>
        </p:txBody>
      </p:sp>
    </p:spTree>
    <p:extLst>
      <p:ext uri="{BB962C8B-B14F-4D97-AF65-F5344CB8AC3E}">
        <p14:creationId xmlns:p14="http://schemas.microsoft.com/office/powerpoint/2010/main" val="3071100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smtClean="0"/>
              <a:t>新治バスの増便</a:t>
            </a:r>
            <a:endParaRPr kumimoji="1" lang="en-US" altLang="ja-JP" dirty="0" smtClean="0"/>
          </a:p>
          <a:p>
            <a:r>
              <a:rPr kumimoji="1" lang="ja-JP" altLang="en-US" dirty="0" smtClean="0"/>
              <a:t>　曜日別路線を全部毎日運行にする</a:t>
            </a:r>
            <a:endParaRPr kumimoji="1" lang="en-US" altLang="ja-JP" dirty="0" smtClean="0"/>
          </a:p>
          <a:p>
            <a:endParaRPr kumimoji="1" lang="en-US" altLang="ja-JP" dirty="0" smtClean="0"/>
          </a:p>
          <a:p>
            <a:endParaRPr kumimoji="1" lang="en-US" altLang="ja-JP" dirty="0" smtClean="0"/>
          </a:p>
          <a:p>
            <a:r>
              <a:rPr kumimoji="1" lang="ja-JP" altLang="en-US" dirty="0" smtClean="0"/>
              <a:t>新治の特徴</a:t>
            </a:r>
            <a:endParaRPr kumimoji="1" lang="en-US" altLang="ja-JP" dirty="0" smtClean="0"/>
          </a:p>
          <a:p>
            <a:r>
              <a:rPr kumimoji="1" lang="ja-JP" altLang="en-US" dirty="0" smtClean="0"/>
              <a:t>高齢者とインフラ</a:t>
            </a:r>
            <a:endParaRPr kumimoji="1" lang="en-US" altLang="ja-JP" dirty="0" smtClean="0"/>
          </a:p>
          <a:p>
            <a:r>
              <a:rPr kumimoji="1" lang="ja-JP" altLang="en-US" dirty="0" smtClean="0"/>
              <a:t>住んでる人のための提案</a:t>
            </a:r>
            <a:endParaRPr kumimoji="1" lang="en-US" altLang="ja-JP" dirty="0" smtClean="0"/>
          </a:p>
          <a:p>
            <a:endParaRPr kumimoji="1" lang="en-US" altLang="ja-JP" dirty="0" smtClean="0"/>
          </a:p>
          <a:p>
            <a:r>
              <a:rPr kumimoji="1" lang="ja-JP" altLang="en-US" dirty="0" smtClean="0"/>
              <a:t>耕作放棄地が年々増加している。</a:t>
            </a:r>
            <a:endParaRPr kumimoji="1" lang="en-US" altLang="ja-JP" dirty="0" smtClean="0"/>
          </a:p>
          <a:p>
            <a:endParaRPr kumimoji="1" lang="en-US" altLang="ja-JP" dirty="0" smtClean="0"/>
          </a:p>
          <a:p>
            <a:r>
              <a:rPr kumimoji="1" lang="ja-JP" altLang="en-US" dirty="0" smtClean="0"/>
              <a:t>土浦駅から新治庁舎行きのバスは</a:t>
            </a:r>
            <a:r>
              <a:rPr kumimoji="1" lang="en-US" altLang="ja-JP" dirty="0" smtClean="0"/>
              <a:t>8:15</a:t>
            </a:r>
            <a:r>
              <a:rPr kumimoji="1" lang="ja-JP" altLang="en-US" dirty="0" smtClean="0"/>
              <a:t>の一本しかない。</a:t>
            </a:r>
            <a:endParaRPr kumimoji="1" lang="en-US" altLang="ja-JP" dirty="0" smtClean="0"/>
          </a:p>
          <a:p>
            <a:r>
              <a:rPr kumimoji="1" lang="ja-JP" altLang="en-US" dirty="0" smtClean="0"/>
              <a:t>バスの利便性を訴えていくのも大切。</a:t>
            </a:r>
            <a:endParaRPr kumimoji="1" lang="en-US" altLang="ja-JP" dirty="0" smtClean="0"/>
          </a:p>
          <a:p>
            <a:r>
              <a:rPr kumimoji="1" lang="en-US" altLang="ja-JP" dirty="0" smtClean="0"/>
              <a:t>(</a:t>
            </a:r>
            <a:r>
              <a:rPr kumimoji="1" lang="ja-JP" altLang="en-US" dirty="0" smtClean="0"/>
              <a:t>バスの利便性を知らない人が多い？</a:t>
            </a:r>
            <a:r>
              <a:rPr kumimoji="1" lang="en-US" altLang="ja-JP" dirty="0" smtClean="0"/>
              <a:t>)</a:t>
            </a:r>
          </a:p>
          <a:p>
            <a:r>
              <a:rPr kumimoji="1" lang="ja-JP" altLang="en-US" dirty="0" smtClean="0"/>
              <a:t>（実はバスは市民のニーズに応えてない？）</a:t>
            </a:r>
            <a:endParaRPr kumimoji="1" lang="en-US" altLang="ja-JP" dirty="0" smtClean="0"/>
          </a:p>
          <a:p>
            <a:endParaRPr kumimoji="1" lang="en-US" altLang="ja-JP" dirty="0" smtClean="0"/>
          </a:p>
          <a:p>
            <a:r>
              <a:rPr kumimoji="1" lang="ja-JP" altLang="en-US" dirty="0" smtClean="0"/>
              <a:t>農作業を通じて、住民（高齢者）と都市の若者の交流をはかる</a:t>
            </a:r>
            <a:endParaRPr kumimoji="1" lang="en-US" altLang="ja-JP" dirty="0" smtClean="0"/>
          </a:p>
          <a:p>
            <a:endParaRPr kumimoji="1" lang="en-US" altLang="ja-JP" dirty="0" smtClean="0"/>
          </a:p>
          <a:p>
            <a:r>
              <a:rPr kumimoji="1" lang="en-US" altLang="ja-JP" dirty="0" smtClean="0"/>
              <a:t>〜</a:t>
            </a:r>
            <a:r>
              <a:rPr kumimoji="1" lang="ja-JP" altLang="en-US" dirty="0" smtClean="0"/>
              <a:t>農業</a:t>
            </a:r>
            <a:r>
              <a:rPr kumimoji="1" lang="en-US" altLang="ja-JP" dirty="0" smtClean="0"/>
              <a:t>×</a:t>
            </a:r>
            <a:r>
              <a:rPr kumimoji="1" lang="ja-JP" altLang="en-US" dirty="0" smtClean="0"/>
              <a:t>人</a:t>
            </a:r>
            <a:r>
              <a:rPr kumimoji="1" lang="en-US" altLang="ja-JP" dirty="0" smtClean="0"/>
              <a:t>〜</a:t>
            </a:r>
          </a:p>
          <a:p>
            <a:r>
              <a:rPr kumimoji="1" lang="ja-JP" altLang="en-US" dirty="0" smtClean="0"/>
              <a:t>都市と農村の交流事業</a:t>
            </a:r>
            <a:endParaRPr kumimoji="1" lang="en-US" altLang="ja-JP" dirty="0" smtClean="0"/>
          </a:p>
          <a:p>
            <a:r>
              <a:rPr kumimoji="1" lang="ja-JP" altLang="en-US" dirty="0" smtClean="0"/>
              <a:t>・メイド付き農業</a:t>
            </a:r>
            <a:endParaRPr kumimoji="1" lang="en-US" altLang="ja-JP" dirty="0" smtClean="0"/>
          </a:p>
          <a:p>
            <a:r>
              <a:rPr kumimoji="1" lang="ja-JP" altLang="en-US" dirty="0" smtClean="0"/>
              <a:t>・農業で婚活</a:t>
            </a:r>
            <a:endParaRPr kumimoji="1" lang="en-US" altLang="ja-JP" dirty="0" smtClean="0"/>
          </a:p>
          <a:p>
            <a:r>
              <a:rPr kumimoji="1" lang="ja-JP" altLang="en-US" dirty="0" smtClean="0"/>
              <a:t>・海外への売り込み</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35BCD3D-D7F0-1A42-9297-721CD524B993}" type="slidenum">
              <a:rPr kumimoji="1" lang="ja-JP" altLang="en-US" smtClean="0"/>
              <a:t>20</a:t>
            </a:fld>
            <a:endParaRPr kumimoji="1" lang="ja-JP" altLang="en-US"/>
          </a:p>
        </p:txBody>
      </p:sp>
    </p:spTree>
    <p:extLst>
      <p:ext uri="{BB962C8B-B14F-4D97-AF65-F5344CB8AC3E}">
        <p14:creationId xmlns:p14="http://schemas.microsoft.com/office/powerpoint/2010/main" val="1174539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en-US" altLang="ja-JP" dirty="0" smtClean="0"/>
          </a:p>
          <a:p>
            <a:r>
              <a:rPr kumimoji="1" lang="ja-JP" altLang="en-US" dirty="0" smtClean="0"/>
              <a:t>神立</a:t>
            </a:r>
            <a:r>
              <a:rPr kumimoji="1" lang="ja-JP" altLang="ja-JP" dirty="0" smtClean="0"/>
              <a:t>　</a:t>
            </a:r>
            <a:r>
              <a:rPr kumimoji="1" lang="en-US" altLang="ja-JP" dirty="0" smtClean="0"/>
              <a:t>〜</a:t>
            </a:r>
            <a:r>
              <a:rPr kumimoji="1" lang="ja-JP" altLang="en-US" dirty="0" smtClean="0"/>
              <a:t>工場</a:t>
            </a:r>
            <a:r>
              <a:rPr kumimoji="1" lang="en-US" altLang="ja-JP" dirty="0" smtClean="0"/>
              <a:t>×</a:t>
            </a:r>
            <a:r>
              <a:rPr kumimoji="1" lang="ja-JP" altLang="en-US" dirty="0" smtClean="0"/>
              <a:t>人</a:t>
            </a:r>
            <a:r>
              <a:rPr kumimoji="1" lang="en-US" altLang="ja-JP" dirty="0" smtClean="0"/>
              <a:t>〜</a:t>
            </a:r>
          </a:p>
          <a:p>
            <a:r>
              <a:rPr kumimoji="1" lang="ja-JP" altLang="en-US" dirty="0" smtClean="0"/>
              <a:t>工場を利用して何かしたい。工場を市民に近く。</a:t>
            </a:r>
            <a:endParaRPr kumimoji="1" lang="en-US" altLang="ja-JP" dirty="0" smtClean="0"/>
          </a:p>
          <a:p>
            <a:r>
              <a:rPr kumimoji="1" lang="ja-JP" altLang="en-US" dirty="0" smtClean="0"/>
              <a:t>工場見学、工場紹介</a:t>
            </a:r>
            <a:endParaRPr kumimoji="1" lang="en-US" altLang="ja-JP" dirty="0" smtClean="0"/>
          </a:p>
          <a:p>
            <a:r>
              <a:rPr kumimoji="1" lang="ja-JP" altLang="en-US" dirty="0" smtClean="0"/>
              <a:t>なぜ必要なのか</a:t>
            </a:r>
            <a:endParaRPr kumimoji="1" lang="en-US" altLang="ja-JP" dirty="0" smtClean="0"/>
          </a:p>
          <a:p>
            <a:endParaRPr kumimoji="1" lang="en-US" altLang="ja-JP" dirty="0" smtClean="0"/>
          </a:p>
          <a:p>
            <a:r>
              <a:rPr kumimoji="1" lang="en-US" altLang="ja-JP" dirty="0" smtClean="0"/>
              <a:t>【</a:t>
            </a:r>
            <a:r>
              <a:rPr kumimoji="1" lang="ja-JP" altLang="en-US" dirty="0" smtClean="0"/>
              <a:t>土浦ニュータウン　おおつ野ヒルズ</a:t>
            </a:r>
            <a:r>
              <a:rPr kumimoji="1" lang="en-US" altLang="ja-JP" dirty="0" smtClean="0"/>
              <a:t>】http://www.otsuno.com/bypass/</a:t>
            </a:r>
            <a:r>
              <a:rPr kumimoji="1" lang="ja-JP" altLang="en-US" dirty="0" smtClean="0"/>
              <a:t>（右上）</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21</a:t>
            </a:fld>
            <a:endParaRPr kumimoji="1" lang="ja-JP" altLang="en-US"/>
          </a:p>
        </p:txBody>
      </p:sp>
    </p:spTree>
    <p:extLst>
      <p:ext uri="{BB962C8B-B14F-4D97-AF65-F5344CB8AC3E}">
        <p14:creationId xmlns:p14="http://schemas.microsoft.com/office/powerpoint/2010/main" val="2319494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おおつ野　</a:t>
            </a:r>
            <a:r>
              <a:rPr kumimoji="1" lang="en-US" altLang="ja-JP" dirty="0" smtClean="0"/>
              <a:t>〜NT〜</a:t>
            </a:r>
          </a:p>
          <a:p>
            <a:r>
              <a:rPr kumimoji="1" lang="en-US" altLang="ja-JP" dirty="0" smtClean="0"/>
              <a:t>NT</a:t>
            </a:r>
            <a:r>
              <a:rPr kumimoji="1" lang="ja-JP" altLang="en-US" dirty="0" smtClean="0"/>
              <a:t>にありがちなやつ（一気に年とる）</a:t>
            </a:r>
            <a:r>
              <a:rPr kumimoji="1" lang="en-US" altLang="ja-JP" dirty="0" smtClean="0"/>
              <a:t>➡</a:t>
            </a:r>
            <a:r>
              <a:rPr kumimoji="1" lang="ja-JP" altLang="en-US" dirty="0" smtClean="0"/>
              <a:t>他の都市の例を参考に何か提案する</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ex</a:t>
            </a:r>
            <a:r>
              <a:rPr kumimoji="1" lang="ja-JP" altLang="en-US" dirty="0" smtClean="0"/>
              <a:t>高齢者と若者世代の交流</a:t>
            </a:r>
            <a:endParaRPr kumimoji="1" lang="en-US" altLang="ja-JP" dirty="0" smtClean="0"/>
          </a:p>
          <a:p>
            <a:r>
              <a:rPr kumimoji="1" lang="ja-JP" altLang="en-US" dirty="0" smtClean="0"/>
              <a:t>病院移転との関連</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22</a:t>
            </a:fld>
            <a:endParaRPr kumimoji="1" lang="ja-JP" altLang="en-US"/>
          </a:p>
        </p:txBody>
      </p:sp>
    </p:spTree>
    <p:extLst>
      <p:ext uri="{BB962C8B-B14F-4D97-AF65-F5344CB8AC3E}">
        <p14:creationId xmlns:p14="http://schemas.microsoft.com/office/powerpoint/2010/main" val="2486332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smtClean="0"/>
              <a:t>～自然</a:t>
            </a:r>
            <a:r>
              <a:rPr kumimoji="1" lang="en-US" altLang="ja-JP" dirty="0" smtClean="0"/>
              <a:t>×</a:t>
            </a:r>
            <a:r>
              <a:rPr kumimoji="1" lang="ja-JP" altLang="en-US" dirty="0" smtClean="0"/>
              <a:t>にぎわい～</a:t>
            </a:r>
            <a:endParaRPr kumimoji="1" lang="en-US" altLang="ja-JP" dirty="0" smtClean="0"/>
          </a:p>
          <a:p>
            <a:r>
              <a:rPr kumimoji="1" lang="ja-JP" altLang="en-US" dirty="0" smtClean="0"/>
              <a:t>・霞ヶ浦</a:t>
            </a:r>
            <a:r>
              <a:rPr kumimoji="1" lang="en-US" altLang="ja-JP" dirty="0" smtClean="0"/>
              <a:t>PR</a:t>
            </a:r>
          </a:p>
          <a:p>
            <a:r>
              <a:rPr kumimoji="1" lang="ja-JP" altLang="en-US" dirty="0" smtClean="0"/>
              <a:t>・霞ヶ浦沿いの歩道整備</a:t>
            </a:r>
            <a:endParaRPr kumimoji="1" lang="en-US" altLang="ja-JP" dirty="0" smtClean="0"/>
          </a:p>
          <a:p>
            <a:r>
              <a:rPr kumimoji="1" lang="en-US" altLang="ja-JP" dirty="0" smtClean="0"/>
              <a:t>ex.</a:t>
            </a:r>
            <a:r>
              <a:rPr kumimoji="1" lang="ja-JP" altLang="en-US" dirty="0" smtClean="0"/>
              <a:t>ポケットパーク　言葉かえる</a:t>
            </a:r>
            <a:endParaRPr kumimoji="1" lang="en-US" altLang="ja-JP" dirty="0" smtClean="0"/>
          </a:p>
          <a:p>
            <a:endParaRPr kumimoji="1" lang="en-US" altLang="ja-JP" dirty="0" smtClean="0"/>
          </a:p>
          <a:p>
            <a:r>
              <a:rPr kumimoji="1" lang="ja-JP" altLang="en-US" dirty="0" smtClean="0"/>
              <a:t>住民と外向け</a:t>
            </a:r>
            <a:endParaRPr kumimoji="1" lang="ja-JP" altLang="en-US" dirty="0"/>
          </a:p>
        </p:txBody>
      </p:sp>
      <p:sp>
        <p:nvSpPr>
          <p:cNvPr id="4" name="スライド番号プレースホルダー 3"/>
          <p:cNvSpPr>
            <a:spLocks noGrp="1"/>
          </p:cNvSpPr>
          <p:nvPr>
            <p:ph type="sldNum" sz="quarter" idx="10"/>
          </p:nvPr>
        </p:nvSpPr>
        <p:spPr/>
        <p:txBody>
          <a:bodyPr/>
          <a:lstStyle/>
          <a:p>
            <a:fld id="{1795343A-C76D-4FBF-B370-6FB394514AC7}" type="slidenum">
              <a:rPr kumimoji="1" lang="ja-JP" altLang="en-US" smtClean="0"/>
              <a:t>23</a:t>
            </a:fld>
            <a:endParaRPr kumimoji="1" lang="ja-JP" altLang="en-US"/>
          </a:p>
        </p:txBody>
      </p:sp>
    </p:spTree>
    <p:extLst>
      <p:ext uri="{BB962C8B-B14F-4D97-AF65-F5344CB8AC3E}">
        <p14:creationId xmlns:p14="http://schemas.microsoft.com/office/powerpoint/2010/main" val="117518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en-US" altLang="ja-JP" dirty="0" smtClean="0"/>
              <a:t>【</a:t>
            </a:r>
            <a:r>
              <a:rPr kumimoji="1" lang="ja-JP" altLang="en-US" dirty="0" smtClean="0"/>
              <a:t>レジュメ用のまとめ</a:t>
            </a:r>
            <a:r>
              <a:rPr kumimoji="1" lang="en-US" altLang="ja-JP" dirty="0" smtClean="0"/>
              <a:t>】</a:t>
            </a:r>
          </a:p>
          <a:p>
            <a:r>
              <a:rPr kumimoji="1" lang="ja-JP" altLang="en-US" dirty="0" smtClean="0"/>
              <a:t>（昨日の話し合いで荒川沖に関してはあまり話し合いができていなかったので、また変わるかもしれません。）</a:t>
            </a:r>
            <a:endParaRPr kumimoji="1" lang="en-US" altLang="ja-JP" dirty="0" smtClean="0"/>
          </a:p>
          <a:p>
            <a:r>
              <a:rPr kumimoji="1" lang="ja-JP" altLang="en-US" dirty="0" smtClean="0"/>
              <a:t>荒川沖の地域資源としては、土浦公設地方卸売市場と乙戸沼公園があげられる。これらの２つをうまく活用することで地域の魅力を向上する。また荒川沖地区では地域の特徴として高齢化率がほかの地域より低いことがあげられ、この地区では子育てしやすい環境づくりがテーマの一つとなる。そこで、駅前のさん</a:t>
            </a:r>
            <a:r>
              <a:rPr kumimoji="1" lang="ja-JP" altLang="en-US" dirty="0" err="1" smtClean="0"/>
              <a:t>ぱる</a:t>
            </a:r>
            <a:r>
              <a:rPr kumimoji="1" lang="ja-JP" altLang="en-US" dirty="0" smtClean="0"/>
              <a:t>などの空き店舗を利用した子育て支援事業の立ち上げを行う。</a:t>
            </a:r>
            <a:endParaRPr kumimoji="1" lang="en-US" altLang="ja-JP" dirty="0" smtClean="0"/>
          </a:p>
          <a:p>
            <a:endParaRPr kumimoji="1" lang="en-US" altLang="ja-JP" dirty="0" smtClean="0"/>
          </a:p>
          <a:p>
            <a:r>
              <a:rPr kumimoji="1" lang="ja-JP" altLang="en-US" dirty="0" smtClean="0"/>
              <a:t>～若い世代向けのまちづくり～　？</a:t>
            </a:r>
            <a:endParaRPr kumimoji="1" lang="en-US" altLang="ja-JP" dirty="0" smtClean="0"/>
          </a:p>
          <a:p>
            <a:r>
              <a:rPr kumimoji="1" lang="ja-JP" altLang="en-US" dirty="0" smtClean="0"/>
              <a:t>～子育てしやすいまちづくり～　？</a:t>
            </a:r>
            <a:endParaRPr kumimoji="1" lang="en-US" altLang="ja-JP" dirty="0" smtClean="0"/>
          </a:p>
          <a:p>
            <a:r>
              <a:rPr kumimoji="1" lang="ja-JP" altLang="en-US" dirty="0" smtClean="0"/>
              <a:t>・市場をもっと市民に開放して！</a:t>
            </a:r>
            <a:endParaRPr kumimoji="1" lang="en-US" altLang="ja-JP" dirty="0" smtClean="0"/>
          </a:p>
          <a:p>
            <a:r>
              <a:rPr kumimoji="1" lang="ja-JP" altLang="en-US" dirty="0" smtClean="0"/>
              <a:t>・市場の</a:t>
            </a:r>
            <a:r>
              <a:rPr kumimoji="1" lang="en-US" altLang="ja-JP" dirty="0" smtClean="0"/>
              <a:t>PR</a:t>
            </a:r>
          </a:p>
          <a:p>
            <a:r>
              <a:rPr kumimoji="1" lang="ja-JP" altLang="en-US" dirty="0" smtClean="0"/>
              <a:t>・公園使ってよー</a:t>
            </a:r>
            <a:endParaRPr kumimoji="1" lang="en-US" altLang="ja-JP" dirty="0" smtClean="0"/>
          </a:p>
          <a:p>
            <a:r>
              <a:rPr kumimoji="1" lang="ja-JP" altLang="en-US" dirty="0" smtClean="0"/>
              <a:t>・お弁当開き</a:t>
            </a:r>
            <a:endParaRPr kumimoji="1" lang="en-US" altLang="ja-JP" dirty="0" smtClean="0"/>
          </a:p>
          <a:p>
            <a:r>
              <a:rPr kumimoji="1" lang="ja-JP" altLang="en-US" dirty="0" smtClean="0"/>
              <a:t>・</a:t>
            </a:r>
            <a:r>
              <a:rPr kumimoji="1" lang="ja-JP" altLang="en-US" dirty="0" err="1" smtClean="0"/>
              <a:t>さんぱるの</a:t>
            </a:r>
            <a:r>
              <a:rPr kumimoji="1" lang="ja-JP" altLang="en-US" dirty="0" smtClean="0"/>
              <a:t>空き店舗を利用して何かする。</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24</a:t>
            </a:fld>
            <a:endParaRPr kumimoji="1" lang="ja-JP" altLang="en-US"/>
          </a:p>
        </p:txBody>
      </p:sp>
    </p:spTree>
    <p:extLst>
      <p:ext uri="{BB962C8B-B14F-4D97-AF65-F5344CB8AC3E}">
        <p14:creationId xmlns:p14="http://schemas.microsoft.com/office/powerpoint/2010/main" val="884413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2</a:t>
            </a:fld>
            <a:endParaRPr kumimoji="1" lang="ja-JP" altLang="en-US"/>
          </a:p>
        </p:txBody>
      </p:sp>
    </p:spTree>
    <p:extLst>
      <p:ext uri="{BB962C8B-B14F-4D97-AF65-F5344CB8AC3E}">
        <p14:creationId xmlns:p14="http://schemas.microsoft.com/office/powerpoint/2010/main" val="33867562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ja-JP" sz="1200" kern="1200" dirty="0" smtClean="0">
                <a:solidFill>
                  <a:schemeClr val="tx1"/>
                </a:solidFill>
                <a:effectLst/>
                <a:latin typeface="+mn-lt"/>
                <a:ea typeface="+mn-ea"/>
                <a:cs typeface="+mn-cs"/>
              </a:rPr>
              <a:t>２００８年</a:t>
            </a:r>
            <a:r>
              <a:rPr kumimoji="1" lang="ja-JP" altLang="ja-JP" sz="1200" kern="1200" dirty="0" smtClean="0">
                <a:solidFill>
                  <a:srgbClr val="FF0000"/>
                </a:solidFill>
                <a:effectLst/>
                <a:latin typeface="+mn-lt"/>
                <a:ea typeface="+mn-ea"/>
                <a:cs typeface="+mn-cs"/>
              </a:rPr>
              <a:t>に「プロパスト」という会社が「土浦京正」でマンション、ホテル、マリーナ、温泉、商業施設等を複合した「ラスクリゾート」を建設する計画があった。</a:t>
            </a:r>
          </a:p>
          <a:p>
            <a:r>
              <a:rPr kumimoji="1" lang="ja-JP" altLang="ja-JP" sz="1200" kern="1200" dirty="0" smtClean="0">
                <a:solidFill>
                  <a:srgbClr val="FF0000"/>
                </a:solidFill>
                <a:effectLst/>
                <a:latin typeface="+mn-lt"/>
                <a:ea typeface="+mn-ea"/>
                <a:cs typeface="+mn-cs"/>
              </a:rPr>
              <a:t>リーマンショックの影響で会社が潰れてしまい話がなくなってしまう。</a:t>
            </a:r>
          </a:p>
          <a:p>
            <a:r>
              <a:rPr kumimoji="1" lang="ja-JP" altLang="ja-JP" sz="1200" kern="1200" dirty="0" smtClean="0">
                <a:solidFill>
                  <a:srgbClr val="FF0000"/>
                </a:solidFill>
                <a:effectLst/>
                <a:latin typeface="+mn-lt"/>
                <a:ea typeface="+mn-ea"/>
                <a:cs typeface="+mn-cs"/>
              </a:rPr>
              <a:t>土地は土浦市が買い取って、現在は市役所移転地の候補</a:t>
            </a:r>
            <a:r>
              <a:rPr kumimoji="1" lang="ja-JP" altLang="en-US" sz="1200" kern="1200" dirty="0" smtClean="0">
                <a:solidFill>
                  <a:srgbClr val="FF0000"/>
                </a:solidFill>
                <a:effectLst/>
                <a:latin typeface="+mn-lt"/>
                <a:ea typeface="+mn-ea"/>
                <a:cs typeface="+mn-cs"/>
              </a:rPr>
              <a:t>にもなっている</a:t>
            </a:r>
            <a:r>
              <a:rPr kumimoji="1" lang="ja-JP" altLang="ja-JP" sz="1200" kern="1200" dirty="0" smtClean="0">
                <a:solidFill>
                  <a:srgbClr val="FF0000"/>
                </a:solidFill>
                <a:effectLst/>
                <a:latin typeface="+mn-lt"/>
                <a:ea typeface="+mn-ea"/>
                <a:cs typeface="+mn-cs"/>
              </a:rPr>
              <a:t>。</a:t>
            </a:r>
          </a:p>
          <a:p>
            <a:r>
              <a:rPr kumimoji="1" lang="ja-JP" altLang="ja-JP" sz="1200" kern="1200" dirty="0" smtClean="0">
                <a:solidFill>
                  <a:srgbClr val="FF0000"/>
                </a:solidFill>
                <a:effectLst/>
                <a:latin typeface="+mn-lt"/>
                <a:ea typeface="+mn-ea"/>
                <a:cs typeface="+mn-cs"/>
              </a:rPr>
              <a:t>　→土浦駅西口の開発が始まる。</a:t>
            </a:r>
            <a:r>
              <a:rPr lang="ja-JP" altLang="ja-JP" dirty="0" smtClean="0">
                <a:solidFill>
                  <a:srgbClr val="FF0000"/>
                </a:solidFill>
                <a:effectLst/>
              </a:rPr>
              <a:t> </a:t>
            </a:r>
            <a:endParaRPr lang="en-US" altLang="ja-JP" dirty="0" smtClean="0">
              <a:solidFill>
                <a:srgbClr val="FF0000"/>
              </a:solidFill>
              <a:effectLst/>
            </a:endParaRPr>
          </a:p>
          <a:p>
            <a:r>
              <a:rPr kumimoji="1" lang="ja-JP" altLang="en-US" b="1" i="1" dirty="0" smtClean="0">
                <a:solidFill>
                  <a:schemeClr val="tx1"/>
                </a:solidFill>
                <a:effectLst/>
              </a:rPr>
              <a:t>霞ヶ浦と隣接している価値を活かす？</a:t>
            </a:r>
            <a:endParaRPr kumimoji="1" lang="en-US" altLang="ja-JP" b="1" i="1" dirty="0" smtClean="0">
              <a:solidFill>
                <a:schemeClr val="tx1"/>
              </a:solidFill>
              <a:effectLst/>
            </a:endParaRPr>
          </a:p>
          <a:p>
            <a:endParaRPr kumimoji="1" lang="en-US" altLang="ja-JP" b="1" i="1" dirty="0" smtClean="0">
              <a:solidFill>
                <a:schemeClr val="tx1"/>
              </a:solidFill>
              <a:effectLst/>
            </a:endParaRPr>
          </a:p>
          <a:p>
            <a:r>
              <a:rPr kumimoji="1" lang="ja-JP" altLang="en-US" sz="1200" kern="1200" dirty="0" smtClean="0">
                <a:solidFill>
                  <a:schemeClr val="tx1"/>
                </a:solidFill>
                <a:latin typeface="+mn-lt"/>
                <a:ea typeface="+mn-ea"/>
                <a:cs typeface="+mn-cs"/>
              </a:rPr>
              <a:t>土浦駅前北地区第一種市街地再開発事業基本実施設計業務委託の公募型プロポーザルを実施した結果、最優秀提案者にＩＮＡ新建築研究所が特定された。</a:t>
            </a:r>
            <a:endParaRPr kumimoji="1" lang="en-US" altLang="ja-JP"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ja-JP" altLang="ja-JP" dirty="0" smtClean="0"/>
              <a:t>提案限度額は１億８２２７万５０００円</a:t>
            </a:r>
            <a:endParaRPr lang="en-US" altLang="ja-JP" dirty="0" smtClean="0"/>
          </a:p>
        </p:txBody>
      </p:sp>
      <p:sp>
        <p:nvSpPr>
          <p:cNvPr id="4" name="スライド番号プレースホルダー 3"/>
          <p:cNvSpPr>
            <a:spLocks noGrp="1"/>
          </p:cNvSpPr>
          <p:nvPr>
            <p:ph type="sldNum" sz="quarter" idx="10"/>
          </p:nvPr>
        </p:nvSpPr>
        <p:spPr/>
        <p:txBody>
          <a:bodyPr/>
          <a:lstStyle/>
          <a:p>
            <a:fld id="{AAE5D5B0-3120-684A-B00C-97D902347BD4}" type="slidenum">
              <a:rPr kumimoji="1" lang="ja-JP" altLang="en-US" smtClean="0"/>
              <a:t>31</a:t>
            </a:fld>
            <a:endParaRPr kumimoji="1" lang="ja-JP" altLang="en-US"/>
          </a:p>
        </p:txBody>
      </p:sp>
    </p:spTree>
    <p:extLst>
      <p:ext uri="{BB962C8B-B14F-4D97-AF65-F5344CB8AC3E}">
        <p14:creationId xmlns:p14="http://schemas.microsoft.com/office/powerpoint/2010/main" val="1564095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sz="1200" kern="1200" dirty="0" smtClean="0">
                <a:solidFill>
                  <a:schemeClr val="tx1"/>
                </a:solidFill>
                <a:effectLst/>
                <a:latin typeface="+mn-lt"/>
                <a:ea typeface="+mn-ea"/>
                <a:cs typeface="+mn-cs"/>
              </a:rPr>
              <a:t>＜問題点＞</a:t>
            </a:r>
            <a:endParaRPr kumimoji="1" lang="en-US" altLang="ja-JP" sz="1200" kern="1200" dirty="0" smtClean="0">
              <a:solidFill>
                <a:schemeClr val="tx1"/>
              </a:solidFill>
              <a:effectLst/>
              <a:latin typeface="+mn-lt"/>
              <a:ea typeface="+mn-ea"/>
              <a:cs typeface="+mn-cs"/>
            </a:endParaRPr>
          </a:p>
          <a:p>
            <a:pPr lvl="0"/>
            <a:r>
              <a:rPr kumimoji="1" lang="ja-JP" altLang="ja-JP" sz="1200" kern="1200" dirty="0" smtClean="0">
                <a:solidFill>
                  <a:schemeClr val="tx1"/>
                </a:solidFill>
                <a:effectLst/>
                <a:latin typeface="+mn-lt"/>
                <a:ea typeface="+mn-ea"/>
                <a:cs typeface="+mn-cs"/>
              </a:rPr>
              <a:t>まちなか人口の減少が問題</a:t>
            </a:r>
          </a:p>
          <a:p>
            <a:pPr lvl="0"/>
            <a:r>
              <a:rPr kumimoji="1" lang="ja-JP" altLang="ja-JP" sz="1200" kern="1200" dirty="0" smtClean="0">
                <a:solidFill>
                  <a:schemeClr val="tx1"/>
                </a:solidFill>
                <a:effectLst/>
                <a:latin typeface="+mn-lt"/>
                <a:ea typeface="+mn-ea"/>
                <a:cs typeface="+mn-cs"/>
              </a:rPr>
              <a:t>市民サービス機能が弱い</a:t>
            </a:r>
          </a:p>
          <a:p>
            <a:pPr lvl="0"/>
            <a:r>
              <a:rPr kumimoji="1" lang="ja-JP" altLang="ja-JP" sz="1200" kern="1200" dirty="0" smtClean="0">
                <a:solidFill>
                  <a:schemeClr val="tx1"/>
                </a:solidFill>
                <a:effectLst/>
                <a:latin typeface="+mn-lt"/>
                <a:ea typeface="+mn-ea"/>
                <a:cs typeface="+mn-cs"/>
              </a:rPr>
              <a:t>建物の老朽化</a:t>
            </a:r>
          </a:p>
          <a:p>
            <a:pPr lvl="0"/>
            <a:r>
              <a:rPr kumimoji="1" lang="ja-JP" altLang="ja-JP" sz="1200" kern="1200" dirty="0" smtClean="0">
                <a:solidFill>
                  <a:schemeClr val="tx1"/>
                </a:solidFill>
                <a:effectLst/>
                <a:latin typeface="+mn-lt"/>
                <a:ea typeface="+mn-ea"/>
                <a:cs typeface="+mn-cs"/>
              </a:rPr>
              <a:t>歩行者回遊基盤の不足。</a:t>
            </a:r>
          </a:p>
          <a:p>
            <a:pPr lvl="0"/>
            <a:r>
              <a:rPr kumimoji="1" lang="ja-JP" altLang="ja-JP" sz="1200" kern="1200" dirty="0" smtClean="0">
                <a:solidFill>
                  <a:schemeClr val="tx1"/>
                </a:solidFill>
                <a:effectLst/>
                <a:latin typeface="+mn-lt"/>
                <a:ea typeface="+mn-ea"/>
                <a:cs typeface="+mn-cs"/>
              </a:rPr>
              <a:t>低、未利用な土地</a:t>
            </a:r>
          </a:p>
          <a:p>
            <a:pPr lvl="0"/>
            <a:r>
              <a:rPr kumimoji="1" lang="ja-JP" altLang="ja-JP" sz="1200" kern="1200" dirty="0" smtClean="0">
                <a:solidFill>
                  <a:schemeClr val="tx1"/>
                </a:solidFill>
                <a:effectLst/>
                <a:latin typeface="+mn-lt"/>
                <a:ea typeface="+mn-ea"/>
                <a:cs typeface="+mn-cs"/>
              </a:rPr>
              <a:t>都市基盤の整備</a:t>
            </a:r>
            <a:endParaRPr kumimoji="1" lang="en-US" altLang="ja-JP" sz="1200" kern="1200" dirty="0" smtClean="0">
              <a:solidFill>
                <a:schemeClr val="tx1"/>
              </a:solidFill>
              <a:effectLst/>
              <a:latin typeface="+mn-lt"/>
              <a:ea typeface="+mn-ea"/>
              <a:cs typeface="+mn-cs"/>
            </a:endParaRPr>
          </a:p>
          <a:p>
            <a:pPr lvl="0"/>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＜改善策＞</a:t>
            </a:r>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土地の有効活用、高度利用、駅前東崎線各幅整備による安全な交通環境づくり。住居機能の強化、サービスの向上、ペデストリアンデッキ</a:t>
            </a:r>
            <a:r>
              <a:rPr lang="ja-JP" altLang="ja-JP" dirty="0" smtClean="0">
                <a:effectLst/>
              </a:rPr>
              <a:t> </a:t>
            </a:r>
            <a:endParaRPr kumimoji="1" lang="ja-JP" altLang="en-US" dirty="0"/>
          </a:p>
        </p:txBody>
      </p:sp>
      <p:sp>
        <p:nvSpPr>
          <p:cNvPr id="4" name="スライド番号プレースホルダー 3"/>
          <p:cNvSpPr>
            <a:spLocks noGrp="1"/>
          </p:cNvSpPr>
          <p:nvPr>
            <p:ph type="sldNum" sz="quarter" idx="10"/>
          </p:nvPr>
        </p:nvSpPr>
        <p:spPr/>
        <p:txBody>
          <a:bodyPr/>
          <a:lstStyle/>
          <a:p>
            <a:fld id="{AAE5D5B0-3120-684A-B00C-97D902347BD4}" type="slidenum">
              <a:rPr kumimoji="1" lang="ja-JP" altLang="en-US" smtClean="0"/>
              <a:t>32</a:t>
            </a:fld>
            <a:endParaRPr kumimoji="1" lang="ja-JP" altLang="en-US"/>
          </a:p>
        </p:txBody>
      </p:sp>
    </p:spTree>
    <p:extLst>
      <p:ext uri="{BB962C8B-B14F-4D97-AF65-F5344CB8AC3E}">
        <p14:creationId xmlns:p14="http://schemas.microsoft.com/office/powerpoint/2010/main" val="1264294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en-US" altLang="ja-JP" dirty="0" smtClean="0"/>
              <a:t>【</a:t>
            </a:r>
            <a:r>
              <a:rPr kumimoji="1" lang="ja-JP" altLang="en-US" dirty="0" smtClean="0"/>
              <a:t>新治</a:t>
            </a:r>
            <a:r>
              <a:rPr kumimoji="1" lang="ja-JP" altLang="en-US" dirty="0" err="1" smtClean="0"/>
              <a:t>こ</a:t>
            </a:r>
            <a:r>
              <a:rPr kumimoji="1" lang="ja-JP" altLang="en-US" dirty="0" smtClean="0"/>
              <a:t>まちパラグライダースクールログ</a:t>
            </a:r>
            <a:r>
              <a:rPr kumimoji="1" lang="en-US" altLang="ja-JP" dirty="0" smtClean="0"/>
              <a:t>】http://niiharikomachi.blog71.fc2.com/</a:t>
            </a:r>
          </a:p>
          <a:p>
            <a:r>
              <a:rPr kumimoji="1" lang="en-US" altLang="ja-JP" dirty="0" smtClean="0"/>
              <a:t>【</a:t>
            </a:r>
            <a:r>
              <a:rPr kumimoji="1" lang="ja-JP" altLang="en-US" dirty="0" smtClean="0"/>
              <a:t>茨城新聞体験工房で観光活性化　土浦、「小町の里」オープン</a:t>
            </a:r>
            <a:r>
              <a:rPr kumimoji="1" lang="en-US" altLang="ja-JP" dirty="0" smtClean="0"/>
              <a:t>】</a:t>
            </a:r>
            <a:r>
              <a:rPr kumimoji="1" lang="ja-JP" altLang="en-US" dirty="0" smtClean="0"/>
              <a:t>　</a:t>
            </a:r>
            <a:r>
              <a:rPr kumimoji="1" lang="en-US" altLang="ja-JP" dirty="0" smtClean="0"/>
              <a:t>http://ibarakinews.jp/news/news.php?f_jun=13670639908632</a:t>
            </a:r>
          </a:p>
          <a:p>
            <a:r>
              <a:rPr kumimoji="1" lang="en-US" altLang="ja-JP" dirty="0" smtClean="0"/>
              <a:t>【</a:t>
            </a:r>
            <a:r>
              <a:rPr kumimoji="1" lang="ja-JP" altLang="en-US" dirty="0" smtClean="0"/>
              <a:t>観光果樹園　やわたのなし狩り</a:t>
            </a:r>
            <a:r>
              <a:rPr kumimoji="1" lang="en-US" altLang="ja-JP" dirty="0" smtClean="0"/>
              <a:t>】http://www.city.yawata.kyoto.jp/learn-enjoy/kanko/miryoku/nashigari.html</a:t>
            </a:r>
          </a:p>
          <a:p>
            <a:r>
              <a:rPr kumimoji="1" lang="en-US" altLang="ja-JP" dirty="0" smtClean="0"/>
              <a:t>【</a:t>
            </a:r>
            <a:r>
              <a:rPr kumimoji="1" lang="ja-JP" altLang="en-US" dirty="0" smtClean="0"/>
              <a:t>野菜ソムリエｍａｙｕ♪いばらきを食べつくす！？</a:t>
            </a:r>
            <a:r>
              <a:rPr kumimoji="1" lang="en-US" altLang="ja-JP" dirty="0" smtClean="0"/>
              <a:t>】http://yaplog.jp/</a:t>
            </a:r>
            <a:r>
              <a:rPr kumimoji="1" lang="en-US" altLang="ja-JP" dirty="0" err="1" smtClean="0"/>
              <a:t>mayu</a:t>
            </a:r>
            <a:r>
              <a:rPr kumimoji="1" lang="en-US" altLang="ja-JP" dirty="0" smtClean="0"/>
              <a:t>-chi/</a:t>
            </a:r>
          </a:p>
          <a:p>
            <a:r>
              <a:rPr kumimoji="1" lang="en-US" altLang="ja-JP" dirty="0" smtClean="0"/>
              <a:t>【</a:t>
            </a:r>
            <a:r>
              <a:rPr kumimoji="1" lang="ja-JP" altLang="en-US" dirty="0" smtClean="0"/>
              <a:t>霞ヶ浦観光遊覧船ホワイトアイリス運行表</a:t>
            </a:r>
            <a:r>
              <a:rPr kumimoji="1" lang="en-US" altLang="ja-JP" dirty="0" smtClean="0"/>
              <a:t>/</a:t>
            </a:r>
            <a:r>
              <a:rPr kumimoji="1" lang="ja-JP" altLang="en-US" dirty="0" smtClean="0"/>
              <a:t>ラクスマリーナ </a:t>
            </a:r>
            <a:r>
              <a:rPr kumimoji="1" lang="en-US" altLang="ja-JP" dirty="0" smtClean="0"/>
              <a:t>】http://boat-fair.jp/2008/link/</a:t>
            </a:r>
            <a:r>
              <a:rPr kumimoji="1" lang="en-US" altLang="ja-JP" dirty="0" err="1" smtClean="0"/>
              <a:t>lacus_marina</a:t>
            </a:r>
            <a:r>
              <a:rPr kumimoji="1" lang="en-US" altLang="ja-JP" dirty="0" smtClean="0"/>
              <a:t>/</a:t>
            </a:r>
            <a:r>
              <a:rPr kumimoji="1" lang="en-US" altLang="ja-JP" dirty="0" err="1" smtClean="0"/>
              <a:t>white_iris</a:t>
            </a:r>
            <a:r>
              <a:rPr kumimoji="1" lang="en-US" altLang="ja-JP" dirty="0" smtClean="0"/>
              <a:t>/a.html</a:t>
            </a:r>
            <a:endParaRPr kumimoji="1" lang="ja-JP" altLang="en-US" dirty="0"/>
          </a:p>
        </p:txBody>
      </p:sp>
      <p:sp>
        <p:nvSpPr>
          <p:cNvPr id="4" name="スライド番号プレースホルダー 3"/>
          <p:cNvSpPr>
            <a:spLocks noGrp="1"/>
          </p:cNvSpPr>
          <p:nvPr>
            <p:ph type="sldNum" sz="quarter" idx="10"/>
          </p:nvPr>
        </p:nvSpPr>
        <p:spPr/>
        <p:txBody>
          <a:bodyPr/>
          <a:lstStyle/>
          <a:p>
            <a:fld id="{28983D85-2D74-4F7C-9594-865169717CC2}" type="slidenum">
              <a:rPr kumimoji="1" lang="ja-JP" altLang="en-US" smtClean="0"/>
              <a:t>33</a:t>
            </a:fld>
            <a:endParaRPr kumimoji="1" lang="ja-JP" altLang="en-US"/>
          </a:p>
        </p:txBody>
      </p:sp>
    </p:spTree>
    <p:extLst>
      <p:ext uri="{BB962C8B-B14F-4D97-AF65-F5344CB8AC3E}">
        <p14:creationId xmlns:p14="http://schemas.microsoft.com/office/powerpoint/2010/main" val="128228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3</a:t>
            </a:fld>
            <a:endParaRPr kumimoji="1" lang="ja-JP" altLang="en-US"/>
          </a:p>
        </p:txBody>
      </p:sp>
    </p:spTree>
    <p:extLst>
      <p:ext uri="{BB962C8B-B14F-4D97-AF65-F5344CB8AC3E}">
        <p14:creationId xmlns:p14="http://schemas.microsoft.com/office/powerpoint/2010/main" val="2191351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074755-5DB3-4A81-86EA-5E31567EF88F}" type="slidenum">
              <a:rPr kumimoji="1" lang="ja-JP" altLang="en-US" smtClean="0"/>
              <a:t>4</a:t>
            </a:fld>
            <a:endParaRPr kumimoji="1" lang="ja-JP" altLang="en-US"/>
          </a:p>
        </p:txBody>
      </p:sp>
    </p:spTree>
    <p:extLst>
      <p:ext uri="{BB962C8B-B14F-4D97-AF65-F5344CB8AC3E}">
        <p14:creationId xmlns:p14="http://schemas.microsoft.com/office/powerpoint/2010/main" val="1459408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smtClean="0"/>
              <a:t>あったか中四鍋会（なかよしなべかい）</a:t>
            </a:r>
            <a:r>
              <a:rPr kumimoji="1" lang="en-US" altLang="ja-JP" dirty="0" smtClean="0"/>
              <a:t>…</a:t>
            </a:r>
            <a:r>
              <a:rPr kumimoji="1" lang="ja-JP" altLang="en-US" dirty="0" smtClean="0"/>
              <a:t>大きな鍋（直径１</a:t>
            </a:r>
            <a:r>
              <a:rPr kumimoji="1" lang="en-US" altLang="ja-JP" dirty="0" smtClean="0"/>
              <a:t>m</a:t>
            </a:r>
            <a:r>
              <a:rPr kumimoji="1" lang="ja-JP" altLang="en-US" dirty="0" smtClean="0"/>
              <a:t>）で、薪や鍋の設営、調理を分担して「けんちん汁うどん」を作り、みんなで食べる。</a:t>
            </a:r>
            <a:endParaRPr kumimoji="1" lang="en-US" altLang="ja-JP" dirty="0" smtClean="0"/>
          </a:p>
          <a:p>
            <a:r>
              <a:rPr kumimoji="1" lang="ja-JP" altLang="en-US" dirty="0" smtClean="0"/>
              <a:t>年齢とわず子供から大人まで参加し、さまざま世代でつながりが生まれている。</a:t>
            </a:r>
            <a:endParaRPr kumimoji="1" lang="en-US" altLang="ja-JP" dirty="0" smtClean="0"/>
          </a:p>
          <a:p>
            <a:endParaRPr kumimoji="1" lang="en-US" altLang="ja-JP" sz="1200" kern="1200" dirty="0" smtClean="0">
              <a:solidFill>
                <a:schemeClr val="tx1"/>
              </a:solidFill>
              <a:latin typeface="+mn-lt"/>
              <a:ea typeface="+mn-ea"/>
              <a:cs typeface="+mn-cs"/>
            </a:endParaRPr>
          </a:p>
          <a:p>
            <a:r>
              <a:rPr kumimoji="1" lang="ja-JP" altLang="en-US" sz="1200" kern="1200" dirty="0" smtClean="0">
                <a:solidFill>
                  <a:schemeClr val="tx1"/>
                </a:solidFill>
                <a:latin typeface="+mn-lt"/>
                <a:ea typeface="+mn-ea"/>
                <a:cs typeface="+mn-cs"/>
              </a:rPr>
              <a:t>農業体験と料理の試食</a:t>
            </a:r>
            <a:r>
              <a:rPr kumimoji="1" lang="en-US" altLang="ja-JP" sz="1200" kern="1200" dirty="0" smtClean="0">
                <a:solidFill>
                  <a:schemeClr val="tx1"/>
                </a:solidFill>
                <a:latin typeface="+mn-lt"/>
                <a:ea typeface="+mn-ea"/>
                <a:cs typeface="+mn-cs"/>
              </a:rPr>
              <a:t>…</a:t>
            </a:r>
            <a:r>
              <a:rPr kumimoji="1" lang="ja-JP" altLang="en-US" sz="1200" kern="1200" dirty="0" smtClean="0">
                <a:solidFill>
                  <a:schemeClr val="tx1"/>
                </a:solidFill>
                <a:latin typeface="+mn-lt"/>
                <a:ea typeface="+mn-ea"/>
                <a:cs typeface="+mn-cs"/>
              </a:rPr>
              <a:t>土浦管内の女性農業師とつくば国際大学保健栄養学科との交流活動で、レンコンの農業体験、収穫したレンコンの試食を</a:t>
            </a:r>
            <a:endParaRPr kumimoji="1" lang="en-US" altLang="ja-JP" sz="1200" kern="1200" dirty="0" smtClean="0">
              <a:solidFill>
                <a:schemeClr val="tx1"/>
              </a:solidFill>
              <a:latin typeface="+mn-lt"/>
              <a:ea typeface="+mn-ea"/>
              <a:cs typeface="+mn-cs"/>
            </a:endParaRPr>
          </a:p>
          <a:p>
            <a:r>
              <a:rPr kumimoji="1" lang="ja-JP" altLang="en-US" sz="1200" kern="1200" dirty="0" smtClean="0">
                <a:solidFill>
                  <a:schemeClr val="tx1"/>
                </a:solidFill>
                <a:latin typeface="+mn-lt"/>
                <a:ea typeface="+mn-ea"/>
                <a:cs typeface="+mn-cs"/>
              </a:rPr>
              <a:t>実施している。女性が教えることで男女問わず参加しやすい交流イベントになっており、農業体験から収穫、試食まで行うことで長い期間での交流が実現している。</a:t>
            </a:r>
            <a:endParaRPr kumimoji="1" lang="en-US" altLang="ja-JP" sz="1200" kern="1200" dirty="0" smtClean="0">
              <a:solidFill>
                <a:schemeClr val="tx1"/>
              </a:solidFill>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B5EDE019-BFAA-DF41-B107-BDCA125DC032}" type="slidenum">
              <a:rPr kumimoji="1" lang="ja-JP" altLang="en-US" smtClean="0"/>
              <a:t>5</a:t>
            </a:fld>
            <a:endParaRPr kumimoji="1" lang="ja-JP" altLang="en-US"/>
          </a:p>
        </p:txBody>
      </p:sp>
    </p:spTree>
    <p:extLst>
      <p:ext uri="{BB962C8B-B14F-4D97-AF65-F5344CB8AC3E}">
        <p14:creationId xmlns:p14="http://schemas.microsoft.com/office/powerpoint/2010/main" val="2418274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en-US" altLang="ja-JP" dirty="0" smtClean="0"/>
              <a:t>【</a:t>
            </a:r>
            <a:r>
              <a:rPr kumimoji="1" lang="ja-JP" altLang="en-US" dirty="0" smtClean="0"/>
              <a:t>レジュメ用のまとめ</a:t>
            </a:r>
            <a:r>
              <a:rPr kumimoji="1" lang="en-US" altLang="ja-JP" dirty="0" smtClean="0"/>
              <a:t>】</a:t>
            </a:r>
          </a:p>
          <a:p>
            <a:r>
              <a:rPr kumimoji="1" lang="ja-JP" altLang="en-US" dirty="0" smtClean="0"/>
              <a:t>・商業</a:t>
            </a:r>
            <a:endParaRPr kumimoji="1" lang="en-US" altLang="ja-JP" dirty="0" smtClean="0"/>
          </a:p>
          <a:p>
            <a:r>
              <a:rPr kumimoji="1" lang="ja-JP" altLang="en-US" dirty="0" smtClean="0"/>
              <a:t>つくば市や阿見市などの周辺地域に大型ショッピングモールが次々とオープンし、中心市街地の商店街がシャッター街化している。車の使えないお年寄りなどの交通弱者は生活することが困難。市民の満足度調査においても、多くの地区で「市街地のにぎわい対策」の満足度ポイントが低い。</a:t>
            </a:r>
            <a:endParaRPr kumimoji="1" lang="en-US" altLang="ja-JP" dirty="0" smtClean="0"/>
          </a:p>
          <a:p>
            <a:r>
              <a:rPr kumimoji="1" lang="ja-JP" altLang="en-US" dirty="0" smtClean="0"/>
              <a:t>・工業</a:t>
            </a:r>
            <a:endParaRPr kumimoji="1" lang="en-US" altLang="ja-JP" dirty="0" smtClean="0"/>
          </a:p>
          <a:p>
            <a:endParaRPr kumimoji="1" lang="en-US" altLang="ja-JP" dirty="0" smtClean="0"/>
          </a:p>
          <a:p>
            <a:endParaRPr kumimoji="1" lang="en-US" altLang="ja-JP" dirty="0" smtClean="0"/>
          </a:p>
          <a:p>
            <a:r>
              <a:rPr kumimoji="1" lang="en-US" altLang="ja-JP" dirty="0" smtClean="0"/>
              <a:t>【</a:t>
            </a:r>
            <a:r>
              <a:rPr kumimoji="1" lang="ja-JP" altLang="en-US" dirty="0" smtClean="0"/>
              <a:t>参考</a:t>
            </a:r>
            <a:r>
              <a:rPr kumimoji="1" lang="en-US" altLang="ja-JP" dirty="0" smtClean="0"/>
              <a:t>】</a:t>
            </a:r>
          </a:p>
          <a:p>
            <a:r>
              <a:rPr kumimoji="1" lang="ja-JP" altLang="en-US" dirty="0" smtClean="0"/>
              <a:t>・土浦市満足度調査報告書：</a:t>
            </a:r>
            <a:r>
              <a:rPr lang="en-US" altLang="ja-JP" dirty="0" smtClean="0">
                <a:hlinkClick r:id="rId3"/>
              </a:rPr>
              <a:t>http://www.city.tsuchiura.lg.jp/cms/data/doc/1352963378_doc_3.pdf</a:t>
            </a:r>
            <a:endParaRPr lang="en-US" altLang="ja-JP" dirty="0" smtClean="0"/>
          </a:p>
          <a:p>
            <a:r>
              <a:rPr kumimoji="1" lang="ja-JP" altLang="en-US" dirty="0" smtClean="0"/>
              <a:t>・土浦市</a:t>
            </a:r>
            <a:r>
              <a:rPr kumimoji="1" lang="en-US" altLang="ja-JP" dirty="0" smtClean="0"/>
              <a:t>HP</a:t>
            </a:r>
            <a:r>
              <a:rPr kumimoji="1" lang="ja-JP" altLang="en-US" dirty="0" smtClean="0"/>
              <a:t>：</a:t>
            </a:r>
            <a:r>
              <a:rPr lang="en-US" altLang="ja-JP" dirty="0" smtClean="0">
                <a:hlinkClick r:id="rId4"/>
              </a:rPr>
              <a:t>http://www.city.tsuchiura.lg.jp/index.php</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08B06606-7EF3-4BD2-95BE-45C0E1B0CE75}" type="slidenum">
              <a:rPr kumimoji="1" lang="ja-JP" altLang="en-US" smtClean="0"/>
              <a:t>6</a:t>
            </a:fld>
            <a:endParaRPr kumimoji="1" lang="ja-JP" altLang="en-US"/>
          </a:p>
        </p:txBody>
      </p:sp>
    </p:spTree>
    <p:extLst>
      <p:ext uri="{BB962C8B-B14F-4D97-AF65-F5344CB8AC3E}">
        <p14:creationId xmlns:p14="http://schemas.microsoft.com/office/powerpoint/2010/main" val="3166858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レジュメ用のまとめ</a:t>
            </a:r>
            <a:r>
              <a:rPr kumimoji="1" lang="en-US" altLang="ja-JP" dirty="0" smtClean="0"/>
              <a:t>】</a:t>
            </a:r>
          </a:p>
          <a:p>
            <a:r>
              <a:rPr kumimoji="1" lang="ja-JP" altLang="en-US" dirty="0" smtClean="0"/>
              <a:t>農業産出額は一定の額を保っているものの、農業人口・農家数ともに年々減少する傾向にある。そのような農家の減少に伴い、耕作放棄地も増加してきている。これらのおもな原因は高齢化と後継者不足にある。このような状況を受け、土浦市は国や県の政策に基づき、農業の衰退の対策事業を行っている。例えば、都市と農村の交流事業耕作放棄地の再生利用の促進事業や人農地プランの実施を行っている。土浦市の農業の主なフィールドは新治地区で、耕作放棄地の約半分が新治地区に集中している。また、都市と農村の交流事業においても重点地区として設定されている。</a:t>
            </a:r>
            <a:endParaRPr kumimoji="1" lang="en-US" altLang="ja-JP" dirty="0" smtClean="0"/>
          </a:p>
          <a:p>
            <a:endParaRPr kumimoji="1" lang="en-US" altLang="ja-JP" dirty="0" smtClean="0"/>
          </a:p>
          <a:p>
            <a:r>
              <a:rPr kumimoji="1" lang="en-US" altLang="ja-JP" dirty="0" smtClean="0"/>
              <a:t>【</a:t>
            </a:r>
            <a:r>
              <a:rPr kumimoji="1" lang="ja-JP" altLang="en-US" dirty="0" smtClean="0"/>
              <a:t>参考</a:t>
            </a:r>
            <a:r>
              <a:rPr kumimoji="1" lang="en-US" altLang="ja-JP" dirty="0" smtClean="0"/>
              <a:t>】</a:t>
            </a:r>
          </a:p>
          <a:p>
            <a:r>
              <a:rPr kumimoji="1" lang="ja-JP" altLang="en-US" dirty="0" smtClean="0"/>
              <a:t>・土浦市耕作放棄地解消計画：</a:t>
            </a:r>
            <a:r>
              <a:rPr lang="en-US" altLang="ja-JP" dirty="0" smtClean="0">
                <a:hlinkClick r:id="rId3"/>
              </a:rPr>
              <a:t>http://www.city.tsuchiura.lg.jp/cms/data/doc/1269591701_doc_27.pdf</a:t>
            </a:r>
            <a:endParaRPr lang="en-US" altLang="ja-JP" dirty="0" smtClean="0"/>
          </a:p>
          <a:p>
            <a:r>
              <a:rPr kumimoji="1" lang="ja-JP" altLang="en-US" dirty="0" smtClean="0"/>
              <a:t>・土浦市都市と農村の交流授業調査　報告書（案）：</a:t>
            </a:r>
            <a:endParaRPr kumimoji="1" lang="en-US" altLang="ja-JP" dirty="0" smtClean="0"/>
          </a:p>
          <a:p>
            <a:r>
              <a:rPr lang="en-US" altLang="ja-JP" dirty="0" smtClean="0">
                <a:hlinkClick r:id="rId4"/>
              </a:rPr>
              <a:t>http://www.city.tsuchiura.lg.jp/cms/data/doc/1232350450_doc_27.pdf</a:t>
            </a:r>
            <a:endParaRPr lang="en-US" altLang="ja-JP" dirty="0" smtClean="0"/>
          </a:p>
          <a:p>
            <a:r>
              <a:rPr kumimoji="1" lang="ja-JP" altLang="en-US" dirty="0" smtClean="0"/>
              <a:t>・第７次土浦市総合計画　後期基本計画（案）：</a:t>
            </a:r>
            <a:endParaRPr kumimoji="1" lang="en-US" altLang="ja-JP" dirty="0" smtClean="0"/>
          </a:p>
          <a:p>
            <a:r>
              <a:rPr lang="en-US" altLang="ja-JP" dirty="0" smtClean="0">
                <a:hlinkClick r:id="rId5"/>
              </a:rPr>
              <a:t>http://www.city.tsuchiura.lg.jp/cms/data/doc/1354674048_doc_3_0.pdf</a:t>
            </a:r>
            <a:endParaRPr lang="en-US" altLang="ja-JP" dirty="0" smtClean="0"/>
          </a:p>
          <a:p>
            <a:r>
              <a:rPr kumimoji="1" lang="ja-JP" altLang="en-US" dirty="0" smtClean="0"/>
              <a:t>・土浦市</a:t>
            </a:r>
            <a:r>
              <a:rPr kumimoji="1" lang="en-US" altLang="ja-JP" dirty="0" smtClean="0"/>
              <a:t>HP</a:t>
            </a:r>
            <a:r>
              <a:rPr kumimoji="1" lang="ja-JP" altLang="en-US" dirty="0" smtClean="0"/>
              <a:t>：</a:t>
            </a:r>
            <a:r>
              <a:rPr lang="en-US" altLang="ja-JP" dirty="0" smtClean="0">
                <a:hlinkClick r:id="rId6"/>
              </a:rPr>
              <a:t>http://www.city.tsuchiura.lg.jp/index.php</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08B06606-7EF3-4BD2-95BE-45C0E1B0CE75}" type="slidenum">
              <a:rPr kumimoji="1" lang="ja-JP" altLang="en-US" smtClean="0"/>
              <a:t>7</a:t>
            </a:fld>
            <a:endParaRPr kumimoji="1" lang="ja-JP" altLang="en-US"/>
          </a:p>
        </p:txBody>
      </p:sp>
    </p:spTree>
    <p:extLst>
      <p:ext uri="{BB962C8B-B14F-4D97-AF65-F5344CB8AC3E}">
        <p14:creationId xmlns:p14="http://schemas.microsoft.com/office/powerpoint/2010/main" val="2295912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smtClean="0"/>
              <a:t>土浦市観光基本計画</a:t>
            </a:r>
            <a:r>
              <a:rPr kumimoji="1" lang="en-US" altLang="ja-JP" dirty="0" smtClean="0"/>
              <a:t>http://www.city.tsuchiura.lg.jp/</a:t>
            </a:r>
            <a:r>
              <a:rPr kumimoji="1" lang="en-US" altLang="ja-JP" dirty="0" err="1" smtClean="0"/>
              <a:t>cms</a:t>
            </a:r>
            <a:r>
              <a:rPr kumimoji="1" lang="en-US" altLang="ja-JP" dirty="0" smtClean="0"/>
              <a:t>/data/doc/1244176149_doc_26.pdf#search='%E5%9C%9F%E6%B5%A6+%E8%A6%B3%E5%85%89+%E5%8B%95%E6%85%8B‘</a:t>
            </a:r>
          </a:p>
          <a:p>
            <a:endParaRPr kumimoji="1" lang="ja-JP" altLang="en-US" dirty="0"/>
          </a:p>
        </p:txBody>
      </p:sp>
      <p:sp>
        <p:nvSpPr>
          <p:cNvPr id="4" name="スライド番号プレースホルダー 3"/>
          <p:cNvSpPr>
            <a:spLocks noGrp="1"/>
          </p:cNvSpPr>
          <p:nvPr>
            <p:ph type="sldNum" sz="quarter" idx="10"/>
          </p:nvPr>
        </p:nvSpPr>
        <p:spPr/>
        <p:txBody>
          <a:bodyPr/>
          <a:lstStyle/>
          <a:p>
            <a:fld id="{1795343A-C76D-4FBF-B370-6FB394514AC7}" type="slidenum">
              <a:rPr kumimoji="1" lang="ja-JP" altLang="en-US" smtClean="0"/>
              <a:t>8</a:t>
            </a:fld>
            <a:endParaRPr kumimoji="1" lang="ja-JP" altLang="en-US"/>
          </a:p>
        </p:txBody>
      </p:sp>
    </p:spTree>
    <p:extLst>
      <p:ext uri="{BB962C8B-B14F-4D97-AF65-F5344CB8AC3E}">
        <p14:creationId xmlns:p14="http://schemas.microsoft.com/office/powerpoint/2010/main" val="301523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en-US" altLang="ja-JP" dirty="0" smtClean="0"/>
              <a:t>23</a:t>
            </a:r>
            <a:r>
              <a:rPr kumimoji="1" lang="ja-JP" altLang="en-US" dirty="0" smtClean="0"/>
              <a:t>年度末時点では、介護老人福祉施設</a:t>
            </a:r>
            <a:r>
              <a:rPr kumimoji="1" lang="en-US" altLang="ja-JP" dirty="0" smtClean="0"/>
              <a:t>11</a:t>
            </a:r>
            <a:r>
              <a:rPr kumimoji="1" lang="ja-JP" altLang="en-US" dirty="0" smtClean="0"/>
              <a:t>施設計</a:t>
            </a:r>
            <a:r>
              <a:rPr kumimoji="1" lang="en-US" altLang="ja-JP" dirty="0" smtClean="0"/>
              <a:t>673</a:t>
            </a:r>
            <a:r>
              <a:rPr kumimoji="1" lang="ja-JP" altLang="en-US" dirty="0" smtClean="0"/>
              <a:t>床に対し、利用者</a:t>
            </a:r>
            <a:r>
              <a:rPr kumimoji="1" lang="en-US" altLang="ja-JP" dirty="0" smtClean="0"/>
              <a:t>571</a:t>
            </a:r>
            <a:r>
              <a:rPr kumimoji="1" lang="ja-JP" altLang="en-US" dirty="0" smtClean="0"/>
              <a:t>人</a:t>
            </a:r>
            <a:endParaRPr kumimoji="1" lang="en-US" altLang="ja-JP" dirty="0" smtClean="0"/>
          </a:p>
          <a:p>
            <a:r>
              <a:rPr kumimoji="1" lang="en-US" altLang="ja-JP" dirty="0" smtClean="0"/>
              <a:t>http://www.city.tsuchiura.lg.jp/cms/data/doc/1333013815_doc_23_0.pdf</a:t>
            </a:r>
            <a:endParaRPr kumimoji="1" lang="ja-JP" altLang="en-US" dirty="0"/>
          </a:p>
        </p:txBody>
      </p:sp>
      <p:sp>
        <p:nvSpPr>
          <p:cNvPr id="4" name="スライド番号プレースホルダー 3"/>
          <p:cNvSpPr>
            <a:spLocks noGrp="1"/>
          </p:cNvSpPr>
          <p:nvPr>
            <p:ph type="sldNum" sz="quarter" idx="10"/>
          </p:nvPr>
        </p:nvSpPr>
        <p:spPr/>
        <p:txBody>
          <a:bodyPr/>
          <a:lstStyle/>
          <a:p>
            <a:fld id="{83CFA809-4256-41BF-905F-B7B458F53C09}" type="slidenum">
              <a:rPr kumimoji="1" lang="ja-JP" altLang="en-US" smtClean="0"/>
              <a:t>10</a:t>
            </a:fld>
            <a:endParaRPr kumimoji="1" lang="ja-JP" altLang="en-US"/>
          </a:p>
        </p:txBody>
      </p:sp>
    </p:spTree>
    <p:extLst>
      <p:ext uri="{BB962C8B-B14F-4D97-AF65-F5344CB8AC3E}">
        <p14:creationId xmlns:p14="http://schemas.microsoft.com/office/powerpoint/2010/main" val="3485887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57E51737-D103-4A9F-A59D-E0F1E1F72BFF}" type="datetime1">
              <a:rPr kumimoji="1" lang="ja-JP" altLang="en-US" smtClean="0"/>
              <a:t>2013/12/6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1476728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1EC18233-B5EE-40C7-BABC-D48615C94A94}" type="datetime1">
              <a:rPr kumimoji="1" lang="ja-JP" altLang="en-US" smtClean="0"/>
              <a:t>2013/12/6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707984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6C9B1E1-4703-4242-821D-C62A4C8163A9}" type="datetime1">
              <a:rPr kumimoji="1" lang="ja-JP" altLang="en-US" smtClean="0"/>
              <a:t>2013/12/6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299087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BB458BA-B7CC-444D-ADAA-46608191B502}" type="datetime1">
              <a:rPr kumimoji="1" lang="ja-JP" altLang="en-US" smtClean="0"/>
              <a:t>2013/12/6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915150" y="6388102"/>
            <a:ext cx="2057400" cy="365125"/>
          </a:xfrm>
        </p:spPr>
        <p:txBody>
          <a:bodyPr/>
          <a:lstStyle>
            <a:lvl1pPr>
              <a:defRPr sz="1400"/>
            </a:lvl1pPr>
          </a:lstStyle>
          <a:p>
            <a:fld id="{77C87CC7-EF39-4118-BB73-70ECF996A7FF}" type="slidenum">
              <a:rPr lang="ja-JP" altLang="en-US" smtClean="0"/>
              <a:pPr/>
              <a:t>‹#›</a:t>
            </a:fld>
            <a:endParaRPr lang="ja-JP" altLang="en-US"/>
          </a:p>
        </p:txBody>
      </p:sp>
    </p:spTree>
    <p:extLst>
      <p:ext uri="{BB962C8B-B14F-4D97-AF65-F5344CB8AC3E}">
        <p14:creationId xmlns:p14="http://schemas.microsoft.com/office/powerpoint/2010/main" val="21412437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E3942A8E-F365-495E-9BAB-62EC2D2CD8C5}" type="datetime1">
              <a:rPr kumimoji="1" lang="ja-JP" altLang="en-US" smtClean="0"/>
              <a:t>2013/12/6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2350485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8A4E2722-BE52-41A1-8F46-A1EC46EFFD0B}" type="datetime1">
              <a:rPr kumimoji="1" lang="ja-JP" altLang="en-US" smtClean="0"/>
              <a:t>2013/12/6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13480223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61F9F4DD-FE96-438C-AFD3-8E1E9CB5328E}" type="datetime1">
              <a:rPr kumimoji="1" lang="ja-JP" altLang="en-US" smtClean="0"/>
              <a:t>2013/12/6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10654618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1424F385-CA40-42A9-9D60-24950AEF78D6}" type="datetime1">
              <a:rPr kumimoji="1" lang="ja-JP" altLang="en-US" smtClean="0"/>
              <a:t>2013/12/6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38101997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9146E1-02D0-4265-8C38-E6C3017F1727}" type="datetime1">
              <a:rPr kumimoji="1" lang="ja-JP" altLang="en-US" smtClean="0"/>
              <a:t>2013/12/6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198266758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A63B2785-D790-49F9-9D5B-E2148F409C41}" type="datetime1">
              <a:rPr kumimoji="1" lang="ja-JP" altLang="en-US" smtClean="0"/>
              <a:t>2013/12/6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1102044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63DE9699-A187-49D4-9A1F-EAC55B5B161C}" type="datetime1">
              <a:rPr kumimoji="1" lang="ja-JP" altLang="en-US" smtClean="0"/>
              <a:t>2013/12/6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2885079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C86CCA-5F95-4C39-B5F1-8F3601D49220}" type="datetime1">
              <a:rPr kumimoji="1" lang="ja-JP" altLang="en-US" smtClean="0"/>
              <a:t>2013/12/6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C87CC7-EF39-4118-BB73-70ECF996A7FF}" type="slidenum">
              <a:rPr kumimoji="1" lang="ja-JP" altLang="en-US" smtClean="0"/>
              <a:t>‹#›</a:t>
            </a:fld>
            <a:endParaRPr kumimoji="1" lang="ja-JP" altLang="en-US"/>
          </a:p>
        </p:txBody>
      </p:sp>
    </p:spTree>
    <p:extLst>
      <p:ext uri="{BB962C8B-B14F-4D97-AF65-F5344CB8AC3E}">
        <p14:creationId xmlns:p14="http://schemas.microsoft.com/office/powerpoint/2010/main" val="833760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25.jpeg"/><Relationship Id="rId7" Type="http://schemas.openxmlformats.org/officeDocument/2006/relationships/diagramLayout" Target="../diagrams/layout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Data" Target="../diagrams/data9.xml"/><Relationship Id="rId5" Type="http://schemas.openxmlformats.org/officeDocument/2006/relationships/image" Target="../media/image27.png"/><Relationship Id="rId10" Type="http://schemas.microsoft.com/office/2007/relationships/diagramDrawing" Target="../diagrams/drawing9.xml"/><Relationship Id="rId4" Type="http://schemas.openxmlformats.org/officeDocument/2006/relationships/image" Target="../media/image26.gif"/><Relationship Id="rId9" Type="http://schemas.openxmlformats.org/officeDocument/2006/relationships/diagramColors" Target="../diagrams/colors9.xml"/></Relationships>
</file>

<file path=ppt/slides/_rels/slide11.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8.png"/><Relationship Id="rId7" Type="http://schemas.openxmlformats.org/officeDocument/2006/relationships/diagramColors" Target="../diagrams/colors1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2.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9.png"/><Relationship Id="rId7" Type="http://schemas.openxmlformats.org/officeDocument/2006/relationships/diagramColors" Target="../diagrams/colors11.xml"/><Relationship Id="rId2" Type="http://schemas.openxmlformats.org/officeDocument/2006/relationships/chart" Target="../charts/chart5.xml"/><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3.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chart" Target="../charts/chart6.xml"/><Relationship Id="rId7" Type="http://schemas.openxmlformats.org/officeDocument/2006/relationships/diagramColors" Target="../diagrams/colors1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1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31.png"/><Relationship Id="rId7" Type="http://schemas.openxmlformats.org/officeDocument/2006/relationships/diagramColors" Target="../diagrams/colors13.xml"/><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image" Target="../media/image32.png"/><Relationship Id="rId7" Type="http://schemas.openxmlformats.org/officeDocument/2006/relationships/diagramLayout" Target="../diagrams/layout1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Data" Target="../diagrams/data14.xml"/><Relationship Id="rId5" Type="http://schemas.openxmlformats.org/officeDocument/2006/relationships/image" Target="../media/image34.png"/><Relationship Id="rId10" Type="http://schemas.microsoft.com/office/2007/relationships/diagramDrawing" Target="../diagrams/drawing14.xml"/><Relationship Id="rId4" Type="http://schemas.openxmlformats.org/officeDocument/2006/relationships/image" Target="../media/image33.jpg"/><Relationship Id="rId9" Type="http://schemas.openxmlformats.org/officeDocument/2006/relationships/diagramColors" Target="../diagrams/colors14.xml"/></Relationships>
</file>

<file path=ppt/slides/_rels/slide16.xml.rels><?xml version="1.0" encoding="UTF-8" standalone="yes"?>
<Relationships xmlns="http://schemas.openxmlformats.org/package/2006/relationships"><Relationship Id="rId8" Type="http://schemas.openxmlformats.org/officeDocument/2006/relationships/image" Target="../media/image39.JPG"/><Relationship Id="rId13" Type="http://schemas.openxmlformats.org/officeDocument/2006/relationships/diagramQuickStyle" Target="../diagrams/quickStyle15.xml"/><Relationship Id="rId3" Type="http://schemas.openxmlformats.org/officeDocument/2006/relationships/image" Target="../media/image35.png"/><Relationship Id="rId7" Type="http://schemas.openxmlformats.org/officeDocument/2006/relationships/image" Target="../media/image38.JPG"/><Relationship Id="rId12" Type="http://schemas.openxmlformats.org/officeDocument/2006/relationships/diagramLayout" Target="../diagrams/layout15.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jpg"/><Relationship Id="rId11" Type="http://schemas.openxmlformats.org/officeDocument/2006/relationships/diagramData" Target="../diagrams/data15.xml"/><Relationship Id="rId5" Type="http://schemas.openxmlformats.org/officeDocument/2006/relationships/image" Target="../media/image36.jpg"/><Relationship Id="rId15" Type="http://schemas.microsoft.com/office/2007/relationships/diagramDrawing" Target="../diagrams/drawing15.xml"/><Relationship Id="rId10" Type="http://schemas.openxmlformats.org/officeDocument/2006/relationships/image" Target="../media/image41.jpg"/><Relationship Id="rId4" Type="http://schemas.microsoft.com/office/2007/relationships/hdphoto" Target="../media/hdphoto1.wdp"/><Relationship Id="rId9" Type="http://schemas.openxmlformats.org/officeDocument/2006/relationships/image" Target="../media/image40.jpg"/><Relationship Id="rId14" Type="http://schemas.openxmlformats.org/officeDocument/2006/relationships/diagramColors" Target="../diagrams/colors15.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image" Target="../media/image43.jpeg"/><Relationship Id="rId7" Type="http://schemas.openxmlformats.org/officeDocument/2006/relationships/image" Target="../media/image46.jpeg"/><Relationship Id="rId12" Type="http://schemas.microsoft.com/office/2007/relationships/diagramDrawing" Target="../diagrams/drawing16.xml"/><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5.jpeg"/><Relationship Id="rId11" Type="http://schemas.openxmlformats.org/officeDocument/2006/relationships/diagramColors" Target="../diagrams/colors16.xml"/><Relationship Id="rId5" Type="http://schemas.openxmlformats.org/officeDocument/2006/relationships/image" Target="../media/image21.jpeg"/><Relationship Id="rId10" Type="http://schemas.openxmlformats.org/officeDocument/2006/relationships/diagramQuickStyle" Target="../diagrams/quickStyle16.xml"/><Relationship Id="rId4" Type="http://schemas.openxmlformats.org/officeDocument/2006/relationships/image" Target="../media/image44.jpeg"/><Relationship Id="rId9" Type="http://schemas.openxmlformats.org/officeDocument/2006/relationships/diagramLayout" Target="../diagrams/layout16.xml"/></Relationships>
</file>

<file path=ppt/slides/_rels/slide1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image" Target="../media/image49.png"/><Relationship Id="rId7" Type="http://schemas.openxmlformats.org/officeDocument/2006/relationships/image" Target="../media/image53.jpeg"/><Relationship Id="rId12" Type="http://schemas.microsoft.com/office/2007/relationships/diagramDrawing" Target="../diagrams/drawing1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2.jpeg"/><Relationship Id="rId11" Type="http://schemas.openxmlformats.org/officeDocument/2006/relationships/diagramColors" Target="../diagrams/colors18.xml"/><Relationship Id="rId5" Type="http://schemas.openxmlformats.org/officeDocument/2006/relationships/image" Target="../media/image51.png"/><Relationship Id="rId10" Type="http://schemas.openxmlformats.org/officeDocument/2006/relationships/diagramQuickStyle" Target="../diagrams/quickStyle18.xml"/><Relationship Id="rId4" Type="http://schemas.openxmlformats.org/officeDocument/2006/relationships/image" Target="../media/image50.jpeg"/><Relationship Id="rId9" Type="http://schemas.openxmlformats.org/officeDocument/2006/relationships/diagramLayout" Target="../diagrams/layout18.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jpeg"/><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9.xml"/><Relationship Id="rId3" Type="http://schemas.openxmlformats.org/officeDocument/2006/relationships/image" Target="../media/image54.jpeg"/><Relationship Id="rId7" Type="http://schemas.openxmlformats.org/officeDocument/2006/relationships/diagramQuickStyle" Target="../diagrams/quickStyle1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19.xml"/><Relationship Id="rId5" Type="http://schemas.openxmlformats.org/officeDocument/2006/relationships/diagramData" Target="../diagrams/data19.xml"/><Relationship Id="rId4" Type="http://schemas.openxmlformats.org/officeDocument/2006/relationships/image" Target="../media/image55.jpeg"/><Relationship Id="rId9" Type="http://schemas.microsoft.com/office/2007/relationships/diagramDrawing" Target="../diagrams/drawing19.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20.xml"/><Relationship Id="rId3" Type="http://schemas.openxmlformats.org/officeDocument/2006/relationships/image" Target="../media/image48.png"/><Relationship Id="rId7" Type="http://schemas.openxmlformats.org/officeDocument/2006/relationships/diagramLayout" Target="../diagrams/layout2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Data" Target="../diagrams/data20.xml"/><Relationship Id="rId5" Type="http://schemas.openxmlformats.org/officeDocument/2006/relationships/image" Target="../media/image57.jpg"/><Relationship Id="rId10" Type="http://schemas.microsoft.com/office/2007/relationships/diagramDrawing" Target="../diagrams/drawing20.xml"/><Relationship Id="rId4" Type="http://schemas.openxmlformats.org/officeDocument/2006/relationships/image" Target="../media/image56.png"/><Relationship Id="rId9" Type="http://schemas.openxmlformats.org/officeDocument/2006/relationships/diagramColors" Target="../diagrams/colors20.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21.xml"/><Relationship Id="rId3" Type="http://schemas.openxmlformats.org/officeDocument/2006/relationships/image" Target="../media/image58.png"/><Relationship Id="rId7" Type="http://schemas.openxmlformats.org/officeDocument/2006/relationships/diagramQuickStyle" Target="../diagrams/quickStyle2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21.xml"/><Relationship Id="rId5" Type="http://schemas.openxmlformats.org/officeDocument/2006/relationships/diagramData" Target="../diagrams/data21.xml"/><Relationship Id="rId4" Type="http://schemas.openxmlformats.org/officeDocument/2006/relationships/image" Target="../media/image59.png"/><Relationship Id="rId9" Type="http://schemas.microsoft.com/office/2007/relationships/diagramDrawing" Target="../diagrams/drawing21.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22.xml"/><Relationship Id="rId3" Type="http://schemas.openxmlformats.org/officeDocument/2006/relationships/image" Target="../media/image60.jpeg"/><Relationship Id="rId7" Type="http://schemas.openxmlformats.org/officeDocument/2006/relationships/diagramLayout" Target="../diagrams/layout2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Data" Target="../diagrams/data22.xml"/><Relationship Id="rId5" Type="http://schemas.openxmlformats.org/officeDocument/2006/relationships/image" Target="../media/image62.png"/><Relationship Id="rId10" Type="http://schemas.microsoft.com/office/2007/relationships/diagramDrawing" Target="../diagrams/drawing22.xml"/><Relationship Id="rId4" Type="http://schemas.openxmlformats.org/officeDocument/2006/relationships/image" Target="../media/image61.jpg"/><Relationship Id="rId9" Type="http://schemas.openxmlformats.org/officeDocument/2006/relationships/diagramColors" Target="../diagrams/colors22.xml"/></Relationships>
</file>

<file path=ppt/slides/_rels/slide24.xml.rels><?xml version="1.0" encoding="UTF-8" standalone="yes"?>
<Relationships xmlns="http://schemas.openxmlformats.org/package/2006/relationships"><Relationship Id="rId8" Type="http://schemas.openxmlformats.org/officeDocument/2006/relationships/diagramData" Target="../diagrams/data23.xml"/><Relationship Id="rId3" Type="http://schemas.openxmlformats.org/officeDocument/2006/relationships/image" Target="../media/image63.PNG"/><Relationship Id="rId7" Type="http://schemas.openxmlformats.org/officeDocument/2006/relationships/image" Target="../media/image66.PNG"/><Relationship Id="rId12" Type="http://schemas.microsoft.com/office/2007/relationships/diagramDrawing" Target="../diagrams/drawing2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6.jpg"/><Relationship Id="rId11" Type="http://schemas.openxmlformats.org/officeDocument/2006/relationships/diagramColors" Target="../diagrams/colors23.xml"/><Relationship Id="rId5" Type="http://schemas.openxmlformats.org/officeDocument/2006/relationships/image" Target="../media/image65.jpeg"/><Relationship Id="rId10" Type="http://schemas.openxmlformats.org/officeDocument/2006/relationships/diagramQuickStyle" Target="../diagrams/quickStyle23.xml"/><Relationship Id="rId4" Type="http://schemas.openxmlformats.org/officeDocument/2006/relationships/image" Target="../media/image64.jpg"/><Relationship Id="rId9" Type="http://schemas.openxmlformats.org/officeDocument/2006/relationships/diagramLayout" Target="../diagrams/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7.png"/><Relationship Id="rId3" Type="http://schemas.openxmlformats.org/officeDocument/2006/relationships/diagramLayout" Target="../diagrams/layout24.xml"/><Relationship Id="rId7" Type="http://schemas.openxmlformats.org/officeDocument/2006/relationships/image" Target="../media/image48.png"/><Relationship Id="rId12" Type="http://schemas.openxmlformats.org/officeDocument/2006/relationships/image" Target="../media/image5.PNG"/><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11" Type="http://schemas.openxmlformats.org/officeDocument/2006/relationships/image" Target="../media/image4.png"/><Relationship Id="rId5" Type="http://schemas.openxmlformats.org/officeDocument/2006/relationships/diagramColors" Target="../diagrams/colors24.xml"/><Relationship Id="rId10" Type="http://schemas.openxmlformats.org/officeDocument/2006/relationships/image" Target="../media/image3.PNG"/><Relationship Id="rId4" Type="http://schemas.openxmlformats.org/officeDocument/2006/relationships/diagramQuickStyle" Target="../diagrams/quickStyle24.xml"/><Relationship Id="rId9"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27.xml.rels><?xml version="1.0" encoding="UTF-8" standalone="yes"?>
<Relationships xmlns="http://schemas.openxmlformats.org/package/2006/relationships"><Relationship Id="rId3" Type="http://schemas.openxmlformats.org/officeDocument/2006/relationships/hyperlink" Target="http://www.city.yawata.kyoto.jp/learn-enjoy/kanko/miryoku/nashigari.html" TargetMode="External"/><Relationship Id="rId2" Type="http://schemas.openxmlformats.org/officeDocument/2006/relationships/hyperlink" Target="http://www.city.tsuchiura.lg.jp/cms/data/doc/1244176149_doc_26.pdf" TargetMode="External"/><Relationship Id="rId1" Type="http://schemas.openxmlformats.org/officeDocument/2006/relationships/slideLayout" Target="../slideLayouts/slideLayout2.xml"/><Relationship Id="rId6" Type="http://schemas.openxmlformats.org/officeDocument/2006/relationships/hyperlink" Target="http://www.city.tsuchiura.lg.jp/cms/data/doc/1352963378_doc_3.pdf" TargetMode="External"/><Relationship Id="rId5" Type="http://schemas.openxmlformats.org/officeDocument/2006/relationships/hyperlink" Target="http://www.otsuno.com/bypass/" TargetMode="External"/><Relationship Id="rId4" Type="http://schemas.openxmlformats.org/officeDocument/2006/relationships/hyperlink" Target="http://www.ibawaku.com/maps/index.php?f=ss_sakurabashi.html"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ww.city.tsuchiura.lg.jp/cms/data/doc/1232350450_doc_27.pdf" TargetMode="External"/><Relationship Id="rId3" Type="http://schemas.openxmlformats.org/officeDocument/2006/relationships/hyperlink" Target="http://www.city.tsuchiura.lg.jp/cms/data/doc/1220000959_doc_34.pdf" TargetMode="External"/><Relationship Id="rId7" Type="http://schemas.openxmlformats.org/officeDocument/2006/relationships/hyperlink" Target="http://www.city.tsuchiura.lg.jp/cms/data/doc/1354674048_doc_3_0.pdf" TargetMode="External"/><Relationship Id="rId2" Type="http://schemas.openxmlformats.org/officeDocument/2006/relationships/hyperlink" Target="http://www.city.tsuchiura.lg.jp/cms/data/doc/1322183234_doc_22.pdf" TargetMode="External"/><Relationship Id="rId1" Type="http://schemas.openxmlformats.org/officeDocument/2006/relationships/slideLayout" Target="../slideLayouts/slideLayout2.xml"/><Relationship Id="rId6" Type="http://schemas.openxmlformats.org/officeDocument/2006/relationships/hyperlink" Target="http://www.city.tsuchiura.lg.jp/cms/data/doc/1269591701_doc_27.pdf" TargetMode="External"/><Relationship Id="rId5" Type="http://schemas.openxmlformats.org/officeDocument/2006/relationships/hyperlink" Target="http://www.city.tsuchiura.lg.jp/index.php" TargetMode="External"/><Relationship Id="rId10" Type="http://schemas.openxmlformats.org/officeDocument/2006/relationships/hyperlink" Target="http://boat-fair.jp/2008/link/lacus_marina/white_iris/a.html" TargetMode="External"/><Relationship Id="rId4" Type="http://schemas.openxmlformats.org/officeDocument/2006/relationships/hyperlink" Target="http://www.city.tsuchiura.lg.jp/cms/data/doc/1352963378_doc_3.pdf" TargetMode="External"/><Relationship Id="rId9" Type="http://schemas.openxmlformats.org/officeDocument/2006/relationships/hyperlink" Target="http://niiharikomachi.blog71.fc2.com/" TargetMode="External"/></Relationships>
</file>

<file path=ppt/slides/_rels/slide2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9.jpeg"/><Relationship Id="rId7" Type="http://schemas.openxmlformats.org/officeDocument/2006/relationships/diagramQuickStyle" Target="../diagrams/quickStyle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0.png"/><Relationship Id="rId9" Type="http://schemas.microsoft.com/office/2007/relationships/diagramDrawing" Target="../diagrams/drawing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diagramLayout" Target="../diagrams/layout26.xml"/><Relationship Id="rId3" Type="http://schemas.openxmlformats.org/officeDocument/2006/relationships/image" Target="../media/image70.png"/><Relationship Id="rId7" Type="http://schemas.openxmlformats.org/officeDocument/2006/relationships/diagramData" Target="../diagrams/data26.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3.png"/><Relationship Id="rId11" Type="http://schemas.microsoft.com/office/2007/relationships/diagramDrawing" Target="../diagrams/drawing26.xml"/><Relationship Id="rId5" Type="http://schemas.openxmlformats.org/officeDocument/2006/relationships/image" Target="../media/image72.png"/><Relationship Id="rId10" Type="http://schemas.openxmlformats.org/officeDocument/2006/relationships/diagramColors" Target="../diagrams/colors26.xml"/><Relationship Id="rId4" Type="http://schemas.openxmlformats.org/officeDocument/2006/relationships/image" Target="../media/image71.png"/><Relationship Id="rId9" Type="http://schemas.openxmlformats.org/officeDocument/2006/relationships/diagramQuickStyle" Target="../diagrams/quickStyle26.xml"/></Relationships>
</file>

<file path=ppt/slides/_rels/slide4.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1.png"/><Relationship Id="rId7" Type="http://schemas.openxmlformats.org/officeDocument/2006/relationships/diagramColors" Target="../diagrams/colors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image" Target="../media/image14.png"/><Relationship Id="rId5" Type="http://schemas.openxmlformats.org/officeDocument/2006/relationships/diagramLayout" Target="../diagrams/layout4.xml"/><Relationship Id="rId10" Type="http://schemas.openxmlformats.org/officeDocument/2006/relationships/image" Target="../media/image13.png"/><Relationship Id="rId4" Type="http://schemas.openxmlformats.org/officeDocument/2006/relationships/diagramData" Target="../diagrams/data4.xml"/><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5.png"/><Relationship Id="rId7" Type="http://schemas.openxmlformats.org/officeDocument/2006/relationships/diagramColors" Target="../diagrams/colors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chart" Target="../charts/chart2.xml"/><Relationship Id="rId7" Type="http://schemas.openxmlformats.org/officeDocument/2006/relationships/diagramQuickStyle" Target="../diagrams/quickStyle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chart" Target="../charts/chart3.xml"/><Relationship Id="rId9" Type="http://schemas.microsoft.com/office/2007/relationships/diagramDrawing" Target="../diagrams/drawing6.xml"/></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diagramQuickStyle" Target="../diagrams/quickStyle7.xml"/><Relationship Id="rId3" Type="http://schemas.openxmlformats.org/officeDocument/2006/relationships/chart" Target="../charts/chart4.xml"/><Relationship Id="rId7" Type="http://schemas.openxmlformats.org/officeDocument/2006/relationships/image" Target="../media/image19.jpeg"/><Relationship Id="rId12" Type="http://schemas.openxmlformats.org/officeDocument/2006/relationships/diagramLayout" Target="../diagrams/layout7.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8.jpeg"/><Relationship Id="rId11" Type="http://schemas.openxmlformats.org/officeDocument/2006/relationships/diagramData" Target="../diagrams/data7.xml"/><Relationship Id="rId5" Type="http://schemas.openxmlformats.org/officeDocument/2006/relationships/image" Target="../media/image17.jpeg"/><Relationship Id="rId15" Type="http://schemas.microsoft.com/office/2007/relationships/diagramDrawing" Target="../diagrams/drawing7.xml"/><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diagramColors" Target="../diagrams/colors7.xml"/></Relationships>
</file>

<file path=ppt/slides/_rels/slide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4.png"/><Relationship Id="rId7" Type="http://schemas.openxmlformats.org/officeDocument/2006/relationships/diagramColors" Target="../diagrams/colors8.xm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C87CC7-EF39-4118-BB73-70ECF996A7FF}" type="slidenum">
              <a:rPr kumimoji="1" lang="ja-JP" altLang="en-US" smtClean="0"/>
              <a:t>1</a:t>
            </a:fld>
            <a:endParaRPr kumimoji="1" lang="ja-JP" altLang="en-US"/>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3263" y="2721439"/>
            <a:ext cx="1891562" cy="1816582"/>
          </a:xfrm>
          <a:prstGeom prst="ellipse">
            <a:avLst/>
          </a:prstGeom>
          <a:ln>
            <a:noFill/>
          </a:ln>
          <a:effectLst>
            <a:softEdge rad="112500"/>
          </a:effectLst>
        </p:spPr>
      </p:pic>
      <p:pic>
        <p:nvPicPr>
          <p:cNvPr id="10" name="図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3048" y="2679669"/>
            <a:ext cx="2016456" cy="1900122"/>
          </a:xfrm>
          <a:prstGeom prst="ellipse">
            <a:avLst/>
          </a:prstGeom>
          <a:ln>
            <a:noFill/>
          </a:ln>
          <a:effectLst>
            <a:softEdge rad="112500"/>
          </a:effectLst>
        </p:spPr>
      </p:pic>
      <p:pic>
        <p:nvPicPr>
          <p:cNvPr id="11" name="図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21" y="2763975"/>
            <a:ext cx="1761346" cy="1805656"/>
          </a:xfrm>
          <a:prstGeom prst="ellipse">
            <a:avLst/>
          </a:prstGeom>
          <a:ln>
            <a:noFill/>
          </a:ln>
          <a:effectLst>
            <a:softEdge rad="112500"/>
          </a:effectLst>
        </p:spPr>
      </p:pic>
      <p:pic>
        <p:nvPicPr>
          <p:cNvPr id="12" name="図 11"/>
          <p:cNvPicPr>
            <a:picLocks noChangeAspect="1"/>
          </p:cNvPicPr>
          <p:nvPr/>
        </p:nvPicPr>
        <p:blipFill>
          <a:blip r:embed="rId6"/>
          <a:stretch>
            <a:fillRect/>
          </a:stretch>
        </p:blipFill>
        <p:spPr>
          <a:xfrm>
            <a:off x="1662480" y="2718947"/>
            <a:ext cx="1725157" cy="1860844"/>
          </a:xfrm>
          <a:prstGeom prst="ellipse">
            <a:avLst/>
          </a:prstGeom>
          <a:ln>
            <a:noFill/>
          </a:ln>
          <a:effectLst>
            <a:softEdge rad="112500"/>
          </a:effectLst>
        </p:spPr>
      </p:pic>
      <p:pic>
        <p:nvPicPr>
          <p:cNvPr id="13" name="図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53150" y="2718947"/>
            <a:ext cx="1865258" cy="1888117"/>
          </a:xfrm>
          <a:prstGeom prst="ellipse">
            <a:avLst/>
          </a:prstGeom>
          <a:ln>
            <a:noFill/>
          </a:ln>
          <a:effectLst>
            <a:softEdge rad="112500"/>
          </a:effectLst>
        </p:spPr>
      </p:pic>
      <p:pic>
        <p:nvPicPr>
          <p:cNvPr id="14" name="図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88010" y="5409253"/>
            <a:ext cx="886735" cy="840892"/>
          </a:xfrm>
          <a:prstGeom prst="ellipse">
            <a:avLst/>
          </a:prstGeom>
          <a:ln>
            <a:noFill/>
          </a:ln>
          <a:effectLst>
            <a:softEdge rad="112500"/>
          </a:effectLst>
        </p:spPr>
      </p:pic>
      <p:sp>
        <p:nvSpPr>
          <p:cNvPr id="2" name="タイトル 1"/>
          <p:cNvSpPr>
            <a:spLocks noGrp="1"/>
          </p:cNvSpPr>
          <p:nvPr>
            <p:ph type="ctrTitle"/>
          </p:nvPr>
        </p:nvSpPr>
        <p:spPr>
          <a:xfrm>
            <a:off x="0" y="328809"/>
            <a:ext cx="9144000" cy="2331109"/>
          </a:xfrm>
          <a:ln>
            <a:noFill/>
          </a:ln>
        </p:spPr>
        <p:txBody>
          <a:bodyPr>
            <a:normAutofit fontScale="90000"/>
          </a:bodyPr>
          <a:lstStyle/>
          <a:p>
            <a:r>
              <a:rPr lang="ja-JP" altLang="en-US" dirty="0" smtClean="0">
                <a:ln w="3175">
                  <a:solidFill>
                    <a:sysClr val="windowText" lastClr="000000"/>
                  </a:solidFill>
                </a:ln>
                <a:latin typeface="HGPｺﾞｼｯｸE" panose="020B0900000000000000" pitchFamily="50" charset="-128"/>
                <a:ea typeface="HGPｺﾞｼｯｸE" panose="020B0900000000000000" pitchFamily="50" charset="-128"/>
              </a:rPr>
              <a:t>ずっと住まいる</a:t>
            </a:r>
            <a:r>
              <a:rPr lang="en-US" altLang="ja-JP" sz="8000" b="1" dirty="0">
                <a:solidFill>
                  <a:srgbClr val="FF0000"/>
                </a:solidFill>
                <a:latin typeface="DejaVu Sans" panose="020B0603030804020204" pitchFamily="34" charset="0"/>
                <a:ea typeface="DejaVu Sans" panose="020B0603030804020204" pitchFamily="34" charset="0"/>
                <a:cs typeface="DejaVu Sans" panose="020B0603030804020204" pitchFamily="34" charset="0"/>
              </a:rPr>
              <a:t>s</a:t>
            </a:r>
            <a:r>
              <a:rPr lang="en-US" altLang="ja-JP" sz="8000" b="1" dirty="0">
                <a:solidFill>
                  <a:schemeClr val="accent2"/>
                </a:solidFill>
                <a:latin typeface="DejaVu Sans" panose="020B0603030804020204" pitchFamily="34" charset="0"/>
                <a:ea typeface="DejaVu Sans" panose="020B0603030804020204" pitchFamily="34" charset="0"/>
                <a:cs typeface="DejaVu Sans" panose="020B0603030804020204" pitchFamily="34" charset="0"/>
              </a:rPr>
              <a:t>m</a:t>
            </a:r>
            <a:r>
              <a:rPr lang="en-US" altLang="ja-JP" sz="8000" b="1" dirty="0">
                <a:solidFill>
                  <a:srgbClr val="00B050"/>
                </a:solidFill>
                <a:latin typeface="DejaVu Sans" panose="020B0603030804020204" pitchFamily="34" charset="0"/>
                <a:ea typeface="DejaVu Sans" panose="020B0603030804020204" pitchFamily="34" charset="0"/>
                <a:cs typeface="DejaVu Sans" panose="020B0603030804020204" pitchFamily="34" charset="0"/>
              </a:rPr>
              <a:t>i</a:t>
            </a:r>
            <a:r>
              <a:rPr lang="en-US" altLang="ja-JP" sz="8000" b="1" dirty="0">
                <a:solidFill>
                  <a:srgbClr val="0070C0"/>
                </a:solidFill>
                <a:latin typeface="DejaVu Sans" panose="020B0603030804020204" pitchFamily="34" charset="0"/>
                <a:ea typeface="DejaVu Sans" panose="020B0603030804020204" pitchFamily="34" charset="0"/>
                <a:cs typeface="DejaVu Sans" panose="020B0603030804020204" pitchFamily="34" charset="0"/>
              </a:rPr>
              <a:t>l</a:t>
            </a:r>
            <a:r>
              <a:rPr lang="en-US" altLang="ja-JP" sz="8000" b="1" dirty="0">
                <a:solidFill>
                  <a:srgbClr val="7030A0"/>
                </a:solidFill>
                <a:latin typeface="DejaVu Sans" panose="020B0603030804020204" pitchFamily="34" charset="0"/>
                <a:ea typeface="DejaVu Sans" panose="020B0603030804020204" pitchFamily="34" charset="0"/>
                <a:cs typeface="DejaVu Sans" panose="020B0603030804020204" pitchFamily="34" charset="0"/>
              </a:rPr>
              <a:t>e</a:t>
            </a:r>
            <a:r>
              <a:rPr lang="en-US" altLang="ja-JP" sz="7200" b="1" dirty="0">
                <a:ln>
                  <a:solidFill>
                    <a:sysClr val="windowText" lastClr="000000"/>
                  </a:solidFill>
                </a:ln>
                <a:sym typeface="Wingdings" panose="05000000000000000000" pitchFamily="2" charset="2"/>
              </a:rPr>
              <a:t></a:t>
            </a:r>
            <a:r>
              <a:rPr lang="en-US" altLang="ja-JP" sz="7200" b="1" dirty="0" smtClean="0">
                <a:ln>
                  <a:solidFill>
                    <a:sysClr val="windowText" lastClr="000000"/>
                  </a:solidFill>
                </a:ln>
                <a:sym typeface="Wingdings" panose="05000000000000000000" pitchFamily="2" charset="2"/>
              </a:rPr>
              <a:t>!!</a:t>
            </a:r>
            <a:br>
              <a:rPr lang="en-US" altLang="ja-JP" sz="7200" b="1" dirty="0" smtClean="0">
                <a:ln>
                  <a:solidFill>
                    <a:sysClr val="windowText" lastClr="000000"/>
                  </a:solidFill>
                </a:ln>
                <a:sym typeface="Wingdings" panose="05000000000000000000" pitchFamily="2" charset="2"/>
              </a:rPr>
            </a:br>
            <a:r>
              <a:rPr lang="en-US" altLang="ja-JP" sz="3100" dirty="0" smtClean="0">
                <a:solidFill>
                  <a:schemeClr val="bg2"/>
                </a:solidFill>
                <a:sym typeface="Wingdings" panose="05000000000000000000" pitchFamily="2" charset="2"/>
              </a:rPr>
              <a:t>~</a:t>
            </a:r>
            <a:r>
              <a:rPr lang="ja-JP" altLang="en-US" sz="3100" dirty="0" smtClean="0">
                <a:solidFill>
                  <a:schemeClr val="bg2"/>
                </a:solidFill>
                <a:sym typeface="Wingdings" panose="05000000000000000000" pitchFamily="2" charset="2"/>
              </a:rPr>
              <a:t>笑顔は最高のスパイス</a:t>
            </a:r>
            <a:r>
              <a:rPr lang="en-US" altLang="ja-JP" sz="3100" dirty="0" smtClean="0">
                <a:solidFill>
                  <a:schemeClr val="bg2"/>
                </a:solidFill>
                <a:sym typeface="Wingdings" panose="05000000000000000000" pitchFamily="2" charset="2"/>
              </a:rPr>
              <a:t>~</a:t>
            </a:r>
            <a:endParaRPr lang="ja-JP" altLang="en-US" sz="3100" dirty="0">
              <a:solidFill>
                <a:schemeClr val="bg2"/>
              </a:solidFill>
            </a:endParaRPr>
          </a:p>
        </p:txBody>
      </p:sp>
      <p:sp>
        <p:nvSpPr>
          <p:cNvPr id="3" name="サブタイトル 2"/>
          <p:cNvSpPr>
            <a:spLocks noGrp="1"/>
          </p:cNvSpPr>
          <p:nvPr>
            <p:ph type="subTitle" idx="1"/>
          </p:nvPr>
        </p:nvSpPr>
        <p:spPr>
          <a:xfrm>
            <a:off x="0" y="4565833"/>
            <a:ext cx="9144000" cy="1655763"/>
          </a:xfrm>
        </p:spPr>
        <p:txBody>
          <a:bodyPr>
            <a:noAutofit/>
          </a:bodyPr>
          <a:lstStyle/>
          <a:p>
            <a:r>
              <a:rPr lang="ja-JP" altLang="en-US" sz="2800" dirty="0">
                <a:ln>
                  <a:solidFill>
                    <a:sysClr val="windowText" lastClr="000000"/>
                  </a:solidFill>
                </a:ln>
                <a:latin typeface="HGPｺﾞｼｯｸE" panose="020B0900000000000000" pitchFamily="50" charset="-128"/>
                <a:ea typeface="HGPｺﾞｼｯｸE" panose="020B0900000000000000" pitchFamily="50" charset="-128"/>
              </a:rPr>
              <a:t>小川恭平　菊地桂司</a:t>
            </a:r>
            <a:endParaRPr lang="en-US" altLang="ja-JP" sz="2800" dirty="0">
              <a:ln>
                <a:solidFill>
                  <a:sysClr val="windowText" lastClr="000000"/>
                </a:solidFill>
              </a:ln>
              <a:latin typeface="HGPｺﾞｼｯｸE" panose="020B0900000000000000" pitchFamily="50" charset="-128"/>
              <a:ea typeface="HGPｺﾞｼｯｸE" panose="020B0900000000000000" pitchFamily="50" charset="-128"/>
            </a:endParaRPr>
          </a:p>
          <a:p>
            <a:r>
              <a:rPr lang="ja-JP" altLang="en-US" sz="2800" dirty="0">
                <a:ln>
                  <a:solidFill>
                    <a:sysClr val="windowText" lastClr="000000"/>
                  </a:solidFill>
                </a:ln>
                <a:latin typeface="HGPｺﾞｼｯｸE" panose="020B0900000000000000" pitchFamily="50" charset="-128"/>
                <a:ea typeface="HGPｺﾞｼｯｸE" panose="020B0900000000000000" pitchFamily="50" charset="-128"/>
              </a:rPr>
              <a:t>徳永光　水澤花穂　鈴木由梨</a:t>
            </a:r>
            <a:endParaRPr lang="en-US" altLang="ja-JP" sz="2800" dirty="0">
              <a:ln>
                <a:solidFill>
                  <a:sysClr val="windowText" lastClr="000000"/>
                </a:solidFill>
              </a:ln>
              <a:latin typeface="HGPｺﾞｼｯｸE" panose="020B0900000000000000" pitchFamily="50" charset="-128"/>
              <a:ea typeface="HGPｺﾞｼｯｸE" panose="020B0900000000000000" pitchFamily="50" charset="-128"/>
            </a:endParaRPr>
          </a:p>
          <a:p>
            <a:r>
              <a:rPr lang="ja-JP" altLang="en-US" sz="2800" dirty="0" smtClean="0">
                <a:ln>
                  <a:solidFill>
                    <a:sysClr val="windowText" lastClr="000000"/>
                  </a:solidFill>
                </a:ln>
                <a:latin typeface="HGPｺﾞｼｯｸE" panose="020B0900000000000000" pitchFamily="50" charset="-128"/>
                <a:ea typeface="HGPｺﾞｼｯｸE" panose="020B0900000000000000" pitchFamily="50" charset="-128"/>
              </a:rPr>
              <a:t>　　</a:t>
            </a:r>
            <a:r>
              <a:rPr lang="en-US" altLang="ja-JP" sz="2800" dirty="0" smtClean="0">
                <a:ln>
                  <a:solidFill>
                    <a:sysClr val="windowText" lastClr="000000"/>
                  </a:solidFill>
                </a:ln>
                <a:latin typeface="HGPｺﾞｼｯｸE" panose="020B0900000000000000" pitchFamily="50" charset="-128"/>
                <a:ea typeface="HGPｺﾞｼｯｸE" panose="020B0900000000000000" pitchFamily="50" charset="-128"/>
              </a:rPr>
              <a:t>TA</a:t>
            </a:r>
            <a:r>
              <a:rPr lang="ja-JP" altLang="en-US" sz="2800" dirty="0">
                <a:ln>
                  <a:solidFill>
                    <a:sysClr val="windowText" lastClr="000000"/>
                  </a:solidFill>
                </a:ln>
                <a:latin typeface="HGPｺﾞｼｯｸE" panose="020B0900000000000000" pitchFamily="50" charset="-128"/>
                <a:ea typeface="HGPｺﾞｼｯｸE" panose="020B0900000000000000" pitchFamily="50" charset="-128"/>
              </a:rPr>
              <a:t>：田野井雄吾</a:t>
            </a:r>
            <a:endParaRPr lang="en-US" altLang="ja-JP" sz="2800" dirty="0">
              <a:ln>
                <a:solidFill>
                  <a:sysClr val="windowText" lastClr="000000"/>
                </a:solidFill>
              </a:ln>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988825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rtbank.co.jp/stockillust/vol8_image/chizuwamasayuki/1-C-MSC15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72892" y="2564882"/>
            <a:ext cx="2353899" cy="18272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are-net.biz/hp/explain/img/clip/kousenchin.gif"/>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578305" y="4678765"/>
            <a:ext cx="1743075" cy="15621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45758"/>
            <a:ext cx="8370090" cy="4892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正方形/長方形 8"/>
          <p:cNvSpPr/>
          <p:nvPr/>
        </p:nvSpPr>
        <p:spPr>
          <a:xfrm>
            <a:off x="2786334" y="2200940"/>
            <a:ext cx="1114879" cy="430972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円形吹き出し 9"/>
          <p:cNvSpPr/>
          <p:nvPr/>
        </p:nvSpPr>
        <p:spPr>
          <a:xfrm>
            <a:off x="132466" y="4605772"/>
            <a:ext cx="3303732" cy="2147455"/>
          </a:xfrm>
          <a:prstGeom prst="wedgeEllipseCallout">
            <a:avLst>
              <a:gd name="adj1" fmla="val 32650"/>
              <a:gd name="adj2" fmla="val -6599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dirty="0"/>
              <a:t>利用者数に</a:t>
            </a:r>
            <a:endParaRPr lang="en-US" altLang="ja-JP" sz="2800" dirty="0"/>
          </a:p>
          <a:p>
            <a:pPr algn="ctr"/>
            <a:r>
              <a:rPr lang="ja-JP" altLang="en-US" sz="2800" dirty="0"/>
              <a:t>余裕あり</a:t>
            </a:r>
          </a:p>
        </p:txBody>
      </p:sp>
      <p:sp>
        <p:nvSpPr>
          <p:cNvPr id="11" name="テキスト ボックス 10"/>
          <p:cNvSpPr txBox="1"/>
          <p:nvPr/>
        </p:nvSpPr>
        <p:spPr>
          <a:xfrm>
            <a:off x="4575975" y="6573257"/>
            <a:ext cx="5002330" cy="307777"/>
          </a:xfrm>
          <a:prstGeom prst="rect">
            <a:avLst/>
          </a:prstGeom>
          <a:noFill/>
        </p:spPr>
        <p:txBody>
          <a:bodyPr wrap="square" rtlCol="0">
            <a:spAutoFit/>
          </a:bodyPr>
          <a:lstStyle/>
          <a:p>
            <a:r>
              <a:rPr lang="ja-JP" altLang="en-US" sz="1400" dirty="0"/>
              <a:t>第</a:t>
            </a:r>
            <a:r>
              <a:rPr lang="en-US" altLang="ja-JP" sz="1400" dirty="0"/>
              <a:t>5</a:t>
            </a:r>
            <a:r>
              <a:rPr lang="ja-JP" altLang="en-US" sz="1400" dirty="0"/>
              <a:t>次土浦市老人福祉計画及び介護保険事業計画（案）より</a:t>
            </a:r>
          </a:p>
        </p:txBody>
      </p:sp>
      <p:sp>
        <p:nvSpPr>
          <p:cNvPr id="14" name="テキスト ボックス 13"/>
          <p:cNvSpPr txBox="1"/>
          <p:nvPr/>
        </p:nvSpPr>
        <p:spPr>
          <a:xfrm>
            <a:off x="1399312" y="1690688"/>
            <a:ext cx="2151551" cy="369332"/>
          </a:xfrm>
          <a:prstGeom prst="rect">
            <a:avLst/>
          </a:prstGeom>
          <a:noFill/>
        </p:spPr>
        <p:txBody>
          <a:bodyPr wrap="none" rtlCol="0">
            <a:spAutoFit/>
          </a:bodyPr>
          <a:lstStyle/>
          <a:p>
            <a:r>
              <a:rPr lang="en-US" altLang="ja-JP" dirty="0"/>
              <a:t>※</a:t>
            </a:r>
            <a:r>
              <a:rPr lang="ja-JP" altLang="en-US" dirty="0"/>
              <a:t>平成</a:t>
            </a:r>
            <a:r>
              <a:rPr lang="en-US" altLang="ja-JP" dirty="0"/>
              <a:t>24</a:t>
            </a:r>
            <a:r>
              <a:rPr lang="ja-JP" altLang="en-US" dirty="0"/>
              <a:t>年</a:t>
            </a:r>
            <a:r>
              <a:rPr lang="en-US" altLang="ja-JP" dirty="0"/>
              <a:t>3</a:t>
            </a:r>
            <a:r>
              <a:rPr lang="ja-JP" altLang="en-US" dirty="0"/>
              <a:t>月時点</a:t>
            </a:r>
          </a:p>
        </p:txBody>
      </p:sp>
      <p:sp>
        <p:nvSpPr>
          <p:cNvPr id="19" name="正方形/長方形 18"/>
          <p:cNvSpPr/>
          <p:nvPr/>
        </p:nvSpPr>
        <p:spPr>
          <a:xfrm>
            <a:off x="7135132" y="2307265"/>
            <a:ext cx="1030673" cy="420340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スライド番号プレースホルダー 1"/>
          <p:cNvSpPr>
            <a:spLocks noGrp="1"/>
          </p:cNvSpPr>
          <p:nvPr>
            <p:ph type="sldNum" sz="quarter" idx="12"/>
          </p:nvPr>
        </p:nvSpPr>
        <p:spPr/>
        <p:txBody>
          <a:bodyPr/>
          <a:lstStyle/>
          <a:p>
            <a:fld id="{77C87CC7-EF39-4118-BB73-70ECF996A7FF}" type="slidenum">
              <a:rPr kumimoji="1" lang="ja-JP" altLang="en-US" smtClean="0"/>
              <a:t>10</a:t>
            </a:fld>
            <a:endParaRPr kumimoji="1" lang="ja-JP" altLang="en-US"/>
          </a:p>
        </p:txBody>
      </p:sp>
      <p:grpSp>
        <p:nvGrpSpPr>
          <p:cNvPr id="27" name="図形グループ 16"/>
          <p:cNvGrpSpPr/>
          <p:nvPr/>
        </p:nvGrpSpPr>
        <p:grpSpPr>
          <a:xfrm>
            <a:off x="-144962" y="340621"/>
            <a:ext cx="3840080" cy="584775"/>
            <a:chOff x="-214378" y="374635"/>
            <a:chExt cx="5240427" cy="779701"/>
          </a:xfrm>
        </p:grpSpPr>
        <p:sp>
          <p:nvSpPr>
            <p:cNvPr id="28" name="テキスト ボックス 27"/>
            <p:cNvSpPr txBox="1"/>
            <p:nvPr/>
          </p:nvSpPr>
          <p:spPr>
            <a:xfrm>
              <a:off x="50173" y="374635"/>
              <a:ext cx="4975876" cy="779701"/>
            </a:xfrm>
            <a:prstGeom prst="rect">
              <a:avLst/>
            </a:prstGeom>
            <a:noFill/>
          </p:spPr>
          <p:txBody>
            <a:bodyPr wrap="square" rtlCol="0">
              <a:spAutoFit/>
            </a:bodyPr>
            <a:lstStyle/>
            <a:p>
              <a:r>
                <a:rPr lang="ja-JP" altLang="en-US" sz="3200" dirty="0"/>
                <a:t>③</a:t>
              </a:r>
              <a:r>
                <a:rPr lang="ja-JP" altLang="en-US" sz="3200" dirty="0" smtClean="0"/>
                <a:t>安心</a:t>
              </a:r>
              <a:r>
                <a:rPr lang="ja-JP" altLang="en-US" sz="3200" dirty="0"/>
                <a:t>・安全</a:t>
              </a:r>
            </a:p>
          </p:txBody>
        </p:sp>
        <p:cxnSp>
          <p:nvCxnSpPr>
            <p:cNvPr id="29" name="直線コネクタ 28"/>
            <p:cNvCxnSpPr/>
            <p:nvPr/>
          </p:nvCxnSpPr>
          <p:spPr>
            <a:xfrm flipV="1">
              <a:off x="-214378" y="1042187"/>
              <a:ext cx="3916816"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30" name="タイトル 1"/>
          <p:cNvSpPr>
            <a:spLocks noGrp="1"/>
          </p:cNvSpPr>
          <p:nvPr>
            <p:ph type="title"/>
          </p:nvPr>
        </p:nvSpPr>
        <p:spPr>
          <a:xfrm>
            <a:off x="132466" y="857814"/>
            <a:ext cx="3303732" cy="864096"/>
          </a:xfrm>
        </p:spPr>
        <p:txBody>
          <a:bodyPr>
            <a:normAutofit fontScale="90000"/>
          </a:bodyPr>
          <a:lstStyle/>
          <a:p>
            <a:pPr marL="571486" indent="-571486">
              <a:buFont typeface="Wingdings" panose="05000000000000000000" pitchFamily="2" charset="2"/>
              <a:buChar char="u"/>
            </a:pPr>
            <a:r>
              <a:rPr lang="ja-JP" altLang="en-US" dirty="0" smtClean="0"/>
              <a:t>高齢者</a:t>
            </a:r>
            <a:r>
              <a:rPr lang="ja-JP" altLang="en-US" dirty="0"/>
              <a:t>福祉</a:t>
            </a:r>
            <a:endParaRPr kumimoji="1" lang="ja-JP" altLang="en-US" dirty="0"/>
          </a:p>
        </p:txBody>
      </p:sp>
      <p:sp>
        <p:nvSpPr>
          <p:cNvPr id="15" name="雲形吹き出し 14"/>
          <p:cNvSpPr/>
          <p:nvPr/>
        </p:nvSpPr>
        <p:spPr>
          <a:xfrm>
            <a:off x="956004" y="996823"/>
            <a:ext cx="6179128" cy="3428195"/>
          </a:xfrm>
          <a:prstGeom prst="cloudCallout">
            <a:avLst>
              <a:gd name="adj1" fmla="val 51437"/>
              <a:gd name="adj2" fmla="val 35416"/>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dirty="0"/>
              <a:t>高齢化に</a:t>
            </a:r>
            <a:r>
              <a:rPr lang="ja-JP" altLang="en-US" sz="2800" dirty="0" smtClean="0"/>
              <a:t>伴い、施設</a:t>
            </a:r>
            <a:r>
              <a:rPr lang="ja-JP" altLang="en-US" sz="2800" dirty="0"/>
              <a:t>利用者の増加が見込まれる</a:t>
            </a:r>
          </a:p>
        </p:txBody>
      </p:sp>
      <p:grpSp>
        <p:nvGrpSpPr>
          <p:cNvPr id="22" name="グループ化 21"/>
          <p:cNvGrpSpPr/>
          <p:nvPr/>
        </p:nvGrpSpPr>
        <p:grpSpPr>
          <a:xfrm>
            <a:off x="0" y="-27462"/>
            <a:ext cx="9144000" cy="410584"/>
            <a:chOff x="0" y="-15766"/>
            <a:chExt cx="12192000" cy="461665"/>
          </a:xfrm>
        </p:grpSpPr>
        <p:sp>
          <p:nvSpPr>
            <p:cNvPr id="23" name="正方形/長方形 22"/>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4" name="グループ化 23"/>
            <p:cNvGrpSpPr/>
            <p:nvPr/>
          </p:nvGrpSpPr>
          <p:grpSpPr>
            <a:xfrm>
              <a:off x="75788" y="-15766"/>
              <a:ext cx="12048485" cy="449888"/>
              <a:chOff x="75788" y="-15766"/>
              <a:chExt cx="12048485" cy="449888"/>
            </a:xfrm>
          </p:grpSpPr>
          <p:graphicFrame>
            <p:nvGraphicFramePr>
              <p:cNvPr id="25" name="図表 24"/>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6"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72170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9"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0089" y="1890848"/>
            <a:ext cx="4616770" cy="1348635"/>
          </a:xfrm>
        </p:spPr>
        <p:txBody>
          <a:bodyPr>
            <a:noAutofit/>
          </a:bodyPr>
          <a:lstStyle/>
          <a:p>
            <a:pPr marL="0" indent="0">
              <a:buNone/>
            </a:pPr>
            <a:r>
              <a:rPr lang="ja-JP" altLang="en-US" sz="2400" dirty="0"/>
              <a:t>幼稚園・保育園ともに</a:t>
            </a:r>
            <a:r>
              <a:rPr lang="en-US" altLang="ja-JP" sz="2400" dirty="0"/>
              <a:t>22</a:t>
            </a:r>
            <a:r>
              <a:rPr lang="ja-JP" altLang="en-US" sz="2400" dirty="0"/>
              <a:t>園ずつ</a:t>
            </a:r>
          </a:p>
          <a:p>
            <a:pPr marL="0" indent="0">
              <a:buNone/>
            </a:pPr>
            <a:r>
              <a:rPr lang="ja-JP" altLang="en-US" sz="2400" dirty="0"/>
              <a:t>おおむね市全体に配置されている</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2036" y="229249"/>
            <a:ext cx="6125874" cy="584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表 4"/>
          <p:cNvGraphicFramePr>
            <a:graphicFrameLocks noGrp="1"/>
          </p:cNvGraphicFramePr>
          <p:nvPr>
            <p:extLst>
              <p:ext uri="{D42A27DB-BD31-4B8C-83A1-F6EECF244321}">
                <p14:modId xmlns:p14="http://schemas.microsoft.com/office/powerpoint/2010/main" val="54283098"/>
              </p:ext>
            </p:extLst>
          </p:nvPr>
        </p:nvGraphicFramePr>
        <p:xfrm>
          <a:off x="132466" y="2964118"/>
          <a:ext cx="4252566" cy="1397540"/>
        </p:xfrm>
        <a:graphic>
          <a:graphicData uri="http://schemas.openxmlformats.org/drawingml/2006/table">
            <a:tbl>
              <a:tblPr firstRow="1" bandRow="1">
                <a:tableStyleId>{93296810-A885-4BE3-A3E7-6D5BEEA58F35}</a:tableStyleId>
              </a:tblPr>
              <a:tblGrid>
                <a:gridCol w="1417522"/>
                <a:gridCol w="1417522"/>
                <a:gridCol w="1417522"/>
              </a:tblGrid>
              <a:tr h="465846">
                <a:tc>
                  <a:txBody>
                    <a:bodyPr/>
                    <a:lstStyle/>
                    <a:p>
                      <a:pPr algn="ctr"/>
                      <a:endParaRPr kumimoji="1" lang="ja-JP" altLang="en-US" sz="2400" b="1" dirty="0"/>
                    </a:p>
                  </a:txBody>
                  <a:tcPr/>
                </a:tc>
                <a:tc>
                  <a:txBody>
                    <a:bodyPr/>
                    <a:lstStyle/>
                    <a:p>
                      <a:pPr algn="ctr"/>
                      <a:r>
                        <a:rPr kumimoji="1" lang="ja-JP" altLang="en-US" sz="2400" dirty="0" smtClean="0"/>
                        <a:t>公立</a:t>
                      </a:r>
                      <a:endParaRPr kumimoji="1" lang="ja-JP" altLang="en-US" sz="2400" b="1" dirty="0"/>
                    </a:p>
                  </a:txBody>
                  <a:tcPr/>
                </a:tc>
                <a:tc>
                  <a:txBody>
                    <a:bodyPr/>
                    <a:lstStyle/>
                    <a:p>
                      <a:pPr algn="ctr"/>
                      <a:r>
                        <a:rPr kumimoji="1" lang="ja-JP" altLang="en-US" sz="2400" dirty="0" smtClean="0"/>
                        <a:t>私立</a:t>
                      </a:r>
                      <a:endParaRPr kumimoji="1" lang="ja-JP" altLang="en-US" sz="2400" b="1" dirty="0"/>
                    </a:p>
                  </a:txBody>
                  <a:tcPr/>
                </a:tc>
              </a:tr>
              <a:tr h="465847">
                <a:tc>
                  <a:txBody>
                    <a:bodyPr/>
                    <a:lstStyle/>
                    <a:p>
                      <a:pPr algn="ctr"/>
                      <a:r>
                        <a:rPr kumimoji="1" lang="ja-JP" altLang="en-US" sz="2400" dirty="0" smtClean="0"/>
                        <a:t>幼稚園</a:t>
                      </a:r>
                      <a:endParaRPr kumimoji="1" lang="en-US" altLang="ja-JP" sz="2400" b="1" dirty="0" smtClean="0"/>
                    </a:p>
                  </a:txBody>
                  <a:tcPr/>
                </a:tc>
                <a:tc>
                  <a:txBody>
                    <a:bodyPr/>
                    <a:lstStyle/>
                    <a:p>
                      <a:pPr algn="ctr"/>
                      <a:r>
                        <a:rPr kumimoji="1" lang="en-US" altLang="ja-JP" sz="2400" dirty="0" smtClean="0"/>
                        <a:t>6</a:t>
                      </a:r>
                      <a:endParaRPr kumimoji="1" lang="ja-JP" altLang="en-US" sz="2400" b="1" dirty="0"/>
                    </a:p>
                  </a:txBody>
                  <a:tcPr/>
                </a:tc>
                <a:tc>
                  <a:txBody>
                    <a:bodyPr/>
                    <a:lstStyle/>
                    <a:p>
                      <a:pPr algn="ctr"/>
                      <a:r>
                        <a:rPr kumimoji="1" lang="en-US" altLang="ja-JP" sz="2400" dirty="0" smtClean="0"/>
                        <a:t>16</a:t>
                      </a:r>
                      <a:endParaRPr kumimoji="1" lang="ja-JP" altLang="en-US" sz="2400" b="1" dirty="0"/>
                    </a:p>
                  </a:txBody>
                  <a:tcPr/>
                </a:tc>
              </a:tr>
              <a:tr h="465847">
                <a:tc>
                  <a:txBody>
                    <a:bodyPr/>
                    <a:lstStyle/>
                    <a:p>
                      <a:pPr algn="ctr"/>
                      <a:r>
                        <a:rPr kumimoji="1" lang="ja-JP" altLang="en-US" sz="2400" dirty="0" smtClean="0"/>
                        <a:t>保育園</a:t>
                      </a:r>
                      <a:endParaRPr kumimoji="1" lang="ja-JP" altLang="en-US" sz="2400" b="1" dirty="0"/>
                    </a:p>
                  </a:txBody>
                  <a:tcPr/>
                </a:tc>
                <a:tc>
                  <a:txBody>
                    <a:bodyPr/>
                    <a:lstStyle/>
                    <a:p>
                      <a:pPr algn="ctr"/>
                      <a:r>
                        <a:rPr kumimoji="1" lang="en-US" altLang="ja-JP" sz="2400" dirty="0" smtClean="0"/>
                        <a:t>10</a:t>
                      </a:r>
                      <a:endParaRPr kumimoji="1" lang="ja-JP" altLang="en-US" sz="2400" b="1" dirty="0"/>
                    </a:p>
                  </a:txBody>
                  <a:tcPr/>
                </a:tc>
                <a:tc>
                  <a:txBody>
                    <a:bodyPr/>
                    <a:lstStyle/>
                    <a:p>
                      <a:pPr algn="ctr"/>
                      <a:r>
                        <a:rPr kumimoji="1" lang="en-US" altLang="ja-JP" sz="2400" dirty="0" smtClean="0"/>
                        <a:t>12</a:t>
                      </a:r>
                      <a:endParaRPr kumimoji="1" lang="ja-JP" altLang="en-US" sz="2400" b="1" dirty="0"/>
                    </a:p>
                  </a:txBody>
                  <a:tcPr/>
                </a:tc>
              </a:tr>
            </a:tbl>
          </a:graphicData>
        </a:graphic>
      </p:graphicFrame>
      <p:sp>
        <p:nvSpPr>
          <p:cNvPr id="6" name="テキスト ボックス 5"/>
          <p:cNvSpPr txBox="1"/>
          <p:nvPr/>
        </p:nvSpPr>
        <p:spPr>
          <a:xfrm>
            <a:off x="9892146" y="6287924"/>
            <a:ext cx="3818674" cy="369332"/>
          </a:xfrm>
          <a:prstGeom prst="rect">
            <a:avLst/>
          </a:prstGeom>
          <a:noFill/>
        </p:spPr>
        <p:txBody>
          <a:bodyPr wrap="none" rtlCol="0">
            <a:spAutoFit/>
          </a:bodyPr>
          <a:lstStyle/>
          <a:p>
            <a:r>
              <a:rPr lang="ja-JP" altLang="en-US" dirty="0"/>
              <a:t>市内幼稚園の配置図（土浦市</a:t>
            </a:r>
            <a:r>
              <a:rPr lang="en-US" altLang="ja-JP" dirty="0"/>
              <a:t>HP</a:t>
            </a:r>
            <a:r>
              <a:rPr lang="ja-JP" altLang="en-US" dirty="0"/>
              <a:t>より）</a:t>
            </a:r>
          </a:p>
        </p:txBody>
      </p:sp>
      <p:graphicFrame>
        <p:nvGraphicFramePr>
          <p:cNvPr id="2" name="表 1"/>
          <p:cNvGraphicFramePr>
            <a:graphicFrameLocks noGrp="1"/>
          </p:cNvGraphicFramePr>
          <p:nvPr>
            <p:extLst>
              <p:ext uri="{D42A27DB-BD31-4B8C-83A1-F6EECF244321}">
                <p14:modId xmlns:p14="http://schemas.microsoft.com/office/powerpoint/2010/main" val="2140283250"/>
              </p:ext>
            </p:extLst>
          </p:nvPr>
        </p:nvGraphicFramePr>
        <p:xfrm>
          <a:off x="4925290" y="1412634"/>
          <a:ext cx="4095745" cy="4524998"/>
        </p:xfrm>
        <a:graphic>
          <a:graphicData uri="http://schemas.openxmlformats.org/drawingml/2006/table">
            <a:tbl>
              <a:tblPr firstRow="1" bandRow="1">
                <a:tableStyleId>{93296810-A885-4BE3-A3E7-6D5BEEA58F35}</a:tableStyleId>
              </a:tblPr>
              <a:tblGrid>
                <a:gridCol w="1185630"/>
                <a:gridCol w="1508487"/>
                <a:gridCol w="1401628"/>
              </a:tblGrid>
              <a:tr h="825057">
                <a:tc>
                  <a:txBody>
                    <a:bodyPr/>
                    <a:lstStyle/>
                    <a:p>
                      <a:pPr algn="ctr"/>
                      <a:endParaRPr kumimoji="1" lang="ja-JP" altLang="en-US" sz="2400" b="1" dirty="0"/>
                    </a:p>
                  </a:txBody>
                  <a:tcPr/>
                </a:tc>
                <a:tc>
                  <a:txBody>
                    <a:bodyPr/>
                    <a:lstStyle/>
                    <a:p>
                      <a:pPr algn="ctr"/>
                      <a:r>
                        <a:rPr kumimoji="1" lang="ja-JP" altLang="en-US" sz="2400" dirty="0" smtClean="0"/>
                        <a:t>子育て</a:t>
                      </a:r>
                      <a:endParaRPr kumimoji="1" lang="en-US" altLang="ja-JP" sz="2400" dirty="0" smtClean="0"/>
                    </a:p>
                    <a:p>
                      <a:pPr algn="ctr"/>
                      <a:r>
                        <a:rPr kumimoji="1" lang="ja-JP" altLang="en-US" sz="2400" dirty="0" smtClean="0"/>
                        <a:t>安心度</a:t>
                      </a:r>
                      <a:endParaRPr kumimoji="1" lang="ja-JP" altLang="en-US" sz="2400" b="1" dirty="0"/>
                    </a:p>
                  </a:txBody>
                  <a:tcPr/>
                </a:tc>
                <a:tc>
                  <a:txBody>
                    <a:bodyPr/>
                    <a:lstStyle/>
                    <a:p>
                      <a:pPr algn="ctr"/>
                      <a:r>
                        <a:rPr kumimoji="1" lang="ja-JP" altLang="en-US" sz="2400" dirty="0" smtClean="0"/>
                        <a:t>教育</a:t>
                      </a:r>
                      <a:endParaRPr kumimoji="1" lang="en-US" altLang="ja-JP" sz="2400" b="1" dirty="0" smtClean="0"/>
                    </a:p>
                  </a:txBody>
                  <a:tcPr/>
                </a:tc>
              </a:tr>
              <a:tr h="825057">
                <a:tc>
                  <a:txBody>
                    <a:bodyPr/>
                    <a:lstStyle/>
                    <a:p>
                      <a:pPr algn="ctr"/>
                      <a:r>
                        <a:rPr kumimoji="1" lang="ja-JP" altLang="en-US" sz="2000" dirty="0" smtClean="0"/>
                        <a:t>土浦市</a:t>
                      </a:r>
                      <a:endParaRPr kumimoji="1" lang="en-US" altLang="ja-JP" sz="2000" dirty="0" smtClean="0"/>
                    </a:p>
                    <a:p>
                      <a:pPr algn="ctr"/>
                      <a:r>
                        <a:rPr kumimoji="1" lang="ja-JP" altLang="en-US" sz="2000" dirty="0" smtClean="0"/>
                        <a:t>総合</a:t>
                      </a:r>
                      <a:endParaRPr kumimoji="1" lang="ja-JP" altLang="en-US" sz="2000" b="1" dirty="0"/>
                    </a:p>
                  </a:txBody>
                  <a:tcPr/>
                </a:tc>
                <a:tc>
                  <a:txBody>
                    <a:bodyPr/>
                    <a:lstStyle/>
                    <a:p>
                      <a:pPr algn="ctr"/>
                      <a:r>
                        <a:rPr kumimoji="1" lang="en-US" altLang="ja-JP" sz="2400" dirty="0" smtClean="0"/>
                        <a:t>4.17</a:t>
                      </a:r>
                      <a:endParaRPr kumimoji="1" lang="ja-JP" altLang="en-US" sz="2400" b="1" dirty="0"/>
                    </a:p>
                  </a:txBody>
                  <a:tcPr/>
                </a:tc>
                <a:tc>
                  <a:txBody>
                    <a:bodyPr/>
                    <a:lstStyle/>
                    <a:p>
                      <a:pPr algn="ctr"/>
                      <a:r>
                        <a:rPr kumimoji="1" lang="en-US" altLang="ja-JP" sz="2400" dirty="0" smtClean="0"/>
                        <a:t>3.89</a:t>
                      </a:r>
                      <a:endParaRPr kumimoji="1" lang="ja-JP" altLang="en-US" sz="2400" b="1" dirty="0"/>
                    </a:p>
                  </a:txBody>
                  <a:tcPr/>
                </a:tc>
              </a:tr>
              <a:tr h="718721">
                <a:tc>
                  <a:txBody>
                    <a:bodyPr/>
                    <a:lstStyle/>
                    <a:p>
                      <a:pPr algn="ctr"/>
                      <a:r>
                        <a:rPr kumimoji="1" lang="ja-JP" altLang="en-US" sz="2000" dirty="0" smtClean="0"/>
                        <a:t>桜町</a:t>
                      </a:r>
                      <a:endParaRPr kumimoji="1" lang="ja-JP" altLang="en-US" sz="2000" b="1" dirty="0"/>
                    </a:p>
                  </a:txBody>
                  <a:tcPr/>
                </a:tc>
                <a:tc>
                  <a:txBody>
                    <a:bodyPr/>
                    <a:lstStyle/>
                    <a:p>
                      <a:pPr algn="ctr"/>
                      <a:r>
                        <a:rPr kumimoji="1" lang="en-US" altLang="ja-JP" sz="2400" dirty="0" smtClean="0"/>
                        <a:t>2.37</a:t>
                      </a:r>
                      <a:endParaRPr kumimoji="1" lang="ja-JP" altLang="en-US" sz="2400" b="1" dirty="0"/>
                    </a:p>
                  </a:txBody>
                  <a:tcPr/>
                </a:tc>
                <a:tc>
                  <a:txBody>
                    <a:bodyPr/>
                    <a:lstStyle/>
                    <a:p>
                      <a:pPr algn="ctr"/>
                      <a:r>
                        <a:rPr kumimoji="1" lang="en-US" altLang="ja-JP" sz="2400" dirty="0" smtClean="0"/>
                        <a:t>4.18</a:t>
                      </a:r>
                      <a:endParaRPr kumimoji="1" lang="ja-JP" altLang="en-US" sz="2400" b="1" dirty="0"/>
                    </a:p>
                  </a:txBody>
                  <a:tcPr/>
                </a:tc>
              </a:tr>
              <a:tr h="718721">
                <a:tc>
                  <a:txBody>
                    <a:bodyPr/>
                    <a:lstStyle/>
                    <a:p>
                      <a:pPr algn="ctr"/>
                      <a:r>
                        <a:rPr kumimoji="1" lang="ja-JP" altLang="en-US" sz="2000" dirty="0" smtClean="0"/>
                        <a:t>荒川沖</a:t>
                      </a:r>
                      <a:endParaRPr kumimoji="1" lang="ja-JP" altLang="en-US" sz="2000" b="1" dirty="0"/>
                    </a:p>
                  </a:txBody>
                  <a:tcPr/>
                </a:tc>
                <a:tc>
                  <a:txBody>
                    <a:bodyPr/>
                    <a:lstStyle/>
                    <a:p>
                      <a:pPr algn="ctr"/>
                      <a:r>
                        <a:rPr kumimoji="1" lang="en-US" altLang="ja-JP" sz="2400" dirty="0" smtClean="0"/>
                        <a:t>4.25</a:t>
                      </a:r>
                      <a:endParaRPr kumimoji="1" lang="ja-JP" altLang="en-US" sz="2400" b="1" dirty="0"/>
                    </a:p>
                  </a:txBody>
                  <a:tcPr/>
                </a:tc>
                <a:tc>
                  <a:txBody>
                    <a:bodyPr/>
                    <a:lstStyle/>
                    <a:p>
                      <a:pPr algn="ctr"/>
                      <a:r>
                        <a:rPr kumimoji="1" lang="en-US" altLang="ja-JP" sz="2400" dirty="0" smtClean="0"/>
                        <a:t>3.77</a:t>
                      </a:r>
                      <a:endParaRPr kumimoji="1" lang="ja-JP" altLang="en-US" sz="2400" b="1" dirty="0"/>
                    </a:p>
                  </a:txBody>
                  <a:tcPr/>
                </a:tc>
              </a:tr>
              <a:tr h="718721">
                <a:tc>
                  <a:txBody>
                    <a:bodyPr/>
                    <a:lstStyle/>
                    <a:p>
                      <a:pPr algn="ctr"/>
                      <a:r>
                        <a:rPr kumimoji="1" lang="ja-JP" altLang="en-US" sz="2000" dirty="0" smtClean="0"/>
                        <a:t>おおつ野</a:t>
                      </a:r>
                      <a:endParaRPr kumimoji="1" lang="ja-JP" altLang="en-US" sz="2000" b="1" dirty="0"/>
                    </a:p>
                  </a:txBody>
                  <a:tcPr/>
                </a:tc>
                <a:tc>
                  <a:txBody>
                    <a:bodyPr/>
                    <a:lstStyle/>
                    <a:p>
                      <a:pPr algn="ctr"/>
                      <a:r>
                        <a:rPr kumimoji="1" lang="en-US" altLang="ja-JP" sz="2400" dirty="0" smtClean="0"/>
                        <a:t>4.29</a:t>
                      </a:r>
                      <a:endParaRPr kumimoji="1" lang="ja-JP" altLang="en-US" sz="2400" b="1" dirty="0"/>
                    </a:p>
                  </a:txBody>
                  <a:tcPr/>
                </a:tc>
                <a:tc>
                  <a:txBody>
                    <a:bodyPr/>
                    <a:lstStyle/>
                    <a:p>
                      <a:pPr algn="ctr"/>
                      <a:r>
                        <a:rPr kumimoji="1" lang="en-US" altLang="ja-JP" sz="2400" dirty="0" smtClean="0"/>
                        <a:t>4.12</a:t>
                      </a:r>
                      <a:endParaRPr kumimoji="1" lang="en-US" altLang="ja-JP" sz="2400" b="1" dirty="0" smtClean="0"/>
                    </a:p>
                  </a:txBody>
                  <a:tcPr/>
                </a:tc>
              </a:tr>
              <a:tr h="718721">
                <a:tc>
                  <a:txBody>
                    <a:bodyPr/>
                    <a:lstStyle/>
                    <a:p>
                      <a:pPr algn="ctr"/>
                      <a:r>
                        <a:rPr kumimoji="1" lang="ja-JP" altLang="en-US" sz="2000" dirty="0" smtClean="0"/>
                        <a:t>藤沢</a:t>
                      </a:r>
                      <a:endParaRPr kumimoji="1" lang="ja-JP" altLang="en-US" sz="2000" b="1" dirty="0"/>
                    </a:p>
                  </a:txBody>
                  <a:tcPr/>
                </a:tc>
                <a:tc>
                  <a:txBody>
                    <a:bodyPr/>
                    <a:lstStyle/>
                    <a:p>
                      <a:pPr algn="ctr"/>
                      <a:r>
                        <a:rPr kumimoji="1" lang="en-US" altLang="ja-JP" sz="2400" dirty="0" smtClean="0"/>
                        <a:t>4.29</a:t>
                      </a:r>
                      <a:endParaRPr kumimoji="1" lang="ja-JP" altLang="en-US" sz="2400" b="1" dirty="0"/>
                    </a:p>
                  </a:txBody>
                  <a:tcPr/>
                </a:tc>
                <a:tc>
                  <a:txBody>
                    <a:bodyPr/>
                    <a:lstStyle/>
                    <a:p>
                      <a:pPr algn="ctr"/>
                      <a:r>
                        <a:rPr kumimoji="1" lang="en-US" altLang="ja-JP" sz="2400" dirty="0" smtClean="0"/>
                        <a:t>3.68</a:t>
                      </a:r>
                      <a:endParaRPr kumimoji="1" lang="ja-JP" altLang="en-US" sz="2400" b="1" dirty="0"/>
                    </a:p>
                  </a:txBody>
                  <a:tcPr/>
                </a:tc>
              </a:tr>
            </a:tbl>
          </a:graphicData>
        </a:graphic>
      </p:graphicFrame>
      <p:sp>
        <p:nvSpPr>
          <p:cNvPr id="7" name="テキスト ボックス 6"/>
          <p:cNvSpPr txBox="1"/>
          <p:nvPr/>
        </p:nvSpPr>
        <p:spPr>
          <a:xfrm>
            <a:off x="4861747" y="5980147"/>
            <a:ext cx="4198585" cy="307777"/>
          </a:xfrm>
          <a:prstGeom prst="rect">
            <a:avLst/>
          </a:prstGeom>
          <a:noFill/>
        </p:spPr>
        <p:txBody>
          <a:bodyPr wrap="none" rtlCol="0">
            <a:spAutoFit/>
          </a:bodyPr>
          <a:lstStyle/>
          <a:p>
            <a:r>
              <a:rPr lang="ja-JP" altLang="en-US" sz="1400" dirty="0" smtClean="0"/>
              <a:t>（スマイティ </a:t>
            </a:r>
            <a:r>
              <a:rPr lang="ja-JP" altLang="en-US" sz="1400" dirty="0"/>
              <a:t>不動産情報サイト　土浦市 街力より</a:t>
            </a:r>
            <a:r>
              <a:rPr lang="ja-JP" altLang="en-US" sz="1400" dirty="0" smtClean="0"/>
              <a:t>作成）</a:t>
            </a:r>
            <a:endParaRPr lang="en-US" altLang="ja-JP" sz="1400" dirty="0"/>
          </a:p>
        </p:txBody>
      </p:sp>
      <p:sp>
        <p:nvSpPr>
          <p:cNvPr id="8" name="正方形/長方形 7"/>
          <p:cNvSpPr/>
          <p:nvPr/>
        </p:nvSpPr>
        <p:spPr>
          <a:xfrm>
            <a:off x="4914899" y="4503544"/>
            <a:ext cx="4092284" cy="67491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 name="角丸四角形吹き出し 8"/>
          <p:cNvSpPr/>
          <p:nvPr/>
        </p:nvSpPr>
        <p:spPr>
          <a:xfrm>
            <a:off x="132466" y="4634946"/>
            <a:ext cx="4699307" cy="1796144"/>
          </a:xfrm>
          <a:prstGeom prst="wedgeRoundRectCallout">
            <a:avLst>
              <a:gd name="adj1" fmla="val 32387"/>
              <a:gd name="adj2" fmla="val -46605"/>
              <a:gd name="adj3" fmla="val 16667"/>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400" dirty="0" smtClean="0"/>
              <a:t>荒川沖・おおつ</a:t>
            </a:r>
            <a:r>
              <a:rPr lang="ja-JP" altLang="en-US" sz="2400" dirty="0"/>
              <a:t>野地区が比較的</a:t>
            </a:r>
            <a:endParaRPr lang="en-US" altLang="ja-JP" sz="2400" dirty="0"/>
          </a:p>
          <a:p>
            <a:pPr algn="ctr"/>
            <a:r>
              <a:rPr lang="ja-JP" altLang="en-US" sz="2400" dirty="0"/>
              <a:t>子育てしやすい環境が整っている</a:t>
            </a:r>
            <a:endParaRPr lang="en-US" altLang="ja-JP" sz="2400" dirty="0"/>
          </a:p>
          <a:p>
            <a:pPr algn="ctr"/>
            <a:r>
              <a:rPr lang="ja-JP" altLang="en-US" sz="2400" dirty="0"/>
              <a:t>（県内市町村　</a:t>
            </a:r>
            <a:r>
              <a:rPr lang="en-US" altLang="ja-JP" sz="2400" dirty="0"/>
              <a:t>17</a:t>
            </a:r>
            <a:r>
              <a:rPr lang="ja-JP" altLang="en-US" sz="2400" dirty="0"/>
              <a:t>／</a:t>
            </a:r>
            <a:r>
              <a:rPr lang="en-US" altLang="ja-JP" sz="2400" dirty="0"/>
              <a:t>2782</a:t>
            </a:r>
            <a:r>
              <a:rPr lang="ja-JP" altLang="en-US" sz="2400" dirty="0"/>
              <a:t>位）</a:t>
            </a:r>
          </a:p>
        </p:txBody>
      </p:sp>
      <p:sp>
        <p:nvSpPr>
          <p:cNvPr id="10" name="テキスト ボックス 9"/>
          <p:cNvSpPr txBox="1"/>
          <p:nvPr/>
        </p:nvSpPr>
        <p:spPr>
          <a:xfrm>
            <a:off x="4569977" y="872492"/>
            <a:ext cx="4267200" cy="523220"/>
          </a:xfrm>
          <a:prstGeom prst="rect">
            <a:avLst/>
          </a:prstGeom>
          <a:noFill/>
        </p:spPr>
        <p:txBody>
          <a:bodyPr wrap="square" rtlCol="0">
            <a:spAutoFit/>
          </a:bodyPr>
          <a:lstStyle/>
          <a:p>
            <a:pPr algn="ctr"/>
            <a:r>
              <a:rPr lang="ja-JP" altLang="en-US" sz="2800" dirty="0"/>
              <a:t>土浦市　街力</a:t>
            </a:r>
          </a:p>
        </p:txBody>
      </p:sp>
      <p:sp>
        <p:nvSpPr>
          <p:cNvPr id="4" name="スライド番号プレースホルダー 3"/>
          <p:cNvSpPr>
            <a:spLocks noGrp="1"/>
          </p:cNvSpPr>
          <p:nvPr>
            <p:ph type="sldNum" sz="quarter" idx="12"/>
          </p:nvPr>
        </p:nvSpPr>
        <p:spPr/>
        <p:txBody>
          <a:bodyPr/>
          <a:lstStyle/>
          <a:p>
            <a:fld id="{77C87CC7-EF39-4118-BB73-70ECF996A7FF}" type="slidenum">
              <a:rPr kumimoji="1" lang="ja-JP" altLang="en-US" smtClean="0"/>
              <a:t>11</a:t>
            </a:fld>
            <a:endParaRPr kumimoji="1" lang="ja-JP" altLang="en-US"/>
          </a:p>
        </p:txBody>
      </p:sp>
      <p:grpSp>
        <p:nvGrpSpPr>
          <p:cNvPr id="24" name="図形グループ 16"/>
          <p:cNvGrpSpPr/>
          <p:nvPr/>
        </p:nvGrpSpPr>
        <p:grpSpPr>
          <a:xfrm>
            <a:off x="-144962" y="340621"/>
            <a:ext cx="3840080" cy="584775"/>
            <a:chOff x="-214378" y="374635"/>
            <a:chExt cx="5240427" cy="779701"/>
          </a:xfrm>
        </p:grpSpPr>
        <p:sp>
          <p:nvSpPr>
            <p:cNvPr id="25" name="テキスト ボックス 24"/>
            <p:cNvSpPr txBox="1"/>
            <p:nvPr/>
          </p:nvSpPr>
          <p:spPr>
            <a:xfrm>
              <a:off x="50173" y="374635"/>
              <a:ext cx="4975876" cy="779701"/>
            </a:xfrm>
            <a:prstGeom prst="rect">
              <a:avLst/>
            </a:prstGeom>
            <a:noFill/>
          </p:spPr>
          <p:txBody>
            <a:bodyPr wrap="square" rtlCol="0">
              <a:spAutoFit/>
            </a:bodyPr>
            <a:lstStyle/>
            <a:p>
              <a:r>
                <a:rPr lang="ja-JP" altLang="en-US" sz="3200" dirty="0"/>
                <a:t>③</a:t>
              </a:r>
              <a:r>
                <a:rPr lang="ja-JP" altLang="en-US" sz="3200" dirty="0" smtClean="0"/>
                <a:t>安心</a:t>
              </a:r>
              <a:r>
                <a:rPr lang="ja-JP" altLang="en-US" sz="3200" dirty="0"/>
                <a:t>・安全</a:t>
              </a:r>
            </a:p>
          </p:txBody>
        </p:sp>
        <p:cxnSp>
          <p:nvCxnSpPr>
            <p:cNvPr id="26" name="直線コネクタ 25"/>
            <p:cNvCxnSpPr/>
            <p:nvPr/>
          </p:nvCxnSpPr>
          <p:spPr>
            <a:xfrm flipV="1">
              <a:off x="-214378" y="1042187"/>
              <a:ext cx="3916816"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27" name="タイトル 1"/>
          <p:cNvSpPr>
            <a:spLocks noGrp="1"/>
          </p:cNvSpPr>
          <p:nvPr>
            <p:ph type="title"/>
          </p:nvPr>
        </p:nvSpPr>
        <p:spPr>
          <a:xfrm>
            <a:off x="132466" y="857814"/>
            <a:ext cx="2229734" cy="864096"/>
          </a:xfrm>
        </p:spPr>
        <p:txBody>
          <a:bodyPr>
            <a:normAutofit fontScale="90000"/>
          </a:bodyPr>
          <a:lstStyle/>
          <a:p>
            <a:pPr marL="571486" indent="-571486">
              <a:buFont typeface="Wingdings" panose="05000000000000000000" pitchFamily="2" charset="2"/>
              <a:buChar char="u"/>
            </a:pPr>
            <a:r>
              <a:rPr lang="ja-JP" altLang="en-US" dirty="0"/>
              <a:t>子育</a:t>
            </a:r>
            <a:r>
              <a:rPr lang="ja-JP" altLang="en-US" dirty="0" smtClean="0"/>
              <a:t>て</a:t>
            </a:r>
            <a:endParaRPr kumimoji="1" lang="ja-JP" altLang="en-US" dirty="0"/>
          </a:p>
        </p:txBody>
      </p:sp>
      <p:grpSp>
        <p:nvGrpSpPr>
          <p:cNvPr id="21" name="グループ化 20"/>
          <p:cNvGrpSpPr/>
          <p:nvPr/>
        </p:nvGrpSpPr>
        <p:grpSpPr>
          <a:xfrm>
            <a:off x="0" y="-27462"/>
            <a:ext cx="9144000" cy="410584"/>
            <a:chOff x="0" y="-15766"/>
            <a:chExt cx="12192000" cy="461665"/>
          </a:xfrm>
        </p:grpSpPr>
        <p:sp>
          <p:nvSpPr>
            <p:cNvPr id="22" name="正方形/長方形 21"/>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3" name="グループ化 22"/>
            <p:cNvGrpSpPr/>
            <p:nvPr/>
          </p:nvGrpSpPr>
          <p:grpSpPr>
            <a:xfrm>
              <a:off x="75788" y="-15766"/>
              <a:ext cx="12048485" cy="449888"/>
              <a:chOff x="75788" y="-15766"/>
              <a:chExt cx="12048485" cy="449888"/>
            </a:xfrm>
          </p:grpSpPr>
          <p:graphicFrame>
            <p:nvGraphicFramePr>
              <p:cNvPr id="28" name="図表 27"/>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9"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
        <p:nvSpPr>
          <p:cNvPr id="30" name="正方形/長方形 29"/>
          <p:cNvSpPr/>
          <p:nvPr/>
        </p:nvSpPr>
        <p:spPr>
          <a:xfrm>
            <a:off x="4914899" y="3828629"/>
            <a:ext cx="4092283" cy="67491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135918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5506110" y="3270457"/>
            <a:ext cx="3744936" cy="369332"/>
          </a:xfrm>
          <a:prstGeom prst="rect">
            <a:avLst/>
          </a:prstGeom>
          <a:noFill/>
        </p:spPr>
        <p:txBody>
          <a:bodyPr wrap="none" rtlCol="0">
            <a:spAutoFit/>
          </a:bodyPr>
          <a:lstStyle/>
          <a:p>
            <a:r>
              <a:rPr lang="ja-JP" altLang="en-US" b="1" dirty="0"/>
              <a:t>防犯活動の</a:t>
            </a:r>
            <a:r>
              <a:rPr lang="ja-JP" altLang="en-US" b="1" dirty="0" smtClean="0"/>
              <a:t>様子</a:t>
            </a:r>
            <a:r>
              <a:rPr lang="ja-JP" altLang="en-US" sz="1600" dirty="0" smtClean="0"/>
              <a:t>（</a:t>
            </a:r>
            <a:r>
              <a:rPr lang="ja-JP" altLang="en-US" sz="1600" dirty="0"/>
              <a:t>土浦市公式</a:t>
            </a:r>
            <a:r>
              <a:rPr lang="en-US" altLang="ja-JP" sz="1600" dirty="0"/>
              <a:t>HP</a:t>
            </a:r>
            <a:r>
              <a:rPr lang="ja-JP" altLang="en-US" sz="1600" dirty="0"/>
              <a:t>より）</a:t>
            </a:r>
          </a:p>
        </p:txBody>
      </p:sp>
      <p:graphicFrame>
        <p:nvGraphicFramePr>
          <p:cNvPr id="5" name="表 4"/>
          <p:cNvGraphicFramePr>
            <a:graphicFrameLocks noGrp="1"/>
          </p:cNvGraphicFramePr>
          <p:nvPr>
            <p:extLst/>
          </p:nvPr>
        </p:nvGraphicFramePr>
        <p:xfrm>
          <a:off x="9972600" y="847259"/>
          <a:ext cx="2609256" cy="4309935"/>
        </p:xfrm>
        <a:graphic>
          <a:graphicData uri="http://schemas.openxmlformats.org/drawingml/2006/table">
            <a:tbl>
              <a:tblPr>
                <a:tableStyleId>{ED083AE6-46FA-4A59-8FB0-9F97EB10719F}</a:tableStyleId>
              </a:tblPr>
              <a:tblGrid>
                <a:gridCol w="1163471"/>
                <a:gridCol w="1445785"/>
              </a:tblGrid>
              <a:tr h="546237">
                <a:tc gridSpan="2">
                  <a:txBody>
                    <a:bodyPr/>
                    <a:lstStyle/>
                    <a:p>
                      <a:pPr algn="ctr"/>
                      <a:r>
                        <a:rPr lang="ja-JP" altLang="en-US" sz="1500" dirty="0">
                          <a:effectLst/>
                        </a:rPr>
                        <a:t>茨城県の刑法犯認知件数の推移</a:t>
                      </a:r>
                    </a:p>
                  </a:txBody>
                  <a:tcPr marL="78035" marR="78035" marT="39017" marB="39017" anchor="ctr"/>
                </a:tc>
                <a:tc hMerge="1">
                  <a:txBody>
                    <a:bodyPr/>
                    <a:lstStyle/>
                    <a:p>
                      <a:endParaRPr kumimoji="1" lang="ja-JP" altLang="en-US"/>
                    </a:p>
                  </a:txBody>
                  <a:tcPr/>
                </a:tc>
              </a:tr>
              <a:tr h="312135">
                <a:tc>
                  <a:txBody>
                    <a:bodyPr/>
                    <a:lstStyle/>
                    <a:p>
                      <a:pPr algn="ctr"/>
                      <a:r>
                        <a:rPr lang="ja-JP" altLang="en-US" sz="1500" dirty="0">
                          <a:effectLst/>
                        </a:rPr>
                        <a:t>年</a:t>
                      </a:r>
                    </a:p>
                  </a:txBody>
                  <a:tcPr marL="78035" marR="78035" marT="39017" marB="39017" anchor="ctr"/>
                </a:tc>
                <a:tc>
                  <a:txBody>
                    <a:bodyPr/>
                    <a:lstStyle/>
                    <a:p>
                      <a:pPr algn="ctr"/>
                      <a:r>
                        <a:rPr lang="ja-JP" altLang="en-US" sz="1500">
                          <a:effectLst/>
                        </a:rPr>
                        <a:t>認知件数</a:t>
                      </a:r>
                    </a:p>
                  </a:txBody>
                  <a:tcPr marL="78035" marR="78035" marT="39017" marB="39017" anchor="ctr"/>
                </a:tc>
              </a:tr>
              <a:tr h="312135">
                <a:tc>
                  <a:txBody>
                    <a:bodyPr/>
                    <a:lstStyle/>
                    <a:p>
                      <a:pPr algn="ctr"/>
                      <a:r>
                        <a:rPr lang="ja-JP" altLang="en-US" sz="1500" dirty="0">
                          <a:effectLst/>
                        </a:rPr>
                        <a:t>平成１４年</a:t>
                      </a:r>
                    </a:p>
                  </a:txBody>
                  <a:tcPr marL="78035" marR="78035" marT="39017" marB="39017" anchor="ctr"/>
                </a:tc>
                <a:tc>
                  <a:txBody>
                    <a:bodyPr/>
                    <a:lstStyle/>
                    <a:p>
                      <a:pPr algn="ctr"/>
                      <a:r>
                        <a:rPr lang="ja-JP" altLang="en-US" sz="1500">
                          <a:effectLst/>
                        </a:rPr>
                        <a:t>　６万７６７２件</a:t>
                      </a:r>
                    </a:p>
                  </a:txBody>
                  <a:tcPr marL="78035" marR="78035" marT="39017" marB="39017" anchor="ctr"/>
                </a:tc>
              </a:tr>
              <a:tr h="312135">
                <a:tc>
                  <a:txBody>
                    <a:bodyPr/>
                    <a:lstStyle/>
                    <a:p>
                      <a:pPr algn="ctr"/>
                      <a:r>
                        <a:rPr lang="ja-JP" altLang="en-US" sz="1500" dirty="0">
                          <a:effectLst/>
                        </a:rPr>
                        <a:t>平成１５年</a:t>
                      </a:r>
                    </a:p>
                  </a:txBody>
                  <a:tcPr marL="78035" marR="78035" marT="39017" marB="39017" anchor="ctr"/>
                </a:tc>
                <a:tc>
                  <a:txBody>
                    <a:bodyPr/>
                    <a:lstStyle/>
                    <a:p>
                      <a:pPr algn="ctr"/>
                      <a:r>
                        <a:rPr lang="ja-JP" altLang="en-US" sz="1500">
                          <a:effectLst/>
                        </a:rPr>
                        <a:t>　６万４８４４件</a:t>
                      </a:r>
                    </a:p>
                  </a:txBody>
                  <a:tcPr marL="78035" marR="78035" marT="39017" marB="39017" anchor="ctr"/>
                </a:tc>
              </a:tr>
              <a:tr h="312135">
                <a:tc>
                  <a:txBody>
                    <a:bodyPr/>
                    <a:lstStyle/>
                    <a:p>
                      <a:pPr algn="ctr"/>
                      <a:r>
                        <a:rPr lang="ja-JP" altLang="en-US" sz="1500" dirty="0">
                          <a:effectLst/>
                        </a:rPr>
                        <a:t>平成１６年</a:t>
                      </a:r>
                    </a:p>
                  </a:txBody>
                  <a:tcPr marL="78035" marR="78035" marT="39017" marB="39017" anchor="ctr"/>
                </a:tc>
                <a:tc>
                  <a:txBody>
                    <a:bodyPr/>
                    <a:lstStyle/>
                    <a:p>
                      <a:pPr algn="ctr"/>
                      <a:r>
                        <a:rPr lang="ja-JP" altLang="en-US" sz="1500">
                          <a:effectLst/>
                        </a:rPr>
                        <a:t>　５万５６３３件</a:t>
                      </a:r>
                    </a:p>
                  </a:txBody>
                  <a:tcPr marL="78035" marR="78035" marT="39017" marB="39017" anchor="ctr"/>
                </a:tc>
              </a:tr>
              <a:tr h="312135">
                <a:tc>
                  <a:txBody>
                    <a:bodyPr/>
                    <a:lstStyle/>
                    <a:p>
                      <a:pPr algn="ctr"/>
                      <a:r>
                        <a:rPr lang="ja-JP" altLang="en-US" sz="1500" dirty="0">
                          <a:effectLst/>
                        </a:rPr>
                        <a:t>平成１７年</a:t>
                      </a:r>
                    </a:p>
                  </a:txBody>
                  <a:tcPr marL="78035" marR="78035" marT="39017" marB="39017" anchor="ctr"/>
                </a:tc>
                <a:tc>
                  <a:txBody>
                    <a:bodyPr/>
                    <a:lstStyle/>
                    <a:p>
                      <a:pPr algn="ctr"/>
                      <a:r>
                        <a:rPr lang="ja-JP" altLang="en-US" sz="1500">
                          <a:effectLst/>
                        </a:rPr>
                        <a:t>　５万２２６６件</a:t>
                      </a:r>
                    </a:p>
                  </a:txBody>
                  <a:tcPr marL="78035" marR="78035" marT="39017" marB="39017" anchor="ctr"/>
                </a:tc>
              </a:tr>
              <a:tr h="312135">
                <a:tc>
                  <a:txBody>
                    <a:bodyPr/>
                    <a:lstStyle/>
                    <a:p>
                      <a:pPr algn="ctr"/>
                      <a:r>
                        <a:rPr lang="ja-JP" altLang="en-US" sz="1500" dirty="0">
                          <a:effectLst/>
                        </a:rPr>
                        <a:t>平成１８年</a:t>
                      </a:r>
                    </a:p>
                  </a:txBody>
                  <a:tcPr marL="78035" marR="78035" marT="39017" marB="39017" anchor="ctr"/>
                </a:tc>
                <a:tc>
                  <a:txBody>
                    <a:bodyPr/>
                    <a:lstStyle/>
                    <a:p>
                      <a:pPr algn="ctr"/>
                      <a:r>
                        <a:rPr lang="ja-JP" altLang="en-US" sz="1500">
                          <a:effectLst/>
                        </a:rPr>
                        <a:t>　４万７１８３件</a:t>
                      </a:r>
                    </a:p>
                  </a:txBody>
                  <a:tcPr marL="78035" marR="78035" marT="39017" marB="39017" anchor="ctr"/>
                </a:tc>
              </a:tr>
              <a:tr h="312135">
                <a:tc>
                  <a:txBody>
                    <a:bodyPr/>
                    <a:lstStyle/>
                    <a:p>
                      <a:pPr algn="ctr"/>
                      <a:r>
                        <a:rPr lang="ja-JP" altLang="en-US" sz="1500" dirty="0">
                          <a:effectLst/>
                        </a:rPr>
                        <a:t>平成１９年</a:t>
                      </a:r>
                    </a:p>
                  </a:txBody>
                  <a:tcPr marL="78035" marR="78035" marT="39017" marB="39017" anchor="ctr"/>
                </a:tc>
                <a:tc>
                  <a:txBody>
                    <a:bodyPr/>
                    <a:lstStyle/>
                    <a:p>
                      <a:pPr algn="ctr"/>
                      <a:r>
                        <a:rPr lang="ja-JP" altLang="en-US" sz="1500">
                          <a:effectLst/>
                        </a:rPr>
                        <a:t>　４万６０８７件</a:t>
                      </a:r>
                    </a:p>
                  </a:txBody>
                  <a:tcPr marL="78035" marR="78035" marT="39017" marB="39017" anchor="ctr"/>
                </a:tc>
              </a:tr>
              <a:tr h="312135">
                <a:tc>
                  <a:txBody>
                    <a:bodyPr/>
                    <a:lstStyle/>
                    <a:p>
                      <a:pPr algn="ctr"/>
                      <a:r>
                        <a:rPr lang="ja-JP" altLang="en-US" sz="1500" dirty="0">
                          <a:effectLst/>
                        </a:rPr>
                        <a:t>平成２０年</a:t>
                      </a:r>
                    </a:p>
                  </a:txBody>
                  <a:tcPr marL="78035" marR="78035" marT="39017" marB="39017" anchor="ctr"/>
                </a:tc>
                <a:tc>
                  <a:txBody>
                    <a:bodyPr/>
                    <a:lstStyle/>
                    <a:p>
                      <a:pPr algn="ctr"/>
                      <a:r>
                        <a:rPr lang="ja-JP" altLang="en-US" sz="1500">
                          <a:effectLst/>
                        </a:rPr>
                        <a:t>　４万３８９１件</a:t>
                      </a:r>
                    </a:p>
                  </a:txBody>
                  <a:tcPr marL="78035" marR="78035" marT="39017" marB="39017" anchor="ctr"/>
                </a:tc>
              </a:tr>
              <a:tr h="312135">
                <a:tc>
                  <a:txBody>
                    <a:bodyPr/>
                    <a:lstStyle/>
                    <a:p>
                      <a:pPr algn="ctr"/>
                      <a:r>
                        <a:rPr lang="ja-JP" altLang="en-US" sz="1500" dirty="0">
                          <a:effectLst/>
                        </a:rPr>
                        <a:t>平成２</a:t>
                      </a:r>
                      <a:r>
                        <a:rPr lang="en-US" altLang="ja-JP" sz="1500" dirty="0">
                          <a:effectLst/>
                        </a:rPr>
                        <a:t>1</a:t>
                      </a:r>
                      <a:r>
                        <a:rPr lang="ja-JP" altLang="en-US" sz="1500" dirty="0">
                          <a:effectLst/>
                        </a:rPr>
                        <a:t>年</a:t>
                      </a:r>
                    </a:p>
                  </a:txBody>
                  <a:tcPr marL="78035" marR="78035" marT="39017" marB="39017" anchor="ctr"/>
                </a:tc>
                <a:tc>
                  <a:txBody>
                    <a:bodyPr/>
                    <a:lstStyle/>
                    <a:p>
                      <a:pPr algn="ctr"/>
                      <a:r>
                        <a:rPr lang="ja-JP" altLang="en-US" sz="1500">
                          <a:effectLst/>
                        </a:rPr>
                        <a:t>　４万２４９１件</a:t>
                      </a:r>
                    </a:p>
                  </a:txBody>
                  <a:tcPr marL="78035" marR="78035" marT="39017" marB="39017" anchor="ctr"/>
                </a:tc>
              </a:tr>
              <a:tr h="312135">
                <a:tc>
                  <a:txBody>
                    <a:bodyPr/>
                    <a:lstStyle/>
                    <a:p>
                      <a:pPr algn="ctr"/>
                      <a:r>
                        <a:rPr lang="ja-JP" altLang="en-US" sz="1500" dirty="0">
                          <a:effectLst/>
                        </a:rPr>
                        <a:t>平成２２年</a:t>
                      </a:r>
                    </a:p>
                  </a:txBody>
                  <a:tcPr marL="78035" marR="78035" marT="39017" marB="39017" anchor="ctr"/>
                </a:tc>
                <a:tc>
                  <a:txBody>
                    <a:bodyPr/>
                    <a:lstStyle/>
                    <a:p>
                      <a:pPr algn="ctr"/>
                      <a:r>
                        <a:rPr lang="ja-JP" altLang="en-US" sz="1500">
                          <a:effectLst/>
                        </a:rPr>
                        <a:t>  ４万１３１２件</a:t>
                      </a:r>
                    </a:p>
                  </a:txBody>
                  <a:tcPr marL="78035" marR="78035" marT="39017" marB="39017" anchor="ctr"/>
                </a:tc>
              </a:tr>
              <a:tr h="312135">
                <a:tc>
                  <a:txBody>
                    <a:bodyPr/>
                    <a:lstStyle/>
                    <a:p>
                      <a:pPr algn="ctr"/>
                      <a:r>
                        <a:rPr lang="ja-JP" altLang="en-US" sz="1500" dirty="0">
                          <a:effectLst/>
                        </a:rPr>
                        <a:t>平成２３年</a:t>
                      </a:r>
                    </a:p>
                  </a:txBody>
                  <a:tcPr marL="78035" marR="78035" marT="39017" marB="39017" anchor="ctr"/>
                </a:tc>
                <a:tc>
                  <a:txBody>
                    <a:bodyPr/>
                    <a:lstStyle/>
                    <a:p>
                      <a:pPr algn="ctr"/>
                      <a:r>
                        <a:rPr lang="ja-JP" altLang="en-US" sz="1500" dirty="0">
                          <a:effectLst/>
                        </a:rPr>
                        <a:t>  ３万８４４７件</a:t>
                      </a:r>
                    </a:p>
                  </a:txBody>
                  <a:tcPr marL="78035" marR="78035" marT="39017" marB="39017" anchor="ctr"/>
                </a:tc>
              </a:tr>
              <a:tr h="330213">
                <a:tc>
                  <a:txBody>
                    <a:bodyPr/>
                    <a:lstStyle/>
                    <a:p>
                      <a:pPr algn="ctr"/>
                      <a:r>
                        <a:rPr lang="ja-JP" altLang="en-US" sz="1500" dirty="0" smtClean="0">
                          <a:effectLst/>
                        </a:rPr>
                        <a:t>平成</a:t>
                      </a:r>
                      <a:r>
                        <a:rPr lang="ja-JP" altLang="en-US" sz="1500" dirty="0">
                          <a:effectLst/>
                        </a:rPr>
                        <a:t>２４年</a:t>
                      </a:r>
                    </a:p>
                  </a:txBody>
                  <a:tcPr marL="78035" marR="78035" marT="39017" marB="39017" anchor="ctr"/>
                </a:tc>
                <a:tc>
                  <a:txBody>
                    <a:bodyPr/>
                    <a:lstStyle/>
                    <a:p>
                      <a:pPr algn="ctr"/>
                      <a:r>
                        <a:rPr lang="ja-JP" altLang="en-US" sz="1500" dirty="0" smtClean="0">
                          <a:effectLst/>
                        </a:rPr>
                        <a:t> </a:t>
                      </a:r>
                      <a:r>
                        <a:rPr lang="ja-JP" altLang="en-US" sz="1500" dirty="0">
                          <a:effectLst/>
                        </a:rPr>
                        <a:t>３万６８７５件</a:t>
                      </a:r>
                    </a:p>
                  </a:txBody>
                  <a:tcPr marL="78035" marR="78035" marT="39017" marB="39017" anchor="ctr"/>
                </a:tc>
              </a:tr>
            </a:tbl>
          </a:graphicData>
        </a:graphic>
      </p:graphicFrame>
      <p:graphicFrame>
        <p:nvGraphicFramePr>
          <p:cNvPr id="8" name="グラフ 7"/>
          <p:cNvGraphicFramePr>
            <a:graphicFrameLocks/>
          </p:cNvGraphicFramePr>
          <p:nvPr>
            <p:extLst>
              <p:ext uri="{D42A27DB-BD31-4B8C-83A1-F6EECF244321}">
                <p14:modId xmlns:p14="http://schemas.microsoft.com/office/powerpoint/2010/main" val="513248634"/>
              </p:ext>
            </p:extLst>
          </p:nvPr>
        </p:nvGraphicFramePr>
        <p:xfrm>
          <a:off x="48896" y="1792471"/>
          <a:ext cx="5670376" cy="4395936"/>
        </p:xfrm>
        <a:graphic>
          <a:graphicData uri="http://schemas.openxmlformats.org/drawingml/2006/chart">
            <c:chart xmlns:c="http://schemas.openxmlformats.org/drawingml/2006/chart" xmlns:r="http://schemas.openxmlformats.org/officeDocument/2006/relationships" r:id="rId2"/>
          </a:graphicData>
        </a:graphic>
      </p:graphicFrame>
      <p:sp>
        <p:nvSpPr>
          <p:cNvPr id="7" name="テキスト ボックス 6"/>
          <p:cNvSpPr txBox="1"/>
          <p:nvPr/>
        </p:nvSpPr>
        <p:spPr>
          <a:xfrm>
            <a:off x="1064900" y="6188410"/>
            <a:ext cx="2664512" cy="369332"/>
          </a:xfrm>
          <a:prstGeom prst="rect">
            <a:avLst/>
          </a:prstGeom>
          <a:noFill/>
        </p:spPr>
        <p:txBody>
          <a:bodyPr wrap="none" rtlCol="0">
            <a:spAutoFit/>
          </a:bodyPr>
          <a:lstStyle/>
          <a:p>
            <a:r>
              <a:rPr lang="ja-JP" altLang="en-US" dirty="0"/>
              <a:t>（茨城県警察</a:t>
            </a:r>
            <a:r>
              <a:rPr lang="en-US" altLang="ja-JP" dirty="0"/>
              <a:t>HP</a:t>
            </a:r>
            <a:r>
              <a:rPr lang="ja-JP" altLang="en-US" dirty="0"/>
              <a:t>より作成）</a:t>
            </a:r>
          </a:p>
        </p:txBody>
      </p:sp>
      <p:sp>
        <p:nvSpPr>
          <p:cNvPr id="2" name="角丸四角形 1"/>
          <p:cNvSpPr/>
          <p:nvPr/>
        </p:nvSpPr>
        <p:spPr>
          <a:xfrm>
            <a:off x="4251221" y="3777606"/>
            <a:ext cx="4809067" cy="247267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ja-JP" altLang="en-US" sz="2800" dirty="0"/>
              <a:t>町内会単位で</a:t>
            </a:r>
            <a:endParaRPr lang="en-US" altLang="ja-JP" sz="2800" dirty="0"/>
          </a:p>
          <a:p>
            <a:r>
              <a:rPr lang="ja-JP" altLang="en-US" sz="2800" dirty="0"/>
              <a:t>自主防犯組織が形成</a:t>
            </a:r>
            <a:endParaRPr lang="en-US" altLang="ja-JP" sz="2800" dirty="0"/>
          </a:p>
          <a:p>
            <a:r>
              <a:rPr lang="ja-JP" altLang="en-US" sz="2800" u="sng" dirty="0">
                <a:solidFill>
                  <a:srgbClr val="FF0000"/>
                </a:solidFill>
              </a:rPr>
              <a:t>土浦市は県内で最多の結成</a:t>
            </a:r>
            <a:endParaRPr lang="en-US" altLang="ja-JP" sz="2800" u="sng" dirty="0">
              <a:solidFill>
                <a:srgbClr val="FF0000"/>
              </a:solidFill>
            </a:endParaRPr>
          </a:p>
        </p:txBody>
      </p: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12</a:t>
            </a:fld>
            <a:endParaRPr kumimoji="1" lang="ja-JP" altLang="en-US"/>
          </a:p>
        </p:txBody>
      </p:sp>
      <p:grpSp>
        <p:nvGrpSpPr>
          <p:cNvPr id="19" name="図形グループ 16"/>
          <p:cNvGrpSpPr/>
          <p:nvPr/>
        </p:nvGrpSpPr>
        <p:grpSpPr>
          <a:xfrm>
            <a:off x="-144962" y="340621"/>
            <a:ext cx="3840080" cy="584775"/>
            <a:chOff x="-214378" y="374635"/>
            <a:chExt cx="5240427" cy="779701"/>
          </a:xfrm>
        </p:grpSpPr>
        <p:sp>
          <p:nvSpPr>
            <p:cNvPr id="20" name="テキスト ボックス 19"/>
            <p:cNvSpPr txBox="1"/>
            <p:nvPr/>
          </p:nvSpPr>
          <p:spPr>
            <a:xfrm>
              <a:off x="50173" y="374635"/>
              <a:ext cx="4975876" cy="779701"/>
            </a:xfrm>
            <a:prstGeom prst="rect">
              <a:avLst/>
            </a:prstGeom>
            <a:noFill/>
          </p:spPr>
          <p:txBody>
            <a:bodyPr wrap="square" rtlCol="0">
              <a:spAutoFit/>
            </a:bodyPr>
            <a:lstStyle/>
            <a:p>
              <a:r>
                <a:rPr lang="ja-JP" altLang="en-US" sz="3200" dirty="0"/>
                <a:t>③</a:t>
              </a:r>
              <a:r>
                <a:rPr lang="ja-JP" altLang="en-US" sz="3200" dirty="0" smtClean="0"/>
                <a:t>安心</a:t>
              </a:r>
              <a:r>
                <a:rPr lang="ja-JP" altLang="en-US" sz="3200" dirty="0"/>
                <a:t>・安全</a:t>
              </a:r>
            </a:p>
          </p:txBody>
        </p:sp>
        <p:cxnSp>
          <p:nvCxnSpPr>
            <p:cNvPr id="21" name="直線コネクタ 20"/>
            <p:cNvCxnSpPr/>
            <p:nvPr/>
          </p:nvCxnSpPr>
          <p:spPr>
            <a:xfrm flipV="1">
              <a:off x="-214378" y="1042187"/>
              <a:ext cx="3916816"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26" name="タイトル 1"/>
          <p:cNvSpPr>
            <a:spLocks noGrp="1"/>
          </p:cNvSpPr>
          <p:nvPr>
            <p:ph type="title"/>
          </p:nvPr>
        </p:nvSpPr>
        <p:spPr>
          <a:xfrm>
            <a:off x="132466" y="857814"/>
            <a:ext cx="1864869" cy="864096"/>
          </a:xfrm>
        </p:spPr>
        <p:txBody>
          <a:bodyPr>
            <a:normAutofit fontScale="90000"/>
          </a:bodyPr>
          <a:lstStyle/>
          <a:p>
            <a:pPr marL="571486" indent="-571486">
              <a:buFont typeface="Wingdings" panose="05000000000000000000" pitchFamily="2" charset="2"/>
              <a:buChar char="u"/>
            </a:pPr>
            <a:r>
              <a:rPr lang="ja-JP" altLang="en-US" dirty="0"/>
              <a:t>防犯</a:t>
            </a:r>
            <a:endParaRPr kumimoji="1" lang="ja-JP" altLang="en-US" dirty="0"/>
          </a:p>
        </p:txBody>
      </p:sp>
      <p:pic>
        <p:nvPicPr>
          <p:cNvPr id="9" name="図 8"/>
          <p:cNvPicPr>
            <a:picLocks noChangeAspect="1"/>
          </p:cNvPicPr>
          <p:nvPr/>
        </p:nvPicPr>
        <p:blipFill>
          <a:blip r:embed="rId3"/>
          <a:stretch>
            <a:fillRect/>
          </a:stretch>
        </p:blipFill>
        <p:spPr>
          <a:xfrm>
            <a:off x="5506110" y="1015235"/>
            <a:ext cx="3390900" cy="2286000"/>
          </a:xfrm>
          <a:prstGeom prst="rect">
            <a:avLst/>
          </a:prstGeom>
        </p:spPr>
      </p:pic>
      <p:grpSp>
        <p:nvGrpSpPr>
          <p:cNvPr id="18" name="グループ化 17"/>
          <p:cNvGrpSpPr/>
          <p:nvPr/>
        </p:nvGrpSpPr>
        <p:grpSpPr>
          <a:xfrm>
            <a:off x="0" y="-27462"/>
            <a:ext cx="9144000" cy="410584"/>
            <a:chOff x="0" y="-15766"/>
            <a:chExt cx="12192000" cy="461665"/>
          </a:xfrm>
        </p:grpSpPr>
        <p:sp>
          <p:nvSpPr>
            <p:cNvPr id="22" name="正方形/長方形 21"/>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3" name="グループ化 22"/>
            <p:cNvGrpSpPr/>
            <p:nvPr/>
          </p:nvGrpSpPr>
          <p:grpSpPr>
            <a:xfrm>
              <a:off x="75788" y="-15766"/>
              <a:ext cx="12048485" cy="449888"/>
              <a:chOff x="75788" y="-15766"/>
              <a:chExt cx="12048485" cy="449888"/>
            </a:xfrm>
          </p:grpSpPr>
          <p:graphicFrame>
            <p:nvGraphicFramePr>
              <p:cNvPr id="24" name="図表 23"/>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5"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9868799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32466" y="2583706"/>
            <a:ext cx="5061736" cy="3438823"/>
          </a:xfrm>
        </p:spPr>
        <p:txBody>
          <a:bodyPr>
            <a:noAutofit/>
          </a:bodyPr>
          <a:lstStyle/>
          <a:p>
            <a:pPr>
              <a:buFont typeface="Wingdings" panose="05000000000000000000" pitchFamily="2" charset="2"/>
              <a:buChar char="l"/>
            </a:pPr>
            <a:r>
              <a:rPr lang="ja-JP" altLang="en-US" sz="2400" dirty="0" smtClean="0"/>
              <a:t>比較的災害は少ない地域</a:t>
            </a:r>
            <a:endParaRPr lang="en-US" altLang="ja-JP" sz="2400" dirty="0" smtClean="0"/>
          </a:p>
          <a:p>
            <a:pPr marL="0" indent="0">
              <a:buNone/>
            </a:pPr>
            <a:r>
              <a:rPr lang="ja-JP" altLang="en-US" sz="1400" dirty="0" smtClean="0"/>
              <a:t>（土浦らしい都市づくりの方針－「土浦未来プラン」－より）</a:t>
            </a:r>
            <a:endParaRPr lang="en-US" altLang="ja-JP" sz="1400" dirty="0" smtClean="0"/>
          </a:p>
          <a:p>
            <a:pPr>
              <a:buFont typeface="Wingdings" panose="05000000000000000000" pitchFamily="2" charset="2"/>
              <a:buChar char="l"/>
            </a:pPr>
            <a:r>
              <a:rPr lang="ja-JP" altLang="en-US" sz="2400" dirty="0" smtClean="0"/>
              <a:t>「自分達のまちは、自分たちで守る」という意識が強く、自主防災組織率は全国平均を上回る</a:t>
            </a:r>
            <a:endParaRPr lang="en-US" altLang="ja-JP" sz="2400" dirty="0" smtClean="0"/>
          </a:p>
          <a:p>
            <a:pPr>
              <a:buFont typeface="Wingdings" panose="05000000000000000000" pitchFamily="2" charset="2"/>
              <a:buChar char="l"/>
            </a:pPr>
            <a:r>
              <a:rPr lang="ja-JP" altLang="en-US" sz="2400" dirty="0" smtClean="0"/>
              <a:t>自主防災組織の資機材整備や運営について補助制度あり</a:t>
            </a:r>
            <a:endParaRPr lang="en-US" altLang="ja-JP" sz="2400" dirty="0" smtClean="0"/>
          </a:p>
          <a:p>
            <a:endParaRPr lang="ja-JP" altLang="en-US" sz="2400" dirty="0"/>
          </a:p>
        </p:txBody>
      </p:sp>
      <p:graphicFrame>
        <p:nvGraphicFramePr>
          <p:cNvPr id="4" name="グラフ 3"/>
          <p:cNvGraphicFramePr>
            <a:graphicFrameLocks/>
          </p:cNvGraphicFramePr>
          <p:nvPr>
            <p:extLst>
              <p:ext uri="{D42A27DB-BD31-4B8C-83A1-F6EECF244321}">
                <p14:modId xmlns:p14="http://schemas.microsoft.com/office/powerpoint/2010/main" val="1509333828"/>
              </p:ext>
            </p:extLst>
          </p:nvPr>
        </p:nvGraphicFramePr>
        <p:xfrm>
          <a:off x="3998794" y="1344233"/>
          <a:ext cx="5759355" cy="5136202"/>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ボックス 1"/>
          <p:cNvSpPr txBox="1"/>
          <p:nvPr/>
        </p:nvSpPr>
        <p:spPr>
          <a:xfrm>
            <a:off x="5194202" y="6172658"/>
            <a:ext cx="4216400" cy="307777"/>
          </a:xfrm>
          <a:prstGeom prst="rect">
            <a:avLst/>
          </a:prstGeom>
          <a:noFill/>
        </p:spPr>
        <p:txBody>
          <a:bodyPr wrap="square" rtlCol="0">
            <a:spAutoFit/>
          </a:bodyPr>
          <a:lstStyle/>
          <a:p>
            <a:r>
              <a:rPr lang="ja-JP" altLang="en-US" sz="1400" dirty="0"/>
              <a:t>（</a:t>
            </a:r>
            <a:r>
              <a:rPr lang="en-US" altLang="ja-JP" sz="1400" dirty="0"/>
              <a:t>『</a:t>
            </a:r>
            <a:r>
              <a:rPr lang="ja-JP" altLang="en-US" sz="1400" dirty="0"/>
              <a:t>土浦市満足度調査報告書</a:t>
            </a:r>
            <a:r>
              <a:rPr lang="en-US" altLang="ja-JP" sz="1400" dirty="0"/>
              <a:t>』</a:t>
            </a:r>
            <a:r>
              <a:rPr lang="ja-JP" altLang="en-US" sz="1400" dirty="0"/>
              <a:t>より作成）</a:t>
            </a:r>
          </a:p>
        </p:txBody>
      </p:sp>
      <p:sp>
        <p:nvSpPr>
          <p:cNvPr id="5" name="スライド番号プレースホルダー 4"/>
          <p:cNvSpPr>
            <a:spLocks noGrp="1"/>
          </p:cNvSpPr>
          <p:nvPr>
            <p:ph type="sldNum" sz="quarter" idx="12"/>
          </p:nvPr>
        </p:nvSpPr>
        <p:spPr/>
        <p:txBody>
          <a:bodyPr/>
          <a:lstStyle/>
          <a:p>
            <a:fld id="{77C87CC7-EF39-4118-BB73-70ECF996A7FF}" type="slidenum">
              <a:rPr kumimoji="1" lang="ja-JP" altLang="en-US" smtClean="0"/>
              <a:t>13</a:t>
            </a:fld>
            <a:endParaRPr kumimoji="1" lang="ja-JP" altLang="en-US"/>
          </a:p>
        </p:txBody>
      </p:sp>
      <p:grpSp>
        <p:nvGrpSpPr>
          <p:cNvPr id="16" name="図形グループ 16"/>
          <p:cNvGrpSpPr/>
          <p:nvPr/>
        </p:nvGrpSpPr>
        <p:grpSpPr>
          <a:xfrm>
            <a:off x="-144962" y="340621"/>
            <a:ext cx="3840080" cy="584775"/>
            <a:chOff x="-214378" y="374635"/>
            <a:chExt cx="5240427" cy="779701"/>
          </a:xfrm>
        </p:grpSpPr>
        <p:sp>
          <p:nvSpPr>
            <p:cNvPr id="17" name="テキスト ボックス 16"/>
            <p:cNvSpPr txBox="1"/>
            <p:nvPr/>
          </p:nvSpPr>
          <p:spPr>
            <a:xfrm>
              <a:off x="50173" y="374635"/>
              <a:ext cx="4975876" cy="779701"/>
            </a:xfrm>
            <a:prstGeom prst="rect">
              <a:avLst/>
            </a:prstGeom>
            <a:noFill/>
          </p:spPr>
          <p:txBody>
            <a:bodyPr wrap="square" rtlCol="0">
              <a:spAutoFit/>
            </a:bodyPr>
            <a:lstStyle/>
            <a:p>
              <a:r>
                <a:rPr lang="ja-JP" altLang="en-US" sz="3200" dirty="0"/>
                <a:t>③</a:t>
              </a:r>
              <a:r>
                <a:rPr lang="ja-JP" altLang="en-US" sz="3200" dirty="0" smtClean="0"/>
                <a:t>安心</a:t>
              </a:r>
              <a:r>
                <a:rPr lang="ja-JP" altLang="en-US" sz="3200" dirty="0"/>
                <a:t>・安全</a:t>
              </a:r>
            </a:p>
          </p:txBody>
        </p:sp>
        <p:cxnSp>
          <p:nvCxnSpPr>
            <p:cNvPr id="22" name="直線コネクタ 21"/>
            <p:cNvCxnSpPr/>
            <p:nvPr/>
          </p:nvCxnSpPr>
          <p:spPr>
            <a:xfrm flipV="1">
              <a:off x="-214378" y="1042187"/>
              <a:ext cx="3916816"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23" name="タイトル 1"/>
          <p:cNvSpPr>
            <a:spLocks noGrp="1"/>
          </p:cNvSpPr>
          <p:nvPr>
            <p:ph type="title"/>
          </p:nvPr>
        </p:nvSpPr>
        <p:spPr>
          <a:xfrm>
            <a:off x="132466" y="857814"/>
            <a:ext cx="1864869" cy="864096"/>
          </a:xfrm>
        </p:spPr>
        <p:txBody>
          <a:bodyPr>
            <a:normAutofit fontScale="90000"/>
          </a:bodyPr>
          <a:lstStyle/>
          <a:p>
            <a:pPr marL="571486" indent="-571486">
              <a:buFont typeface="Wingdings" panose="05000000000000000000" pitchFamily="2" charset="2"/>
              <a:buChar char="u"/>
            </a:pPr>
            <a:r>
              <a:rPr lang="ja-JP" altLang="en-US" dirty="0"/>
              <a:t>防災</a:t>
            </a:r>
            <a:endParaRPr kumimoji="1" lang="ja-JP" altLang="en-US" dirty="0"/>
          </a:p>
        </p:txBody>
      </p:sp>
      <p:grpSp>
        <p:nvGrpSpPr>
          <p:cNvPr id="15" name="グループ化 14"/>
          <p:cNvGrpSpPr/>
          <p:nvPr/>
        </p:nvGrpSpPr>
        <p:grpSpPr>
          <a:xfrm>
            <a:off x="0" y="-27462"/>
            <a:ext cx="9144000" cy="410584"/>
            <a:chOff x="0" y="-15766"/>
            <a:chExt cx="12192000" cy="461665"/>
          </a:xfrm>
        </p:grpSpPr>
        <p:sp>
          <p:nvSpPr>
            <p:cNvPr id="18" name="正方形/長方形 17"/>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19" name="グループ化 18"/>
            <p:cNvGrpSpPr/>
            <p:nvPr/>
          </p:nvGrpSpPr>
          <p:grpSpPr>
            <a:xfrm>
              <a:off x="75788" y="-15766"/>
              <a:ext cx="12048485" cy="449888"/>
              <a:chOff x="75788" y="-15766"/>
              <a:chExt cx="12048485" cy="449888"/>
            </a:xfrm>
          </p:grpSpPr>
          <p:graphicFrame>
            <p:nvGraphicFramePr>
              <p:cNvPr id="20" name="図表 19"/>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7705250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4991575" y="1444875"/>
            <a:ext cx="3980975" cy="63681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zh-TW" altLang="en-US" b="1" dirty="0"/>
              <a:t>常磐線（神立駅</a:t>
            </a:r>
            <a:r>
              <a:rPr lang="ja-JP" altLang="en-US" b="1" dirty="0"/>
              <a:t>・</a:t>
            </a:r>
            <a:r>
              <a:rPr lang="zh-TW" altLang="en-US" b="1" dirty="0"/>
              <a:t>土浦駅</a:t>
            </a:r>
            <a:r>
              <a:rPr lang="ja-JP" altLang="en-US" b="1" dirty="0"/>
              <a:t>・</a:t>
            </a:r>
            <a:r>
              <a:rPr lang="zh-TW" altLang="en-US" b="1" dirty="0"/>
              <a:t>荒川沖駅）</a:t>
            </a:r>
          </a:p>
        </p:txBody>
      </p:sp>
      <p:sp>
        <p:nvSpPr>
          <p:cNvPr id="7" name="角丸四角形 6"/>
          <p:cNvSpPr/>
          <p:nvPr/>
        </p:nvSpPr>
        <p:spPr>
          <a:xfrm>
            <a:off x="422114" y="1452129"/>
            <a:ext cx="4117729" cy="97292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zh-CN" altLang="en-US" b="1" dirty="0"/>
              <a:t>国道</a:t>
            </a:r>
            <a:r>
              <a:rPr lang="en-US" altLang="zh-CN" b="1" dirty="0"/>
              <a:t>6</a:t>
            </a:r>
            <a:r>
              <a:rPr lang="zh-CN" altLang="en-US" b="1" dirty="0"/>
              <a:t>号（南北）</a:t>
            </a:r>
          </a:p>
          <a:p>
            <a:r>
              <a:rPr lang="zh-CN" altLang="en-US" b="1" dirty="0"/>
              <a:t>国道</a:t>
            </a:r>
            <a:r>
              <a:rPr lang="en-US" altLang="zh-CN" b="1" dirty="0"/>
              <a:t>125</a:t>
            </a:r>
            <a:r>
              <a:rPr lang="zh-CN" altLang="en-US" b="1" dirty="0"/>
              <a:t>号、</a:t>
            </a:r>
            <a:r>
              <a:rPr lang="en-US" altLang="zh-CN" b="1" dirty="0"/>
              <a:t>354</a:t>
            </a:r>
            <a:r>
              <a:rPr lang="zh-CN" altLang="en-US" b="1" dirty="0"/>
              <a:t>号</a:t>
            </a:r>
            <a:r>
              <a:rPr lang="en-US" altLang="zh-CN" b="1" dirty="0"/>
              <a:t>(</a:t>
            </a:r>
            <a:r>
              <a:rPr lang="zh-CN" altLang="en-US" b="1" dirty="0"/>
              <a:t>東西</a:t>
            </a:r>
            <a:r>
              <a:rPr lang="en-US" altLang="zh-CN" b="1" dirty="0"/>
              <a:t>)</a:t>
            </a:r>
          </a:p>
          <a:p>
            <a:r>
              <a:rPr lang="zh-TW" altLang="en-US" b="1" dirty="0"/>
              <a:t>常磐自動車道（土浦北</a:t>
            </a:r>
            <a:r>
              <a:rPr lang="en-US" altLang="zh-TW" b="1" dirty="0"/>
              <a:t>IC</a:t>
            </a:r>
            <a:r>
              <a:rPr lang="zh-TW" altLang="en-US" b="1" dirty="0"/>
              <a:t>、桜土浦</a:t>
            </a:r>
            <a:r>
              <a:rPr lang="en-US" altLang="zh-TW" b="1" dirty="0"/>
              <a:t>IC</a:t>
            </a:r>
            <a:r>
              <a:rPr lang="zh-TW" altLang="en-US" b="1" dirty="0"/>
              <a:t>）</a:t>
            </a:r>
          </a:p>
        </p:txBody>
      </p:sp>
      <p:sp>
        <p:nvSpPr>
          <p:cNvPr id="4" name="テキスト ボックス 3"/>
          <p:cNvSpPr txBox="1"/>
          <p:nvPr/>
        </p:nvSpPr>
        <p:spPr>
          <a:xfrm>
            <a:off x="2209817" y="552604"/>
            <a:ext cx="1717137" cy="707886"/>
          </a:xfrm>
          <a:prstGeom prst="rect">
            <a:avLst/>
          </a:prstGeom>
          <a:noFill/>
        </p:spPr>
        <p:txBody>
          <a:bodyPr wrap="none" rtlCol="0">
            <a:spAutoFit/>
          </a:bodyPr>
          <a:lstStyle/>
          <a:p>
            <a:pPr marL="457189" indent="-457189">
              <a:buFont typeface="Wingdings" panose="05000000000000000000" pitchFamily="2" charset="2"/>
              <a:buChar char="u"/>
            </a:pPr>
            <a:r>
              <a:rPr lang="ja-JP" altLang="en-US" sz="4000" dirty="0">
                <a:uFill>
                  <a:solidFill>
                    <a:schemeClr val="accent6"/>
                  </a:solidFill>
                </a:uFill>
              </a:rPr>
              <a:t>道路</a:t>
            </a:r>
          </a:p>
        </p:txBody>
      </p:sp>
      <p:sp>
        <p:nvSpPr>
          <p:cNvPr id="8" name="テキスト ボックス 7"/>
          <p:cNvSpPr txBox="1"/>
          <p:nvPr/>
        </p:nvSpPr>
        <p:spPr>
          <a:xfrm>
            <a:off x="5354411" y="552841"/>
            <a:ext cx="1717137" cy="707886"/>
          </a:xfrm>
          <a:prstGeom prst="rect">
            <a:avLst/>
          </a:prstGeom>
          <a:noFill/>
        </p:spPr>
        <p:txBody>
          <a:bodyPr wrap="none" rtlCol="0">
            <a:spAutoFit/>
          </a:bodyPr>
          <a:lstStyle/>
          <a:p>
            <a:pPr marL="457189" indent="-457189">
              <a:buFont typeface="Wingdings" panose="05000000000000000000" pitchFamily="2" charset="2"/>
              <a:buChar char="u"/>
            </a:pPr>
            <a:r>
              <a:rPr lang="ja-JP" altLang="en-US" sz="4000" dirty="0">
                <a:uFill>
                  <a:solidFill>
                    <a:schemeClr val="accent6"/>
                  </a:solidFill>
                </a:uFill>
              </a:rPr>
              <a:t>鉄道</a:t>
            </a:r>
          </a:p>
        </p:txBody>
      </p:sp>
      <p:pic>
        <p:nvPicPr>
          <p:cNvPr id="17" name="図 16"/>
          <p:cNvPicPr>
            <a:picLocks noChangeAspect="1"/>
          </p:cNvPicPr>
          <p:nvPr/>
        </p:nvPicPr>
        <p:blipFill>
          <a:blip r:embed="rId2"/>
          <a:stretch>
            <a:fillRect/>
          </a:stretch>
        </p:blipFill>
        <p:spPr>
          <a:xfrm>
            <a:off x="0" y="2714147"/>
            <a:ext cx="3865214" cy="2557938"/>
          </a:xfrm>
          <a:prstGeom prst="rect">
            <a:avLst/>
          </a:prstGeom>
        </p:spPr>
      </p:pic>
      <p:pic>
        <p:nvPicPr>
          <p:cNvPr id="25" name="図 24"/>
          <p:cNvPicPr>
            <a:picLocks noChangeAspect="1"/>
          </p:cNvPicPr>
          <p:nvPr/>
        </p:nvPicPr>
        <p:blipFill>
          <a:blip r:embed="rId3"/>
          <a:stretch>
            <a:fillRect/>
          </a:stretch>
        </p:blipFill>
        <p:spPr>
          <a:xfrm>
            <a:off x="4660992" y="2659679"/>
            <a:ext cx="4379008" cy="2666874"/>
          </a:xfrm>
          <a:prstGeom prst="rect">
            <a:avLst/>
          </a:prstGeom>
        </p:spPr>
      </p:pic>
      <p:grpSp>
        <p:nvGrpSpPr>
          <p:cNvPr id="28" name="図形グループ 14"/>
          <p:cNvGrpSpPr/>
          <p:nvPr/>
        </p:nvGrpSpPr>
        <p:grpSpPr>
          <a:xfrm>
            <a:off x="-124599" y="374636"/>
            <a:ext cx="2925680" cy="584775"/>
            <a:chOff x="-214378" y="374635"/>
            <a:chExt cx="5240427" cy="779701"/>
          </a:xfrm>
        </p:grpSpPr>
        <p:sp>
          <p:nvSpPr>
            <p:cNvPr id="29" name="テキスト ボックス 28"/>
            <p:cNvSpPr txBox="1"/>
            <p:nvPr/>
          </p:nvSpPr>
          <p:spPr>
            <a:xfrm>
              <a:off x="50172" y="374635"/>
              <a:ext cx="4975877" cy="779701"/>
            </a:xfrm>
            <a:prstGeom prst="rect">
              <a:avLst/>
            </a:prstGeom>
            <a:noFill/>
          </p:spPr>
          <p:txBody>
            <a:bodyPr wrap="square" rtlCol="0">
              <a:spAutoFit/>
            </a:bodyPr>
            <a:lstStyle/>
            <a:p>
              <a:r>
                <a:rPr lang="ja-JP" altLang="en-US" sz="3200" dirty="0"/>
                <a:t>④</a:t>
              </a:r>
              <a:r>
                <a:rPr lang="ja-JP" altLang="en-US" sz="3200" dirty="0" smtClean="0"/>
                <a:t>利便性</a:t>
              </a:r>
              <a:endParaRPr lang="ja-JP" altLang="en-US" sz="3200" dirty="0"/>
            </a:p>
          </p:txBody>
        </p:sp>
        <p:cxnSp>
          <p:nvCxnSpPr>
            <p:cNvPr id="30" name="直線コネクタ 29"/>
            <p:cNvCxnSpPr/>
            <p:nvPr/>
          </p:nvCxnSpPr>
          <p:spPr>
            <a:xfrm flipV="1">
              <a:off x="-214378" y="1084719"/>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2" name="角丸四角形 1"/>
          <p:cNvSpPr/>
          <p:nvPr/>
        </p:nvSpPr>
        <p:spPr>
          <a:xfrm>
            <a:off x="543262" y="5420775"/>
            <a:ext cx="3875432" cy="96732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b="1" dirty="0"/>
              <a:t>自動車移動への依存</a:t>
            </a:r>
          </a:p>
        </p:txBody>
      </p:sp>
      <p:sp>
        <p:nvSpPr>
          <p:cNvPr id="26" name="角丸四角形 25"/>
          <p:cNvSpPr/>
          <p:nvPr/>
        </p:nvSpPr>
        <p:spPr>
          <a:xfrm>
            <a:off x="5273749" y="5420775"/>
            <a:ext cx="3413142" cy="96732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b="1" dirty="0"/>
              <a:t>鉄道利用者の減少</a:t>
            </a:r>
          </a:p>
        </p:txBody>
      </p: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14</a:t>
            </a:fld>
            <a:endParaRPr kumimoji="1" lang="ja-JP" altLang="en-US"/>
          </a:p>
        </p:txBody>
      </p:sp>
      <p:grpSp>
        <p:nvGrpSpPr>
          <p:cNvPr id="34" name="グループ化 33"/>
          <p:cNvGrpSpPr/>
          <p:nvPr/>
        </p:nvGrpSpPr>
        <p:grpSpPr>
          <a:xfrm>
            <a:off x="0" y="-27462"/>
            <a:ext cx="9144000" cy="410584"/>
            <a:chOff x="0" y="-15766"/>
            <a:chExt cx="12192000" cy="461665"/>
          </a:xfrm>
        </p:grpSpPr>
        <p:sp>
          <p:nvSpPr>
            <p:cNvPr id="35" name="正方形/長方形 34"/>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36" name="グループ化 35"/>
            <p:cNvGrpSpPr/>
            <p:nvPr/>
          </p:nvGrpSpPr>
          <p:grpSpPr>
            <a:xfrm>
              <a:off x="75788" y="-15766"/>
              <a:ext cx="12048485" cy="449888"/>
              <a:chOff x="75788" y="-15766"/>
              <a:chExt cx="12048485" cy="449888"/>
            </a:xfrm>
          </p:grpSpPr>
          <p:graphicFrame>
            <p:nvGraphicFramePr>
              <p:cNvPr id="37" name="図表 36"/>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8"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3150164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0942" y="980103"/>
            <a:ext cx="1673856" cy="707886"/>
          </a:xfrm>
          <a:prstGeom prst="rect">
            <a:avLst/>
          </a:prstGeom>
          <a:noFill/>
        </p:spPr>
        <p:txBody>
          <a:bodyPr wrap="none" rtlCol="0">
            <a:spAutoFit/>
          </a:bodyPr>
          <a:lstStyle/>
          <a:p>
            <a:r>
              <a:rPr lang="ja-JP" altLang="en-US" sz="4000" dirty="0">
                <a:uFill>
                  <a:solidFill>
                    <a:schemeClr val="accent6"/>
                  </a:solidFill>
                </a:uFill>
              </a:rPr>
              <a:t>◆バス</a:t>
            </a:r>
          </a:p>
        </p:txBody>
      </p:sp>
      <p:sp>
        <p:nvSpPr>
          <p:cNvPr id="8" name="テキスト ボックス 7"/>
          <p:cNvSpPr txBox="1"/>
          <p:nvPr/>
        </p:nvSpPr>
        <p:spPr>
          <a:xfrm>
            <a:off x="309908" y="1591935"/>
            <a:ext cx="4079963" cy="707886"/>
          </a:xfrm>
          <a:prstGeom prst="rect">
            <a:avLst/>
          </a:prstGeom>
          <a:noFill/>
        </p:spPr>
        <p:txBody>
          <a:bodyPr wrap="none" rtlCol="0">
            <a:spAutoFit/>
          </a:bodyPr>
          <a:lstStyle/>
          <a:p>
            <a:r>
              <a:rPr lang="ja-JP" altLang="en-US" sz="2000" dirty="0"/>
              <a:t>路線バス・高速バス</a:t>
            </a:r>
            <a:endParaRPr lang="en-US" altLang="ja-JP" sz="2000" dirty="0"/>
          </a:p>
          <a:p>
            <a:r>
              <a:rPr lang="ja-JP" altLang="en-US" sz="2000" dirty="0"/>
              <a:t>まちづくり活性化バス「キララちゃん」</a:t>
            </a:r>
            <a:endParaRPr lang="zh-TW" altLang="en-US" sz="2000" dirty="0"/>
          </a:p>
        </p:txBody>
      </p:sp>
      <p:pic>
        <p:nvPicPr>
          <p:cNvPr id="13" name="図 12"/>
          <p:cNvPicPr>
            <a:picLocks noChangeAspect="1"/>
          </p:cNvPicPr>
          <p:nvPr/>
        </p:nvPicPr>
        <p:blipFill>
          <a:blip r:embed="rId3"/>
          <a:stretch>
            <a:fillRect/>
          </a:stretch>
        </p:blipFill>
        <p:spPr>
          <a:xfrm>
            <a:off x="121672" y="2203767"/>
            <a:ext cx="5011347" cy="3139712"/>
          </a:xfrm>
          <a:prstGeom prst="rect">
            <a:avLst/>
          </a:prstGeom>
        </p:spPr>
      </p:pic>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5287" y="461666"/>
            <a:ext cx="4118713" cy="5039126"/>
          </a:xfrm>
          <a:prstGeom prst="rect">
            <a:avLst/>
          </a:prstGeom>
        </p:spPr>
      </p:pic>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15</a:t>
            </a:fld>
            <a:endParaRPr kumimoji="1" lang="ja-JP" altLang="en-US"/>
          </a:p>
        </p:txBody>
      </p:sp>
      <p:grpSp>
        <p:nvGrpSpPr>
          <p:cNvPr id="17" name="図形グループ 14"/>
          <p:cNvGrpSpPr/>
          <p:nvPr/>
        </p:nvGrpSpPr>
        <p:grpSpPr>
          <a:xfrm>
            <a:off x="-124599" y="374636"/>
            <a:ext cx="2925680" cy="584775"/>
            <a:chOff x="-214378" y="374635"/>
            <a:chExt cx="5240427" cy="779701"/>
          </a:xfrm>
        </p:grpSpPr>
        <p:sp>
          <p:nvSpPr>
            <p:cNvPr id="26" name="テキスト ボックス 25"/>
            <p:cNvSpPr txBox="1"/>
            <p:nvPr/>
          </p:nvSpPr>
          <p:spPr>
            <a:xfrm>
              <a:off x="50172" y="374635"/>
              <a:ext cx="4975877" cy="779701"/>
            </a:xfrm>
            <a:prstGeom prst="rect">
              <a:avLst/>
            </a:prstGeom>
            <a:noFill/>
          </p:spPr>
          <p:txBody>
            <a:bodyPr wrap="square" rtlCol="0">
              <a:spAutoFit/>
            </a:bodyPr>
            <a:lstStyle/>
            <a:p>
              <a:r>
                <a:rPr lang="ja-JP" altLang="en-US" sz="3200" dirty="0"/>
                <a:t>④</a:t>
              </a:r>
              <a:r>
                <a:rPr lang="ja-JP" altLang="en-US" sz="3200" dirty="0" smtClean="0"/>
                <a:t>利便性</a:t>
              </a:r>
              <a:endParaRPr lang="ja-JP" altLang="en-US" sz="3200" dirty="0"/>
            </a:p>
          </p:txBody>
        </p:sp>
        <p:cxnSp>
          <p:nvCxnSpPr>
            <p:cNvPr id="27" name="直線コネクタ 26"/>
            <p:cNvCxnSpPr/>
            <p:nvPr/>
          </p:nvCxnSpPr>
          <p:spPr>
            <a:xfrm flipV="1">
              <a:off x="-214378" y="1084719"/>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7" name="角丸四角形 6"/>
          <p:cNvSpPr/>
          <p:nvPr/>
        </p:nvSpPr>
        <p:spPr>
          <a:xfrm>
            <a:off x="689841" y="5500792"/>
            <a:ext cx="7512463" cy="125243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44" indent="-285744">
              <a:buFont typeface="Arial" panose="020B0604020202020204" pitchFamily="34" charset="0"/>
              <a:buChar char="•"/>
            </a:pPr>
            <a:r>
              <a:rPr lang="ja-JP" altLang="en-US" sz="2800" b="1" dirty="0"/>
              <a:t>新治地区・おおつ野地区へのアクセスが悪い</a:t>
            </a:r>
            <a:endParaRPr lang="en-US" altLang="ja-JP" sz="2800" b="1" dirty="0"/>
          </a:p>
          <a:p>
            <a:pPr marL="285744" indent="-285744">
              <a:buFont typeface="Arial" panose="020B0604020202020204" pitchFamily="34" charset="0"/>
              <a:buChar char="•"/>
            </a:pPr>
            <a:r>
              <a:rPr lang="ja-JP" altLang="en-US" sz="2800" b="1" dirty="0"/>
              <a:t>利用者の減少により廃線も増える</a:t>
            </a:r>
          </a:p>
        </p:txBody>
      </p:sp>
      <p:pic>
        <p:nvPicPr>
          <p:cNvPr id="9" name="図 8"/>
          <p:cNvPicPr>
            <a:picLocks noChangeAspect="1"/>
          </p:cNvPicPr>
          <p:nvPr/>
        </p:nvPicPr>
        <p:blipFill>
          <a:blip r:embed="rId5"/>
          <a:stretch>
            <a:fillRect/>
          </a:stretch>
        </p:blipFill>
        <p:spPr>
          <a:xfrm>
            <a:off x="3261243" y="598111"/>
            <a:ext cx="1726296" cy="1299740"/>
          </a:xfrm>
          <a:prstGeom prst="rect">
            <a:avLst/>
          </a:prstGeom>
        </p:spPr>
      </p:pic>
      <p:grpSp>
        <p:nvGrpSpPr>
          <p:cNvPr id="30" name="グループ化 29"/>
          <p:cNvGrpSpPr/>
          <p:nvPr/>
        </p:nvGrpSpPr>
        <p:grpSpPr>
          <a:xfrm>
            <a:off x="0" y="-27462"/>
            <a:ext cx="9144000" cy="410584"/>
            <a:chOff x="0" y="-15766"/>
            <a:chExt cx="12192000" cy="461665"/>
          </a:xfrm>
        </p:grpSpPr>
        <p:sp>
          <p:nvSpPr>
            <p:cNvPr id="31" name="正方形/長方形 30"/>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32" name="グループ化 31"/>
            <p:cNvGrpSpPr/>
            <p:nvPr/>
          </p:nvGrpSpPr>
          <p:grpSpPr>
            <a:xfrm>
              <a:off x="75788" y="-15766"/>
              <a:ext cx="12048485" cy="449888"/>
              <a:chOff x="75788" y="-15766"/>
              <a:chExt cx="12048485" cy="449888"/>
            </a:xfrm>
          </p:grpSpPr>
          <p:graphicFrame>
            <p:nvGraphicFramePr>
              <p:cNvPr id="33" name="図表 32"/>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4"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1906951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線コネクタ 8"/>
          <p:cNvCxnSpPr/>
          <p:nvPr/>
        </p:nvCxnSpPr>
        <p:spPr>
          <a:xfrm flipV="1">
            <a:off x="-1897493" y="927513"/>
            <a:ext cx="4155622" cy="4574"/>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10" name="テキスト ボックス 9"/>
          <p:cNvSpPr txBox="1"/>
          <p:nvPr/>
        </p:nvSpPr>
        <p:spPr>
          <a:xfrm>
            <a:off x="-38415" y="374638"/>
            <a:ext cx="4975876" cy="584775"/>
          </a:xfrm>
          <a:prstGeom prst="rect">
            <a:avLst/>
          </a:prstGeom>
          <a:noFill/>
        </p:spPr>
        <p:txBody>
          <a:bodyPr wrap="square" rtlCol="0">
            <a:spAutoFit/>
          </a:bodyPr>
          <a:lstStyle/>
          <a:p>
            <a:r>
              <a:rPr lang="ja-JP" altLang="en-US" sz="3200" dirty="0"/>
              <a:t>⑤</a:t>
            </a:r>
            <a:r>
              <a:rPr lang="ja-JP" altLang="en-US" sz="3200" dirty="0" smtClean="0"/>
              <a:t>自然</a:t>
            </a:r>
            <a:r>
              <a:rPr lang="ja-JP" altLang="en-US" sz="3200" dirty="0"/>
              <a:t>環境</a:t>
            </a:r>
            <a:endParaRPr lang="en-US" altLang="ja-JP" sz="3200" dirty="0"/>
          </a:p>
        </p:txBody>
      </p:sp>
      <p:pic>
        <p:nvPicPr>
          <p:cNvPr id="15" name="コンテンツ プレースホルダー 5"/>
          <p:cNvPicPr>
            <a:picLocks noGrp="1" noChangeAspect="1"/>
          </p:cNvPicPr>
          <p:nvPr>
            <p:ph idx="1"/>
          </p:nvPr>
        </p:nvPicPr>
        <p:blipFill>
          <a:blip r:embed="rId3">
            <a:clrChange>
              <a:clrFrom>
                <a:srgbClr val="F4B079"/>
              </a:clrFrom>
              <a:clrTo>
                <a:srgbClr val="F4B079">
                  <a:alpha val="0"/>
                </a:srgbClr>
              </a:clrTo>
            </a:clrChange>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1014111" y="963988"/>
            <a:ext cx="8251788" cy="5265683"/>
          </a:xfrm>
          <a:prstGeom prst="rect">
            <a:avLst/>
          </a:prstGeom>
          <a:noFill/>
        </p:spPr>
      </p:pic>
      <p:grpSp>
        <p:nvGrpSpPr>
          <p:cNvPr id="49" name="グループ化 48"/>
          <p:cNvGrpSpPr/>
          <p:nvPr/>
        </p:nvGrpSpPr>
        <p:grpSpPr>
          <a:xfrm>
            <a:off x="3277142" y="1095546"/>
            <a:ext cx="3197249" cy="4346067"/>
            <a:chOff x="4801140" y="1095545"/>
            <a:chExt cx="3197249" cy="4346067"/>
          </a:xfrm>
        </p:grpSpPr>
        <p:sp>
          <p:nvSpPr>
            <p:cNvPr id="16" name="円/楕円 15"/>
            <p:cNvSpPr/>
            <p:nvPr/>
          </p:nvSpPr>
          <p:spPr>
            <a:xfrm>
              <a:off x="5139564" y="1095545"/>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17" name="円/楕円 16"/>
            <p:cNvSpPr/>
            <p:nvPr/>
          </p:nvSpPr>
          <p:spPr>
            <a:xfrm>
              <a:off x="5263595" y="2067752"/>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18" name="円/楕円 17"/>
            <p:cNvSpPr/>
            <p:nvPr/>
          </p:nvSpPr>
          <p:spPr>
            <a:xfrm>
              <a:off x="4801140" y="2724649"/>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19" name="円/楕円 18"/>
            <p:cNvSpPr/>
            <p:nvPr/>
          </p:nvSpPr>
          <p:spPr>
            <a:xfrm>
              <a:off x="7796588" y="3828234"/>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20" name="円/楕円 19"/>
            <p:cNvSpPr/>
            <p:nvPr/>
          </p:nvSpPr>
          <p:spPr>
            <a:xfrm>
              <a:off x="6659382" y="4122521"/>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21" name="円/楕円 20"/>
            <p:cNvSpPr/>
            <p:nvPr/>
          </p:nvSpPr>
          <p:spPr>
            <a:xfrm>
              <a:off x="6829651" y="4541703"/>
              <a:ext cx="152400" cy="34437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22" name="円/楕円 21"/>
            <p:cNvSpPr/>
            <p:nvPr/>
          </p:nvSpPr>
          <p:spPr>
            <a:xfrm>
              <a:off x="5954660" y="3845723"/>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23" name="円/楕円 22"/>
            <p:cNvSpPr/>
            <p:nvPr/>
          </p:nvSpPr>
          <p:spPr>
            <a:xfrm>
              <a:off x="5523718" y="4013889"/>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sp>
          <p:nvSpPr>
            <p:cNvPr id="24" name="円/楕円 23"/>
            <p:cNvSpPr/>
            <p:nvPr/>
          </p:nvSpPr>
          <p:spPr>
            <a:xfrm>
              <a:off x="4887818" y="5254143"/>
              <a:ext cx="201801" cy="1874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grpSp>
      <p:grpSp>
        <p:nvGrpSpPr>
          <p:cNvPr id="48" name="グループ化 47"/>
          <p:cNvGrpSpPr/>
          <p:nvPr/>
        </p:nvGrpSpPr>
        <p:grpSpPr>
          <a:xfrm>
            <a:off x="2874579" y="1529258"/>
            <a:ext cx="2462604" cy="4477407"/>
            <a:chOff x="4398579" y="1529255"/>
            <a:chExt cx="2462604" cy="4477407"/>
          </a:xfrm>
        </p:grpSpPr>
        <p:grpSp>
          <p:nvGrpSpPr>
            <p:cNvPr id="35" name="グループ化 34"/>
            <p:cNvGrpSpPr/>
            <p:nvPr/>
          </p:nvGrpSpPr>
          <p:grpSpPr>
            <a:xfrm>
              <a:off x="4398579" y="2724649"/>
              <a:ext cx="2462604" cy="1585341"/>
              <a:chOff x="4398579" y="2724649"/>
              <a:chExt cx="2462604" cy="1585341"/>
            </a:xfrm>
          </p:grpSpPr>
          <p:cxnSp>
            <p:nvCxnSpPr>
              <p:cNvPr id="26" name="直線コネクタ 25"/>
              <p:cNvCxnSpPr/>
              <p:nvPr/>
            </p:nvCxnSpPr>
            <p:spPr>
              <a:xfrm>
                <a:off x="4398579" y="2724649"/>
                <a:ext cx="402561" cy="428454"/>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4801140" y="3153103"/>
                <a:ext cx="540225" cy="157656"/>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a:endCxn id="22" idx="7"/>
              </p:cNvCxnSpPr>
              <p:nvPr/>
            </p:nvCxnSpPr>
            <p:spPr>
              <a:xfrm>
                <a:off x="5341365" y="3310759"/>
                <a:ext cx="785543" cy="562418"/>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a:stCxn id="22" idx="7"/>
                <a:endCxn id="20" idx="3"/>
              </p:cNvCxnSpPr>
              <p:nvPr/>
            </p:nvCxnSpPr>
            <p:spPr>
              <a:xfrm>
                <a:off x="6126908" y="3873177"/>
                <a:ext cx="562027" cy="409359"/>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6688935" y="4309990"/>
                <a:ext cx="172248"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37" name="直線コネクタ 36"/>
            <p:cNvCxnSpPr/>
            <p:nvPr/>
          </p:nvCxnSpPr>
          <p:spPr>
            <a:xfrm>
              <a:off x="5523718" y="4838777"/>
              <a:ext cx="1135664" cy="368068"/>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a:off x="4887818" y="5347877"/>
              <a:ext cx="635900" cy="658785"/>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7" name="グループ化 46"/>
            <p:cNvGrpSpPr/>
            <p:nvPr/>
          </p:nvGrpSpPr>
          <p:grpSpPr>
            <a:xfrm>
              <a:off x="5097537" y="1529255"/>
              <a:ext cx="1404980" cy="632231"/>
              <a:chOff x="5002941" y="1529255"/>
              <a:chExt cx="1404980" cy="632231"/>
            </a:xfrm>
          </p:grpSpPr>
          <p:cxnSp>
            <p:nvCxnSpPr>
              <p:cNvPr id="41" name="直線コネクタ 40"/>
              <p:cNvCxnSpPr/>
              <p:nvPr/>
            </p:nvCxnSpPr>
            <p:spPr>
              <a:xfrm>
                <a:off x="5002941" y="1529255"/>
                <a:ext cx="1052619" cy="632231"/>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6055560" y="2161486"/>
                <a:ext cx="352361"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grpSp>
      <p:grpSp>
        <p:nvGrpSpPr>
          <p:cNvPr id="89" name="グループ化 88"/>
          <p:cNvGrpSpPr/>
          <p:nvPr/>
        </p:nvGrpSpPr>
        <p:grpSpPr>
          <a:xfrm>
            <a:off x="2724513" y="3122361"/>
            <a:ext cx="3941165" cy="1299933"/>
            <a:chOff x="4248512" y="3122359"/>
            <a:chExt cx="3941165" cy="1299933"/>
          </a:xfrm>
        </p:grpSpPr>
        <p:sp>
          <p:nvSpPr>
            <p:cNvPr id="50" name="円/楕円 49"/>
            <p:cNvSpPr/>
            <p:nvPr/>
          </p:nvSpPr>
          <p:spPr>
            <a:xfrm rot="1373231">
              <a:off x="4248512" y="3122359"/>
              <a:ext cx="3941165" cy="435132"/>
            </a:xfrm>
            <a:prstGeom prst="ellipse">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円/楕円 50"/>
            <p:cNvSpPr/>
            <p:nvPr/>
          </p:nvSpPr>
          <p:spPr>
            <a:xfrm rot="1262804">
              <a:off x="5005203" y="4143475"/>
              <a:ext cx="2125891" cy="278817"/>
            </a:xfrm>
            <a:prstGeom prst="ellipse">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53" name="二等辺三角形 52"/>
          <p:cNvSpPr/>
          <p:nvPr/>
        </p:nvSpPr>
        <p:spPr>
          <a:xfrm>
            <a:off x="2874581" y="782402"/>
            <a:ext cx="590139" cy="500615"/>
          </a:xfrm>
          <a:prstGeom prst="triangle">
            <a:avLst>
              <a:gd name="adj" fmla="val 45249"/>
            </a:avLst>
          </a:prstGeom>
          <a:solidFill>
            <a:schemeClr val="accent6">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a:p>
        </p:txBody>
      </p:sp>
      <p:pic>
        <p:nvPicPr>
          <p:cNvPr id="54" name="図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5440" y="5178449"/>
            <a:ext cx="1939803" cy="1256023"/>
          </a:xfrm>
          <a:prstGeom prst="rect">
            <a:avLst/>
          </a:prstGeom>
        </p:spPr>
      </p:pic>
      <p:pic>
        <p:nvPicPr>
          <p:cNvPr id="55" name="図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5440" y="1367174"/>
            <a:ext cx="1939803" cy="1454853"/>
          </a:xfrm>
          <a:prstGeom prst="rect">
            <a:avLst/>
          </a:prstGeom>
        </p:spPr>
      </p:pic>
      <p:pic>
        <p:nvPicPr>
          <p:cNvPr id="56" name="図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0249" y="3297737"/>
            <a:ext cx="1939803" cy="1293202"/>
          </a:xfrm>
          <a:prstGeom prst="rect">
            <a:avLst/>
          </a:prstGeom>
        </p:spPr>
      </p:pic>
      <p:sp>
        <p:nvSpPr>
          <p:cNvPr id="60" name="テキスト ボックス 59"/>
          <p:cNvSpPr txBox="1"/>
          <p:nvPr/>
        </p:nvSpPr>
        <p:spPr>
          <a:xfrm>
            <a:off x="2290195" y="590078"/>
            <a:ext cx="965943" cy="369332"/>
          </a:xfrm>
          <a:prstGeom prst="rect">
            <a:avLst/>
          </a:prstGeom>
          <a:noFill/>
        </p:spPr>
        <p:txBody>
          <a:bodyPr wrap="square" rtlCol="0">
            <a:spAutoFit/>
          </a:bodyPr>
          <a:lstStyle/>
          <a:p>
            <a:r>
              <a:rPr lang="ja-JP" altLang="en-US" dirty="0"/>
              <a:t>筑波山</a:t>
            </a:r>
          </a:p>
        </p:txBody>
      </p:sp>
      <p:sp>
        <p:nvSpPr>
          <p:cNvPr id="61" name="正方形/長方形 60"/>
          <p:cNvSpPr/>
          <p:nvPr/>
        </p:nvSpPr>
        <p:spPr>
          <a:xfrm>
            <a:off x="242686" y="2799575"/>
            <a:ext cx="1926792" cy="2051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600" b="1" dirty="0"/>
              <a:t>つくばりんりんロード</a:t>
            </a:r>
          </a:p>
        </p:txBody>
      </p:sp>
      <p:sp>
        <p:nvSpPr>
          <p:cNvPr id="62" name="正方形/長方形 61"/>
          <p:cNvSpPr/>
          <p:nvPr/>
        </p:nvSpPr>
        <p:spPr>
          <a:xfrm>
            <a:off x="276758" y="4587825"/>
            <a:ext cx="1926792" cy="2051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宍塚大池</a:t>
            </a:r>
          </a:p>
        </p:txBody>
      </p:sp>
      <p:sp>
        <p:nvSpPr>
          <p:cNvPr id="63" name="正方形/長方形 62"/>
          <p:cNvSpPr/>
          <p:nvPr/>
        </p:nvSpPr>
        <p:spPr>
          <a:xfrm>
            <a:off x="234920" y="6427709"/>
            <a:ext cx="1926792" cy="2051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乙戸沼公園</a:t>
            </a:r>
          </a:p>
        </p:txBody>
      </p:sp>
      <p:grpSp>
        <p:nvGrpSpPr>
          <p:cNvPr id="13" name="グループ化 12"/>
          <p:cNvGrpSpPr/>
          <p:nvPr/>
        </p:nvGrpSpPr>
        <p:grpSpPr>
          <a:xfrm>
            <a:off x="6830468" y="999401"/>
            <a:ext cx="2262144" cy="1691944"/>
            <a:chOff x="7548520" y="1032707"/>
            <a:chExt cx="2262144" cy="1691944"/>
          </a:xfrm>
        </p:grpSpPr>
        <p:pic>
          <p:nvPicPr>
            <p:cNvPr id="57" name="図 5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8520" y="1032707"/>
              <a:ext cx="2262144" cy="1504775"/>
            </a:xfrm>
            <a:prstGeom prst="rect">
              <a:avLst/>
            </a:prstGeom>
          </p:spPr>
        </p:pic>
        <p:sp>
          <p:nvSpPr>
            <p:cNvPr id="64" name="正方形/長方形 63"/>
            <p:cNvSpPr/>
            <p:nvPr/>
          </p:nvSpPr>
          <p:spPr>
            <a:xfrm>
              <a:off x="7558681" y="2525698"/>
              <a:ext cx="2239651" cy="19895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朝日峠展望公園</a:t>
              </a:r>
            </a:p>
          </p:txBody>
        </p:sp>
      </p:grpSp>
      <p:grpSp>
        <p:nvGrpSpPr>
          <p:cNvPr id="14" name="グループ化 13"/>
          <p:cNvGrpSpPr/>
          <p:nvPr/>
        </p:nvGrpSpPr>
        <p:grpSpPr>
          <a:xfrm>
            <a:off x="6827661" y="2834813"/>
            <a:ext cx="2262144" cy="1792906"/>
            <a:chOff x="7537273" y="2997419"/>
            <a:chExt cx="2262144" cy="1792906"/>
          </a:xfrm>
        </p:grpSpPr>
        <p:pic>
          <p:nvPicPr>
            <p:cNvPr id="58" name="図 5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7273" y="2997419"/>
              <a:ext cx="2262144" cy="1696608"/>
            </a:xfrm>
            <a:prstGeom prst="rect">
              <a:avLst/>
            </a:prstGeom>
          </p:spPr>
        </p:pic>
        <p:sp>
          <p:nvSpPr>
            <p:cNvPr id="65" name="正方形/長方形 64"/>
            <p:cNvSpPr/>
            <p:nvPr/>
          </p:nvSpPr>
          <p:spPr>
            <a:xfrm>
              <a:off x="7550241" y="4601550"/>
              <a:ext cx="2242831" cy="18877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竜ヶ峰</a:t>
              </a:r>
            </a:p>
          </p:txBody>
        </p:sp>
      </p:grpSp>
      <p:grpSp>
        <p:nvGrpSpPr>
          <p:cNvPr id="25" name="グループ化 24"/>
          <p:cNvGrpSpPr/>
          <p:nvPr/>
        </p:nvGrpSpPr>
        <p:grpSpPr>
          <a:xfrm>
            <a:off x="6874228" y="4748059"/>
            <a:ext cx="2250171" cy="1675764"/>
            <a:chOff x="7538001" y="5027166"/>
            <a:chExt cx="2250171" cy="1675764"/>
          </a:xfrm>
        </p:grpSpPr>
        <p:pic>
          <p:nvPicPr>
            <p:cNvPr id="59" name="図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48521" y="5027166"/>
              <a:ext cx="2239651" cy="1492167"/>
            </a:xfrm>
            <a:prstGeom prst="rect">
              <a:avLst/>
            </a:prstGeom>
          </p:spPr>
        </p:pic>
        <p:sp>
          <p:nvSpPr>
            <p:cNvPr id="66" name="正方形/長方形 65"/>
            <p:cNvSpPr/>
            <p:nvPr/>
          </p:nvSpPr>
          <p:spPr>
            <a:xfrm>
              <a:off x="7538001" y="6503977"/>
              <a:ext cx="2239651" cy="19895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霞ヶ浦総合公園</a:t>
              </a:r>
            </a:p>
          </p:txBody>
        </p:sp>
      </p:grpSp>
      <p:cxnSp>
        <p:nvCxnSpPr>
          <p:cNvPr id="68" name="カギ線コネクタ 67"/>
          <p:cNvCxnSpPr>
            <a:stCxn id="55" idx="3"/>
            <a:endCxn id="50" idx="3"/>
          </p:cNvCxnSpPr>
          <p:nvPr/>
        </p:nvCxnSpPr>
        <p:spPr>
          <a:xfrm>
            <a:off x="2185243" y="2094601"/>
            <a:ext cx="1166308" cy="845133"/>
          </a:xfrm>
          <a:prstGeom prst="bentConnector4">
            <a:avLst>
              <a:gd name="adj1" fmla="val 23119"/>
              <a:gd name="adj2" fmla="val 127049"/>
            </a:avLst>
          </a:prstGeom>
        </p:spPr>
        <p:style>
          <a:lnRef idx="2">
            <a:schemeClr val="dk1"/>
          </a:lnRef>
          <a:fillRef idx="0">
            <a:schemeClr val="dk1"/>
          </a:fillRef>
          <a:effectRef idx="1">
            <a:schemeClr val="dk1"/>
          </a:effectRef>
          <a:fontRef idx="minor">
            <a:schemeClr val="tx1"/>
          </a:fontRef>
        </p:style>
      </p:cxnSp>
      <p:cxnSp>
        <p:nvCxnSpPr>
          <p:cNvPr id="71" name="カギ線コネクタ 70"/>
          <p:cNvCxnSpPr>
            <a:stCxn id="56" idx="3"/>
          </p:cNvCxnSpPr>
          <p:nvPr/>
        </p:nvCxnSpPr>
        <p:spPr>
          <a:xfrm>
            <a:off x="2200052" y="3944338"/>
            <a:ext cx="2146010" cy="46434"/>
          </a:xfrm>
          <a:prstGeom prst="bentConnector3">
            <a:avLst/>
          </a:prstGeom>
        </p:spPr>
        <p:style>
          <a:lnRef idx="2">
            <a:schemeClr val="dk1"/>
          </a:lnRef>
          <a:fillRef idx="0">
            <a:schemeClr val="dk1"/>
          </a:fillRef>
          <a:effectRef idx="1">
            <a:schemeClr val="dk1"/>
          </a:effectRef>
          <a:fontRef idx="minor">
            <a:schemeClr val="tx1"/>
          </a:fontRef>
        </p:style>
      </p:cxnSp>
      <p:cxnSp>
        <p:nvCxnSpPr>
          <p:cNvPr id="74" name="カギ線コネクタ 73"/>
          <p:cNvCxnSpPr>
            <a:stCxn id="54" idx="3"/>
            <a:endCxn id="24" idx="3"/>
          </p:cNvCxnSpPr>
          <p:nvPr/>
        </p:nvCxnSpPr>
        <p:spPr>
          <a:xfrm flipV="1">
            <a:off x="2185243" y="5414159"/>
            <a:ext cx="1208130" cy="392302"/>
          </a:xfrm>
          <a:prstGeom prst="bentConnector2">
            <a:avLst/>
          </a:prstGeom>
        </p:spPr>
        <p:style>
          <a:lnRef idx="2">
            <a:schemeClr val="dk1"/>
          </a:lnRef>
          <a:fillRef idx="0">
            <a:schemeClr val="dk1"/>
          </a:fillRef>
          <a:effectRef idx="1">
            <a:schemeClr val="dk1"/>
          </a:effectRef>
          <a:fontRef idx="minor">
            <a:schemeClr val="tx1"/>
          </a:fontRef>
        </p:style>
      </p:cxnSp>
      <p:cxnSp>
        <p:nvCxnSpPr>
          <p:cNvPr id="80" name="カギ線コネクタ 79"/>
          <p:cNvCxnSpPr>
            <a:stCxn id="16" idx="6"/>
          </p:cNvCxnSpPr>
          <p:nvPr/>
        </p:nvCxnSpPr>
        <p:spPr>
          <a:xfrm>
            <a:off x="3817367" y="1189281"/>
            <a:ext cx="3010294" cy="575283"/>
          </a:xfrm>
          <a:prstGeom prst="bentConnector3">
            <a:avLst/>
          </a:prstGeom>
        </p:spPr>
        <p:style>
          <a:lnRef idx="2">
            <a:schemeClr val="dk1"/>
          </a:lnRef>
          <a:fillRef idx="0">
            <a:schemeClr val="dk1"/>
          </a:fillRef>
          <a:effectRef idx="1">
            <a:schemeClr val="dk1"/>
          </a:effectRef>
          <a:fontRef idx="minor">
            <a:schemeClr val="tx1"/>
          </a:fontRef>
        </p:style>
      </p:cxnSp>
      <p:cxnSp>
        <p:nvCxnSpPr>
          <p:cNvPr id="82" name="カギ線コネクタ 81"/>
          <p:cNvCxnSpPr>
            <a:stCxn id="58" idx="1"/>
          </p:cNvCxnSpPr>
          <p:nvPr/>
        </p:nvCxnSpPr>
        <p:spPr>
          <a:xfrm rot="10800000">
            <a:off x="4092727" y="1465913"/>
            <a:ext cx="2734937" cy="2217207"/>
          </a:xfrm>
          <a:prstGeom prst="bentConnector3">
            <a:avLst>
              <a:gd name="adj1" fmla="val 79975"/>
            </a:avLst>
          </a:prstGeom>
        </p:spPr>
        <p:style>
          <a:lnRef idx="2">
            <a:schemeClr val="dk1"/>
          </a:lnRef>
          <a:fillRef idx="0">
            <a:schemeClr val="dk1"/>
          </a:fillRef>
          <a:effectRef idx="1">
            <a:schemeClr val="dk1"/>
          </a:effectRef>
          <a:fontRef idx="minor">
            <a:schemeClr val="tx1"/>
          </a:fontRef>
        </p:style>
      </p:cxnSp>
      <p:cxnSp>
        <p:nvCxnSpPr>
          <p:cNvPr id="86" name="カギ線コネクタ 85"/>
          <p:cNvCxnSpPr>
            <a:stCxn id="59" idx="1"/>
            <a:endCxn id="21" idx="6"/>
          </p:cNvCxnSpPr>
          <p:nvPr/>
        </p:nvCxnSpPr>
        <p:spPr>
          <a:xfrm rot="10800000">
            <a:off x="5458054" y="4713891"/>
            <a:ext cx="1426695" cy="780253"/>
          </a:xfrm>
          <a:prstGeom prst="bentConnector3">
            <a:avLst/>
          </a:prstGeom>
        </p:spPr>
        <p:style>
          <a:lnRef idx="2">
            <a:schemeClr val="dk1"/>
          </a:lnRef>
          <a:fillRef idx="0">
            <a:schemeClr val="dk1"/>
          </a:fillRef>
          <a:effectRef idx="1">
            <a:schemeClr val="dk1"/>
          </a:effectRef>
          <a:fontRef idx="minor">
            <a:schemeClr val="tx1"/>
          </a:fontRef>
        </p:style>
      </p:cxnSp>
      <p:sp>
        <p:nvSpPr>
          <p:cNvPr id="2" name="テキスト ボックス 1"/>
          <p:cNvSpPr txBox="1"/>
          <p:nvPr/>
        </p:nvSpPr>
        <p:spPr>
          <a:xfrm>
            <a:off x="5212622" y="4214805"/>
            <a:ext cx="825577" cy="369332"/>
          </a:xfrm>
          <a:prstGeom prst="rect">
            <a:avLst/>
          </a:prstGeom>
          <a:noFill/>
        </p:spPr>
        <p:txBody>
          <a:bodyPr wrap="square" rtlCol="0">
            <a:spAutoFit/>
          </a:bodyPr>
          <a:lstStyle/>
          <a:p>
            <a:r>
              <a:rPr lang="ja-JP" altLang="en-US" dirty="0"/>
              <a:t>桜川</a:t>
            </a:r>
          </a:p>
        </p:txBody>
      </p:sp>
      <p:sp>
        <p:nvSpPr>
          <p:cNvPr id="67" name="テキスト ボックス 66"/>
          <p:cNvSpPr txBox="1"/>
          <p:nvPr/>
        </p:nvSpPr>
        <p:spPr>
          <a:xfrm>
            <a:off x="5028733" y="5133317"/>
            <a:ext cx="1009464" cy="369332"/>
          </a:xfrm>
          <a:prstGeom prst="rect">
            <a:avLst/>
          </a:prstGeom>
          <a:noFill/>
        </p:spPr>
        <p:txBody>
          <a:bodyPr wrap="square" rtlCol="0">
            <a:spAutoFit/>
          </a:bodyPr>
          <a:lstStyle/>
          <a:p>
            <a:r>
              <a:rPr lang="ja-JP" altLang="en-US" dirty="0"/>
              <a:t>花室川</a:t>
            </a:r>
          </a:p>
        </p:txBody>
      </p:sp>
      <p:sp>
        <p:nvSpPr>
          <p:cNvPr id="69" name="テキスト ボックス 68"/>
          <p:cNvSpPr txBox="1"/>
          <p:nvPr/>
        </p:nvSpPr>
        <p:spPr>
          <a:xfrm>
            <a:off x="4926369" y="2012839"/>
            <a:ext cx="1097236" cy="369332"/>
          </a:xfrm>
          <a:prstGeom prst="rect">
            <a:avLst/>
          </a:prstGeom>
          <a:noFill/>
        </p:spPr>
        <p:txBody>
          <a:bodyPr wrap="square" rtlCol="0">
            <a:spAutoFit/>
          </a:bodyPr>
          <a:lstStyle/>
          <a:p>
            <a:r>
              <a:rPr lang="ja-JP" altLang="en-US" dirty="0"/>
              <a:t>天の川</a:t>
            </a:r>
          </a:p>
        </p:txBody>
      </p:sp>
      <p:sp>
        <p:nvSpPr>
          <p:cNvPr id="70" name="テキスト ボックス 69"/>
          <p:cNvSpPr txBox="1"/>
          <p:nvPr/>
        </p:nvSpPr>
        <p:spPr>
          <a:xfrm>
            <a:off x="3969053" y="5959906"/>
            <a:ext cx="1009464" cy="369332"/>
          </a:xfrm>
          <a:prstGeom prst="rect">
            <a:avLst/>
          </a:prstGeom>
          <a:noFill/>
        </p:spPr>
        <p:txBody>
          <a:bodyPr wrap="square" rtlCol="0">
            <a:spAutoFit/>
          </a:bodyPr>
          <a:lstStyle/>
          <a:p>
            <a:r>
              <a:rPr lang="ja-JP" altLang="en-US" dirty="0"/>
              <a:t>乙戸川</a:t>
            </a:r>
          </a:p>
        </p:txBody>
      </p:sp>
      <p:sp>
        <p:nvSpPr>
          <p:cNvPr id="88" name="角丸四角形 87"/>
          <p:cNvSpPr/>
          <p:nvPr/>
        </p:nvSpPr>
        <p:spPr>
          <a:xfrm>
            <a:off x="736869" y="2306747"/>
            <a:ext cx="7614560" cy="269441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457189" indent="-457189">
              <a:buFont typeface="Arial" panose="020B0604020202020204" pitchFamily="34" charset="0"/>
              <a:buChar char="•"/>
            </a:pPr>
            <a:r>
              <a:rPr lang="ja-JP" altLang="en-US" sz="3600" b="1" dirty="0"/>
              <a:t>公園や子どもの遊び場などの整備</a:t>
            </a:r>
            <a:endParaRPr lang="en-US" altLang="ja-JP" sz="3600" b="1" dirty="0"/>
          </a:p>
          <a:p>
            <a:pPr marL="457189" indent="-457189">
              <a:buFont typeface="Arial" panose="020B0604020202020204" pitchFamily="34" charset="0"/>
              <a:buChar char="•"/>
            </a:pPr>
            <a:r>
              <a:rPr lang="ja-JP" altLang="en-US" sz="3600" b="1" dirty="0"/>
              <a:t>既存施設の維持管理</a:t>
            </a:r>
            <a:endParaRPr lang="en-US" altLang="ja-JP" sz="3600" b="1" dirty="0"/>
          </a:p>
        </p:txBody>
      </p: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16</a:t>
            </a:fld>
            <a:endParaRPr kumimoji="1" lang="ja-JP" altLang="en-US"/>
          </a:p>
        </p:txBody>
      </p:sp>
      <p:grpSp>
        <p:nvGrpSpPr>
          <p:cNvPr id="78" name="グループ化 77"/>
          <p:cNvGrpSpPr/>
          <p:nvPr/>
        </p:nvGrpSpPr>
        <p:grpSpPr>
          <a:xfrm>
            <a:off x="0" y="-27462"/>
            <a:ext cx="9144000" cy="410584"/>
            <a:chOff x="0" y="-15766"/>
            <a:chExt cx="12192000" cy="461665"/>
          </a:xfrm>
        </p:grpSpPr>
        <p:sp>
          <p:nvSpPr>
            <p:cNvPr id="79" name="正方形/長方形 78"/>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81" name="グループ化 80"/>
            <p:cNvGrpSpPr/>
            <p:nvPr/>
          </p:nvGrpSpPr>
          <p:grpSpPr>
            <a:xfrm>
              <a:off x="75788" y="-15766"/>
              <a:ext cx="12048485" cy="449888"/>
              <a:chOff x="75788" y="-15766"/>
              <a:chExt cx="12048485" cy="449888"/>
            </a:xfrm>
          </p:grpSpPr>
          <p:graphicFrame>
            <p:nvGraphicFramePr>
              <p:cNvPr id="83" name="図表 82"/>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84"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126728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24262" y="1236637"/>
            <a:ext cx="8619487" cy="727384"/>
          </a:xfrm>
        </p:spPr>
        <p:txBody>
          <a:bodyPr>
            <a:normAutofit/>
          </a:bodyPr>
          <a:lstStyle/>
          <a:p>
            <a:pPr marL="0" indent="0">
              <a:buNone/>
            </a:pPr>
            <a:r>
              <a:rPr lang="ja-JP" altLang="en-US" sz="3200" dirty="0"/>
              <a:t>市民が“これぞ誇り”と言えるものを育てる！</a:t>
            </a:r>
          </a:p>
        </p:txBody>
      </p:sp>
      <p:pic>
        <p:nvPicPr>
          <p:cNvPr id="4" name="Picture 2" descr="クリックすると新しいウィンドウで開きます"/>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744" y="1874797"/>
            <a:ext cx="3218990" cy="1789682"/>
          </a:xfrm>
          <a:prstGeom prst="ellipse">
            <a:avLst/>
          </a:prstGeom>
          <a:noFill/>
          <a:extLst>
            <a:ext uri="{909E8E84-426E-40DD-AFC4-6F175D3DCCD1}">
              <a14:hiddenFill xmlns:a14="http://schemas.microsoft.com/office/drawing/2010/main">
                <a:solidFill>
                  <a:srgbClr val="FFFFFF"/>
                </a:solidFill>
              </a14:hiddenFill>
            </a:ext>
          </a:extLst>
        </p:spPr>
      </p:pic>
      <p:pic>
        <p:nvPicPr>
          <p:cNvPr id="5" name="Picture 4"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5216" y="1874797"/>
            <a:ext cx="3218990" cy="1789682"/>
          </a:xfrm>
          <a:prstGeom prst="ellipse">
            <a:avLst/>
          </a:prstGeom>
          <a:noFill/>
          <a:extLst>
            <a:ext uri="{909E8E84-426E-40DD-AFC4-6F175D3DCCD1}">
              <a14:hiddenFill xmlns:a14="http://schemas.microsoft.com/office/drawing/2010/main">
                <a:solidFill>
                  <a:srgbClr val="FFFFFF"/>
                </a:solidFill>
              </a14:hiddenFill>
            </a:ext>
          </a:extLst>
        </p:spPr>
      </p:pic>
      <p:pic>
        <p:nvPicPr>
          <p:cNvPr id="6" name="Picture 8" descr="クリックすると新しいウィンドウで開きます"/>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44" y="4044902"/>
            <a:ext cx="3218989" cy="1878377"/>
          </a:xfrm>
          <a:prstGeom prst="ellipse">
            <a:avLst/>
          </a:prstGeom>
          <a:noFill/>
          <a:extLst>
            <a:ext uri="{909E8E84-426E-40DD-AFC4-6F175D3DCCD1}">
              <a14:hiddenFill xmlns:a14="http://schemas.microsoft.com/office/drawing/2010/main">
                <a:solidFill>
                  <a:srgbClr val="FFFFFF"/>
                </a:solidFill>
              </a14:hiddenFill>
            </a:ext>
          </a:extLst>
        </p:spPr>
      </p:pic>
      <p:pic>
        <p:nvPicPr>
          <p:cNvPr id="7" name="Picture 10" descr="クリックすると新しいウィンドウで開きます"/>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5216" y="3942080"/>
            <a:ext cx="3218990" cy="1859280"/>
          </a:xfrm>
          <a:prstGeom prst="ellipse">
            <a:avLst/>
          </a:prstGeom>
          <a:noFill/>
          <a:extLst>
            <a:ext uri="{909E8E84-426E-40DD-AFC4-6F175D3DCCD1}">
              <a14:hiddenFill xmlns:a14="http://schemas.microsoft.com/office/drawing/2010/main">
                <a:solidFill>
                  <a:srgbClr val="FFFFFF"/>
                </a:solidFill>
              </a14:hiddenFill>
            </a:ext>
          </a:extLst>
        </p:spPr>
      </p:pic>
      <p:pic>
        <p:nvPicPr>
          <p:cNvPr id="8" name="Picture 12" descr="クリックすると新しいウィンドウで開きます"/>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9376" y="5002976"/>
            <a:ext cx="3218991" cy="1760883"/>
          </a:xfrm>
          <a:prstGeom prst="ellipse">
            <a:avLst/>
          </a:prstGeom>
          <a:noFill/>
          <a:extLst>
            <a:ext uri="{909E8E84-426E-40DD-AFC4-6F175D3DCCD1}">
              <a14:hiddenFill xmlns:a14="http://schemas.microsoft.com/office/drawing/2010/main">
                <a:solidFill>
                  <a:srgbClr val="FFFFFF"/>
                </a:solidFill>
              </a14:hiddenFill>
            </a:ext>
          </a:extLst>
        </p:spPr>
      </p:pic>
      <p:pic>
        <p:nvPicPr>
          <p:cNvPr id="9" name="Picture 14" descr="クリックすると新しいウィンドウで開きます"/>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7588" y="2827317"/>
            <a:ext cx="3452834" cy="1988144"/>
          </a:xfrm>
          <a:prstGeom prst="ellipse">
            <a:avLst/>
          </a:prstGeom>
          <a:noFill/>
          <a:extLst>
            <a:ext uri="{909E8E84-426E-40DD-AFC4-6F175D3DCCD1}">
              <a14:hiddenFill xmlns:a14="http://schemas.microsoft.com/office/drawing/2010/main">
                <a:solidFill>
                  <a:srgbClr val="FFFFFF"/>
                </a:solidFill>
              </a14:hiddenFill>
            </a:ext>
          </a:extLst>
        </p:spPr>
      </p:pic>
      <p:grpSp>
        <p:nvGrpSpPr>
          <p:cNvPr id="20" name="図形グループ 19"/>
          <p:cNvGrpSpPr/>
          <p:nvPr/>
        </p:nvGrpSpPr>
        <p:grpSpPr>
          <a:xfrm>
            <a:off x="-122237" y="374636"/>
            <a:ext cx="2255831" cy="584775"/>
            <a:chOff x="-340863" y="374635"/>
            <a:chExt cx="5366912" cy="779701"/>
          </a:xfrm>
        </p:grpSpPr>
        <p:sp>
          <p:nvSpPr>
            <p:cNvPr id="21" name="テキスト ボックス 20"/>
            <p:cNvSpPr txBox="1"/>
            <p:nvPr/>
          </p:nvSpPr>
          <p:spPr>
            <a:xfrm>
              <a:off x="50175" y="374635"/>
              <a:ext cx="4975874" cy="779701"/>
            </a:xfrm>
            <a:prstGeom prst="rect">
              <a:avLst/>
            </a:prstGeom>
            <a:noFill/>
          </p:spPr>
          <p:txBody>
            <a:bodyPr wrap="square" rtlCol="0">
              <a:spAutoFit/>
            </a:bodyPr>
            <a:lstStyle/>
            <a:p>
              <a:r>
                <a:rPr lang="ja-JP" altLang="en-US" sz="3200" dirty="0"/>
                <a:t>⑥</a:t>
              </a:r>
              <a:r>
                <a:rPr lang="ja-JP" altLang="en-US" sz="3200" dirty="0" smtClean="0"/>
                <a:t>誇り</a:t>
              </a:r>
              <a:endParaRPr lang="ja-JP" altLang="en-US" sz="3200" dirty="0"/>
            </a:p>
          </p:txBody>
        </p:sp>
        <p:cxnSp>
          <p:nvCxnSpPr>
            <p:cNvPr id="22" name="直線コネクタ 21"/>
            <p:cNvCxnSpPr/>
            <p:nvPr/>
          </p:nvCxnSpPr>
          <p:spPr>
            <a:xfrm flipV="1">
              <a:off x="-340863" y="1098896"/>
              <a:ext cx="3916814"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2" name="スライド番号プレースホルダー 1"/>
          <p:cNvSpPr>
            <a:spLocks noGrp="1"/>
          </p:cNvSpPr>
          <p:nvPr>
            <p:ph type="sldNum" sz="quarter" idx="12"/>
          </p:nvPr>
        </p:nvSpPr>
        <p:spPr>
          <a:xfrm>
            <a:off x="7377434" y="6479209"/>
            <a:ext cx="1595116" cy="284651"/>
          </a:xfrm>
        </p:spPr>
        <p:txBody>
          <a:bodyPr/>
          <a:lstStyle/>
          <a:p>
            <a:fld id="{77C87CC7-EF39-4118-BB73-70ECF996A7FF}" type="slidenum">
              <a:rPr kumimoji="1" lang="ja-JP" altLang="en-US" smtClean="0"/>
              <a:t>17</a:t>
            </a:fld>
            <a:endParaRPr kumimoji="1" lang="ja-JP" altLang="en-US"/>
          </a:p>
        </p:txBody>
      </p:sp>
      <p:grpSp>
        <p:nvGrpSpPr>
          <p:cNvPr id="18" name="グループ化 17"/>
          <p:cNvGrpSpPr/>
          <p:nvPr/>
        </p:nvGrpSpPr>
        <p:grpSpPr>
          <a:xfrm>
            <a:off x="0" y="-27462"/>
            <a:ext cx="9144000" cy="410584"/>
            <a:chOff x="0" y="-15766"/>
            <a:chExt cx="12192000" cy="461665"/>
          </a:xfrm>
        </p:grpSpPr>
        <p:sp>
          <p:nvSpPr>
            <p:cNvPr id="19" name="正方形/長方形 18"/>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3" name="グループ化 22"/>
            <p:cNvGrpSpPr/>
            <p:nvPr/>
          </p:nvGrpSpPr>
          <p:grpSpPr>
            <a:xfrm>
              <a:off x="75788" y="-15766"/>
              <a:ext cx="12048485" cy="449888"/>
              <a:chOff x="75788" y="-15766"/>
              <a:chExt cx="12048485" cy="449888"/>
            </a:xfrm>
          </p:grpSpPr>
          <p:graphicFrame>
            <p:nvGraphicFramePr>
              <p:cNvPr id="24" name="図表 23"/>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5"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23025280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６地区のキーワード</a:t>
            </a:r>
            <a:endParaRPr kumimoji="1" lang="ja-JP" altLang="en-US" dirty="0"/>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9589" y="3034564"/>
            <a:ext cx="3342771" cy="1704813"/>
          </a:xfrm>
          <a:prstGeom prst="rect">
            <a:avLst/>
          </a:prstGeom>
          <a:effectLst/>
        </p:spPr>
      </p:pic>
      <p:sp>
        <p:nvSpPr>
          <p:cNvPr id="5" name="スライド番号プレースホルダー 4"/>
          <p:cNvSpPr>
            <a:spLocks noGrp="1"/>
          </p:cNvSpPr>
          <p:nvPr>
            <p:ph type="sldNum" sz="quarter" idx="12"/>
          </p:nvPr>
        </p:nvSpPr>
        <p:spPr/>
        <p:txBody>
          <a:bodyPr/>
          <a:lstStyle/>
          <a:p>
            <a:fld id="{77C87CC7-EF39-4118-BB73-70ECF996A7FF}" type="slidenum">
              <a:rPr kumimoji="1" lang="ja-JP" altLang="en-US" smtClean="0"/>
              <a:t>18</a:t>
            </a:fld>
            <a:endParaRPr kumimoji="1" lang="ja-JP" altLang="en-US"/>
          </a:p>
        </p:txBody>
      </p:sp>
      <p:grpSp>
        <p:nvGrpSpPr>
          <p:cNvPr id="21" name="グループ化 20"/>
          <p:cNvGrpSpPr/>
          <p:nvPr/>
        </p:nvGrpSpPr>
        <p:grpSpPr>
          <a:xfrm>
            <a:off x="0" y="-27462"/>
            <a:ext cx="9144000" cy="410584"/>
            <a:chOff x="0" y="-15766"/>
            <a:chExt cx="12192000" cy="461665"/>
          </a:xfrm>
        </p:grpSpPr>
        <p:sp>
          <p:nvSpPr>
            <p:cNvPr id="22" name="正方形/長方形 21"/>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3" name="グループ化 22"/>
            <p:cNvGrpSpPr/>
            <p:nvPr/>
          </p:nvGrpSpPr>
          <p:grpSpPr>
            <a:xfrm>
              <a:off x="75788" y="-15766"/>
              <a:ext cx="12048485" cy="449888"/>
              <a:chOff x="75788" y="-15766"/>
              <a:chExt cx="12048485" cy="449888"/>
            </a:xfrm>
          </p:grpSpPr>
          <p:graphicFrame>
            <p:nvGraphicFramePr>
              <p:cNvPr id="24" name="図表 23"/>
              <p:cNvGraphicFramePr/>
              <p:nvPr>
                <p:extLst>
                  <p:ext uri="{D42A27DB-BD31-4B8C-83A1-F6EECF244321}">
                    <p14:modId xmlns:p14="http://schemas.microsoft.com/office/powerpoint/2010/main" val="2861713958"/>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
        <p:nvSpPr>
          <p:cNvPr id="47" name="テキスト ボックス 46"/>
          <p:cNvSpPr txBox="1"/>
          <p:nvPr/>
        </p:nvSpPr>
        <p:spPr>
          <a:xfrm>
            <a:off x="6612362" y="4778029"/>
            <a:ext cx="1682552" cy="830997"/>
          </a:xfrm>
          <a:prstGeom prst="rect">
            <a:avLst/>
          </a:prstGeom>
          <a:noFill/>
        </p:spPr>
        <p:txBody>
          <a:bodyPr wrap="square" rtlCol="0">
            <a:spAutoFit/>
          </a:bodyPr>
          <a:lstStyle/>
          <a:p>
            <a:r>
              <a:rPr kumimoji="1" lang="ja-JP" altLang="en-US" sz="4800" dirty="0" smtClean="0"/>
              <a:t>ひと</a:t>
            </a:r>
            <a:endParaRPr kumimoji="1" lang="ja-JP" altLang="en-US" sz="4800" dirty="0"/>
          </a:p>
        </p:txBody>
      </p:sp>
      <p:sp>
        <p:nvSpPr>
          <p:cNvPr id="3" name="テキスト ボックス 2"/>
          <p:cNvSpPr txBox="1"/>
          <p:nvPr/>
        </p:nvSpPr>
        <p:spPr>
          <a:xfrm>
            <a:off x="4334691" y="3302818"/>
            <a:ext cx="1341687" cy="1323439"/>
          </a:xfrm>
          <a:prstGeom prst="rect">
            <a:avLst/>
          </a:prstGeom>
          <a:noFill/>
        </p:spPr>
        <p:txBody>
          <a:bodyPr wrap="square" rtlCol="0">
            <a:spAutoFit/>
          </a:bodyPr>
          <a:lstStyle/>
          <a:p>
            <a:r>
              <a:rPr lang="en-US" altLang="ja-JP" sz="8000" dirty="0">
                <a:solidFill>
                  <a:srgbClr val="FF0000"/>
                </a:solidFill>
                <a:latin typeface="HGP創英角ｺﾞｼｯｸUB" panose="020B0900000000000000" pitchFamily="50" charset="-128"/>
                <a:ea typeface="HGP創英角ｺﾞｼｯｸUB" panose="020B0900000000000000" pitchFamily="50" charset="-128"/>
              </a:rPr>
              <a:t>×</a:t>
            </a:r>
            <a:endParaRPr lang="ja-JP" altLang="en-US" sz="8000" dirty="0">
              <a:solidFill>
                <a:srgbClr val="FF0000"/>
              </a:solidFill>
              <a:latin typeface="HGP創英角ｺﾞｼｯｸUB" panose="020B0900000000000000" pitchFamily="50" charset="-128"/>
              <a:ea typeface="HGP創英角ｺﾞｼｯｸUB" panose="020B0900000000000000" pitchFamily="50" charset="-128"/>
            </a:endParaRPr>
          </a:p>
        </p:txBody>
      </p:sp>
      <p:grpSp>
        <p:nvGrpSpPr>
          <p:cNvPr id="9" name="グループ化 8"/>
          <p:cNvGrpSpPr/>
          <p:nvPr/>
        </p:nvGrpSpPr>
        <p:grpSpPr>
          <a:xfrm>
            <a:off x="-1485720" y="1588448"/>
            <a:ext cx="7342589" cy="4698644"/>
            <a:chOff x="-1581302" y="1533860"/>
            <a:chExt cx="7342589" cy="4698644"/>
          </a:xfrm>
        </p:grpSpPr>
        <p:grpSp>
          <p:nvGrpSpPr>
            <p:cNvPr id="8" name="グループ化 7"/>
            <p:cNvGrpSpPr/>
            <p:nvPr/>
          </p:nvGrpSpPr>
          <p:grpSpPr>
            <a:xfrm>
              <a:off x="-1581302" y="1533860"/>
              <a:ext cx="7342589" cy="4645681"/>
              <a:chOff x="-1665168" y="1533861"/>
              <a:chExt cx="8066194" cy="4645681"/>
            </a:xfrm>
          </p:grpSpPr>
          <p:pic>
            <p:nvPicPr>
              <p:cNvPr id="4" name="コンテンツ プレースホルダー 5"/>
              <p:cNvPicPr>
                <a:picLocks noChangeAspect="1"/>
              </p:cNvPicPr>
              <p:nvPr/>
            </p:nvPicPr>
            <p:blipFill>
              <a:blip r:embed="rId8"/>
              <a:stretch>
                <a:fillRect/>
              </a:stretch>
            </p:blipFill>
            <p:spPr>
              <a:xfrm>
                <a:off x="-1665168" y="1533861"/>
                <a:ext cx="8066194" cy="4645681"/>
              </a:xfrm>
              <a:prstGeom prst="rect">
                <a:avLst/>
              </a:prstGeom>
            </p:spPr>
          </p:pic>
          <p:sp>
            <p:nvSpPr>
              <p:cNvPr id="27" name="円/楕円 26"/>
              <p:cNvSpPr/>
              <p:nvPr/>
            </p:nvSpPr>
            <p:spPr>
              <a:xfrm>
                <a:off x="738537" y="5136909"/>
                <a:ext cx="1182342" cy="600187"/>
              </a:xfrm>
              <a:prstGeom prst="ellipse">
                <a:avLst/>
              </a:prstGeom>
              <a:ln w="3810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smtClean="0"/>
                  <a:t>集い</a:t>
                </a:r>
                <a:endParaRPr lang="ja-JP" altLang="en-US" sz="2000" b="1" dirty="0"/>
              </a:p>
            </p:txBody>
          </p:sp>
          <p:sp>
            <p:nvSpPr>
              <p:cNvPr id="31" name="円/楕円 30"/>
              <p:cNvSpPr/>
              <p:nvPr/>
            </p:nvSpPr>
            <p:spPr>
              <a:xfrm>
                <a:off x="2405095" y="4576437"/>
                <a:ext cx="1128145" cy="600187"/>
              </a:xfrm>
              <a:prstGeom prst="ellipse">
                <a:avLst/>
              </a:prstGeom>
              <a:ln w="3810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smtClean="0"/>
                  <a:t>自然</a:t>
                </a:r>
                <a:endParaRPr lang="ja-JP" altLang="en-US" sz="2000" b="1" dirty="0"/>
              </a:p>
            </p:txBody>
          </p:sp>
        </p:grpSp>
        <p:sp>
          <p:nvSpPr>
            <p:cNvPr id="7" name="正方形/長方形 6"/>
            <p:cNvSpPr/>
            <p:nvPr/>
          </p:nvSpPr>
          <p:spPr>
            <a:xfrm>
              <a:off x="1314959" y="1898493"/>
              <a:ext cx="1219704" cy="58671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dirty="0" smtClean="0">
                  <a:solidFill>
                    <a:schemeClr val="tx1">
                      <a:lumMod val="50000"/>
                      <a:lumOff val="50000"/>
                    </a:schemeClr>
                  </a:solidFill>
                </a:rPr>
                <a:t>新治</a:t>
              </a:r>
              <a:endParaRPr kumimoji="1" lang="ja-JP" altLang="en-US" sz="2400" dirty="0">
                <a:solidFill>
                  <a:schemeClr val="tx1">
                    <a:lumMod val="50000"/>
                    <a:lumOff val="50000"/>
                  </a:schemeClr>
                </a:solidFill>
              </a:endParaRPr>
            </a:p>
          </p:txBody>
        </p:sp>
        <p:sp>
          <p:nvSpPr>
            <p:cNvPr id="37" name="正方形/長方形 36"/>
            <p:cNvSpPr/>
            <p:nvPr/>
          </p:nvSpPr>
          <p:spPr>
            <a:xfrm>
              <a:off x="2653065" y="2424589"/>
              <a:ext cx="1219704" cy="58671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a:solidFill>
                    <a:schemeClr val="tx1">
                      <a:lumMod val="50000"/>
                      <a:lumOff val="50000"/>
                    </a:schemeClr>
                  </a:solidFill>
                </a:rPr>
                <a:t>神立</a:t>
              </a:r>
              <a:endParaRPr kumimoji="1" lang="ja-JP" altLang="en-US" sz="2400" dirty="0">
                <a:solidFill>
                  <a:schemeClr val="tx1">
                    <a:lumMod val="50000"/>
                    <a:lumOff val="50000"/>
                  </a:schemeClr>
                </a:solidFill>
              </a:endParaRPr>
            </a:p>
          </p:txBody>
        </p:sp>
        <p:sp>
          <p:nvSpPr>
            <p:cNvPr id="41" name="正方形/長方形 40"/>
            <p:cNvSpPr/>
            <p:nvPr/>
          </p:nvSpPr>
          <p:spPr>
            <a:xfrm>
              <a:off x="1436883" y="5744872"/>
              <a:ext cx="1394372" cy="48763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a:solidFill>
                    <a:schemeClr val="tx1">
                      <a:lumMod val="50000"/>
                      <a:lumOff val="50000"/>
                    </a:schemeClr>
                  </a:solidFill>
                </a:rPr>
                <a:t>荒川沖</a:t>
              </a:r>
              <a:endParaRPr kumimoji="1" lang="ja-JP" altLang="en-US" sz="2400" dirty="0">
                <a:solidFill>
                  <a:schemeClr val="tx1">
                    <a:lumMod val="50000"/>
                    <a:lumOff val="50000"/>
                  </a:schemeClr>
                </a:solidFill>
              </a:endParaRPr>
            </a:p>
          </p:txBody>
        </p:sp>
        <p:sp>
          <p:nvSpPr>
            <p:cNvPr id="42" name="円/楕円 41"/>
            <p:cNvSpPr/>
            <p:nvPr/>
          </p:nvSpPr>
          <p:spPr>
            <a:xfrm>
              <a:off x="3011839" y="3567852"/>
              <a:ext cx="1057439" cy="600187"/>
            </a:xfrm>
            <a:prstGeom prst="ellipse">
              <a:avLst/>
            </a:prstGeom>
            <a:ln w="38100">
              <a:solidFill>
                <a:srgbClr val="FF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smtClean="0"/>
                <a:t>医療福祉</a:t>
              </a:r>
              <a:endParaRPr lang="ja-JP" altLang="en-US" sz="2000" b="1" dirty="0"/>
            </a:p>
          </p:txBody>
        </p:sp>
        <p:sp>
          <p:nvSpPr>
            <p:cNvPr id="43" name="円/楕円 42"/>
            <p:cNvSpPr/>
            <p:nvPr/>
          </p:nvSpPr>
          <p:spPr>
            <a:xfrm>
              <a:off x="2346961" y="2906231"/>
              <a:ext cx="1057439" cy="600187"/>
            </a:xfrm>
            <a:prstGeom prst="ellipse">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a:t>工業</a:t>
              </a:r>
            </a:p>
          </p:txBody>
        </p:sp>
        <p:sp>
          <p:nvSpPr>
            <p:cNvPr id="44" name="円/楕円 43"/>
            <p:cNvSpPr/>
            <p:nvPr/>
          </p:nvSpPr>
          <p:spPr>
            <a:xfrm>
              <a:off x="880722" y="2706590"/>
              <a:ext cx="1057439" cy="600187"/>
            </a:xfrm>
            <a:prstGeom prst="ellipse">
              <a:avLst/>
            </a:prstGeom>
            <a:ln w="381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a:t>交通</a:t>
              </a:r>
            </a:p>
          </p:txBody>
        </p:sp>
        <p:sp>
          <p:nvSpPr>
            <p:cNvPr id="45" name="円/楕円 44"/>
            <p:cNvSpPr/>
            <p:nvPr/>
          </p:nvSpPr>
          <p:spPr>
            <a:xfrm>
              <a:off x="460280" y="2083966"/>
              <a:ext cx="1057439" cy="600187"/>
            </a:xfrm>
            <a:prstGeom prst="ellipse">
              <a:avLst/>
            </a:prstGeom>
            <a:ln w="381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smtClean="0"/>
                <a:t>農業</a:t>
              </a:r>
              <a:endParaRPr lang="ja-JP" altLang="en-US" sz="2000" b="1" dirty="0"/>
            </a:p>
          </p:txBody>
        </p:sp>
        <p:sp>
          <p:nvSpPr>
            <p:cNvPr id="46" name="正方形/長方形 45"/>
            <p:cNvSpPr/>
            <p:nvPr/>
          </p:nvSpPr>
          <p:spPr>
            <a:xfrm>
              <a:off x="-5841" y="3662012"/>
              <a:ext cx="1914410" cy="48763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smtClean="0">
                  <a:solidFill>
                    <a:schemeClr val="tx1">
                      <a:lumMod val="50000"/>
                      <a:lumOff val="50000"/>
                    </a:schemeClr>
                  </a:solidFill>
                </a:rPr>
                <a:t>中心</a:t>
              </a:r>
              <a:r>
                <a:rPr lang="ja-JP" altLang="en-US" sz="2400" dirty="0">
                  <a:solidFill>
                    <a:schemeClr val="tx1">
                      <a:lumMod val="50000"/>
                      <a:lumOff val="50000"/>
                    </a:schemeClr>
                  </a:solidFill>
                </a:rPr>
                <a:t>市街地</a:t>
              </a:r>
              <a:endParaRPr kumimoji="1" lang="ja-JP" altLang="en-US" sz="2400" dirty="0">
                <a:solidFill>
                  <a:schemeClr val="tx1">
                    <a:lumMod val="50000"/>
                    <a:lumOff val="50000"/>
                  </a:schemeClr>
                </a:solidFill>
              </a:endParaRPr>
            </a:p>
          </p:txBody>
        </p:sp>
        <p:sp>
          <p:nvSpPr>
            <p:cNvPr id="28" name="円/楕円 27"/>
            <p:cNvSpPr/>
            <p:nvPr/>
          </p:nvSpPr>
          <p:spPr>
            <a:xfrm>
              <a:off x="884911" y="4157421"/>
              <a:ext cx="1280749" cy="600187"/>
            </a:xfrm>
            <a:prstGeom prst="ellipse">
              <a:avLst/>
            </a:prstGeom>
            <a:ln w="3810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商店街</a:t>
              </a:r>
            </a:p>
          </p:txBody>
        </p:sp>
        <p:sp>
          <p:nvSpPr>
            <p:cNvPr id="30" name="円/楕円 29"/>
            <p:cNvSpPr/>
            <p:nvPr/>
          </p:nvSpPr>
          <p:spPr>
            <a:xfrm>
              <a:off x="1763380" y="3625339"/>
              <a:ext cx="821204" cy="600187"/>
            </a:xfrm>
            <a:prstGeom prst="ellipse">
              <a:avLst/>
            </a:prstGeom>
            <a:ln w="38100">
              <a:solidFill>
                <a:schemeClr val="accent4"/>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t>駅</a:t>
              </a:r>
            </a:p>
          </p:txBody>
        </p:sp>
      </p:grpSp>
      <p:grpSp>
        <p:nvGrpSpPr>
          <p:cNvPr id="10" name="グループ化 9"/>
          <p:cNvGrpSpPr/>
          <p:nvPr/>
        </p:nvGrpSpPr>
        <p:grpSpPr>
          <a:xfrm>
            <a:off x="2573078" y="4175610"/>
            <a:ext cx="1932511" cy="1360424"/>
            <a:chOff x="2573078" y="4175610"/>
            <a:chExt cx="1932511" cy="1360424"/>
          </a:xfrm>
        </p:grpSpPr>
        <p:sp>
          <p:nvSpPr>
            <p:cNvPr id="38" name="正方形/長方形 37"/>
            <p:cNvSpPr/>
            <p:nvPr/>
          </p:nvSpPr>
          <p:spPr>
            <a:xfrm>
              <a:off x="2737423" y="4175610"/>
              <a:ext cx="1768166" cy="48763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smtClean="0">
                  <a:solidFill>
                    <a:schemeClr val="tx1">
                      <a:lumMod val="50000"/>
                      <a:lumOff val="50000"/>
                    </a:schemeClr>
                  </a:solidFill>
                </a:rPr>
                <a:t>おおつ野</a:t>
              </a:r>
              <a:endParaRPr kumimoji="1" lang="ja-JP" altLang="en-US" sz="2400" dirty="0">
                <a:solidFill>
                  <a:schemeClr val="tx1">
                    <a:lumMod val="50000"/>
                    <a:lumOff val="50000"/>
                  </a:schemeClr>
                </a:solidFill>
              </a:endParaRPr>
            </a:p>
          </p:txBody>
        </p:sp>
        <p:sp>
          <p:nvSpPr>
            <p:cNvPr id="39" name="正方形/長方形 38"/>
            <p:cNvSpPr/>
            <p:nvPr/>
          </p:nvSpPr>
          <p:spPr>
            <a:xfrm>
              <a:off x="2573078" y="5048402"/>
              <a:ext cx="1768166" cy="48763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a:solidFill>
                    <a:schemeClr val="tx1">
                      <a:lumMod val="50000"/>
                      <a:lumOff val="50000"/>
                    </a:schemeClr>
                  </a:solidFill>
                </a:rPr>
                <a:t>霞ヶ浦</a:t>
              </a:r>
              <a:endParaRPr kumimoji="1" lang="ja-JP" altLang="en-US" sz="2400" dirty="0">
                <a:solidFill>
                  <a:schemeClr val="tx1">
                    <a:lumMod val="50000"/>
                    <a:lumOff val="50000"/>
                  </a:schemeClr>
                </a:solidFill>
              </a:endParaRPr>
            </a:p>
          </p:txBody>
        </p:sp>
      </p:grpSp>
    </p:spTree>
    <p:extLst>
      <p:ext uri="{BB962C8B-B14F-4D97-AF65-F5344CB8AC3E}">
        <p14:creationId xmlns:p14="http://schemas.microsoft.com/office/powerpoint/2010/main" val="39177480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スクリーンショット（2013-10-18 15.38.4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5507" y="2037894"/>
            <a:ext cx="5610265" cy="4404631"/>
          </a:xfrm>
          <a:prstGeom prst="rect">
            <a:avLst/>
          </a:prstGeom>
        </p:spPr>
      </p:pic>
      <p:sp>
        <p:nvSpPr>
          <p:cNvPr id="21" name="円/楕円 20"/>
          <p:cNvSpPr/>
          <p:nvPr/>
        </p:nvSpPr>
        <p:spPr>
          <a:xfrm>
            <a:off x="6432008" y="3772173"/>
            <a:ext cx="675915" cy="721227"/>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2400" dirty="0"/>
              <a:t>駅</a:t>
            </a:r>
          </a:p>
        </p:txBody>
      </p:sp>
      <p:grpSp>
        <p:nvGrpSpPr>
          <p:cNvPr id="55" name="グループ化 54"/>
          <p:cNvGrpSpPr/>
          <p:nvPr/>
        </p:nvGrpSpPr>
        <p:grpSpPr>
          <a:xfrm>
            <a:off x="682361" y="2187997"/>
            <a:ext cx="2543262" cy="1953508"/>
            <a:chOff x="682361" y="2187997"/>
            <a:chExt cx="2543262" cy="1953508"/>
          </a:xfrm>
        </p:grpSpPr>
        <p:pic>
          <p:nvPicPr>
            <p:cNvPr id="10" name="Picture 2" descr="C:\Users\yoshida92\Desktop\駅北複合事業.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362" y="2187997"/>
              <a:ext cx="2543261" cy="1800200"/>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18" name="テキスト ボックス 17"/>
            <p:cNvSpPr txBox="1"/>
            <p:nvPr/>
          </p:nvSpPr>
          <p:spPr>
            <a:xfrm>
              <a:off x="682361" y="3772173"/>
              <a:ext cx="2543261" cy="369332"/>
            </a:xfrm>
            <a:prstGeom prst="rect">
              <a:avLst/>
            </a:prstGeom>
            <a:solidFill>
              <a:schemeClr val="bg1"/>
            </a:solidFill>
            <a:ln>
              <a:solidFill>
                <a:schemeClr val="tx1"/>
              </a:solidFill>
            </a:ln>
          </p:spPr>
          <p:txBody>
            <a:bodyPr wrap="square" rtlCol="0">
              <a:spAutoFit/>
            </a:bodyPr>
            <a:lstStyle/>
            <a:p>
              <a:pPr algn="ctr"/>
              <a:r>
                <a:rPr lang="ja-JP" altLang="en-US" dirty="0"/>
                <a:t>駅北開発</a:t>
              </a:r>
            </a:p>
          </p:txBody>
        </p:sp>
      </p:grpSp>
      <p:sp>
        <p:nvSpPr>
          <p:cNvPr id="30" name="タイトル 1"/>
          <p:cNvSpPr txBox="1">
            <a:spLocks/>
          </p:cNvSpPr>
          <p:nvPr/>
        </p:nvSpPr>
        <p:spPr>
          <a:xfrm>
            <a:off x="-34585" y="307878"/>
            <a:ext cx="3518647"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中心市街地</a:t>
            </a:r>
          </a:p>
        </p:txBody>
      </p:sp>
      <p:cxnSp>
        <p:nvCxnSpPr>
          <p:cNvPr id="31" name="直線コネクタ 30"/>
          <p:cNvCxnSpPr/>
          <p:nvPr/>
        </p:nvCxnSpPr>
        <p:spPr>
          <a:xfrm flipV="1">
            <a:off x="-600788" y="1170777"/>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38" name="テキスト ボックス 37"/>
          <p:cNvSpPr txBox="1"/>
          <p:nvPr/>
        </p:nvSpPr>
        <p:spPr>
          <a:xfrm>
            <a:off x="281076" y="1328956"/>
            <a:ext cx="7816563" cy="584775"/>
          </a:xfrm>
          <a:prstGeom prst="rect">
            <a:avLst/>
          </a:prstGeom>
          <a:noFill/>
        </p:spPr>
        <p:txBody>
          <a:bodyPr wrap="none" rtlCol="0">
            <a:spAutoFit/>
          </a:bodyPr>
          <a:lstStyle/>
          <a:p>
            <a:r>
              <a:rPr lang="ja-JP" altLang="en-US" sz="3200" dirty="0"/>
              <a:t>～商店街 </a:t>
            </a:r>
            <a:r>
              <a:rPr lang="en-US" altLang="ja-JP" sz="3200" dirty="0"/>
              <a:t>×</a:t>
            </a:r>
            <a:r>
              <a:rPr lang="ja-JP" altLang="en-US" sz="3200" dirty="0"/>
              <a:t> </a:t>
            </a:r>
            <a:r>
              <a:rPr lang="ja-JP" altLang="en-US" sz="3200" dirty="0" smtClean="0"/>
              <a:t>人 </a:t>
            </a:r>
            <a:r>
              <a:rPr lang="en-US" altLang="ja-JP" sz="3200" dirty="0" smtClean="0"/>
              <a:t>= </a:t>
            </a:r>
            <a:r>
              <a:rPr lang="ja-JP" altLang="en-US" sz="3200" dirty="0" smtClean="0"/>
              <a:t>にぎわいあふれ</a:t>
            </a:r>
            <a:r>
              <a:rPr lang="ja-JP" altLang="en-US" sz="3200" dirty="0"/>
              <a:t>る</a:t>
            </a:r>
            <a:r>
              <a:rPr lang="ja-JP" altLang="en-US" sz="3200" dirty="0" smtClean="0"/>
              <a:t>まち</a:t>
            </a:r>
            <a:r>
              <a:rPr lang="ja-JP" altLang="en-US" sz="3200" dirty="0" smtClean="0">
                <a:sym typeface="Wingdings" panose="05000000000000000000" pitchFamily="2" charset="2"/>
              </a:rPr>
              <a:t></a:t>
            </a:r>
            <a:r>
              <a:rPr lang="ja-JP" altLang="en-US" sz="3200" dirty="0" smtClean="0"/>
              <a:t>～</a:t>
            </a:r>
            <a:endParaRPr lang="ja-JP" altLang="en-US" sz="3200" dirty="0"/>
          </a:p>
        </p:txBody>
      </p:sp>
      <p:grpSp>
        <p:nvGrpSpPr>
          <p:cNvPr id="26" name="グループ化 25"/>
          <p:cNvGrpSpPr/>
          <p:nvPr/>
        </p:nvGrpSpPr>
        <p:grpSpPr>
          <a:xfrm>
            <a:off x="72394" y="1930400"/>
            <a:ext cx="6646226" cy="3591995"/>
            <a:chOff x="18063" y="1969014"/>
            <a:chExt cx="6646226" cy="3591995"/>
          </a:xfrm>
        </p:grpSpPr>
        <p:sp>
          <p:nvSpPr>
            <p:cNvPr id="13" name="角丸四角形 12"/>
            <p:cNvSpPr/>
            <p:nvPr/>
          </p:nvSpPr>
          <p:spPr>
            <a:xfrm>
              <a:off x="226745" y="4356490"/>
              <a:ext cx="4777369" cy="120451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44" indent="-285744">
                <a:buFont typeface="Wingdings" panose="05000000000000000000" pitchFamily="2" charset="2"/>
                <a:buChar char="l"/>
              </a:pPr>
              <a:r>
                <a:rPr lang="en-US" altLang="ja-JP" sz="2400" dirty="0" err="1"/>
                <a:t>facebook</a:t>
              </a:r>
              <a:r>
                <a:rPr lang="ja-JP" altLang="en-US" sz="2400" dirty="0"/>
                <a:t>等による商店街</a:t>
              </a:r>
              <a:r>
                <a:rPr lang="en-US" altLang="ja-JP" sz="2400" dirty="0"/>
                <a:t>PR</a:t>
              </a:r>
              <a:r>
                <a:rPr lang="ja-JP" altLang="en-US" sz="2400" dirty="0" smtClean="0"/>
                <a:t>強化</a:t>
              </a:r>
              <a:endParaRPr lang="en-US" altLang="ja-JP" sz="2400" dirty="0" smtClean="0"/>
            </a:p>
            <a:p>
              <a:pPr marL="285744" indent="-285744">
                <a:buFont typeface="Wingdings" panose="05000000000000000000" pitchFamily="2" charset="2"/>
                <a:buChar char="l"/>
              </a:pPr>
              <a:r>
                <a:rPr lang="ja-JP" altLang="en-US" sz="2400" dirty="0" smtClean="0"/>
                <a:t>商店街で地元の食のイベント</a:t>
              </a:r>
              <a:endParaRPr lang="en-US" altLang="ja-JP" sz="2400" dirty="0"/>
            </a:p>
          </p:txBody>
        </p:sp>
        <p:grpSp>
          <p:nvGrpSpPr>
            <p:cNvPr id="22" name="グループ化 21"/>
            <p:cNvGrpSpPr/>
            <p:nvPr/>
          </p:nvGrpSpPr>
          <p:grpSpPr>
            <a:xfrm>
              <a:off x="18063" y="2305269"/>
              <a:ext cx="3934087" cy="1490732"/>
              <a:chOff x="-13836" y="2464764"/>
              <a:chExt cx="3934087" cy="1490732"/>
            </a:xfrm>
          </p:grpSpPr>
          <p:grpSp>
            <p:nvGrpSpPr>
              <p:cNvPr id="33" name="グループ化 32"/>
              <p:cNvGrpSpPr/>
              <p:nvPr/>
            </p:nvGrpSpPr>
            <p:grpSpPr>
              <a:xfrm>
                <a:off x="-13836" y="2464764"/>
                <a:ext cx="1912264" cy="1490732"/>
                <a:chOff x="1558952" y="3955777"/>
                <a:chExt cx="2611803" cy="1981115"/>
              </a:xfrm>
            </p:grpSpPr>
            <p:pic>
              <p:nvPicPr>
                <p:cNvPr id="4" name="図 3"/>
                <p:cNvPicPr>
                  <a:picLocks noChangeAspect="1"/>
                </p:cNvPicPr>
                <p:nvPr/>
              </p:nvPicPr>
              <p:blipFill>
                <a:blip r:embed="rId5"/>
                <a:stretch>
                  <a:fillRect/>
                </a:stretch>
              </p:blipFill>
              <p:spPr>
                <a:xfrm>
                  <a:off x="1558952" y="3955777"/>
                  <a:ext cx="2611803" cy="1961754"/>
                </a:xfrm>
                <a:prstGeom prst="rect">
                  <a:avLst/>
                </a:prstGeom>
              </p:spPr>
            </p:pic>
            <p:sp>
              <p:nvSpPr>
                <p:cNvPr id="15" name="テキスト ボックス 14"/>
                <p:cNvSpPr txBox="1"/>
                <p:nvPr/>
              </p:nvSpPr>
              <p:spPr>
                <a:xfrm>
                  <a:off x="1558952" y="5567560"/>
                  <a:ext cx="2611803" cy="369332"/>
                </a:xfrm>
                <a:prstGeom prst="rect">
                  <a:avLst/>
                </a:prstGeom>
                <a:solidFill>
                  <a:schemeClr val="bg1"/>
                </a:solidFill>
                <a:ln>
                  <a:solidFill>
                    <a:schemeClr val="tx1"/>
                  </a:solidFill>
                </a:ln>
              </p:spPr>
              <p:txBody>
                <a:bodyPr wrap="square" rtlCol="0">
                  <a:spAutoFit/>
                </a:bodyPr>
                <a:lstStyle/>
                <a:p>
                  <a:pPr algn="ctr"/>
                  <a:r>
                    <a:rPr lang="ja-JP" altLang="en-US" dirty="0"/>
                    <a:t>モール</a:t>
                  </a:r>
                  <a:r>
                    <a:rPr lang="en-US" altLang="ja-JP" dirty="0"/>
                    <a:t>505</a:t>
                  </a:r>
                  <a:endParaRPr lang="ja-JP" altLang="en-US" dirty="0"/>
                </a:p>
              </p:txBody>
            </p:sp>
          </p:grpSp>
          <p:grpSp>
            <p:nvGrpSpPr>
              <p:cNvPr id="16" name="グループ化 15"/>
              <p:cNvGrpSpPr/>
              <p:nvPr/>
            </p:nvGrpSpPr>
            <p:grpSpPr>
              <a:xfrm>
                <a:off x="1899459" y="2475397"/>
                <a:ext cx="2020792" cy="1476163"/>
                <a:chOff x="1343460" y="2059072"/>
                <a:chExt cx="2543261" cy="2066097"/>
              </a:xfrm>
            </p:grpSpPr>
            <p:pic>
              <p:nvPicPr>
                <p:cNvPr id="14" name="図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55054" y="2059072"/>
                  <a:ext cx="2531666" cy="1898749"/>
                </a:xfrm>
                <a:prstGeom prst="rect">
                  <a:avLst/>
                </a:prstGeom>
              </p:spPr>
            </p:pic>
            <p:sp>
              <p:nvSpPr>
                <p:cNvPr id="20" name="テキスト ボックス 19"/>
                <p:cNvSpPr txBox="1"/>
                <p:nvPr/>
              </p:nvSpPr>
              <p:spPr>
                <a:xfrm>
                  <a:off x="1343460" y="3755837"/>
                  <a:ext cx="2543261" cy="369332"/>
                </a:xfrm>
                <a:prstGeom prst="rect">
                  <a:avLst/>
                </a:prstGeom>
                <a:solidFill>
                  <a:schemeClr val="bg1"/>
                </a:solidFill>
                <a:ln>
                  <a:solidFill>
                    <a:schemeClr val="tx1"/>
                  </a:solidFill>
                </a:ln>
              </p:spPr>
              <p:txBody>
                <a:bodyPr wrap="square" rtlCol="0">
                  <a:spAutoFit/>
                </a:bodyPr>
                <a:lstStyle/>
                <a:p>
                  <a:pPr algn="ctr"/>
                  <a:r>
                    <a:rPr lang="ja-JP" altLang="en-US" dirty="0"/>
                    <a:t>桜橋商店街</a:t>
                  </a:r>
                </a:p>
              </p:txBody>
            </p:sp>
          </p:grpSp>
        </p:grpSp>
        <p:sp>
          <p:nvSpPr>
            <p:cNvPr id="2" name="円/楕円 1"/>
            <p:cNvSpPr/>
            <p:nvPr/>
          </p:nvSpPr>
          <p:spPr>
            <a:xfrm>
              <a:off x="4544434" y="1969014"/>
              <a:ext cx="919360" cy="102067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4" name="円/楕円 33"/>
            <p:cNvSpPr/>
            <p:nvPr/>
          </p:nvSpPr>
          <p:spPr>
            <a:xfrm rot="4167539">
              <a:off x="5694273" y="3024165"/>
              <a:ext cx="919360" cy="102067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8" name="直線矢印コネクタ 7"/>
            <p:cNvCxnSpPr/>
            <p:nvPr/>
          </p:nvCxnSpPr>
          <p:spPr>
            <a:xfrm flipV="1">
              <a:off x="3910886" y="2514999"/>
              <a:ext cx="654621" cy="47468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3912154" y="3008447"/>
              <a:ext cx="1750240" cy="51577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8" name="直線矢印コネクタ 47"/>
          <p:cNvCxnSpPr/>
          <p:nvPr/>
        </p:nvCxnSpPr>
        <p:spPr>
          <a:xfrm flipV="1">
            <a:off x="3245943" y="4099129"/>
            <a:ext cx="3143722" cy="1485242"/>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19</a:t>
            </a:fld>
            <a:endParaRPr kumimoji="1" lang="ja-JP" altLang="en-US"/>
          </a:p>
        </p:txBody>
      </p:sp>
      <p:grpSp>
        <p:nvGrpSpPr>
          <p:cNvPr id="56" name="グループ化 55"/>
          <p:cNvGrpSpPr/>
          <p:nvPr/>
        </p:nvGrpSpPr>
        <p:grpSpPr>
          <a:xfrm>
            <a:off x="684028" y="4410857"/>
            <a:ext cx="2613207" cy="2117481"/>
            <a:chOff x="684028" y="4410857"/>
            <a:chExt cx="2613207" cy="2117481"/>
          </a:xfrm>
        </p:grpSpPr>
        <p:pic>
          <p:nvPicPr>
            <p:cNvPr id="5" name="図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2751" y="4410857"/>
              <a:ext cx="2603216" cy="2042974"/>
            </a:xfrm>
            <a:prstGeom prst="rect">
              <a:avLst/>
            </a:prstGeom>
          </p:spPr>
        </p:pic>
        <p:sp>
          <p:nvSpPr>
            <p:cNvPr id="36" name="テキスト ボックス 35"/>
            <p:cNvSpPr txBox="1"/>
            <p:nvPr/>
          </p:nvSpPr>
          <p:spPr>
            <a:xfrm>
              <a:off x="684028" y="6159006"/>
              <a:ext cx="2613207" cy="369332"/>
            </a:xfrm>
            <a:prstGeom prst="rect">
              <a:avLst/>
            </a:prstGeom>
            <a:solidFill>
              <a:schemeClr val="bg1"/>
            </a:solidFill>
            <a:ln>
              <a:solidFill>
                <a:schemeClr val="tx1"/>
              </a:solidFill>
            </a:ln>
          </p:spPr>
          <p:txBody>
            <a:bodyPr wrap="square" rtlCol="0">
              <a:spAutoFit/>
            </a:bodyPr>
            <a:lstStyle/>
            <a:p>
              <a:pPr algn="ctr"/>
              <a:r>
                <a:rPr lang="ja-JP" altLang="en-US" dirty="0"/>
                <a:t>市役所移転</a:t>
              </a:r>
            </a:p>
          </p:txBody>
        </p:sp>
      </p:grpSp>
      <p:cxnSp>
        <p:nvCxnSpPr>
          <p:cNvPr id="53" name="直線矢印コネクタ 52"/>
          <p:cNvCxnSpPr>
            <a:stCxn id="10" idx="3"/>
          </p:cNvCxnSpPr>
          <p:nvPr/>
        </p:nvCxnSpPr>
        <p:spPr>
          <a:xfrm>
            <a:off x="3225623" y="3088097"/>
            <a:ext cx="3524925" cy="604275"/>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7" name="角丸四角形 36"/>
          <p:cNvSpPr/>
          <p:nvPr/>
        </p:nvSpPr>
        <p:spPr>
          <a:xfrm>
            <a:off x="3412309" y="1877471"/>
            <a:ext cx="5560241" cy="114398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44" indent="-285744">
              <a:buFont typeface="Wingdings" panose="05000000000000000000" pitchFamily="2" charset="2"/>
              <a:buChar char="l"/>
            </a:pPr>
            <a:r>
              <a:rPr lang="ja-JP" altLang="en-US" sz="2000" dirty="0" smtClean="0"/>
              <a:t>駅まわりの回遊性向上のための歩道整備</a:t>
            </a:r>
            <a:endParaRPr lang="en-US" altLang="ja-JP" sz="2000" dirty="0" smtClean="0"/>
          </a:p>
          <a:p>
            <a:pPr marL="285744" indent="-285744">
              <a:buFont typeface="Wingdings" panose="05000000000000000000" pitchFamily="2" charset="2"/>
              <a:buChar char="l"/>
            </a:pPr>
            <a:r>
              <a:rPr lang="ja-JP" altLang="en-US" sz="2000" dirty="0" smtClean="0"/>
              <a:t>駅から亀城公園や霞ヶ浦へ気軽に立ち寄れるような街歩きコースの作成</a:t>
            </a:r>
            <a:endParaRPr lang="en-US" altLang="ja-JP" sz="2000" dirty="0"/>
          </a:p>
        </p:txBody>
      </p:sp>
      <p:sp>
        <p:nvSpPr>
          <p:cNvPr id="39" name="テキスト ボックス 38"/>
          <p:cNvSpPr txBox="1"/>
          <p:nvPr/>
        </p:nvSpPr>
        <p:spPr>
          <a:xfrm>
            <a:off x="281076" y="1313842"/>
            <a:ext cx="6995826" cy="584775"/>
          </a:xfrm>
          <a:prstGeom prst="rect">
            <a:avLst/>
          </a:prstGeom>
          <a:noFill/>
        </p:spPr>
        <p:txBody>
          <a:bodyPr wrap="none" rtlCol="0">
            <a:spAutoFit/>
          </a:bodyPr>
          <a:lstStyle/>
          <a:p>
            <a:r>
              <a:rPr lang="ja-JP" altLang="en-US" sz="3200" dirty="0" smtClean="0"/>
              <a:t>～駅 </a:t>
            </a:r>
            <a:r>
              <a:rPr lang="en-US" altLang="ja-JP" sz="3200" dirty="0"/>
              <a:t>×</a:t>
            </a:r>
            <a:r>
              <a:rPr lang="ja-JP" altLang="en-US" sz="3200" dirty="0"/>
              <a:t> </a:t>
            </a:r>
            <a:r>
              <a:rPr lang="ja-JP" altLang="en-US" sz="3200" dirty="0" smtClean="0"/>
              <a:t>人 </a:t>
            </a:r>
            <a:r>
              <a:rPr lang="en-US" altLang="ja-JP" sz="3200" dirty="0" smtClean="0"/>
              <a:t>= </a:t>
            </a:r>
            <a:r>
              <a:rPr lang="ja-JP" altLang="en-US" sz="3200" dirty="0" smtClean="0"/>
              <a:t>にぎわいあふれ</a:t>
            </a:r>
            <a:r>
              <a:rPr lang="ja-JP" altLang="en-US" sz="3200" dirty="0"/>
              <a:t>る</a:t>
            </a:r>
            <a:r>
              <a:rPr lang="ja-JP" altLang="en-US" sz="3200" dirty="0" smtClean="0"/>
              <a:t>まち</a:t>
            </a:r>
            <a:r>
              <a:rPr lang="ja-JP" altLang="en-US" sz="3200" dirty="0" smtClean="0">
                <a:sym typeface="Wingdings" panose="05000000000000000000" pitchFamily="2" charset="2"/>
              </a:rPr>
              <a:t></a:t>
            </a:r>
            <a:r>
              <a:rPr lang="ja-JP" altLang="en-US" sz="3200" dirty="0" smtClean="0"/>
              <a:t>～</a:t>
            </a:r>
            <a:endParaRPr lang="ja-JP" altLang="en-US" sz="3200" dirty="0"/>
          </a:p>
        </p:txBody>
      </p:sp>
      <p:grpSp>
        <p:nvGrpSpPr>
          <p:cNvPr id="46" name="グループ化 45"/>
          <p:cNvGrpSpPr/>
          <p:nvPr/>
        </p:nvGrpSpPr>
        <p:grpSpPr>
          <a:xfrm>
            <a:off x="0" y="-27462"/>
            <a:ext cx="9144000" cy="410584"/>
            <a:chOff x="0" y="-15766"/>
            <a:chExt cx="12192000" cy="461665"/>
          </a:xfrm>
        </p:grpSpPr>
        <p:sp>
          <p:nvSpPr>
            <p:cNvPr id="47" name="正方形/長方形 46"/>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49" name="グループ化 48"/>
            <p:cNvGrpSpPr/>
            <p:nvPr/>
          </p:nvGrpSpPr>
          <p:grpSpPr>
            <a:xfrm>
              <a:off x="75788" y="-15766"/>
              <a:ext cx="12048485" cy="449888"/>
              <a:chOff x="75788" y="-15766"/>
              <a:chExt cx="12048485" cy="449888"/>
            </a:xfrm>
          </p:grpSpPr>
          <p:graphicFrame>
            <p:nvGraphicFramePr>
              <p:cNvPr id="50" name="図表 49"/>
              <p:cNvGraphicFramePr/>
              <p:nvPr>
                <p:extLst>
                  <p:ext uri="{D42A27DB-BD31-4B8C-83A1-F6EECF244321}">
                    <p14:modId xmlns:p14="http://schemas.microsoft.com/office/powerpoint/2010/main" val="4048052007"/>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1"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2194824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5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3"/>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8"/>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7" grpId="0" animBg="1"/>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“一生住み続けたいまち”</a:t>
            </a:r>
            <a:endParaRPr kumimoji="1" lang="ja-JP" altLang="en-US" dirty="0"/>
          </a:p>
        </p:txBody>
      </p:sp>
      <p:pic>
        <p:nvPicPr>
          <p:cNvPr id="2050" name="Picture 2" descr="http://www.city.koganei.lg.jp/kakuka/shiminbu/hokennenkinka/info/20.4seidokaisei.images/family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2" y="4366815"/>
            <a:ext cx="1752195" cy="1800200"/>
          </a:xfrm>
          <a:prstGeom prst="rect">
            <a:avLst/>
          </a:prstGeom>
          <a:noFill/>
          <a:extLst>
            <a:ext uri="{909E8E84-426E-40DD-AFC4-6F175D3DCCD1}">
              <a14:hiddenFill xmlns:a14="http://schemas.microsoft.com/office/drawing/2010/main">
                <a:solidFill>
                  <a:srgbClr val="FFFFFF"/>
                </a:solidFill>
              </a14:hiddenFill>
            </a:ext>
          </a:extLst>
        </p:spPr>
      </p:pic>
      <p:sp>
        <p:nvSpPr>
          <p:cNvPr id="6" name="雲形吹き出し 5"/>
          <p:cNvSpPr/>
          <p:nvPr/>
        </p:nvSpPr>
        <p:spPr>
          <a:xfrm>
            <a:off x="6949224" y="2580670"/>
            <a:ext cx="2341914" cy="1461648"/>
          </a:xfrm>
          <a:prstGeom prst="cloudCallout">
            <a:avLst>
              <a:gd name="adj1" fmla="val -37289"/>
              <a:gd name="adj2" fmla="val 57039"/>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3200" dirty="0"/>
              <a:t>利便性</a:t>
            </a:r>
          </a:p>
        </p:txBody>
      </p:sp>
      <p:sp>
        <p:nvSpPr>
          <p:cNvPr id="5" name="雲形吹き出し 4"/>
          <p:cNvSpPr/>
          <p:nvPr/>
        </p:nvSpPr>
        <p:spPr>
          <a:xfrm>
            <a:off x="3214936" y="2284655"/>
            <a:ext cx="2434871" cy="1854733"/>
          </a:xfrm>
          <a:prstGeom prst="cloudCallout">
            <a:avLst>
              <a:gd name="adj1" fmla="val -41708"/>
              <a:gd name="adj2" fmla="val 5648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3200" dirty="0"/>
              <a:t>安心・安全</a:t>
            </a:r>
          </a:p>
        </p:txBody>
      </p:sp>
      <p:sp>
        <p:nvSpPr>
          <p:cNvPr id="7" name="円形吹き出し 6"/>
          <p:cNvSpPr/>
          <p:nvPr/>
        </p:nvSpPr>
        <p:spPr>
          <a:xfrm>
            <a:off x="5223897" y="1612346"/>
            <a:ext cx="2320493" cy="1618033"/>
          </a:xfrm>
          <a:prstGeom prst="wedgeEllipseCallout">
            <a:avLst>
              <a:gd name="adj1" fmla="val -11692"/>
              <a:gd name="adj2" fmla="val 7964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3200" dirty="0"/>
              <a:t>楽しみ</a:t>
            </a:r>
          </a:p>
        </p:txBody>
      </p:sp>
      <p:pic>
        <p:nvPicPr>
          <p:cNvPr id="2052" name="Picture 4" descr="http://easy-yasai.info/img/014904.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692436" y="4224512"/>
            <a:ext cx="1584176" cy="2084811"/>
          </a:xfrm>
          <a:prstGeom prst="rect">
            <a:avLst/>
          </a:prstGeom>
          <a:noFill/>
          <a:extLst>
            <a:ext uri="{909E8E84-426E-40DD-AFC4-6F175D3DCCD1}">
              <a14:hiddenFill xmlns:a14="http://schemas.microsoft.com/office/drawing/2010/main">
                <a:solidFill>
                  <a:srgbClr val="FFFFFF"/>
                </a:solidFill>
              </a14:hiddenFill>
            </a:ext>
          </a:extLst>
        </p:spPr>
      </p:pic>
      <p:sp>
        <p:nvSpPr>
          <p:cNvPr id="8" name="雲形吹き出し 7"/>
          <p:cNvSpPr/>
          <p:nvPr/>
        </p:nvSpPr>
        <p:spPr>
          <a:xfrm>
            <a:off x="-119485" y="2419555"/>
            <a:ext cx="2035004" cy="1584935"/>
          </a:xfrm>
          <a:prstGeom prst="cloudCallout">
            <a:avLst>
              <a:gd name="adj1" fmla="val 33291"/>
              <a:gd name="adj2" fmla="val 7067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3200" dirty="0"/>
              <a:t>ひと</a:t>
            </a:r>
          </a:p>
        </p:txBody>
      </p:sp>
      <p:sp>
        <p:nvSpPr>
          <p:cNvPr id="9" name="テキスト ボックス 8"/>
          <p:cNvSpPr txBox="1"/>
          <p:nvPr/>
        </p:nvSpPr>
        <p:spPr>
          <a:xfrm>
            <a:off x="0" y="6485172"/>
            <a:ext cx="9144000" cy="338554"/>
          </a:xfrm>
          <a:prstGeom prst="rect">
            <a:avLst/>
          </a:prstGeom>
          <a:noFill/>
        </p:spPr>
        <p:txBody>
          <a:bodyPr wrap="square" rtlCol="0">
            <a:spAutoFit/>
          </a:bodyPr>
          <a:lstStyle/>
          <a:p>
            <a:r>
              <a:rPr lang="ja-JP" altLang="en-US" sz="1600" dirty="0"/>
              <a:t>市民へのヒアリング調査より（日時：</a:t>
            </a:r>
            <a:r>
              <a:rPr lang="en-US" altLang="ja-JP" sz="1600" dirty="0"/>
              <a:t>10/19 9:30~10:30</a:t>
            </a:r>
            <a:r>
              <a:rPr lang="ja-JP" altLang="en-US" sz="1600" dirty="0"/>
              <a:t>、場所：</a:t>
            </a:r>
            <a:r>
              <a:rPr lang="ja-JP" altLang="en-US" sz="1600" dirty="0" err="1"/>
              <a:t>いかっぺ</a:t>
            </a:r>
            <a:r>
              <a:rPr lang="ja-JP" altLang="en-US" sz="1600" dirty="0"/>
              <a:t>市、サンプル：</a:t>
            </a:r>
            <a:r>
              <a:rPr lang="en-US" altLang="ja-JP" sz="1600" dirty="0"/>
              <a:t>20~70</a:t>
            </a:r>
            <a:r>
              <a:rPr lang="ja-JP" altLang="en-US" sz="1600" dirty="0"/>
              <a:t>代の男女</a:t>
            </a:r>
            <a:r>
              <a:rPr lang="en-US" altLang="ja-JP" sz="1600" dirty="0"/>
              <a:t>5</a:t>
            </a:r>
            <a:r>
              <a:rPr lang="ja-JP" altLang="en-US" sz="1600" dirty="0"/>
              <a:t>名</a:t>
            </a:r>
            <a:r>
              <a:rPr lang="en-US" altLang="ja-JP" sz="1600" dirty="0"/>
              <a:t> </a:t>
            </a:r>
            <a:r>
              <a:rPr lang="ja-JP" altLang="en-US" sz="1600" dirty="0"/>
              <a:t>）</a:t>
            </a:r>
          </a:p>
        </p:txBody>
      </p:sp>
      <p:sp>
        <p:nvSpPr>
          <p:cNvPr id="4" name="円形吹き出し 3"/>
          <p:cNvSpPr/>
          <p:nvPr/>
        </p:nvSpPr>
        <p:spPr>
          <a:xfrm>
            <a:off x="1425937" y="1824848"/>
            <a:ext cx="2151401" cy="1387174"/>
          </a:xfrm>
          <a:prstGeom prst="wedgeEllipseCallout">
            <a:avLst>
              <a:gd name="adj1" fmla="val -11403"/>
              <a:gd name="adj2" fmla="val 75629"/>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3200" dirty="0"/>
              <a:t>環境</a:t>
            </a:r>
          </a:p>
        </p:txBody>
      </p: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2</a:t>
            </a:fld>
            <a:endParaRPr kumimoji="1" lang="ja-JP" altLang="en-US"/>
          </a:p>
        </p:txBody>
      </p:sp>
      <p:grpSp>
        <p:nvGrpSpPr>
          <p:cNvPr id="12" name="グループ化 11"/>
          <p:cNvGrpSpPr/>
          <p:nvPr/>
        </p:nvGrpSpPr>
        <p:grpSpPr>
          <a:xfrm>
            <a:off x="0" y="-27462"/>
            <a:ext cx="9144000" cy="410584"/>
            <a:chOff x="0" y="-15766"/>
            <a:chExt cx="12192000" cy="461665"/>
          </a:xfrm>
        </p:grpSpPr>
        <p:sp>
          <p:nvSpPr>
            <p:cNvPr id="13" name="正方形/長方形 12"/>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14" name="グループ化 13"/>
            <p:cNvGrpSpPr/>
            <p:nvPr/>
          </p:nvGrpSpPr>
          <p:grpSpPr>
            <a:xfrm>
              <a:off x="75788" y="-15766"/>
              <a:ext cx="12048485" cy="449888"/>
              <a:chOff x="75788" y="-15766"/>
              <a:chExt cx="12048485" cy="449888"/>
            </a:xfrm>
          </p:grpSpPr>
          <p:graphicFrame>
            <p:nvGraphicFramePr>
              <p:cNvPr id="15" name="図表 14"/>
              <p:cNvGraphicFramePr/>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11686190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595550" y="1170118"/>
            <a:ext cx="7144905" cy="584775"/>
          </a:xfrm>
          <a:prstGeom prst="rect">
            <a:avLst/>
          </a:prstGeom>
          <a:noFill/>
        </p:spPr>
        <p:txBody>
          <a:bodyPr wrap="none" rtlCol="0">
            <a:spAutoFit/>
          </a:bodyPr>
          <a:lstStyle/>
          <a:p>
            <a:r>
              <a:rPr lang="ja-JP" altLang="en-US" sz="3200" dirty="0"/>
              <a:t>～農業 </a:t>
            </a:r>
            <a:r>
              <a:rPr lang="en-US" altLang="ja-JP" sz="3200" dirty="0"/>
              <a:t>×</a:t>
            </a:r>
            <a:r>
              <a:rPr lang="ja-JP" altLang="en-US" sz="3200" dirty="0"/>
              <a:t> </a:t>
            </a:r>
            <a:r>
              <a:rPr lang="ja-JP" altLang="en-US" sz="3200" dirty="0" smtClean="0"/>
              <a:t>交通 </a:t>
            </a:r>
            <a:r>
              <a:rPr lang="en-US" altLang="ja-JP" sz="3200" dirty="0" smtClean="0"/>
              <a:t>×</a:t>
            </a:r>
            <a:r>
              <a:rPr lang="ja-JP" altLang="en-US" sz="3200" dirty="0" smtClean="0"/>
              <a:t> 人 </a:t>
            </a:r>
            <a:r>
              <a:rPr lang="en-US" altLang="ja-JP" sz="3200" dirty="0" smtClean="0"/>
              <a:t>= </a:t>
            </a:r>
            <a:r>
              <a:rPr lang="ja-JP" altLang="en-US" sz="3200" dirty="0"/>
              <a:t>結</a:t>
            </a:r>
            <a:r>
              <a:rPr lang="ja-JP" altLang="en-US" sz="3200" dirty="0" smtClean="0"/>
              <a:t>びつくまち</a:t>
            </a:r>
            <a:r>
              <a:rPr lang="ja-JP" altLang="en-US" sz="3200" dirty="0" smtClean="0">
                <a:sym typeface="Wingdings" panose="05000000000000000000" pitchFamily="2" charset="2"/>
              </a:rPr>
              <a:t></a:t>
            </a:r>
            <a:r>
              <a:rPr lang="ja-JP" altLang="en-US" sz="3200" dirty="0" smtClean="0"/>
              <a:t>～</a:t>
            </a:r>
            <a:endParaRPr lang="ja-JP" altLang="en-US" sz="3200" dirty="0"/>
          </a:p>
        </p:txBody>
      </p:sp>
      <p:sp>
        <p:nvSpPr>
          <p:cNvPr id="2" name="角丸四角形 1"/>
          <p:cNvSpPr/>
          <p:nvPr/>
        </p:nvSpPr>
        <p:spPr>
          <a:xfrm>
            <a:off x="322655" y="1772196"/>
            <a:ext cx="4164285" cy="230199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ja-JP" altLang="en-US" u="sng" dirty="0" smtClean="0"/>
              <a:t>都会の人と農村の交流事業</a:t>
            </a:r>
            <a:endParaRPr lang="en-US" altLang="ja-JP" u="sng" dirty="0" smtClean="0"/>
          </a:p>
          <a:p>
            <a:pPr marL="285750" indent="-285750">
              <a:buFont typeface="Wingdings" panose="05000000000000000000" pitchFamily="2" charset="2"/>
              <a:buChar char="l"/>
            </a:pPr>
            <a:r>
              <a:rPr lang="ja-JP" altLang="en-US" dirty="0" smtClean="0"/>
              <a:t>メイドつき農業</a:t>
            </a:r>
            <a:endParaRPr lang="en-US" altLang="ja-JP" dirty="0" smtClean="0"/>
          </a:p>
          <a:p>
            <a:pPr marL="285750" indent="-285750">
              <a:buFont typeface="Wingdings" panose="05000000000000000000" pitchFamily="2" charset="2"/>
              <a:buChar char="l"/>
            </a:pPr>
            <a:r>
              <a:rPr lang="ja-JP" altLang="en-US" dirty="0"/>
              <a:t>農業</a:t>
            </a:r>
            <a:r>
              <a:rPr lang="ja-JP" altLang="en-US" dirty="0" smtClean="0"/>
              <a:t>で婚活</a:t>
            </a:r>
            <a:endParaRPr lang="en-US" altLang="ja-JP" dirty="0" smtClean="0"/>
          </a:p>
          <a:p>
            <a:pPr marL="285750" indent="-285750">
              <a:buFont typeface="Wingdings" panose="05000000000000000000" pitchFamily="2" charset="2"/>
              <a:buChar char="l"/>
            </a:pPr>
            <a:r>
              <a:rPr lang="ja-JP" altLang="en-US" dirty="0"/>
              <a:t>地域</a:t>
            </a:r>
            <a:r>
              <a:rPr lang="ja-JP" altLang="en-US" dirty="0" smtClean="0"/>
              <a:t>の小学校の課外授業</a:t>
            </a:r>
            <a:endParaRPr lang="en-US" altLang="ja-JP" dirty="0" smtClean="0"/>
          </a:p>
          <a:p>
            <a:pPr marL="285750" indent="-285750">
              <a:buFont typeface="Wingdings" panose="05000000000000000000" pitchFamily="2" charset="2"/>
              <a:buChar char="l"/>
            </a:pPr>
            <a:r>
              <a:rPr lang="ja-JP" altLang="en-US" dirty="0"/>
              <a:t>筑波</a:t>
            </a:r>
            <a:r>
              <a:rPr lang="ja-JP" altLang="en-US" dirty="0" smtClean="0"/>
              <a:t>大生の生物資源学類の授業</a:t>
            </a:r>
            <a:endParaRPr lang="ja-JP" altLang="en-US" dirty="0"/>
          </a:p>
        </p:txBody>
      </p:sp>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600" y="4262379"/>
            <a:ext cx="3034955" cy="2276216"/>
          </a:xfrm>
          <a:prstGeom prst="rect">
            <a:avLst/>
          </a:prstGeom>
        </p:spPr>
      </p:pic>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20</a:t>
            </a:fld>
            <a:endParaRPr kumimoji="1" lang="ja-JP" altLang="en-US"/>
          </a:p>
        </p:txBody>
      </p:sp>
      <p:sp>
        <p:nvSpPr>
          <p:cNvPr id="10" name="タイトル 1"/>
          <p:cNvSpPr txBox="1">
            <a:spLocks/>
          </p:cNvSpPr>
          <p:nvPr/>
        </p:nvSpPr>
        <p:spPr>
          <a:xfrm>
            <a:off x="-34585" y="307878"/>
            <a:ext cx="3518647"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新治</a:t>
            </a:r>
            <a:endParaRPr lang="ja-JP" altLang="en-US" dirty="0"/>
          </a:p>
        </p:txBody>
      </p:sp>
      <p:cxnSp>
        <p:nvCxnSpPr>
          <p:cNvPr id="13" name="直線コネクタ 12"/>
          <p:cNvCxnSpPr/>
          <p:nvPr/>
        </p:nvCxnSpPr>
        <p:spPr>
          <a:xfrm>
            <a:off x="-191386" y="1173064"/>
            <a:ext cx="1573872" cy="1"/>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7" name="テキスト ボックス 6"/>
          <p:cNvSpPr txBox="1"/>
          <p:nvPr/>
        </p:nvSpPr>
        <p:spPr>
          <a:xfrm>
            <a:off x="1559994" y="6550223"/>
            <a:ext cx="2159566" cy="307777"/>
          </a:xfrm>
          <a:prstGeom prst="rect">
            <a:avLst/>
          </a:prstGeom>
          <a:noFill/>
        </p:spPr>
        <p:txBody>
          <a:bodyPr wrap="none" rtlCol="0">
            <a:spAutoFit/>
          </a:bodyPr>
          <a:lstStyle/>
          <a:p>
            <a:r>
              <a:rPr kumimoji="1" lang="ja-JP" altLang="en-US" sz="1400" dirty="0" smtClean="0"/>
              <a:t>農業婚活の様子（山形県）</a:t>
            </a:r>
            <a:endParaRPr kumimoji="1" lang="ja-JP" altLang="en-US" sz="1400" dirty="0"/>
          </a:p>
        </p:txBody>
      </p:sp>
      <p:sp>
        <p:nvSpPr>
          <p:cNvPr id="9" name="角丸四角形 8"/>
          <p:cNvSpPr/>
          <p:nvPr/>
        </p:nvSpPr>
        <p:spPr>
          <a:xfrm>
            <a:off x="4682313" y="2148794"/>
            <a:ext cx="4094864" cy="123681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endParaRPr kumimoji="1" lang="en-US" altLang="ja-JP" u="sng" dirty="0" smtClean="0"/>
          </a:p>
          <a:p>
            <a:r>
              <a:rPr kumimoji="1" lang="ja-JP" altLang="en-US" u="sng" dirty="0" smtClean="0"/>
              <a:t>交通</a:t>
            </a:r>
            <a:endParaRPr kumimoji="1" lang="en-US" altLang="ja-JP" u="sng" dirty="0" smtClean="0"/>
          </a:p>
          <a:p>
            <a:pPr marL="285750" indent="-285750">
              <a:buFont typeface="Wingdings" panose="05000000000000000000" pitchFamily="2" charset="2"/>
              <a:buChar char="l"/>
            </a:pPr>
            <a:r>
              <a:rPr lang="ja-JP" altLang="en-US" dirty="0" smtClean="0"/>
              <a:t>新治バスの増便</a:t>
            </a:r>
            <a:endParaRPr lang="en-US" altLang="ja-JP" dirty="0" smtClean="0"/>
          </a:p>
          <a:p>
            <a:pPr marL="285750" indent="-285750">
              <a:buFont typeface="Wingdings" panose="05000000000000000000" pitchFamily="2" charset="2"/>
              <a:buChar char="l"/>
            </a:pPr>
            <a:r>
              <a:rPr lang="ja-JP" altLang="en-US" dirty="0" smtClean="0"/>
              <a:t>乗り合いタクシー土浦の利用促進</a:t>
            </a:r>
            <a:endParaRPr lang="en-US" altLang="ja-JP" dirty="0" smtClean="0"/>
          </a:p>
          <a:p>
            <a:pPr marL="285750" indent="-285750">
              <a:buFont typeface="Wingdings" panose="05000000000000000000" pitchFamily="2" charset="2"/>
              <a:buChar char="l"/>
            </a:pPr>
            <a:endParaRPr lang="en-US" altLang="ja-JP" dirty="0" smtClean="0"/>
          </a:p>
        </p:txBody>
      </p:sp>
      <p:pic>
        <p:nvPicPr>
          <p:cNvPr id="17" name="図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82031" y="4262379"/>
            <a:ext cx="3295428" cy="2276215"/>
          </a:xfrm>
          <a:prstGeom prst="rect">
            <a:avLst/>
          </a:prstGeom>
        </p:spPr>
      </p:pic>
      <p:sp>
        <p:nvSpPr>
          <p:cNvPr id="27" name="テキスト ボックス 26"/>
          <p:cNvSpPr txBox="1"/>
          <p:nvPr/>
        </p:nvSpPr>
        <p:spPr>
          <a:xfrm>
            <a:off x="6278339" y="6538594"/>
            <a:ext cx="902811" cy="307777"/>
          </a:xfrm>
          <a:prstGeom prst="rect">
            <a:avLst/>
          </a:prstGeom>
          <a:noFill/>
        </p:spPr>
        <p:txBody>
          <a:bodyPr wrap="none" rtlCol="0">
            <a:spAutoFit/>
          </a:bodyPr>
          <a:lstStyle/>
          <a:p>
            <a:r>
              <a:rPr kumimoji="1" lang="ja-JP" altLang="en-US" sz="1400" dirty="0" smtClean="0"/>
              <a:t>小町の里</a:t>
            </a:r>
            <a:endParaRPr kumimoji="1" lang="ja-JP" altLang="en-US" sz="1400" dirty="0"/>
          </a:p>
        </p:txBody>
      </p:sp>
      <p:grpSp>
        <p:nvGrpSpPr>
          <p:cNvPr id="18" name="グループ化 17"/>
          <p:cNvGrpSpPr/>
          <p:nvPr/>
        </p:nvGrpSpPr>
        <p:grpSpPr>
          <a:xfrm>
            <a:off x="0" y="-27462"/>
            <a:ext cx="9144000" cy="410584"/>
            <a:chOff x="0" y="-15766"/>
            <a:chExt cx="12192000" cy="461665"/>
          </a:xfrm>
        </p:grpSpPr>
        <p:sp>
          <p:nvSpPr>
            <p:cNvPr id="19" name="正方形/長方形 18"/>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0" name="グループ化 19"/>
            <p:cNvGrpSpPr/>
            <p:nvPr/>
          </p:nvGrpSpPr>
          <p:grpSpPr>
            <a:xfrm>
              <a:off x="75788" y="-15766"/>
              <a:ext cx="12048485" cy="449888"/>
              <a:chOff x="75788" y="-15766"/>
              <a:chExt cx="12048485" cy="449888"/>
            </a:xfrm>
          </p:grpSpPr>
          <p:graphicFrame>
            <p:nvGraphicFramePr>
              <p:cNvPr id="26" name="図表 25"/>
              <p:cNvGraphicFramePr/>
              <p:nvPr>
                <p:extLst>
                  <p:ext uri="{D42A27DB-BD31-4B8C-83A1-F6EECF244321}">
                    <p14:modId xmlns:p14="http://schemas.microsoft.com/office/powerpoint/2010/main" val="4048052007"/>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8"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427188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p:cNvPicPr>
            <a:picLocks noGrp="1" noChangeAspect="1"/>
          </p:cNvPicPr>
          <p:nvPr>
            <p:ph idx="1"/>
          </p:nvPr>
        </p:nvPicPr>
        <p:blipFill>
          <a:blip r:embed="rId3"/>
          <a:stretch>
            <a:fillRect/>
          </a:stretch>
        </p:blipFill>
        <p:spPr>
          <a:xfrm>
            <a:off x="418063" y="1693041"/>
            <a:ext cx="8778117" cy="5055709"/>
          </a:xfrm>
          <a:prstGeom prst="rect">
            <a:avLst/>
          </a:prstGeom>
        </p:spPr>
      </p:pic>
      <p:sp>
        <p:nvSpPr>
          <p:cNvPr id="7" name="円/楕円 6"/>
          <p:cNvSpPr/>
          <p:nvPr/>
        </p:nvSpPr>
        <p:spPr>
          <a:xfrm rot="468640">
            <a:off x="3531183" y="3263141"/>
            <a:ext cx="1989733" cy="829299"/>
          </a:xfrm>
          <a:prstGeom prst="ellipse">
            <a:avLst/>
          </a:prstGeom>
          <a:noFill/>
          <a:ln w="5715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400" dirty="0" smtClean="0">
                <a:solidFill>
                  <a:schemeClr val="tx1"/>
                </a:solidFill>
              </a:rPr>
              <a:t>工業地帯</a:t>
            </a:r>
            <a:endParaRPr lang="ja-JP" altLang="en-US" sz="2400" dirty="0">
              <a:solidFill>
                <a:schemeClr val="tx1"/>
              </a:solidFill>
            </a:endParaRPr>
          </a:p>
        </p:txBody>
      </p:sp>
      <p:sp>
        <p:nvSpPr>
          <p:cNvPr id="10" name="角丸四角形 9"/>
          <p:cNvSpPr/>
          <p:nvPr/>
        </p:nvSpPr>
        <p:spPr>
          <a:xfrm>
            <a:off x="340702" y="4755606"/>
            <a:ext cx="5251321" cy="168014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ja-JP" altLang="en-US" sz="2000" u="sng" dirty="0"/>
              <a:t>工業団地と地域住民との</a:t>
            </a:r>
            <a:r>
              <a:rPr lang="ja-JP" altLang="en-US" sz="2000" u="sng" dirty="0" smtClean="0"/>
              <a:t>交流事業</a:t>
            </a:r>
            <a:endParaRPr lang="en-US" altLang="ja-JP" sz="2000" u="sng" dirty="0" smtClean="0"/>
          </a:p>
          <a:p>
            <a:pPr marL="285750" indent="-285750">
              <a:buFont typeface="Wingdings" panose="05000000000000000000" pitchFamily="2" charset="2"/>
              <a:buChar char="l"/>
            </a:pPr>
            <a:r>
              <a:rPr lang="ja-JP" altLang="en-US" sz="2000" dirty="0" smtClean="0"/>
              <a:t>住民向けの工場見学会</a:t>
            </a:r>
            <a:endParaRPr lang="en-US" altLang="ja-JP" sz="2000" dirty="0" smtClean="0"/>
          </a:p>
          <a:p>
            <a:pPr marL="285750" indent="-285750">
              <a:buFont typeface="Wingdings" panose="05000000000000000000" pitchFamily="2" charset="2"/>
              <a:buChar char="l"/>
            </a:pPr>
            <a:r>
              <a:rPr lang="ja-JP" altLang="en-US" sz="2000" dirty="0" smtClean="0"/>
              <a:t>工場紹介等を盛り込んだ地域のお祭</a:t>
            </a:r>
            <a:endParaRPr lang="en-US" altLang="ja-JP" sz="2000" dirty="0" smtClean="0"/>
          </a:p>
        </p:txBody>
      </p:sp>
      <p:sp>
        <p:nvSpPr>
          <p:cNvPr id="30" name="テキスト ボックス 29"/>
          <p:cNvSpPr txBox="1"/>
          <p:nvPr/>
        </p:nvSpPr>
        <p:spPr>
          <a:xfrm>
            <a:off x="418063" y="1258461"/>
            <a:ext cx="6285695" cy="584775"/>
          </a:xfrm>
          <a:prstGeom prst="rect">
            <a:avLst/>
          </a:prstGeom>
          <a:noFill/>
        </p:spPr>
        <p:txBody>
          <a:bodyPr wrap="none" rtlCol="0">
            <a:spAutoFit/>
          </a:bodyPr>
          <a:lstStyle/>
          <a:p>
            <a:r>
              <a:rPr lang="ja-JP" altLang="en-US" sz="3200" dirty="0"/>
              <a:t>～工業 </a:t>
            </a:r>
            <a:r>
              <a:rPr lang="en-US" altLang="ja-JP" sz="3200" dirty="0"/>
              <a:t>×</a:t>
            </a:r>
            <a:r>
              <a:rPr lang="ja-JP" altLang="en-US" sz="3200" dirty="0"/>
              <a:t> </a:t>
            </a:r>
            <a:r>
              <a:rPr lang="ja-JP" altLang="en-US" sz="3200" dirty="0" smtClean="0"/>
              <a:t>人 </a:t>
            </a:r>
            <a:r>
              <a:rPr lang="en-US" altLang="ja-JP" sz="3200" dirty="0" smtClean="0"/>
              <a:t>= </a:t>
            </a:r>
            <a:r>
              <a:rPr lang="ja-JP" altLang="en-US" sz="3200" dirty="0" smtClean="0"/>
              <a:t>歩み寄れるまち</a:t>
            </a:r>
            <a:r>
              <a:rPr lang="ja-JP" altLang="en-US" sz="3200" dirty="0" smtClean="0">
                <a:sym typeface="Wingdings" panose="05000000000000000000" pitchFamily="2" charset="2"/>
              </a:rPr>
              <a:t></a:t>
            </a:r>
            <a:r>
              <a:rPr lang="ja-JP" altLang="en-US" sz="3200" dirty="0" smtClean="0"/>
              <a:t>～</a:t>
            </a:r>
            <a:endParaRPr lang="ja-JP" altLang="en-US" sz="3200" dirty="0"/>
          </a:p>
        </p:txBody>
      </p:sp>
      <p:sp>
        <p:nvSpPr>
          <p:cNvPr id="12" name="スライド番号プレースホルダー 11"/>
          <p:cNvSpPr>
            <a:spLocks noGrp="1"/>
          </p:cNvSpPr>
          <p:nvPr>
            <p:ph type="sldNum" sz="quarter" idx="12"/>
          </p:nvPr>
        </p:nvSpPr>
        <p:spPr/>
        <p:txBody>
          <a:bodyPr/>
          <a:lstStyle/>
          <a:p>
            <a:fld id="{77C87CC7-EF39-4118-BB73-70ECF996A7FF}" type="slidenum">
              <a:rPr kumimoji="1" lang="ja-JP" altLang="en-US" smtClean="0"/>
              <a:t>21</a:t>
            </a:fld>
            <a:endParaRPr kumimoji="1" lang="ja-JP" altLang="en-US"/>
          </a:p>
        </p:txBody>
      </p:sp>
      <p:sp>
        <p:nvSpPr>
          <p:cNvPr id="23" name="タイトル 1"/>
          <p:cNvSpPr txBox="1">
            <a:spLocks/>
          </p:cNvSpPr>
          <p:nvPr/>
        </p:nvSpPr>
        <p:spPr>
          <a:xfrm>
            <a:off x="-34585" y="307878"/>
            <a:ext cx="3518647"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神立</a:t>
            </a:r>
            <a:endParaRPr lang="ja-JP" altLang="en-US" dirty="0"/>
          </a:p>
        </p:txBody>
      </p:sp>
      <p:cxnSp>
        <p:nvCxnSpPr>
          <p:cNvPr id="24" name="直線コネクタ 23"/>
          <p:cNvCxnSpPr/>
          <p:nvPr/>
        </p:nvCxnSpPr>
        <p:spPr>
          <a:xfrm flipV="1">
            <a:off x="-600788" y="1173064"/>
            <a:ext cx="2037702" cy="1"/>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nvGrpSpPr>
          <p:cNvPr id="2" name="グループ化 1"/>
          <p:cNvGrpSpPr/>
          <p:nvPr/>
        </p:nvGrpSpPr>
        <p:grpSpPr>
          <a:xfrm>
            <a:off x="483113" y="2089577"/>
            <a:ext cx="2483250" cy="1979323"/>
            <a:chOff x="575635" y="1568637"/>
            <a:chExt cx="2483250" cy="1979323"/>
          </a:xfrm>
        </p:grpSpPr>
        <p:pic>
          <p:nvPicPr>
            <p:cNvPr id="4" name="図 3"/>
            <p:cNvPicPr>
              <a:picLocks noChangeAspect="1"/>
            </p:cNvPicPr>
            <p:nvPr/>
          </p:nvPicPr>
          <p:blipFill>
            <a:blip r:embed="rId4"/>
            <a:stretch>
              <a:fillRect/>
            </a:stretch>
          </p:blipFill>
          <p:spPr>
            <a:xfrm>
              <a:off x="593717" y="1568637"/>
              <a:ext cx="2447086" cy="1835315"/>
            </a:xfrm>
            <a:prstGeom prst="rect">
              <a:avLst/>
            </a:prstGeom>
          </p:spPr>
        </p:pic>
        <p:sp>
          <p:nvSpPr>
            <p:cNvPr id="16" name="テキスト ボックス 15"/>
            <p:cNvSpPr txBox="1"/>
            <p:nvPr/>
          </p:nvSpPr>
          <p:spPr>
            <a:xfrm>
              <a:off x="575635" y="3178628"/>
              <a:ext cx="2483250" cy="369332"/>
            </a:xfrm>
            <a:prstGeom prst="rect">
              <a:avLst/>
            </a:prstGeom>
            <a:solidFill>
              <a:schemeClr val="bg1"/>
            </a:solidFill>
            <a:ln>
              <a:solidFill>
                <a:schemeClr val="tx1"/>
              </a:solidFill>
            </a:ln>
          </p:spPr>
          <p:txBody>
            <a:bodyPr wrap="square" rtlCol="0">
              <a:spAutoFit/>
            </a:bodyPr>
            <a:lstStyle/>
            <a:p>
              <a:pPr algn="ctr"/>
              <a:r>
                <a:rPr kumimoji="1" lang="ja-JP" altLang="en-US" dirty="0" smtClean="0"/>
                <a:t>コカコーラ茨城工場</a:t>
              </a:r>
              <a:endParaRPr kumimoji="1" lang="ja-JP" altLang="en-US" dirty="0"/>
            </a:p>
          </p:txBody>
        </p:sp>
      </p:grpSp>
      <p:grpSp>
        <p:nvGrpSpPr>
          <p:cNvPr id="5" name="グループ化 4"/>
          <p:cNvGrpSpPr/>
          <p:nvPr/>
        </p:nvGrpSpPr>
        <p:grpSpPr>
          <a:xfrm>
            <a:off x="6085737" y="1862807"/>
            <a:ext cx="2628149" cy="2175777"/>
            <a:chOff x="5680821" y="1153695"/>
            <a:chExt cx="2440830" cy="2179492"/>
          </a:xfrm>
        </p:grpSpPr>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8650" y="1153695"/>
              <a:ext cx="2413000" cy="1651000"/>
            </a:xfrm>
            <a:prstGeom prst="rect">
              <a:avLst/>
            </a:prstGeom>
          </p:spPr>
        </p:pic>
        <p:sp>
          <p:nvSpPr>
            <p:cNvPr id="18" name="テキスト ボックス 17"/>
            <p:cNvSpPr txBox="1"/>
            <p:nvPr/>
          </p:nvSpPr>
          <p:spPr>
            <a:xfrm>
              <a:off x="5680821" y="2685752"/>
              <a:ext cx="2440830" cy="647435"/>
            </a:xfrm>
            <a:prstGeom prst="rect">
              <a:avLst/>
            </a:prstGeom>
            <a:solidFill>
              <a:schemeClr val="bg1"/>
            </a:solidFill>
            <a:ln>
              <a:solidFill>
                <a:schemeClr val="tx1"/>
              </a:solidFill>
            </a:ln>
          </p:spPr>
          <p:txBody>
            <a:bodyPr wrap="square" rtlCol="0">
              <a:spAutoFit/>
            </a:bodyPr>
            <a:lstStyle/>
            <a:p>
              <a:pPr algn="ctr"/>
              <a:r>
                <a:rPr kumimoji="1" lang="ja-JP" altLang="en-US" dirty="0" smtClean="0"/>
                <a:t>第一貨物株式会社</a:t>
              </a:r>
              <a:endParaRPr kumimoji="1" lang="en-US" altLang="ja-JP" dirty="0" smtClean="0"/>
            </a:p>
            <a:p>
              <a:pPr algn="ctr"/>
              <a:r>
                <a:rPr kumimoji="1" lang="ja-JP" altLang="en-US" dirty="0" smtClean="0"/>
                <a:t>工場見学の様子</a:t>
              </a:r>
              <a:endParaRPr kumimoji="1" lang="ja-JP" altLang="en-US" dirty="0"/>
            </a:p>
          </p:txBody>
        </p:sp>
      </p:grpSp>
      <p:sp>
        <p:nvSpPr>
          <p:cNvPr id="8" name="テキスト ボックス 7"/>
          <p:cNvSpPr txBox="1"/>
          <p:nvPr/>
        </p:nvSpPr>
        <p:spPr>
          <a:xfrm>
            <a:off x="5247033" y="7023032"/>
            <a:ext cx="3336234" cy="523220"/>
          </a:xfrm>
          <a:prstGeom prst="rect">
            <a:avLst/>
          </a:prstGeom>
          <a:noFill/>
        </p:spPr>
        <p:txBody>
          <a:bodyPr wrap="none" rtlCol="0">
            <a:spAutoFit/>
          </a:bodyPr>
          <a:lstStyle/>
          <a:p>
            <a:r>
              <a:rPr kumimoji="1" lang="ja-JP" altLang="en-US" sz="1400" dirty="0" smtClean="0"/>
              <a:t>第一貨物エイゼット・アートジョイ</a:t>
            </a:r>
            <a:r>
              <a:rPr kumimoji="1" lang="en-US" altLang="ja-JP" sz="1400" dirty="0" smtClean="0"/>
              <a:t>HP</a:t>
            </a:r>
          </a:p>
          <a:p>
            <a:r>
              <a:rPr lang="en-US" altLang="ja-JP" sz="1400" dirty="0"/>
              <a:t>http://www.ichiamiaz.co.jp/topics016.html</a:t>
            </a:r>
            <a:endParaRPr kumimoji="1" lang="ja-JP" altLang="en-US" sz="1400" dirty="0"/>
          </a:p>
        </p:txBody>
      </p:sp>
      <p:sp>
        <p:nvSpPr>
          <p:cNvPr id="9" name="雲形吹き出し 8"/>
          <p:cNvSpPr/>
          <p:nvPr/>
        </p:nvSpPr>
        <p:spPr>
          <a:xfrm>
            <a:off x="5478445" y="4280747"/>
            <a:ext cx="3665555" cy="2222704"/>
          </a:xfrm>
          <a:prstGeom prst="cloudCallout">
            <a:avLst>
              <a:gd name="adj1" fmla="val -60942"/>
              <a:gd name="adj2" fmla="val 33326"/>
            </a:avLst>
          </a:prstGeom>
          <a:ln w="19050"/>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t>交流の場をつくることで関係の向上をはかる</a:t>
            </a:r>
            <a:endParaRPr kumimoji="1" lang="ja-JP" altLang="en-US" dirty="0"/>
          </a:p>
        </p:txBody>
      </p:sp>
      <p:grpSp>
        <p:nvGrpSpPr>
          <p:cNvPr id="22" name="グループ化 21"/>
          <p:cNvGrpSpPr/>
          <p:nvPr/>
        </p:nvGrpSpPr>
        <p:grpSpPr>
          <a:xfrm>
            <a:off x="0" y="-27462"/>
            <a:ext cx="9144000" cy="410584"/>
            <a:chOff x="0" y="-15766"/>
            <a:chExt cx="12192000" cy="461665"/>
          </a:xfrm>
        </p:grpSpPr>
        <p:sp>
          <p:nvSpPr>
            <p:cNvPr id="25" name="正方形/長方形 24"/>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6" name="グループ化 25"/>
            <p:cNvGrpSpPr/>
            <p:nvPr/>
          </p:nvGrpSpPr>
          <p:grpSpPr>
            <a:xfrm>
              <a:off x="75788" y="-15766"/>
              <a:ext cx="12048485" cy="449888"/>
              <a:chOff x="75788" y="-15766"/>
              <a:chExt cx="12048485" cy="449888"/>
            </a:xfrm>
          </p:grpSpPr>
          <p:graphicFrame>
            <p:nvGraphicFramePr>
              <p:cNvPr id="27" name="図表 26"/>
              <p:cNvGraphicFramePr/>
              <p:nvPr>
                <p:extLst>
                  <p:ext uri="{D42A27DB-BD31-4B8C-83A1-F6EECF244321}">
                    <p14:modId xmlns:p14="http://schemas.microsoft.com/office/powerpoint/2010/main" val="4048052007"/>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8"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573260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C87CC7-EF39-4118-BB73-70ECF996A7FF}" type="slidenum">
              <a:rPr lang="ja-JP" altLang="en-US" smtClean="0"/>
              <a:pPr/>
              <a:t>22</a:t>
            </a:fld>
            <a:endParaRPr lang="ja-JP" altLang="en-US"/>
          </a:p>
        </p:txBody>
      </p:sp>
      <p:sp>
        <p:nvSpPr>
          <p:cNvPr id="5" name="タイトル 1"/>
          <p:cNvSpPr txBox="1">
            <a:spLocks/>
          </p:cNvSpPr>
          <p:nvPr/>
        </p:nvSpPr>
        <p:spPr>
          <a:xfrm>
            <a:off x="-34585" y="307878"/>
            <a:ext cx="3518647"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おおつ野</a:t>
            </a:r>
            <a:endParaRPr lang="ja-JP" altLang="en-US" dirty="0"/>
          </a:p>
        </p:txBody>
      </p:sp>
      <p:cxnSp>
        <p:nvCxnSpPr>
          <p:cNvPr id="6" name="直線コネクタ 5"/>
          <p:cNvCxnSpPr/>
          <p:nvPr/>
        </p:nvCxnSpPr>
        <p:spPr>
          <a:xfrm flipV="1">
            <a:off x="-600788" y="1173064"/>
            <a:ext cx="3039188" cy="1"/>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23" name="角丸四角形 22"/>
          <p:cNvSpPr/>
          <p:nvPr/>
        </p:nvSpPr>
        <p:spPr>
          <a:xfrm>
            <a:off x="4003040" y="1990195"/>
            <a:ext cx="4969510" cy="216715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342900" indent="-342900">
              <a:buFont typeface="Wingdings" panose="05000000000000000000" pitchFamily="2" charset="2"/>
              <a:buChar char="l"/>
            </a:pPr>
            <a:r>
              <a:rPr lang="ja-JP" altLang="en-US" sz="2000" b="1" dirty="0"/>
              <a:t>「</a:t>
            </a:r>
            <a:r>
              <a:rPr lang="ja-JP" altLang="en-US" sz="2000" b="1" dirty="0">
                <a:uFill>
                  <a:solidFill>
                    <a:schemeClr val="accent4"/>
                  </a:solidFill>
                </a:uFill>
              </a:rPr>
              <a:t>成長管理型</a:t>
            </a:r>
            <a:r>
              <a:rPr lang="ja-JP" altLang="en-US" sz="2000" b="1" dirty="0"/>
              <a:t>」の</a:t>
            </a:r>
            <a:r>
              <a:rPr lang="ja-JP" altLang="en-US" sz="2000" b="1" dirty="0" smtClean="0"/>
              <a:t>開発</a:t>
            </a:r>
            <a:endParaRPr lang="en-US" altLang="ja-JP" sz="2000" b="1" dirty="0" smtClean="0"/>
          </a:p>
          <a:p>
            <a:pPr marL="342900" indent="-342900">
              <a:buFont typeface="Wingdings" panose="05000000000000000000" pitchFamily="2" charset="2"/>
              <a:buChar char="l"/>
            </a:pPr>
            <a:endParaRPr lang="en-US" altLang="ja-JP" sz="2000" b="1" dirty="0" smtClean="0"/>
          </a:p>
          <a:p>
            <a:r>
              <a:rPr lang="en-US" altLang="ja-JP" sz="2000" b="1" dirty="0" smtClean="0"/>
              <a:t>1</a:t>
            </a:r>
            <a:r>
              <a:rPr lang="ja-JP" altLang="en-US" sz="2000" b="1" dirty="0"/>
              <a:t>年間の分譲件数を一定にし</a:t>
            </a:r>
            <a:r>
              <a:rPr lang="ja-JP" altLang="en-US" sz="2000" b="1" dirty="0" smtClean="0"/>
              <a:t>、</a:t>
            </a:r>
            <a:endParaRPr lang="en-US" altLang="ja-JP" sz="2000" b="1" dirty="0" smtClean="0"/>
          </a:p>
          <a:p>
            <a:r>
              <a:rPr lang="ja-JP" altLang="en-US" sz="2000" b="1" dirty="0" smtClean="0"/>
              <a:t>コンスタント</a:t>
            </a:r>
            <a:r>
              <a:rPr lang="ja-JP" altLang="en-US" sz="2000" b="1" dirty="0"/>
              <a:t>に若い世代を入居させること</a:t>
            </a:r>
            <a:r>
              <a:rPr lang="ja-JP" altLang="en-US" sz="2000" b="1" dirty="0" smtClean="0"/>
              <a:t>で居住</a:t>
            </a:r>
            <a:r>
              <a:rPr lang="ja-JP" altLang="en-US" sz="2000" b="1" dirty="0"/>
              <a:t>世代を分散化</a:t>
            </a:r>
          </a:p>
        </p:txBody>
      </p:sp>
      <p:grpSp>
        <p:nvGrpSpPr>
          <p:cNvPr id="7" name="グループ化 6"/>
          <p:cNvGrpSpPr/>
          <p:nvPr/>
        </p:nvGrpSpPr>
        <p:grpSpPr>
          <a:xfrm>
            <a:off x="167320" y="2038251"/>
            <a:ext cx="3680337" cy="2268193"/>
            <a:chOff x="167320" y="2047019"/>
            <a:chExt cx="3590370" cy="2454551"/>
          </a:xfrm>
        </p:grpSpPr>
        <p:pic>
          <p:nvPicPr>
            <p:cNvPr id="18" name="図 17"/>
            <p:cNvPicPr>
              <a:picLocks noChangeAspect="1"/>
            </p:cNvPicPr>
            <p:nvPr/>
          </p:nvPicPr>
          <p:blipFill>
            <a:blip r:embed="rId3"/>
            <a:stretch>
              <a:fillRect/>
            </a:stretch>
          </p:blipFill>
          <p:spPr>
            <a:xfrm>
              <a:off x="167320" y="2047019"/>
              <a:ext cx="3590370" cy="2402159"/>
            </a:xfrm>
            <a:prstGeom prst="rect">
              <a:avLst/>
            </a:prstGeom>
          </p:spPr>
        </p:pic>
        <p:sp>
          <p:nvSpPr>
            <p:cNvPr id="24" name="テキスト ボックス 23"/>
            <p:cNvSpPr txBox="1"/>
            <p:nvPr/>
          </p:nvSpPr>
          <p:spPr>
            <a:xfrm>
              <a:off x="167320" y="4101893"/>
              <a:ext cx="3590370" cy="399677"/>
            </a:xfrm>
            <a:prstGeom prst="rect">
              <a:avLst/>
            </a:prstGeom>
            <a:solidFill>
              <a:schemeClr val="bg1"/>
            </a:solidFill>
            <a:ln>
              <a:solidFill>
                <a:schemeClr val="tx1"/>
              </a:solidFill>
            </a:ln>
          </p:spPr>
          <p:txBody>
            <a:bodyPr wrap="square" rtlCol="0">
              <a:spAutoFit/>
            </a:bodyPr>
            <a:lstStyle/>
            <a:p>
              <a:pPr algn="ctr"/>
              <a:r>
                <a:rPr lang="ja-JP" altLang="en-US" dirty="0"/>
                <a:t>土浦</a:t>
              </a:r>
              <a:r>
                <a:rPr lang="ja-JP" altLang="en-US" dirty="0" smtClean="0"/>
                <a:t>ニュータウン「</a:t>
              </a:r>
              <a:r>
                <a:rPr lang="ja-JP" altLang="en-US" dirty="0"/>
                <a:t>おおつ野ヒルズ</a:t>
              </a:r>
              <a:r>
                <a:rPr lang="ja-JP" altLang="en-US" dirty="0" smtClean="0"/>
                <a:t>」</a:t>
              </a:r>
              <a:endParaRPr lang="ja-JP" altLang="en-US" dirty="0"/>
            </a:p>
          </p:txBody>
        </p:sp>
      </p:grpSp>
      <p:sp>
        <p:nvSpPr>
          <p:cNvPr id="25" name="角丸四角形 24"/>
          <p:cNvSpPr/>
          <p:nvPr/>
        </p:nvSpPr>
        <p:spPr>
          <a:xfrm>
            <a:off x="101060" y="4454331"/>
            <a:ext cx="5334540" cy="218824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342900" indent="-342900">
              <a:buFont typeface="Wingdings" panose="05000000000000000000" pitchFamily="2" charset="2"/>
              <a:buChar char="l"/>
            </a:pPr>
            <a:r>
              <a:rPr lang="ja-JP" altLang="en-US" sz="2000" b="1" dirty="0" smtClean="0"/>
              <a:t>老人保健施設の隣に学童保育施設を</a:t>
            </a:r>
            <a:r>
              <a:rPr lang="ja-JP" altLang="en-US" sz="2000" b="1" dirty="0"/>
              <a:t>併設</a:t>
            </a:r>
            <a:r>
              <a:rPr lang="ja-JP" altLang="en-US" sz="2000" b="1" dirty="0" smtClean="0"/>
              <a:t>→世代間の交流の場をつくり、</a:t>
            </a:r>
            <a:endParaRPr lang="en-US" altLang="ja-JP" sz="2000" b="1" dirty="0" smtClean="0"/>
          </a:p>
          <a:p>
            <a:r>
              <a:rPr lang="ja-JP" altLang="en-US" sz="2000" b="1" dirty="0"/>
              <a:t>　</a:t>
            </a:r>
            <a:r>
              <a:rPr lang="ja-JP" altLang="en-US" sz="2000" b="1" dirty="0" smtClean="0"/>
              <a:t>　　住民同士のつながりを強化</a:t>
            </a:r>
            <a:endParaRPr lang="en-US" altLang="ja-JP" sz="2000" b="1" dirty="0" smtClean="0"/>
          </a:p>
          <a:p>
            <a:pPr marL="342900" indent="-342900">
              <a:buFont typeface="Wingdings" panose="05000000000000000000" pitchFamily="2" charset="2"/>
              <a:buChar char="l"/>
            </a:pPr>
            <a:r>
              <a:rPr lang="ja-JP" altLang="en-US" sz="2000" b="1" dirty="0" smtClean="0"/>
              <a:t>病院と地域の連携</a:t>
            </a:r>
            <a:endParaRPr lang="en-US" altLang="ja-JP" sz="2000" b="1" dirty="0" smtClean="0"/>
          </a:p>
          <a:p>
            <a:r>
              <a:rPr lang="ja-JP" altLang="en-US" sz="2000" b="1" dirty="0"/>
              <a:t>　</a:t>
            </a:r>
            <a:r>
              <a:rPr lang="ja-JP" altLang="en-US" sz="2000" b="1" dirty="0" smtClean="0"/>
              <a:t>　</a:t>
            </a:r>
            <a:r>
              <a:rPr lang="en-US" altLang="ja-JP" sz="2000" b="1" dirty="0" smtClean="0"/>
              <a:t>ex) </a:t>
            </a:r>
            <a:r>
              <a:rPr lang="ja-JP" altLang="en-US" sz="2000" b="1" dirty="0" smtClean="0"/>
              <a:t>リハビリに農作業を取り入れる</a:t>
            </a:r>
            <a:endParaRPr lang="ja-JP" altLang="en-US" sz="2000" b="1" dirty="0"/>
          </a:p>
        </p:txBody>
      </p:sp>
      <p:sp>
        <p:nvSpPr>
          <p:cNvPr id="2" name="テキスト ボックス 1"/>
          <p:cNvSpPr txBox="1"/>
          <p:nvPr/>
        </p:nvSpPr>
        <p:spPr>
          <a:xfrm>
            <a:off x="595691" y="1289559"/>
            <a:ext cx="6546985" cy="584775"/>
          </a:xfrm>
          <a:prstGeom prst="rect">
            <a:avLst/>
          </a:prstGeom>
          <a:noFill/>
        </p:spPr>
        <p:txBody>
          <a:bodyPr wrap="none" rtlCol="0">
            <a:spAutoFit/>
          </a:bodyPr>
          <a:lstStyle/>
          <a:p>
            <a:r>
              <a:rPr kumimoji="1" lang="ja-JP" altLang="en-US" sz="3200" dirty="0" smtClean="0"/>
              <a:t>～医療・福祉</a:t>
            </a:r>
            <a:r>
              <a:rPr lang="ja-JP" altLang="en-US" sz="3200" dirty="0"/>
              <a:t> </a:t>
            </a:r>
            <a:r>
              <a:rPr lang="en-US" altLang="ja-JP" sz="3200" dirty="0" smtClean="0"/>
              <a:t>×</a:t>
            </a:r>
            <a:r>
              <a:rPr lang="ja-JP" altLang="en-US" sz="3200" dirty="0" smtClean="0"/>
              <a:t> 人 </a:t>
            </a:r>
            <a:r>
              <a:rPr lang="en-US" altLang="ja-JP" sz="3200" dirty="0" smtClean="0"/>
              <a:t>= </a:t>
            </a:r>
            <a:r>
              <a:rPr lang="ja-JP" altLang="en-US" sz="3200" dirty="0" smtClean="0"/>
              <a:t>安心のま</a:t>
            </a:r>
            <a:r>
              <a:rPr lang="ja-JP" altLang="en-US" sz="3200" dirty="0"/>
              <a:t>ち</a:t>
            </a:r>
            <a:r>
              <a:rPr lang="ja-JP" altLang="en-US" sz="3200" dirty="0" smtClean="0">
                <a:sym typeface="Wingdings" panose="05000000000000000000" pitchFamily="2" charset="2"/>
              </a:rPr>
              <a:t></a:t>
            </a:r>
            <a:r>
              <a:rPr lang="ja-JP" altLang="en-US" sz="3200" dirty="0" smtClean="0"/>
              <a:t>～</a:t>
            </a:r>
            <a:endParaRPr kumimoji="1" lang="ja-JP" altLang="en-US" sz="3200" dirty="0"/>
          </a:p>
        </p:txBody>
      </p:sp>
      <p:pic>
        <p:nvPicPr>
          <p:cNvPr id="3" name="図 2"/>
          <p:cNvPicPr>
            <a:picLocks noChangeAspect="1"/>
          </p:cNvPicPr>
          <p:nvPr/>
        </p:nvPicPr>
        <p:blipFill>
          <a:blip r:embed="rId4"/>
          <a:stretch>
            <a:fillRect/>
          </a:stretch>
        </p:blipFill>
        <p:spPr>
          <a:xfrm>
            <a:off x="5546364" y="4454331"/>
            <a:ext cx="3116073" cy="2116333"/>
          </a:xfrm>
          <a:prstGeom prst="rect">
            <a:avLst/>
          </a:prstGeom>
        </p:spPr>
      </p:pic>
      <p:sp>
        <p:nvSpPr>
          <p:cNvPr id="20" name="テキスト ボックス 19"/>
          <p:cNvSpPr txBox="1"/>
          <p:nvPr/>
        </p:nvSpPr>
        <p:spPr>
          <a:xfrm>
            <a:off x="5546364" y="6221919"/>
            <a:ext cx="3116073" cy="369332"/>
          </a:xfrm>
          <a:prstGeom prst="rect">
            <a:avLst/>
          </a:prstGeom>
          <a:solidFill>
            <a:schemeClr val="bg1"/>
          </a:solidFill>
          <a:ln>
            <a:solidFill>
              <a:schemeClr val="tx1"/>
            </a:solidFill>
          </a:ln>
        </p:spPr>
        <p:txBody>
          <a:bodyPr wrap="square" rtlCol="0">
            <a:spAutoFit/>
          </a:bodyPr>
          <a:lstStyle/>
          <a:p>
            <a:pPr algn="ctr"/>
            <a:r>
              <a:rPr lang="ja-JP" altLang="en-US" dirty="0" smtClean="0"/>
              <a:t>新土浦協同病院イメージ図</a:t>
            </a:r>
            <a:endParaRPr lang="ja-JP" altLang="en-US" dirty="0"/>
          </a:p>
        </p:txBody>
      </p:sp>
      <p:grpSp>
        <p:nvGrpSpPr>
          <p:cNvPr id="19" name="グループ化 18"/>
          <p:cNvGrpSpPr/>
          <p:nvPr/>
        </p:nvGrpSpPr>
        <p:grpSpPr>
          <a:xfrm>
            <a:off x="0" y="-27462"/>
            <a:ext cx="9144000" cy="410584"/>
            <a:chOff x="0" y="-15766"/>
            <a:chExt cx="12192000" cy="461665"/>
          </a:xfrm>
        </p:grpSpPr>
        <p:sp>
          <p:nvSpPr>
            <p:cNvPr id="21" name="正方形/長方形 20"/>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2" name="グループ化 21"/>
            <p:cNvGrpSpPr/>
            <p:nvPr/>
          </p:nvGrpSpPr>
          <p:grpSpPr>
            <a:xfrm>
              <a:off x="75788" y="-15766"/>
              <a:ext cx="12048485" cy="449888"/>
              <a:chOff x="75788" y="-15766"/>
              <a:chExt cx="12048485" cy="449888"/>
            </a:xfrm>
          </p:grpSpPr>
          <p:graphicFrame>
            <p:nvGraphicFramePr>
              <p:cNvPr id="26" name="図表 25"/>
              <p:cNvGraphicFramePr/>
              <p:nvPr>
                <p:extLst>
                  <p:ext uri="{D42A27DB-BD31-4B8C-83A1-F6EECF244321}">
                    <p14:modId xmlns:p14="http://schemas.microsoft.com/office/powerpoint/2010/main" val="4048052007"/>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7"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4980410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ボックス 19"/>
          <p:cNvSpPr txBox="1"/>
          <p:nvPr/>
        </p:nvSpPr>
        <p:spPr>
          <a:xfrm>
            <a:off x="451955" y="1291542"/>
            <a:ext cx="5424883" cy="584775"/>
          </a:xfrm>
          <a:prstGeom prst="rect">
            <a:avLst/>
          </a:prstGeom>
          <a:noFill/>
        </p:spPr>
        <p:txBody>
          <a:bodyPr wrap="none" rtlCol="0">
            <a:spAutoFit/>
          </a:bodyPr>
          <a:lstStyle/>
          <a:p>
            <a:r>
              <a:rPr lang="ja-JP" altLang="en-US" sz="3200" dirty="0"/>
              <a:t>～自然 </a:t>
            </a:r>
            <a:r>
              <a:rPr lang="en-US" altLang="ja-JP" sz="3200" dirty="0"/>
              <a:t>×</a:t>
            </a:r>
            <a:r>
              <a:rPr lang="ja-JP" altLang="en-US" sz="3200" dirty="0"/>
              <a:t> 人</a:t>
            </a:r>
            <a:r>
              <a:rPr lang="ja-JP" altLang="en-US" sz="3200" dirty="0" smtClean="0"/>
              <a:t> </a:t>
            </a:r>
            <a:r>
              <a:rPr lang="en-US" altLang="ja-JP" sz="3200" dirty="0" smtClean="0"/>
              <a:t>=</a:t>
            </a:r>
            <a:r>
              <a:rPr lang="ja-JP" altLang="en-US" sz="3200" dirty="0" smtClean="0"/>
              <a:t> 癒しのま</a:t>
            </a:r>
            <a:r>
              <a:rPr lang="ja-JP" altLang="en-US" sz="3200" dirty="0"/>
              <a:t>ち</a:t>
            </a:r>
            <a:r>
              <a:rPr lang="ja-JP" altLang="en-US" sz="3200" dirty="0" smtClean="0">
                <a:sym typeface="Wingdings" panose="05000000000000000000" pitchFamily="2" charset="2"/>
              </a:rPr>
              <a:t></a:t>
            </a:r>
            <a:r>
              <a:rPr lang="ja-JP" altLang="en-US" sz="3200" dirty="0" smtClean="0"/>
              <a:t>～</a:t>
            </a:r>
            <a:endParaRPr lang="ja-JP" altLang="en-US" sz="3200" dirty="0"/>
          </a:p>
        </p:txBody>
      </p:sp>
      <p:pic>
        <p:nvPicPr>
          <p:cNvPr id="19" name="図 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6186" y="2089018"/>
            <a:ext cx="2239056" cy="1679293"/>
          </a:xfrm>
          <a:prstGeom prst="rect">
            <a:avLst/>
          </a:prstGeom>
        </p:spPr>
      </p:pic>
      <p:grpSp>
        <p:nvGrpSpPr>
          <p:cNvPr id="8" name="グループ化 7"/>
          <p:cNvGrpSpPr/>
          <p:nvPr/>
        </p:nvGrpSpPr>
        <p:grpSpPr>
          <a:xfrm>
            <a:off x="2478057" y="2089018"/>
            <a:ext cx="2461859" cy="1679293"/>
            <a:chOff x="3382596" y="1934925"/>
            <a:chExt cx="3056574" cy="2244799"/>
          </a:xfrm>
        </p:grpSpPr>
        <p:pic>
          <p:nvPicPr>
            <p:cNvPr id="21" name="図 2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82596" y="1934925"/>
              <a:ext cx="2993065" cy="2244799"/>
            </a:xfrm>
            <a:prstGeom prst="rect">
              <a:avLst/>
            </a:prstGeom>
          </p:spPr>
        </p:pic>
        <p:sp>
          <p:nvSpPr>
            <p:cNvPr id="22" name="テキスト ボックス 21"/>
            <p:cNvSpPr txBox="1"/>
            <p:nvPr/>
          </p:nvSpPr>
          <p:spPr>
            <a:xfrm>
              <a:off x="4879128" y="3871397"/>
              <a:ext cx="1560042" cy="307777"/>
            </a:xfrm>
            <a:prstGeom prst="rect">
              <a:avLst/>
            </a:prstGeom>
            <a:noFill/>
          </p:spPr>
          <p:txBody>
            <a:bodyPr wrap="none" rtlCol="0">
              <a:spAutoFit/>
            </a:bodyPr>
            <a:lstStyle/>
            <a:p>
              <a:r>
                <a:rPr lang="ja-JP" altLang="en-US" sz="1400" dirty="0" smtClean="0">
                  <a:solidFill>
                    <a:schemeClr val="bg1"/>
                  </a:solidFill>
                </a:rPr>
                <a:t>休憩所イメージ図</a:t>
              </a:r>
              <a:endParaRPr lang="ja-JP" altLang="en-US" sz="1400" dirty="0">
                <a:solidFill>
                  <a:schemeClr val="bg1"/>
                </a:solidFill>
              </a:endParaRPr>
            </a:p>
          </p:txBody>
        </p:sp>
      </p:grp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23</a:t>
            </a:fld>
            <a:endParaRPr kumimoji="1" lang="ja-JP" altLang="en-US"/>
          </a:p>
        </p:txBody>
      </p:sp>
      <p:sp>
        <p:nvSpPr>
          <p:cNvPr id="11" name="タイトル 1"/>
          <p:cNvSpPr txBox="1">
            <a:spLocks/>
          </p:cNvSpPr>
          <p:nvPr/>
        </p:nvSpPr>
        <p:spPr>
          <a:xfrm>
            <a:off x="-34585" y="307878"/>
            <a:ext cx="3518647"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霞ヶ浦</a:t>
            </a:r>
            <a:endParaRPr lang="ja-JP" altLang="en-US" dirty="0"/>
          </a:p>
        </p:txBody>
      </p:sp>
      <p:cxnSp>
        <p:nvCxnSpPr>
          <p:cNvPr id="12" name="直線コネクタ 11"/>
          <p:cNvCxnSpPr/>
          <p:nvPr/>
        </p:nvCxnSpPr>
        <p:spPr>
          <a:xfrm flipV="1">
            <a:off x="-600788" y="1173064"/>
            <a:ext cx="2514648" cy="1"/>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4703247" y="2389342"/>
            <a:ext cx="4569628" cy="3968980"/>
          </a:xfrm>
          <a:prstGeom prst="rect">
            <a:avLst/>
          </a:prstGeom>
        </p:spPr>
      </p:pic>
      <p:sp>
        <p:nvSpPr>
          <p:cNvPr id="2" name="角丸四角形 1"/>
          <p:cNvSpPr/>
          <p:nvPr/>
        </p:nvSpPr>
        <p:spPr>
          <a:xfrm>
            <a:off x="212706" y="4168001"/>
            <a:ext cx="4598286" cy="226332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457200" indent="-457200">
              <a:buFont typeface="Wingdings" panose="05000000000000000000" pitchFamily="2" charset="2"/>
              <a:buChar char="l"/>
            </a:pPr>
            <a:r>
              <a:rPr lang="ja-JP" altLang="en-US" sz="2400" dirty="0" smtClean="0">
                <a:solidFill>
                  <a:schemeClr val="tx1"/>
                </a:solidFill>
              </a:rPr>
              <a:t>効果的</a:t>
            </a:r>
            <a:r>
              <a:rPr lang="ja-JP" altLang="en-US" sz="2400" dirty="0">
                <a:solidFill>
                  <a:schemeClr val="tx1"/>
                </a:solidFill>
              </a:rPr>
              <a:t>な情報の</a:t>
            </a:r>
            <a:r>
              <a:rPr lang="ja-JP" altLang="en-US" sz="2400" dirty="0" smtClean="0">
                <a:solidFill>
                  <a:schemeClr val="tx1"/>
                </a:solidFill>
              </a:rPr>
              <a:t>発信</a:t>
            </a:r>
            <a:endParaRPr lang="en-US" altLang="ja-JP" sz="2400" dirty="0">
              <a:solidFill>
                <a:schemeClr val="tx1"/>
              </a:solidFill>
            </a:endParaRPr>
          </a:p>
          <a:p>
            <a:pPr marL="457200" indent="-457200">
              <a:buFont typeface="Wingdings" panose="05000000000000000000" pitchFamily="2" charset="2"/>
              <a:buChar char="l"/>
            </a:pPr>
            <a:r>
              <a:rPr lang="ja-JP" altLang="en-US" sz="2400" dirty="0">
                <a:solidFill>
                  <a:schemeClr val="tx1"/>
                </a:solidFill>
              </a:rPr>
              <a:t>霞ヶ浦沿いの歩道整備</a:t>
            </a:r>
            <a:endParaRPr lang="en-US" altLang="ja-JP" sz="2400" dirty="0">
              <a:solidFill>
                <a:schemeClr val="tx1"/>
              </a:solidFill>
            </a:endParaRPr>
          </a:p>
          <a:p>
            <a:pPr marL="457200" indent="-457200">
              <a:buFont typeface="Wingdings" panose="05000000000000000000" pitchFamily="2" charset="2"/>
              <a:buChar char="l"/>
            </a:pPr>
            <a:r>
              <a:rPr lang="ja-JP" altLang="en-US" sz="2400" dirty="0">
                <a:solidFill>
                  <a:schemeClr val="tx1"/>
                </a:solidFill>
              </a:rPr>
              <a:t>観光客と住民、住民同士が交流できる場をつくる</a:t>
            </a:r>
            <a:endParaRPr lang="en-US" altLang="ja-JP" sz="2400" dirty="0">
              <a:solidFill>
                <a:schemeClr val="tx1"/>
              </a:solidFill>
            </a:endParaRPr>
          </a:p>
          <a:p>
            <a:pPr lvl="1"/>
            <a:r>
              <a:rPr lang="en-US" altLang="ja-JP" sz="2400" dirty="0"/>
              <a:t>ex</a:t>
            </a:r>
            <a:r>
              <a:rPr lang="en-US" altLang="ja-JP" sz="2400" dirty="0" smtClean="0"/>
              <a:t>)</a:t>
            </a:r>
            <a:r>
              <a:rPr lang="ja-JP" altLang="en-US" sz="2400" dirty="0" smtClean="0"/>
              <a:t> 休憩所等</a:t>
            </a:r>
            <a:endParaRPr lang="ja-JP" altLang="en-US" sz="2400" dirty="0"/>
          </a:p>
        </p:txBody>
      </p:sp>
      <p:sp>
        <p:nvSpPr>
          <p:cNvPr id="9" name="テキスト ボックス 8"/>
          <p:cNvSpPr txBox="1"/>
          <p:nvPr/>
        </p:nvSpPr>
        <p:spPr>
          <a:xfrm>
            <a:off x="5003570" y="6289315"/>
            <a:ext cx="3968981" cy="369332"/>
          </a:xfrm>
          <a:prstGeom prst="rect">
            <a:avLst/>
          </a:prstGeom>
          <a:solidFill>
            <a:schemeClr val="bg1"/>
          </a:solidFill>
          <a:ln>
            <a:solidFill>
              <a:schemeClr val="tx1"/>
            </a:solidFill>
          </a:ln>
        </p:spPr>
        <p:txBody>
          <a:bodyPr wrap="square" rtlCol="0">
            <a:spAutoFit/>
          </a:bodyPr>
          <a:lstStyle/>
          <a:p>
            <a:pPr algn="ctr"/>
            <a:r>
              <a:rPr kumimoji="1" lang="ja-JP" altLang="en-US" dirty="0" smtClean="0"/>
              <a:t>霞ヶ浦自転車道</a:t>
            </a:r>
            <a:endParaRPr kumimoji="1" lang="ja-JP" altLang="en-US" dirty="0"/>
          </a:p>
        </p:txBody>
      </p:sp>
      <p:sp>
        <p:nvSpPr>
          <p:cNvPr id="10" name="テキスト ボックス 9"/>
          <p:cNvSpPr txBox="1"/>
          <p:nvPr/>
        </p:nvSpPr>
        <p:spPr>
          <a:xfrm>
            <a:off x="7116722" y="6614727"/>
            <a:ext cx="1978427" cy="276999"/>
          </a:xfrm>
          <a:prstGeom prst="rect">
            <a:avLst/>
          </a:prstGeom>
          <a:noFill/>
        </p:spPr>
        <p:txBody>
          <a:bodyPr wrap="none" rtlCol="0">
            <a:spAutoFit/>
          </a:bodyPr>
          <a:lstStyle/>
          <a:p>
            <a:r>
              <a:rPr lang="ja-JP" altLang="en-US" sz="1200" dirty="0"/>
              <a:t>水郷筑波サイクルリンク</a:t>
            </a:r>
            <a:r>
              <a:rPr lang="ja-JP" altLang="en-US" sz="1200" dirty="0" smtClean="0"/>
              <a:t>より</a:t>
            </a:r>
            <a:endParaRPr lang="ja-JP" altLang="en-US" sz="1200" dirty="0"/>
          </a:p>
        </p:txBody>
      </p:sp>
      <p:grpSp>
        <p:nvGrpSpPr>
          <p:cNvPr id="23" name="グループ化 22"/>
          <p:cNvGrpSpPr/>
          <p:nvPr/>
        </p:nvGrpSpPr>
        <p:grpSpPr>
          <a:xfrm>
            <a:off x="0" y="-27462"/>
            <a:ext cx="9144000" cy="410584"/>
            <a:chOff x="0" y="-15766"/>
            <a:chExt cx="12192000" cy="461665"/>
          </a:xfrm>
        </p:grpSpPr>
        <p:sp>
          <p:nvSpPr>
            <p:cNvPr id="24" name="正方形/長方形 23"/>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30" name="グループ化 29"/>
            <p:cNvGrpSpPr/>
            <p:nvPr/>
          </p:nvGrpSpPr>
          <p:grpSpPr>
            <a:xfrm>
              <a:off x="75788" y="-15766"/>
              <a:ext cx="12048485" cy="449888"/>
              <a:chOff x="75788" y="-15766"/>
              <a:chExt cx="12048485" cy="449888"/>
            </a:xfrm>
          </p:grpSpPr>
          <p:graphicFrame>
            <p:nvGraphicFramePr>
              <p:cNvPr id="31" name="図表 30"/>
              <p:cNvGraphicFramePr/>
              <p:nvPr>
                <p:extLst>
                  <p:ext uri="{D42A27DB-BD31-4B8C-83A1-F6EECF244321}">
                    <p14:modId xmlns:p14="http://schemas.microsoft.com/office/powerpoint/2010/main" val="4048052007"/>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2"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23547712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コンテンツ プレースホルダー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72487" y="1892391"/>
            <a:ext cx="4422710" cy="4305200"/>
          </a:xfrm>
        </p:spPr>
      </p:pic>
      <p:cxnSp>
        <p:nvCxnSpPr>
          <p:cNvPr id="13" name="直線コネクタ 12"/>
          <p:cNvCxnSpPr/>
          <p:nvPr/>
        </p:nvCxnSpPr>
        <p:spPr>
          <a:xfrm flipV="1">
            <a:off x="6353842" y="2229860"/>
            <a:ext cx="126039" cy="361505"/>
          </a:xfrm>
          <a:prstGeom prst="line">
            <a:avLst/>
          </a:prstGeom>
          <a:ln w="38100">
            <a:prstDash val="sysDash"/>
          </a:ln>
        </p:spPr>
        <p:style>
          <a:lnRef idx="1">
            <a:schemeClr val="dk1"/>
          </a:lnRef>
          <a:fillRef idx="0">
            <a:schemeClr val="dk1"/>
          </a:fillRef>
          <a:effectRef idx="0">
            <a:schemeClr val="dk1"/>
          </a:effectRef>
          <a:fontRef idx="minor">
            <a:schemeClr val="tx1"/>
          </a:fontRef>
        </p:style>
      </p:cxnSp>
      <p:grpSp>
        <p:nvGrpSpPr>
          <p:cNvPr id="7" name="グループ化 6"/>
          <p:cNvGrpSpPr/>
          <p:nvPr/>
        </p:nvGrpSpPr>
        <p:grpSpPr>
          <a:xfrm>
            <a:off x="4570924" y="1743198"/>
            <a:ext cx="2559991" cy="4347120"/>
            <a:chOff x="2123729" y="1600518"/>
            <a:chExt cx="2592287" cy="4626254"/>
          </a:xfrm>
        </p:grpSpPr>
        <p:sp>
          <p:nvSpPr>
            <p:cNvPr id="9" name="正方形/長方形 8"/>
            <p:cNvSpPr/>
            <p:nvPr/>
          </p:nvSpPr>
          <p:spPr>
            <a:xfrm rot="18494575">
              <a:off x="2303748" y="4839095"/>
              <a:ext cx="360040" cy="14401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p>
          </p:txBody>
        </p:sp>
        <p:cxnSp>
          <p:nvCxnSpPr>
            <p:cNvPr id="11" name="直線コネクタ 10"/>
            <p:cNvCxnSpPr/>
            <p:nvPr/>
          </p:nvCxnSpPr>
          <p:spPr>
            <a:xfrm flipV="1">
              <a:off x="2606994" y="2473351"/>
              <a:ext cx="1328728" cy="2276820"/>
            </a:xfrm>
            <a:prstGeom prst="line">
              <a:avLst/>
            </a:prstGeom>
            <a:ln w="28575">
              <a:prstDash val="sysDash"/>
            </a:ln>
          </p:spPr>
          <p:style>
            <a:lnRef idx="3">
              <a:schemeClr val="dk1"/>
            </a:lnRef>
            <a:fillRef idx="0">
              <a:schemeClr val="dk1"/>
            </a:fillRef>
            <a:effectRef idx="2">
              <a:schemeClr val="dk1"/>
            </a:effectRef>
            <a:fontRef idx="minor">
              <a:schemeClr val="tx1"/>
            </a:fontRef>
          </p:style>
        </p:cxnSp>
        <p:cxnSp>
          <p:nvCxnSpPr>
            <p:cNvPr id="15" name="直線コネクタ 14"/>
            <p:cNvCxnSpPr/>
            <p:nvPr/>
          </p:nvCxnSpPr>
          <p:spPr>
            <a:xfrm flipV="1">
              <a:off x="4067944" y="1600518"/>
              <a:ext cx="648072" cy="532338"/>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17" name="直線コネクタ 16"/>
            <p:cNvCxnSpPr>
              <a:stCxn id="9" idx="1"/>
            </p:cNvCxnSpPr>
            <p:nvPr/>
          </p:nvCxnSpPr>
          <p:spPr>
            <a:xfrm flipH="1">
              <a:off x="2123729" y="5052490"/>
              <a:ext cx="248607" cy="1174282"/>
            </a:xfrm>
            <a:prstGeom prst="line">
              <a:avLst/>
            </a:prstGeom>
            <a:ln w="38100">
              <a:prstDash val="sysDash"/>
            </a:ln>
          </p:spPr>
          <p:style>
            <a:lnRef idx="1">
              <a:schemeClr val="dk1"/>
            </a:lnRef>
            <a:fillRef idx="0">
              <a:schemeClr val="dk1"/>
            </a:fillRef>
            <a:effectRef idx="0">
              <a:schemeClr val="dk1"/>
            </a:effectRef>
            <a:fontRef idx="minor">
              <a:schemeClr val="tx1"/>
            </a:fontRef>
          </p:style>
        </p:cxnSp>
      </p:grpSp>
      <p:sp>
        <p:nvSpPr>
          <p:cNvPr id="25" name="円/楕円 24"/>
          <p:cNvSpPr/>
          <p:nvPr/>
        </p:nvSpPr>
        <p:spPr>
          <a:xfrm>
            <a:off x="3341969" y="3212979"/>
            <a:ext cx="2316051" cy="2166905"/>
          </a:xfrm>
          <a:prstGeom prst="ellipse">
            <a:avLst/>
          </a:prstGeom>
          <a:noFill/>
          <a:ln w="19050">
            <a:solidFill>
              <a:srgbClr val="FF33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32" name="角丸四角形 31"/>
          <p:cNvSpPr/>
          <p:nvPr/>
        </p:nvSpPr>
        <p:spPr>
          <a:xfrm>
            <a:off x="3341969" y="5411454"/>
            <a:ext cx="5183139" cy="139336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800088" lvl="1" indent="-342900">
              <a:buFont typeface="Wingdings" panose="05000000000000000000" pitchFamily="2" charset="2"/>
              <a:buChar char="l"/>
            </a:pPr>
            <a:r>
              <a:rPr lang="ja-JP" altLang="en-US" sz="2000" b="1" dirty="0"/>
              <a:t>市場の市民への開放化</a:t>
            </a:r>
            <a:endParaRPr lang="en-US" altLang="ja-JP" sz="2000" b="1" dirty="0"/>
          </a:p>
          <a:p>
            <a:pPr marL="800088" lvl="1" indent="-342900">
              <a:buFont typeface="Wingdings" panose="05000000000000000000" pitchFamily="2" charset="2"/>
              <a:buChar char="l"/>
            </a:pPr>
            <a:r>
              <a:rPr lang="ja-JP" altLang="en-US" sz="2000" b="1" dirty="0"/>
              <a:t>公園の魅力向上</a:t>
            </a:r>
            <a:endParaRPr lang="en-US" altLang="ja-JP" sz="2000" b="1" dirty="0"/>
          </a:p>
          <a:p>
            <a:pPr marL="800088" lvl="1" indent="-342900">
              <a:buFont typeface="Wingdings" panose="05000000000000000000" pitchFamily="2" charset="2"/>
              <a:buChar char="l"/>
            </a:pPr>
            <a:r>
              <a:rPr lang="ja-JP" altLang="en-US" sz="2000" b="1" dirty="0"/>
              <a:t>空き店舗を利用した子育て支援事業</a:t>
            </a:r>
          </a:p>
        </p:txBody>
      </p:sp>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0985" y="2555646"/>
            <a:ext cx="2443184" cy="1810053"/>
          </a:xfrm>
          <a:prstGeom prst="rect">
            <a:avLst/>
          </a:prstGeom>
          <a:ln>
            <a:noFill/>
          </a:ln>
          <a:effectLst>
            <a:outerShdw blurRad="292100" dist="139700" dir="2700000" algn="tl" rotWithShape="0">
              <a:srgbClr val="333333">
                <a:alpha val="65000"/>
              </a:srgbClr>
            </a:outerShdw>
          </a:effectLst>
        </p:spPr>
      </p:pic>
      <p:sp>
        <p:nvSpPr>
          <p:cNvPr id="30" name="円/楕円 29"/>
          <p:cNvSpPr/>
          <p:nvPr/>
        </p:nvSpPr>
        <p:spPr>
          <a:xfrm>
            <a:off x="4024506" y="2632315"/>
            <a:ext cx="542099" cy="432959"/>
          </a:xfrm>
          <a:prstGeom prst="ellipse">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dirty="0"/>
              <a:t>IC</a:t>
            </a:r>
            <a:endParaRPr lang="ja-JP" altLang="en-US" dirty="0"/>
          </a:p>
        </p:txBody>
      </p:sp>
      <p:cxnSp>
        <p:nvCxnSpPr>
          <p:cNvPr id="16" name="カギ線コネクタ 15"/>
          <p:cNvCxnSpPr>
            <a:stCxn id="4" idx="3"/>
            <a:endCxn id="23" idx="0"/>
          </p:cNvCxnSpPr>
          <p:nvPr/>
        </p:nvCxnSpPr>
        <p:spPr>
          <a:xfrm>
            <a:off x="2813589" y="3280721"/>
            <a:ext cx="924138" cy="459219"/>
          </a:xfrm>
          <a:prstGeom prst="bentConnector2">
            <a:avLst/>
          </a:prstGeom>
        </p:spPr>
        <p:style>
          <a:lnRef idx="1">
            <a:schemeClr val="dk1"/>
          </a:lnRef>
          <a:fillRef idx="0">
            <a:schemeClr val="dk1"/>
          </a:fillRef>
          <a:effectRef idx="0">
            <a:schemeClr val="dk1"/>
          </a:effectRef>
          <a:fontRef idx="minor">
            <a:schemeClr val="tx1"/>
          </a:fontRef>
        </p:style>
      </p:cxnSp>
      <p:cxnSp>
        <p:nvCxnSpPr>
          <p:cNvPr id="24" name="カギ線コネクタ 23"/>
          <p:cNvCxnSpPr>
            <a:stCxn id="10" idx="0"/>
            <a:endCxn id="23" idx="3"/>
          </p:cNvCxnSpPr>
          <p:nvPr/>
        </p:nvCxnSpPr>
        <p:spPr>
          <a:xfrm rot="5400000" flipH="1" flipV="1">
            <a:off x="2373699" y="3651678"/>
            <a:ext cx="509580" cy="170930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5" name="カギ線コネクタ 34"/>
          <p:cNvCxnSpPr>
            <a:stCxn id="6" idx="1"/>
          </p:cNvCxnSpPr>
          <p:nvPr/>
        </p:nvCxnSpPr>
        <p:spPr>
          <a:xfrm rot="10800000" flipV="1">
            <a:off x="5104735" y="3460671"/>
            <a:ext cx="1406249" cy="1355755"/>
          </a:xfrm>
          <a:prstGeom prst="bentConnector3">
            <a:avLst/>
          </a:prstGeom>
        </p:spPr>
        <p:style>
          <a:lnRef idx="1">
            <a:schemeClr val="dk1"/>
          </a:lnRef>
          <a:fillRef idx="0">
            <a:schemeClr val="dk1"/>
          </a:fillRef>
          <a:effectRef idx="0">
            <a:schemeClr val="dk1"/>
          </a:effectRef>
          <a:fontRef idx="minor">
            <a:schemeClr val="tx1"/>
          </a:fontRef>
        </p:style>
      </p:cxnSp>
      <p:sp>
        <p:nvSpPr>
          <p:cNvPr id="23" name="円/楕円 22"/>
          <p:cNvSpPr/>
          <p:nvPr/>
        </p:nvSpPr>
        <p:spPr>
          <a:xfrm>
            <a:off x="3377687" y="3739940"/>
            <a:ext cx="720080" cy="599375"/>
          </a:xfrm>
          <a:prstGeom prst="ellipse">
            <a:avLst/>
          </a:prstGeom>
          <a:noFill/>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ja-JP" altLang="en-US"/>
          </a:p>
        </p:txBody>
      </p:sp>
      <p:sp>
        <p:nvSpPr>
          <p:cNvPr id="5" name="テキスト ボックス 4"/>
          <p:cNvSpPr txBox="1"/>
          <p:nvPr/>
        </p:nvSpPr>
        <p:spPr>
          <a:xfrm>
            <a:off x="5307117" y="4719469"/>
            <a:ext cx="3975441" cy="646331"/>
          </a:xfrm>
          <a:prstGeom prst="rect">
            <a:avLst/>
          </a:prstGeom>
          <a:noFill/>
        </p:spPr>
        <p:txBody>
          <a:bodyPr wrap="square" rtlCol="0">
            <a:spAutoFit/>
          </a:bodyPr>
          <a:lstStyle/>
          <a:p>
            <a:r>
              <a:rPr lang="ja-JP" altLang="en-US" sz="2000" dirty="0">
                <a:latin typeface="ＭＳ Ｐゴシック" panose="020B0600070205080204" pitchFamily="50" charset="-128"/>
                <a:ea typeface="ＭＳ Ｐゴシック" panose="020B0600070205080204" pitchFamily="50" charset="-128"/>
              </a:rPr>
              <a:t>荒川沖駅</a:t>
            </a:r>
            <a:endParaRPr lang="en-US" altLang="ja-JP" sz="20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つくば駅や阿見アウトレット行のバスが発着</a:t>
            </a:r>
            <a:endParaRPr lang="en-US" altLang="ja-JP" sz="1600" dirty="0">
              <a:latin typeface="ＭＳ Ｐゴシック" panose="020B0600070205080204" pitchFamily="50" charset="-128"/>
              <a:ea typeface="ＭＳ Ｐゴシック" panose="020B0600070205080204" pitchFamily="50" charset="-128"/>
            </a:endParaRPr>
          </a:p>
        </p:txBody>
      </p:sp>
      <p:grpSp>
        <p:nvGrpSpPr>
          <p:cNvPr id="33" name="グループ化 32"/>
          <p:cNvGrpSpPr/>
          <p:nvPr/>
        </p:nvGrpSpPr>
        <p:grpSpPr>
          <a:xfrm>
            <a:off x="236166" y="2414446"/>
            <a:ext cx="2577423" cy="1800200"/>
            <a:chOff x="455749" y="1556792"/>
            <a:chExt cx="2577423" cy="1800200"/>
          </a:xfrm>
        </p:grpSpPr>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749" y="1556792"/>
              <a:ext cx="2577423" cy="1732550"/>
            </a:xfrm>
            <a:prstGeom prst="rect">
              <a:avLst/>
            </a:prstGeom>
            <a:ln>
              <a:noFill/>
            </a:ln>
            <a:effectLst>
              <a:outerShdw blurRad="292100" dist="139700" dir="2700000" algn="tl" rotWithShape="0">
                <a:srgbClr val="333333">
                  <a:alpha val="65000"/>
                </a:srgbClr>
              </a:outerShdw>
            </a:effectLst>
          </p:spPr>
        </p:pic>
        <p:sp>
          <p:nvSpPr>
            <p:cNvPr id="3" name="正方形/長方形 2"/>
            <p:cNvSpPr/>
            <p:nvPr/>
          </p:nvSpPr>
          <p:spPr>
            <a:xfrm>
              <a:off x="455750" y="3068960"/>
              <a:ext cx="2577422" cy="2880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a:t>土浦市公設地方卸売市場</a:t>
              </a:r>
            </a:p>
          </p:txBody>
        </p:sp>
      </p:grpSp>
      <p:grpSp>
        <p:nvGrpSpPr>
          <p:cNvPr id="38" name="グループ化 37"/>
          <p:cNvGrpSpPr/>
          <p:nvPr/>
        </p:nvGrpSpPr>
        <p:grpSpPr>
          <a:xfrm>
            <a:off x="485125" y="4761119"/>
            <a:ext cx="2577425" cy="1903197"/>
            <a:chOff x="455749" y="4910180"/>
            <a:chExt cx="2577424" cy="1903196"/>
          </a:xfrm>
        </p:grpSpPr>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750" y="4910180"/>
              <a:ext cx="2577423" cy="1668881"/>
            </a:xfrm>
            <a:prstGeom prst="rect">
              <a:avLst/>
            </a:prstGeom>
          </p:spPr>
        </p:pic>
        <p:sp>
          <p:nvSpPr>
            <p:cNvPr id="31" name="正方形/長方形 30"/>
            <p:cNvSpPr/>
            <p:nvPr/>
          </p:nvSpPr>
          <p:spPr>
            <a:xfrm>
              <a:off x="455749" y="6495844"/>
              <a:ext cx="2577423" cy="3175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a:t>乙戸沼公園</a:t>
              </a:r>
            </a:p>
          </p:txBody>
        </p:sp>
      </p:grpSp>
      <p:sp>
        <p:nvSpPr>
          <p:cNvPr id="45" name="テキスト ボックス 44"/>
          <p:cNvSpPr txBox="1"/>
          <p:nvPr/>
        </p:nvSpPr>
        <p:spPr>
          <a:xfrm>
            <a:off x="618118" y="1297397"/>
            <a:ext cx="7021474" cy="584775"/>
          </a:xfrm>
          <a:prstGeom prst="rect">
            <a:avLst/>
          </a:prstGeom>
          <a:noFill/>
        </p:spPr>
        <p:txBody>
          <a:bodyPr wrap="none" rtlCol="0">
            <a:spAutoFit/>
          </a:bodyPr>
          <a:lstStyle/>
          <a:p>
            <a:r>
              <a:rPr lang="ja-JP" altLang="en-US" sz="3200" dirty="0" smtClean="0"/>
              <a:t>～</a:t>
            </a:r>
            <a:r>
              <a:rPr lang="ja-JP" altLang="en-US" sz="3200" dirty="0"/>
              <a:t>集</a:t>
            </a:r>
            <a:r>
              <a:rPr lang="ja-JP" altLang="en-US" sz="3200" dirty="0" smtClean="0"/>
              <a:t>い </a:t>
            </a:r>
            <a:r>
              <a:rPr lang="en-US" altLang="ja-JP" sz="3200" dirty="0"/>
              <a:t>×</a:t>
            </a:r>
            <a:r>
              <a:rPr lang="ja-JP" altLang="en-US" sz="3200" dirty="0"/>
              <a:t> </a:t>
            </a:r>
            <a:r>
              <a:rPr lang="ja-JP" altLang="en-US" sz="3200" dirty="0" smtClean="0"/>
              <a:t>人 </a:t>
            </a:r>
            <a:r>
              <a:rPr lang="en-US" altLang="ja-JP" sz="3200" dirty="0" smtClean="0"/>
              <a:t>= </a:t>
            </a:r>
            <a:r>
              <a:rPr lang="ja-JP" altLang="en-US" sz="3200" dirty="0" smtClean="0"/>
              <a:t>家族で出かけるまち</a:t>
            </a:r>
            <a:r>
              <a:rPr lang="ja-JP" altLang="en-US" sz="3200" dirty="0" smtClean="0">
                <a:sym typeface="Wingdings" panose="05000000000000000000" pitchFamily="2" charset="2"/>
              </a:rPr>
              <a:t></a:t>
            </a:r>
            <a:r>
              <a:rPr lang="ja-JP" altLang="en-US" sz="3200" dirty="0" smtClean="0"/>
              <a:t>～</a:t>
            </a:r>
            <a:endParaRPr lang="ja-JP" altLang="en-US" sz="3200" dirty="0"/>
          </a:p>
        </p:txBody>
      </p:sp>
      <p:sp>
        <p:nvSpPr>
          <p:cNvPr id="14" name="スライド番号プレースホルダー 13"/>
          <p:cNvSpPr>
            <a:spLocks noGrp="1"/>
          </p:cNvSpPr>
          <p:nvPr>
            <p:ph type="sldNum" sz="quarter" idx="12"/>
          </p:nvPr>
        </p:nvSpPr>
        <p:spPr/>
        <p:txBody>
          <a:bodyPr/>
          <a:lstStyle/>
          <a:p>
            <a:fld id="{77C87CC7-EF39-4118-BB73-70ECF996A7FF}" type="slidenum">
              <a:rPr kumimoji="1" lang="ja-JP" altLang="en-US" smtClean="0"/>
              <a:t>24</a:t>
            </a:fld>
            <a:endParaRPr kumimoji="1" lang="ja-JP" altLang="en-US"/>
          </a:p>
        </p:txBody>
      </p:sp>
      <p:sp>
        <p:nvSpPr>
          <p:cNvPr id="39" name="タイトル 1"/>
          <p:cNvSpPr txBox="1">
            <a:spLocks/>
          </p:cNvSpPr>
          <p:nvPr/>
        </p:nvSpPr>
        <p:spPr>
          <a:xfrm>
            <a:off x="-34585" y="307878"/>
            <a:ext cx="3518647"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荒川沖</a:t>
            </a:r>
          </a:p>
        </p:txBody>
      </p:sp>
      <p:cxnSp>
        <p:nvCxnSpPr>
          <p:cNvPr id="40" name="直線コネクタ 39"/>
          <p:cNvCxnSpPr/>
          <p:nvPr/>
        </p:nvCxnSpPr>
        <p:spPr>
          <a:xfrm flipV="1">
            <a:off x="-600788" y="1173064"/>
            <a:ext cx="2508540" cy="1"/>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41" name="正方形/長方形 40"/>
          <p:cNvSpPr/>
          <p:nvPr/>
        </p:nvSpPr>
        <p:spPr>
          <a:xfrm>
            <a:off x="6463144" y="4076004"/>
            <a:ext cx="2491547" cy="3175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dirty="0" smtClean="0"/>
              <a:t>さんぱる</a:t>
            </a:r>
            <a:endParaRPr lang="ja-JP" altLang="en-US" sz="1600" dirty="0"/>
          </a:p>
        </p:txBody>
      </p:sp>
      <p:pic>
        <p:nvPicPr>
          <p:cNvPr id="34" name="図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883" y="1999821"/>
            <a:ext cx="2154256" cy="813085"/>
          </a:xfrm>
          <a:prstGeom prst="rect">
            <a:avLst/>
          </a:prstGeom>
        </p:spPr>
      </p:pic>
      <p:grpSp>
        <p:nvGrpSpPr>
          <p:cNvPr id="36" name="グループ化 35"/>
          <p:cNvGrpSpPr/>
          <p:nvPr/>
        </p:nvGrpSpPr>
        <p:grpSpPr>
          <a:xfrm>
            <a:off x="0" y="-27462"/>
            <a:ext cx="9144000" cy="410584"/>
            <a:chOff x="0" y="-15766"/>
            <a:chExt cx="12192000" cy="461665"/>
          </a:xfrm>
        </p:grpSpPr>
        <p:sp>
          <p:nvSpPr>
            <p:cNvPr id="37" name="正方形/長方形 36"/>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42" name="グループ化 41"/>
            <p:cNvGrpSpPr/>
            <p:nvPr/>
          </p:nvGrpSpPr>
          <p:grpSpPr>
            <a:xfrm>
              <a:off x="75788" y="-15766"/>
              <a:ext cx="12048485" cy="449888"/>
              <a:chOff x="75788" y="-15766"/>
              <a:chExt cx="12048485" cy="449888"/>
            </a:xfrm>
          </p:grpSpPr>
          <p:graphicFrame>
            <p:nvGraphicFramePr>
              <p:cNvPr id="43" name="図表 42"/>
              <p:cNvGraphicFramePr/>
              <p:nvPr>
                <p:extLst>
                  <p:ext uri="{D42A27DB-BD31-4B8C-83A1-F6EECF244321}">
                    <p14:modId xmlns:p14="http://schemas.microsoft.com/office/powerpoint/2010/main" val="4048052007"/>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4"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16617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地区別のまとめ</a:t>
            </a:r>
            <a:endParaRPr kumimoji="1" lang="ja-JP" altLang="en-US" dirty="0"/>
          </a:p>
        </p:txBody>
      </p:sp>
      <p:sp>
        <p:nvSpPr>
          <p:cNvPr id="4" name="スライド番号プレースホルダー 3"/>
          <p:cNvSpPr>
            <a:spLocks noGrp="1"/>
          </p:cNvSpPr>
          <p:nvPr>
            <p:ph type="sldNum" sz="quarter" idx="12"/>
          </p:nvPr>
        </p:nvSpPr>
        <p:spPr/>
        <p:txBody>
          <a:bodyPr/>
          <a:lstStyle/>
          <a:p>
            <a:fld id="{77C87CC7-EF39-4118-BB73-70ECF996A7FF}" type="slidenum">
              <a:rPr kumimoji="1" lang="ja-JP" altLang="en-US" smtClean="0"/>
              <a:t>25</a:t>
            </a:fld>
            <a:endParaRPr kumimoji="1" lang="ja-JP" altLang="en-US"/>
          </a:p>
        </p:txBody>
      </p:sp>
      <p:grpSp>
        <p:nvGrpSpPr>
          <p:cNvPr id="5" name="グループ化 4"/>
          <p:cNvGrpSpPr/>
          <p:nvPr/>
        </p:nvGrpSpPr>
        <p:grpSpPr>
          <a:xfrm>
            <a:off x="0" y="-27462"/>
            <a:ext cx="9144000" cy="410584"/>
            <a:chOff x="0" y="-15766"/>
            <a:chExt cx="12192000" cy="461665"/>
          </a:xfrm>
        </p:grpSpPr>
        <p:sp>
          <p:nvSpPr>
            <p:cNvPr id="6" name="正方形/長方形 5"/>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7" name="グループ化 6"/>
            <p:cNvGrpSpPr/>
            <p:nvPr/>
          </p:nvGrpSpPr>
          <p:grpSpPr>
            <a:xfrm>
              <a:off x="75788" y="-15766"/>
              <a:ext cx="12048485" cy="449888"/>
              <a:chOff x="75788" y="-15766"/>
              <a:chExt cx="12048485" cy="449888"/>
            </a:xfrm>
          </p:grpSpPr>
          <p:graphicFrame>
            <p:nvGraphicFramePr>
              <p:cNvPr id="8" name="図表 7"/>
              <p:cNvGraphicFramePr/>
              <p:nvPr>
                <p:extLst>
                  <p:ext uri="{D42A27DB-BD31-4B8C-83A1-F6EECF244321}">
                    <p14:modId xmlns:p14="http://schemas.microsoft.com/office/powerpoint/2010/main" val="4035519641"/>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pic>
        <p:nvPicPr>
          <p:cNvPr id="10" name="コンテンツ プレースホルダー 5"/>
          <p:cNvPicPr>
            <a:picLocks noChangeAspect="1"/>
          </p:cNvPicPr>
          <p:nvPr/>
        </p:nvPicPr>
        <p:blipFill>
          <a:blip r:embed="rId7">
            <a:duotone>
              <a:prstClr val="black"/>
              <a:schemeClr val="accent6">
                <a:tint val="45000"/>
                <a:satMod val="400000"/>
              </a:schemeClr>
            </a:duotone>
          </a:blip>
          <a:stretch>
            <a:fillRect/>
          </a:stretch>
        </p:blipFill>
        <p:spPr>
          <a:xfrm>
            <a:off x="4189839" y="511727"/>
            <a:ext cx="2017921" cy="1178962"/>
          </a:xfrm>
          <a:prstGeom prst="rect">
            <a:avLst/>
          </a:prstGeom>
        </p:spPr>
      </p:pic>
      <p:graphicFrame>
        <p:nvGraphicFramePr>
          <p:cNvPr id="3" name="表 2"/>
          <p:cNvGraphicFramePr>
            <a:graphicFrameLocks noGrp="1"/>
          </p:cNvGraphicFramePr>
          <p:nvPr>
            <p:extLst>
              <p:ext uri="{D42A27DB-BD31-4B8C-83A1-F6EECF244321}">
                <p14:modId xmlns:p14="http://schemas.microsoft.com/office/powerpoint/2010/main" val="819020198"/>
              </p:ext>
            </p:extLst>
          </p:nvPr>
        </p:nvGraphicFramePr>
        <p:xfrm>
          <a:off x="159711" y="1804194"/>
          <a:ext cx="8812839" cy="3593538"/>
        </p:xfrm>
        <a:graphic>
          <a:graphicData uri="http://schemas.openxmlformats.org/drawingml/2006/table">
            <a:tbl>
              <a:tblPr firstRow="1" bandRow="1">
                <a:tableStyleId>{5940675A-B579-460E-94D1-54222C63F5DA}</a:tableStyleId>
              </a:tblPr>
              <a:tblGrid>
                <a:gridCol w="2086919"/>
                <a:gridCol w="6725920"/>
              </a:tblGrid>
              <a:tr h="598923">
                <a:tc>
                  <a:txBody>
                    <a:bodyPr/>
                    <a:lstStyle/>
                    <a:p>
                      <a:r>
                        <a:rPr kumimoji="1" lang="ja-JP" altLang="en-US" sz="2800" dirty="0" smtClean="0"/>
                        <a:t>中心市街地</a:t>
                      </a:r>
                      <a:endParaRPr kumimoji="1" lang="ja-JP" altLang="en-US" sz="2800" dirty="0"/>
                    </a:p>
                  </a:txBody>
                  <a:tcPr>
                    <a:solidFill>
                      <a:schemeClr val="accent1">
                        <a:lumMod val="60000"/>
                        <a:lumOff val="40000"/>
                      </a:schemeClr>
                    </a:solidFill>
                  </a:tcPr>
                </a:tc>
                <a:tc>
                  <a:txBody>
                    <a:bodyPr/>
                    <a:lstStyle/>
                    <a:p>
                      <a:r>
                        <a:rPr lang="ja-JP" altLang="en-US" sz="2800" dirty="0" smtClean="0"/>
                        <a:t>駅・商店街 </a:t>
                      </a:r>
                      <a:r>
                        <a:rPr lang="en-US" altLang="ja-JP" sz="2800" dirty="0" smtClean="0"/>
                        <a:t>×</a:t>
                      </a:r>
                      <a:r>
                        <a:rPr lang="ja-JP" altLang="en-US" sz="2800" dirty="0" smtClean="0"/>
                        <a:t> 人 </a:t>
                      </a:r>
                      <a:r>
                        <a:rPr lang="en-US" altLang="ja-JP" sz="2800" dirty="0" smtClean="0"/>
                        <a:t>= </a:t>
                      </a:r>
                      <a:r>
                        <a:rPr lang="ja-JP" altLang="en-US" sz="2800" dirty="0" smtClean="0"/>
                        <a:t>にぎわいあふれるまち</a:t>
                      </a:r>
                      <a:r>
                        <a:rPr lang="ja-JP" altLang="en-US" sz="2800" dirty="0" smtClean="0">
                          <a:sym typeface="Wingdings" panose="05000000000000000000" pitchFamily="2" charset="2"/>
                        </a:rPr>
                        <a:t></a:t>
                      </a:r>
                      <a:endParaRPr lang="ja-JP" altLang="en-US" sz="2800" dirty="0"/>
                    </a:p>
                  </a:txBody>
                  <a:tcPr/>
                </a:tc>
              </a:tr>
              <a:tr h="598923">
                <a:tc>
                  <a:txBody>
                    <a:bodyPr/>
                    <a:lstStyle/>
                    <a:p>
                      <a:r>
                        <a:rPr kumimoji="1" lang="ja-JP" altLang="en-US" sz="2800" dirty="0" smtClean="0"/>
                        <a:t>新治</a:t>
                      </a:r>
                      <a:endParaRPr kumimoji="1" lang="ja-JP" altLang="en-US" sz="2800" dirty="0"/>
                    </a:p>
                  </a:txBody>
                  <a:tcPr>
                    <a:solidFill>
                      <a:schemeClr val="accent1">
                        <a:lumMod val="60000"/>
                        <a:lumOff val="40000"/>
                      </a:schemeClr>
                    </a:solidFill>
                  </a:tcPr>
                </a:tc>
                <a:tc>
                  <a:txBody>
                    <a:bodyPr/>
                    <a:lstStyle/>
                    <a:p>
                      <a:r>
                        <a:rPr lang="ja-JP" altLang="en-US" sz="2800" dirty="0" smtClean="0"/>
                        <a:t>農業 </a:t>
                      </a:r>
                      <a:r>
                        <a:rPr lang="en-US" altLang="ja-JP" sz="2800" dirty="0" smtClean="0"/>
                        <a:t>×</a:t>
                      </a:r>
                      <a:r>
                        <a:rPr lang="ja-JP" altLang="en-US" sz="2800" dirty="0" smtClean="0"/>
                        <a:t> 交通 </a:t>
                      </a:r>
                      <a:r>
                        <a:rPr lang="en-US" altLang="ja-JP" sz="2800" dirty="0" smtClean="0"/>
                        <a:t>×</a:t>
                      </a:r>
                      <a:r>
                        <a:rPr lang="ja-JP" altLang="en-US" sz="2800" dirty="0" smtClean="0"/>
                        <a:t> 人 </a:t>
                      </a:r>
                      <a:r>
                        <a:rPr lang="en-US" altLang="ja-JP" sz="2800" dirty="0" smtClean="0"/>
                        <a:t>= </a:t>
                      </a:r>
                      <a:r>
                        <a:rPr lang="ja-JP" altLang="en-US" sz="2800" dirty="0" smtClean="0"/>
                        <a:t>広がるまち</a:t>
                      </a:r>
                      <a:r>
                        <a:rPr lang="ja-JP" altLang="en-US" sz="2800" dirty="0" smtClean="0">
                          <a:sym typeface="Wingdings" panose="05000000000000000000" pitchFamily="2" charset="2"/>
                        </a:rPr>
                        <a:t></a:t>
                      </a:r>
                      <a:endParaRPr kumimoji="1" lang="ja-JP" altLang="en-US" sz="2800" dirty="0"/>
                    </a:p>
                  </a:txBody>
                  <a:tcPr/>
                </a:tc>
              </a:tr>
              <a:tr h="598923">
                <a:tc>
                  <a:txBody>
                    <a:bodyPr/>
                    <a:lstStyle/>
                    <a:p>
                      <a:r>
                        <a:rPr kumimoji="1" lang="ja-JP" altLang="en-US" sz="2800" dirty="0" smtClean="0"/>
                        <a:t>神立</a:t>
                      </a:r>
                      <a:endParaRPr kumimoji="1" lang="ja-JP" altLang="en-US" sz="2800" dirty="0"/>
                    </a:p>
                  </a:txBody>
                  <a:tcPr>
                    <a:solidFill>
                      <a:schemeClr val="accent1">
                        <a:lumMod val="60000"/>
                        <a:lumOff val="40000"/>
                      </a:schemeClr>
                    </a:solidFill>
                  </a:tcPr>
                </a:tc>
                <a:tc>
                  <a:txBody>
                    <a:bodyPr/>
                    <a:lstStyle/>
                    <a:p>
                      <a:r>
                        <a:rPr lang="ja-JP" altLang="en-US" sz="2800" dirty="0" smtClean="0"/>
                        <a:t>工業 </a:t>
                      </a:r>
                      <a:r>
                        <a:rPr lang="en-US" altLang="ja-JP" sz="2800" dirty="0" smtClean="0"/>
                        <a:t>×</a:t>
                      </a:r>
                      <a:r>
                        <a:rPr lang="ja-JP" altLang="en-US" sz="2800" dirty="0" smtClean="0"/>
                        <a:t> 人 </a:t>
                      </a:r>
                      <a:r>
                        <a:rPr lang="en-US" altLang="ja-JP" sz="2800" dirty="0" smtClean="0"/>
                        <a:t>= </a:t>
                      </a:r>
                      <a:r>
                        <a:rPr lang="ja-JP" altLang="en-US" sz="2800" dirty="0" smtClean="0"/>
                        <a:t>歩み寄れるまち</a:t>
                      </a:r>
                      <a:r>
                        <a:rPr lang="ja-JP" altLang="en-US" sz="2800" dirty="0" smtClean="0">
                          <a:sym typeface="Wingdings" panose="05000000000000000000" pitchFamily="2" charset="2"/>
                        </a:rPr>
                        <a:t></a:t>
                      </a:r>
                      <a:endParaRPr kumimoji="1" lang="ja-JP" altLang="en-US" sz="2800" dirty="0"/>
                    </a:p>
                  </a:txBody>
                  <a:tcPr/>
                </a:tc>
              </a:tr>
              <a:tr h="598923">
                <a:tc>
                  <a:txBody>
                    <a:bodyPr/>
                    <a:lstStyle/>
                    <a:p>
                      <a:r>
                        <a:rPr kumimoji="1" lang="ja-JP" altLang="en-US" sz="2800" dirty="0" smtClean="0"/>
                        <a:t>おおつ野</a:t>
                      </a:r>
                      <a:endParaRPr kumimoji="1" lang="ja-JP" altLang="en-US" sz="2800" dirty="0"/>
                    </a:p>
                  </a:txBody>
                  <a:tcPr>
                    <a:solidFill>
                      <a:schemeClr val="accent1">
                        <a:lumMod val="60000"/>
                        <a:lumOff val="40000"/>
                      </a:schemeClr>
                    </a:solidFill>
                  </a:tcPr>
                </a:tc>
                <a:tc>
                  <a:txBody>
                    <a:bodyPr/>
                    <a:lstStyle/>
                    <a:p>
                      <a:r>
                        <a:rPr kumimoji="1" lang="ja-JP" altLang="en-US" sz="2800" dirty="0" smtClean="0"/>
                        <a:t>医療・福祉</a:t>
                      </a:r>
                      <a:r>
                        <a:rPr lang="ja-JP" altLang="en-US" sz="2800" dirty="0" smtClean="0"/>
                        <a:t> </a:t>
                      </a:r>
                      <a:r>
                        <a:rPr lang="en-US" altLang="ja-JP" sz="2800" dirty="0" smtClean="0"/>
                        <a:t>×</a:t>
                      </a:r>
                      <a:r>
                        <a:rPr lang="ja-JP" altLang="en-US" sz="2800" dirty="0" smtClean="0"/>
                        <a:t> 人 </a:t>
                      </a:r>
                      <a:r>
                        <a:rPr lang="en-US" altLang="ja-JP" sz="2800" dirty="0" smtClean="0"/>
                        <a:t>= </a:t>
                      </a:r>
                      <a:r>
                        <a:rPr lang="ja-JP" altLang="en-US" sz="2800" dirty="0" smtClean="0"/>
                        <a:t>安心のまち</a:t>
                      </a:r>
                      <a:r>
                        <a:rPr lang="ja-JP" altLang="en-US" sz="2800" dirty="0" smtClean="0">
                          <a:sym typeface="Wingdings" panose="05000000000000000000" pitchFamily="2" charset="2"/>
                        </a:rPr>
                        <a:t></a:t>
                      </a:r>
                      <a:endParaRPr kumimoji="1" lang="ja-JP" altLang="en-US" sz="2800" dirty="0"/>
                    </a:p>
                  </a:txBody>
                  <a:tcPr/>
                </a:tc>
              </a:tr>
              <a:tr h="598923">
                <a:tc>
                  <a:txBody>
                    <a:bodyPr/>
                    <a:lstStyle/>
                    <a:p>
                      <a:r>
                        <a:rPr kumimoji="1" lang="ja-JP" altLang="en-US" sz="2800" dirty="0" smtClean="0"/>
                        <a:t>霞ヶ浦</a:t>
                      </a:r>
                      <a:endParaRPr kumimoji="1" lang="ja-JP" altLang="en-US" sz="2800" dirty="0"/>
                    </a:p>
                  </a:txBody>
                  <a:tcPr>
                    <a:solidFill>
                      <a:schemeClr val="accent1">
                        <a:lumMod val="60000"/>
                        <a:lumOff val="40000"/>
                      </a:schemeClr>
                    </a:solidFill>
                  </a:tcPr>
                </a:tc>
                <a:tc>
                  <a:txBody>
                    <a:bodyPr/>
                    <a:lstStyle/>
                    <a:p>
                      <a:r>
                        <a:rPr lang="ja-JP" altLang="en-US" sz="2800" dirty="0" smtClean="0"/>
                        <a:t>自然 </a:t>
                      </a:r>
                      <a:r>
                        <a:rPr lang="en-US" altLang="ja-JP" sz="2800" dirty="0" smtClean="0"/>
                        <a:t>×</a:t>
                      </a:r>
                      <a:r>
                        <a:rPr lang="ja-JP" altLang="en-US" sz="2800" dirty="0" smtClean="0"/>
                        <a:t> 人 </a:t>
                      </a:r>
                      <a:r>
                        <a:rPr lang="en-US" altLang="ja-JP" sz="2800" dirty="0" smtClean="0"/>
                        <a:t>=</a:t>
                      </a:r>
                      <a:r>
                        <a:rPr lang="ja-JP" altLang="en-US" sz="2800" dirty="0" smtClean="0"/>
                        <a:t> 癒しのまち</a:t>
                      </a:r>
                      <a:r>
                        <a:rPr lang="ja-JP" altLang="en-US" sz="2800" dirty="0" smtClean="0">
                          <a:sym typeface="Wingdings" panose="05000000000000000000" pitchFamily="2" charset="2"/>
                        </a:rPr>
                        <a:t></a:t>
                      </a:r>
                      <a:endParaRPr kumimoji="1" lang="ja-JP" altLang="en-US" sz="2800" dirty="0"/>
                    </a:p>
                  </a:txBody>
                  <a:tcPr/>
                </a:tc>
              </a:tr>
              <a:tr h="598923">
                <a:tc>
                  <a:txBody>
                    <a:bodyPr/>
                    <a:lstStyle/>
                    <a:p>
                      <a:r>
                        <a:rPr kumimoji="1" lang="ja-JP" altLang="en-US" sz="2800" dirty="0" smtClean="0"/>
                        <a:t>荒川沖</a:t>
                      </a:r>
                      <a:endParaRPr kumimoji="1" lang="ja-JP" altLang="en-US" sz="2800" dirty="0"/>
                    </a:p>
                  </a:txBody>
                  <a:tcPr>
                    <a:solidFill>
                      <a:schemeClr val="accent1">
                        <a:lumMod val="60000"/>
                        <a:lumOff val="40000"/>
                      </a:schemeClr>
                    </a:solidFill>
                  </a:tcPr>
                </a:tc>
                <a:tc>
                  <a:txBody>
                    <a:bodyPr/>
                    <a:lstStyle/>
                    <a:p>
                      <a:r>
                        <a:rPr lang="ja-JP" altLang="en-US" sz="2800" dirty="0" smtClean="0"/>
                        <a:t>集い </a:t>
                      </a:r>
                      <a:r>
                        <a:rPr lang="en-US" altLang="ja-JP" sz="2800" dirty="0" smtClean="0"/>
                        <a:t>×</a:t>
                      </a:r>
                      <a:r>
                        <a:rPr lang="ja-JP" altLang="en-US" sz="2800" dirty="0" smtClean="0"/>
                        <a:t> 人 </a:t>
                      </a:r>
                      <a:r>
                        <a:rPr lang="en-US" altLang="ja-JP" sz="2800" dirty="0" smtClean="0"/>
                        <a:t>= </a:t>
                      </a:r>
                      <a:r>
                        <a:rPr lang="ja-JP" altLang="en-US" sz="2800" dirty="0" smtClean="0"/>
                        <a:t>家族で出かけるまち</a:t>
                      </a:r>
                      <a:r>
                        <a:rPr lang="ja-JP" altLang="en-US" sz="2800" dirty="0" smtClean="0">
                          <a:sym typeface="Wingdings" panose="05000000000000000000" pitchFamily="2" charset="2"/>
                        </a:rPr>
                        <a:t></a:t>
                      </a:r>
                      <a:endParaRPr kumimoji="1" lang="ja-JP" altLang="en-US" sz="2800" dirty="0"/>
                    </a:p>
                  </a:txBody>
                  <a:tcPr/>
                </a:tc>
              </a:tr>
            </a:tbl>
          </a:graphicData>
        </a:graphic>
      </p:graphicFrame>
      <p:sp>
        <p:nvSpPr>
          <p:cNvPr id="11" name="右矢印 10"/>
          <p:cNvSpPr/>
          <p:nvPr/>
        </p:nvSpPr>
        <p:spPr>
          <a:xfrm>
            <a:off x="548641" y="5830307"/>
            <a:ext cx="819574" cy="690880"/>
          </a:xfrm>
          <a:prstGeom prst="rightArrow">
            <a:avLst/>
          </a:prstGeom>
          <a:ln w="190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0" name="正方形/長方形 19"/>
          <p:cNvSpPr/>
          <p:nvPr/>
        </p:nvSpPr>
        <p:spPr>
          <a:xfrm>
            <a:off x="1533988" y="5656116"/>
            <a:ext cx="7061371" cy="1538883"/>
          </a:xfrm>
          <a:prstGeom prst="rect">
            <a:avLst/>
          </a:prstGeom>
        </p:spPr>
        <p:txBody>
          <a:bodyPr wrap="square">
            <a:spAutoFit/>
          </a:bodyPr>
          <a:lstStyle/>
          <a:p>
            <a:r>
              <a:rPr lang="ja-JP" altLang="en-US" sz="4000" dirty="0">
                <a:ln w="3175">
                  <a:solidFill>
                    <a:sysClr val="windowText" lastClr="000000"/>
                  </a:solidFill>
                </a:ln>
                <a:latin typeface="HGPｺﾞｼｯｸE" panose="020B0900000000000000" pitchFamily="50" charset="-128"/>
                <a:ea typeface="HGPｺﾞｼｯｸE" panose="020B0900000000000000" pitchFamily="50" charset="-128"/>
              </a:rPr>
              <a:t>ずっと住まいる</a:t>
            </a:r>
            <a:r>
              <a:rPr lang="en-US" altLang="ja-JP" sz="5400" b="1" dirty="0">
                <a:solidFill>
                  <a:srgbClr val="FF0000"/>
                </a:solidFill>
                <a:latin typeface="DejaVu Sans" panose="020B0603030804020204" pitchFamily="34" charset="0"/>
                <a:ea typeface="DejaVu Sans" panose="020B0603030804020204" pitchFamily="34" charset="0"/>
                <a:cs typeface="DejaVu Sans" panose="020B0603030804020204" pitchFamily="34" charset="0"/>
              </a:rPr>
              <a:t>s</a:t>
            </a:r>
            <a:r>
              <a:rPr lang="en-US" altLang="ja-JP" sz="5400" b="1" dirty="0">
                <a:solidFill>
                  <a:schemeClr val="accent2"/>
                </a:solidFill>
                <a:latin typeface="DejaVu Sans" panose="020B0603030804020204" pitchFamily="34" charset="0"/>
                <a:ea typeface="DejaVu Sans" panose="020B0603030804020204" pitchFamily="34" charset="0"/>
                <a:cs typeface="DejaVu Sans" panose="020B0603030804020204" pitchFamily="34" charset="0"/>
              </a:rPr>
              <a:t>m</a:t>
            </a:r>
            <a:r>
              <a:rPr lang="en-US" altLang="ja-JP" sz="5400" b="1" dirty="0">
                <a:solidFill>
                  <a:srgbClr val="00B050"/>
                </a:solidFill>
                <a:latin typeface="DejaVu Sans" panose="020B0603030804020204" pitchFamily="34" charset="0"/>
                <a:ea typeface="DejaVu Sans" panose="020B0603030804020204" pitchFamily="34" charset="0"/>
                <a:cs typeface="DejaVu Sans" panose="020B0603030804020204" pitchFamily="34" charset="0"/>
              </a:rPr>
              <a:t>i</a:t>
            </a:r>
            <a:r>
              <a:rPr lang="en-US" altLang="ja-JP" sz="5400" b="1" dirty="0">
                <a:solidFill>
                  <a:srgbClr val="0070C0"/>
                </a:solidFill>
                <a:latin typeface="DejaVu Sans" panose="020B0603030804020204" pitchFamily="34" charset="0"/>
                <a:ea typeface="DejaVu Sans" panose="020B0603030804020204" pitchFamily="34" charset="0"/>
                <a:cs typeface="DejaVu Sans" panose="020B0603030804020204" pitchFamily="34" charset="0"/>
              </a:rPr>
              <a:t>l</a:t>
            </a:r>
            <a:r>
              <a:rPr lang="en-US" altLang="ja-JP" sz="5400" b="1" dirty="0">
                <a:solidFill>
                  <a:srgbClr val="7030A0"/>
                </a:solidFill>
                <a:latin typeface="DejaVu Sans" panose="020B0603030804020204" pitchFamily="34" charset="0"/>
                <a:ea typeface="DejaVu Sans" panose="020B0603030804020204" pitchFamily="34" charset="0"/>
                <a:cs typeface="DejaVu Sans" panose="020B0603030804020204" pitchFamily="34" charset="0"/>
              </a:rPr>
              <a:t>e</a:t>
            </a:r>
            <a:r>
              <a:rPr lang="en-US" altLang="ja-JP" sz="4800" b="1" dirty="0">
                <a:ln>
                  <a:solidFill>
                    <a:sysClr val="windowText" lastClr="000000"/>
                  </a:solidFill>
                </a:ln>
                <a:sym typeface="Wingdings" panose="05000000000000000000" pitchFamily="2" charset="2"/>
              </a:rPr>
              <a:t>!!</a:t>
            </a:r>
            <a:br>
              <a:rPr lang="en-US" altLang="ja-JP" sz="4800" b="1" dirty="0">
                <a:ln>
                  <a:solidFill>
                    <a:sysClr val="windowText" lastClr="000000"/>
                  </a:solidFill>
                </a:ln>
                <a:sym typeface="Wingdings" panose="05000000000000000000" pitchFamily="2" charset="2"/>
              </a:rPr>
            </a:br>
            <a:endParaRPr lang="ja-JP" altLang="en-US" sz="4000" dirty="0"/>
          </a:p>
        </p:txBody>
      </p:sp>
      <p:pic>
        <p:nvPicPr>
          <p:cNvPr id="22" name="図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83337" y="2916061"/>
            <a:ext cx="3128362" cy="3004356"/>
          </a:xfrm>
          <a:prstGeom prst="ellipse">
            <a:avLst/>
          </a:prstGeom>
          <a:ln>
            <a:noFill/>
          </a:ln>
          <a:effectLst>
            <a:softEdge rad="112500"/>
          </a:effectLst>
        </p:spPr>
      </p:pic>
      <p:pic>
        <p:nvPicPr>
          <p:cNvPr id="23" name="図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01572" y="2935086"/>
            <a:ext cx="3153814" cy="2971864"/>
          </a:xfrm>
          <a:prstGeom prst="ellipse">
            <a:avLst/>
          </a:prstGeom>
          <a:ln>
            <a:noFill/>
          </a:ln>
          <a:effectLst>
            <a:softEdge rad="112500"/>
          </a:effectLst>
        </p:spPr>
      </p:pic>
      <p:pic>
        <p:nvPicPr>
          <p:cNvPr id="24" name="図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76201" y="281523"/>
            <a:ext cx="2971317" cy="3046066"/>
          </a:xfrm>
          <a:prstGeom prst="ellipse">
            <a:avLst/>
          </a:prstGeom>
          <a:ln>
            <a:noFill/>
          </a:ln>
          <a:effectLst>
            <a:softEdge rad="112500"/>
          </a:effectLst>
        </p:spPr>
      </p:pic>
      <p:pic>
        <p:nvPicPr>
          <p:cNvPr id="25" name="図 24"/>
          <p:cNvPicPr>
            <a:picLocks noChangeAspect="1"/>
          </p:cNvPicPr>
          <p:nvPr/>
        </p:nvPicPr>
        <p:blipFill>
          <a:blip r:embed="rId11"/>
          <a:stretch>
            <a:fillRect/>
          </a:stretch>
        </p:blipFill>
        <p:spPr>
          <a:xfrm>
            <a:off x="27195" y="497696"/>
            <a:ext cx="2803121" cy="3023592"/>
          </a:xfrm>
          <a:prstGeom prst="ellipse">
            <a:avLst/>
          </a:prstGeom>
          <a:ln>
            <a:noFill/>
          </a:ln>
          <a:effectLst>
            <a:softEdge rad="112500"/>
          </a:effectLst>
        </p:spPr>
      </p:pic>
      <p:pic>
        <p:nvPicPr>
          <p:cNvPr id="26" name="図 2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80456" y="469996"/>
            <a:ext cx="3041716" cy="3078993"/>
          </a:xfrm>
          <a:prstGeom prst="ellipse">
            <a:avLst/>
          </a:prstGeom>
          <a:ln>
            <a:noFill/>
          </a:ln>
          <a:effectLst>
            <a:softEdge rad="112500"/>
          </a:effectLst>
        </p:spPr>
      </p:pic>
      <p:pic>
        <p:nvPicPr>
          <p:cNvPr id="27" name="図 2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49377" y="5763826"/>
            <a:ext cx="812759" cy="770740"/>
          </a:xfrm>
          <a:prstGeom prst="ellipse">
            <a:avLst/>
          </a:prstGeom>
          <a:ln>
            <a:noFill/>
          </a:ln>
          <a:effectLst>
            <a:softEdge rad="112500"/>
          </a:effectLst>
        </p:spPr>
      </p:pic>
    </p:spTree>
    <p:extLst>
      <p:ext uri="{BB962C8B-B14F-4D97-AF65-F5344CB8AC3E}">
        <p14:creationId xmlns:p14="http://schemas.microsoft.com/office/powerpoint/2010/main" val="197468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2" presetClass="entr" presetSubtype="9"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 presetClass="entr" presetSubtype="12"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3"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1+#ppt_w/2"/>
                                          </p:val>
                                        </p:tav>
                                        <p:tav tm="100000">
                                          <p:val>
                                            <p:strVal val="#ppt_x"/>
                                          </p:val>
                                        </p:tav>
                                      </p:tavLst>
                                    </p:anim>
                                    <p:anim calcmode="lin" valueType="num">
                                      <p:cBhvr additive="base">
                                        <p:cTn id="39"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今後の予定</a:t>
            </a:r>
            <a:endParaRPr kumimoji="1" lang="ja-JP" altLang="en-US" dirty="0"/>
          </a:p>
        </p:txBody>
      </p:sp>
      <p:sp>
        <p:nvSpPr>
          <p:cNvPr id="3" name="コンテンツ プレースホルダー 2"/>
          <p:cNvSpPr>
            <a:spLocks noGrp="1"/>
          </p:cNvSpPr>
          <p:nvPr>
            <p:ph idx="1"/>
          </p:nvPr>
        </p:nvSpPr>
        <p:spPr>
          <a:xfrm>
            <a:off x="628650" y="1707834"/>
            <a:ext cx="7886700" cy="4663123"/>
          </a:xfrm>
        </p:spPr>
        <p:txBody>
          <a:bodyPr>
            <a:noAutofit/>
          </a:bodyPr>
          <a:lstStyle/>
          <a:p>
            <a:pPr>
              <a:buFont typeface="Wingdings" panose="05000000000000000000" pitchFamily="2" charset="2"/>
              <a:buChar char="u"/>
            </a:pPr>
            <a:r>
              <a:rPr lang="ja-JP" altLang="en-US" sz="3200" dirty="0" smtClean="0"/>
              <a:t>各地区の具体的な調査</a:t>
            </a:r>
            <a:endParaRPr lang="en-US" altLang="ja-JP" sz="3200" dirty="0" smtClean="0"/>
          </a:p>
          <a:p>
            <a:pPr lvl="1"/>
            <a:r>
              <a:rPr kumimoji="1" lang="ja-JP" altLang="en-US" sz="2800" dirty="0" smtClean="0"/>
              <a:t>提案内容の実現可能性の調査</a:t>
            </a:r>
            <a:endParaRPr kumimoji="1" lang="en-US" altLang="ja-JP" sz="2800" dirty="0" smtClean="0"/>
          </a:p>
          <a:p>
            <a:pPr lvl="1"/>
            <a:r>
              <a:rPr lang="ja-JP" altLang="en-US" sz="2800" dirty="0" smtClean="0"/>
              <a:t>住みたいまちの条件の再検討</a:t>
            </a:r>
            <a:endParaRPr lang="en-US" altLang="ja-JP" sz="2800" dirty="0" smtClean="0"/>
          </a:p>
          <a:p>
            <a:pPr lvl="1"/>
            <a:endParaRPr kumimoji="1" lang="en-US" altLang="ja-JP" sz="3200" dirty="0"/>
          </a:p>
          <a:p>
            <a:pPr>
              <a:buFont typeface="Wingdings" panose="05000000000000000000" pitchFamily="2" charset="2"/>
              <a:buChar char="u"/>
            </a:pPr>
            <a:r>
              <a:rPr lang="ja-JP" altLang="en-US" sz="3200" dirty="0" smtClean="0"/>
              <a:t>市民・行政・民間へのヒアリング</a:t>
            </a:r>
            <a:endParaRPr lang="en-US" altLang="ja-JP" sz="3200" dirty="0" smtClean="0"/>
          </a:p>
          <a:p>
            <a:pPr lvl="1"/>
            <a:r>
              <a:rPr lang="ja-JP" altLang="en-US" sz="2800" dirty="0" smtClean="0"/>
              <a:t>提案に関する質問</a:t>
            </a:r>
            <a:endParaRPr lang="en-US" altLang="ja-JP" sz="2800" dirty="0" smtClean="0"/>
          </a:p>
          <a:p>
            <a:pPr lvl="1"/>
            <a:endParaRPr kumimoji="1" lang="en-US" altLang="ja-JP" sz="3200" dirty="0" smtClean="0"/>
          </a:p>
          <a:p>
            <a:pPr>
              <a:buFont typeface="Wingdings" panose="05000000000000000000" pitchFamily="2" charset="2"/>
              <a:buChar char="u"/>
            </a:pPr>
            <a:r>
              <a:rPr kumimoji="1" lang="ja-JP" altLang="en-US" sz="3200" dirty="0" smtClean="0"/>
              <a:t>土浦市民との交流</a:t>
            </a:r>
            <a:r>
              <a:rPr lang="ja-JP" altLang="en-US" sz="3200" dirty="0"/>
              <a:t> </a:t>
            </a:r>
            <a:r>
              <a:rPr kumimoji="1" lang="ja-JP" altLang="en-US" sz="3200" dirty="0" smtClean="0"/>
              <a:t>－人とのつながり－</a:t>
            </a:r>
            <a:endParaRPr kumimoji="1" lang="en-US" altLang="ja-JP" sz="3200" dirty="0" smtClean="0"/>
          </a:p>
          <a:p>
            <a:pPr lvl="1"/>
            <a:r>
              <a:rPr lang="ja-JP" altLang="en-US" sz="2800" dirty="0" smtClean="0"/>
              <a:t>土浦市で開催されるイベントへの参加</a:t>
            </a:r>
            <a:endParaRPr lang="en-US" altLang="ja-JP" sz="2800" dirty="0"/>
          </a:p>
        </p:txBody>
      </p:sp>
      <p:sp>
        <p:nvSpPr>
          <p:cNvPr id="9" name="スライド番号プレースホルダー 8"/>
          <p:cNvSpPr>
            <a:spLocks noGrp="1"/>
          </p:cNvSpPr>
          <p:nvPr>
            <p:ph type="sldNum" sz="quarter" idx="12"/>
          </p:nvPr>
        </p:nvSpPr>
        <p:spPr/>
        <p:txBody>
          <a:bodyPr/>
          <a:lstStyle/>
          <a:p>
            <a:fld id="{77C87CC7-EF39-4118-BB73-70ECF996A7FF}" type="slidenum">
              <a:rPr kumimoji="1" lang="ja-JP" altLang="en-US" smtClean="0"/>
              <a:t>26</a:t>
            </a:fld>
            <a:endParaRPr kumimoji="1" lang="ja-JP" altLang="en-US"/>
          </a:p>
        </p:txBody>
      </p:sp>
      <p:grpSp>
        <p:nvGrpSpPr>
          <p:cNvPr id="5" name="グループ化 4"/>
          <p:cNvGrpSpPr/>
          <p:nvPr/>
        </p:nvGrpSpPr>
        <p:grpSpPr>
          <a:xfrm>
            <a:off x="0" y="-27462"/>
            <a:ext cx="9144000" cy="410584"/>
            <a:chOff x="0" y="-15766"/>
            <a:chExt cx="12192000" cy="461665"/>
          </a:xfrm>
        </p:grpSpPr>
        <p:sp>
          <p:nvSpPr>
            <p:cNvPr id="6" name="正方形/長方形 5"/>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7" name="グループ化 6"/>
            <p:cNvGrpSpPr/>
            <p:nvPr/>
          </p:nvGrpSpPr>
          <p:grpSpPr>
            <a:xfrm>
              <a:off x="75788" y="-15766"/>
              <a:ext cx="12048485" cy="449888"/>
              <a:chOff x="75788" y="-15766"/>
              <a:chExt cx="12048485" cy="449888"/>
            </a:xfrm>
          </p:grpSpPr>
          <p:graphicFrame>
            <p:nvGraphicFramePr>
              <p:cNvPr id="8" name="図表 7"/>
              <p:cNvGraphicFramePr/>
              <p:nvPr>
                <p:extLst>
                  <p:ext uri="{D42A27DB-BD31-4B8C-83A1-F6EECF244321}">
                    <p14:modId xmlns:p14="http://schemas.microsoft.com/office/powerpoint/2010/main" val="3305320720"/>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5366899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9178" y="304654"/>
            <a:ext cx="7886700" cy="602441"/>
          </a:xfrm>
        </p:spPr>
        <p:txBody>
          <a:bodyPr>
            <a:normAutofit fontScale="90000"/>
          </a:bodyPr>
          <a:lstStyle/>
          <a:p>
            <a:r>
              <a:rPr kumimoji="1" lang="ja-JP" altLang="en-US" dirty="0" smtClean="0"/>
              <a:t>参考文献</a:t>
            </a:r>
            <a:endParaRPr kumimoji="1" lang="ja-JP" altLang="en-US" dirty="0"/>
          </a:p>
        </p:txBody>
      </p:sp>
      <p:sp>
        <p:nvSpPr>
          <p:cNvPr id="3" name="コンテンツ プレースホルダー 2"/>
          <p:cNvSpPr>
            <a:spLocks noGrp="1"/>
          </p:cNvSpPr>
          <p:nvPr>
            <p:ph idx="1"/>
          </p:nvPr>
        </p:nvSpPr>
        <p:spPr>
          <a:xfrm>
            <a:off x="370417" y="952449"/>
            <a:ext cx="8144933" cy="5224515"/>
          </a:xfrm>
        </p:spPr>
        <p:txBody>
          <a:bodyPr>
            <a:normAutofit/>
          </a:bodyPr>
          <a:lstStyle/>
          <a:p>
            <a:pPr marL="0" indent="0">
              <a:lnSpc>
                <a:spcPct val="100000"/>
              </a:lnSpc>
              <a:buNone/>
            </a:pPr>
            <a:r>
              <a:rPr lang="en-US" altLang="ja-JP" sz="1800" dirty="0" smtClean="0"/>
              <a:t>•</a:t>
            </a:r>
            <a:r>
              <a:rPr lang="ja-JP" altLang="en-US" sz="1800" dirty="0" smtClean="0"/>
              <a:t>土浦市</a:t>
            </a:r>
            <a:r>
              <a:rPr lang="ja-JP" altLang="en-US" sz="1800" dirty="0"/>
              <a:t>観光</a:t>
            </a:r>
            <a:r>
              <a:rPr lang="ja-JP" altLang="en-US" sz="1800" dirty="0" smtClean="0"/>
              <a:t>基本計画</a:t>
            </a:r>
            <a:r>
              <a:rPr lang="en-US" altLang="ja-JP" sz="1800" dirty="0" smtClean="0">
                <a:hlinkClick r:id="rId2"/>
              </a:rPr>
              <a:t>http</a:t>
            </a:r>
            <a:r>
              <a:rPr lang="en-US" altLang="ja-JP" sz="1800" dirty="0">
                <a:hlinkClick r:id="rId2"/>
              </a:rPr>
              <a:t>://www.city.tsuchiura.lg.jp/cms/data/doc/1244176149_doc_26.pdf#search='%E5%9C%9F%E6%B5%A6+%E8%A6%B3%E5%85%89+%E5%8B%95%E6%85%8B</a:t>
            </a:r>
            <a:r>
              <a:rPr lang="en-US" altLang="ja-JP" sz="1800" dirty="0" smtClean="0"/>
              <a:t>‘</a:t>
            </a:r>
          </a:p>
          <a:p>
            <a:pPr marL="0" indent="0">
              <a:lnSpc>
                <a:spcPct val="100000"/>
              </a:lnSpc>
              <a:buNone/>
            </a:pPr>
            <a:r>
              <a:rPr lang="en-US" altLang="ja-JP" sz="1800" dirty="0" smtClean="0"/>
              <a:t>•</a:t>
            </a:r>
            <a:r>
              <a:rPr lang="ja-JP" altLang="en-US" sz="1800" dirty="0" smtClean="0"/>
              <a:t>観光</a:t>
            </a:r>
            <a:r>
              <a:rPr lang="ja-JP" altLang="en-US" sz="1800" dirty="0"/>
              <a:t>果樹園　やわたのなし</a:t>
            </a:r>
            <a:r>
              <a:rPr lang="ja-JP" altLang="en-US" sz="1800" dirty="0" smtClean="0"/>
              <a:t>狩り　</a:t>
            </a:r>
            <a:r>
              <a:rPr lang="en-US" altLang="ja-JP" sz="1800" u="sng" dirty="0" smtClean="0">
                <a:solidFill>
                  <a:srgbClr val="2E75B6"/>
                </a:solidFill>
                <a:hlinkClick r:id="rId3"/>
              </a:rPr>
              <a:t>http</a:t>
            </a:r>
            <a:r>
              <a:rPr lang="en-US" altLang="ja-JP" sz="1800" u="sng" dirty="0">
                <a:solidFill>
                  <a:srgbClr val="2E75B6"/>
                </a:solidFill>
                <a:hlinkClick r:id="rId3"/>
              </a:rPr>
              <a:t>://www.city.yawata.kyoto.jp/learn-enjoy/kanko/miryoku/</a:t>
            </a:r>
            <a:r>
              <a:rPr lang="en-US" altLang="ja-JP" sz="1800" u="sng" dirty="0" smtClean="0">
                <a:solidFill>
                  <a:srgbClr val="2E75B6"/>
                </a:solidFill>
                <a:hlinkClick r:id="rId3"/>
              </a:rPr>
              <a:t>nashigari.html</a:t>
            </a:r>
            <a:endParaRPr lang="en-US" altLang="ja-JP" sz="1800" u="sng" dirty="0">
              <a:solidFill>
                <a:srgbClr val="2E75B6"/>
              </a:solidFill>
            </a:endParaRPr>
          </a:p>
          <a:p>
            <a:pPr marL="0" indent="0">
              <a:lnSpc>
                <a:spcPct val="100000"/>
              </a:lnSpc>
              <a:buNone/>
            </a:pPr>
            <a:r>
              <a:rPr lang="en-US" altLang="ja-JP" sz="1800" dirty="0" smtClean="0"/>
              <a:t>•</a:t>
            </a:r>
            <a:r>
              <a:rPr lang="ja-JP" altLang="en-US" sz="1800" dirty="0" smtClean="0"/>
              <a:t>野菜</a:t>
            </a:r>
            <a:r>
              <a:rPr lang="ja-JP" altLang="en-US" sz="1800" dirty="0"/>
              <a:t>ソムリエｍａｙｕ♪いばらきを食べつくす！</a:t>
            </a:r>
            <a:r>
              <a:rPr lang="ja-JP" altLang="en-US" sz="1800" dirty="0" smtClean="0"/>
              <a:t>？</a:t>
            </a:r>
            <a:r>
              <a:rPr lang="en-US" altLang="ja-JP" sz="1800" u="sng" dirty="0" smtClean="0">
                <a:solidFill>
                  <a:srgbClr val="2E75B6"/>
                </a:solidFill>
              </a:rPr>
              <a:t>http</a:t>
            </a:r>
            <a:r>
              <a:rPr lang="en-US" altLang="ja-JP" sz="1800" u="sng" dirty="0">
                <a:solidFill>
                  <a:srgbClr val="2E75B6"/>
                </a:solidFill>
              </a:rPr>
              <a:t>://</a:t>
            </a:r>
            <a:r>
              <a:rPr lang="en-US" altLang="ja-JP" sz="1800" u="sng" dirty="0" err="1">
                <a:solidFill>
                  <a:srgbClr val="2E75B6"/>
                </a:solidFill>
              </a:rPr>
              <a:t>yaplog.jp</a:t>
            </a:r>
            <a:r>
              <a:rPr lang="en-US" altLang="ja-JP" sz="1800" u="sng" dirty="0">
                <a:solidFill>
                  <a:srgbClr val="2E75B6"/>
                </a:solidFill>
              </a:rPr>
              <a:t>/</a:t>
            </a:r>
            <a:r>
              <a:rPr lang="en-US" altLang="ja-JP" sz="1800" u="sng" dirty="0" err="1">
                <a:solidFill>
                  <a:srgbClr val="2E75B6"/>
                </a:solidFill>
              </a:rPr>
              <a:t>mayu</a:t>
            </a:r>
            <a:r>
              <a:rPr lang="en-US" altLang="ja-JP" sz="1800" u="sng" dirty="0">
                <a:solidFill>
                  <a:srgbClr val="2E75B6"/>
                </a:solidFill>
              </a:rPr>
              <a:t>-chi</a:t>
            </a:r>
            <a:r>
              <a:rPr lang="en-US" altLang="ja-JP" sz="1800" u="sng" dirty="0" smtClean="0">
                <a:solidFill>
                  <a:srgbClr val="2E75B6"/>
                </a:solidFill>
              </a:rPr>
              <a:t>/</a:t>
            </a:r>
            <a:endParaRPr lang="en-US" altLang="ja-JP" sz="1800" u="sng" dirty="0">
              <a:solidFill>
                <a:srgbClr val="2E75B6"/>
              </a:solidFill>
            </a:endParaRPr>
          </a:p>
          <a:p>
            <a:pPr marL="0" indent="0">
              <a:lnSpc>
                <a:spcPct val="140000"/>
              </a:lnSpc>
              <a:spcBef>
                <a:spcPts val="0"/>
              </a:spcBef>
              <a:buNone/>
              <a:defRPr/>
            </a:pPr>
            <a:r>
              <a:rPr lang="en-US" altLang="ja-JP" sz="1800" dirty="0" smtClean="0"/>
              <a:t>•</a:t>
            </a:r>
            <a:r>
              <a:rPr lang="ja-JP" altLang="en-US" sz="1800" dirty="0" smtClean="0"/>
              <a:t>桜橋商店街　</a:t>
            </a:r>
            <a:r>
              <a:rPr lang="en-US" altLang="ja-JP" sz="1800" dirty="0" smtClean="0">
                <a:hlinkClick r:id="rId4"/>
              </a:rPr>
              <a:t>http://www.ibawaku.com/maps/index.php?f=ss_sakurabashi.html</a:t>
            </a:r>
            <a:endParaRPr lang="en-US" altLang="ja-JP" sz="1800" dirty="0" smtClean="0"/>
          </a:p>
          <a:p>
            <a:pPr marL="0" indent="0">
              <a:lnSpc>
                <a:spcPct val="100000"/>
              </a:lnSpc>
              <a:buNone/>
            </a:pPr>
            <a:r>
              <a:rPr lang="en-US" altLang="ja-JP" sz="1800" dirty="0" smtClean="0"/>
              <a:t>•</a:t>
            </a:r>
            <a:r>
              <a:rPr lang="ja-JP" altLang="en-US" sz="1800" dirty="0" smtClean="0"/>
              <a:t>土浦</a:t>
            </a:r>
            <a:r>
              <a:rPr lang="ja-JP" altLang="en-US" sz="1800" dirty="0"/>
              <a:t>ニュータウン　おおつ野</a:t>
            </a:r>
            <a:r>
              <a:rPr lang="ja-JP" altLang="en-US" sz="1800" dirty="0" smtClean="0"/>
              <a:t>ヒルズ</a:t>
            </a:r>
            <a:r>
              <a:rPr lang="en-US" altLang="ja-JP" sz="1800" dirty="0" smtClean="0">
                <a:hlinkClick r:id="rId5"/>
              </a:rPr>
              <a:t>http</a:t>
            </a:r>
            <a:r>
              <a:rPr lang="en-US" altLang="ja-JP" sz="1800" dirty="0">
                <a:hlinkClick r:id="rId5"/>
              </a:rPr>
              <a:t>://www.otsuno.com/bypass</a:t>
            </a:r>
            <a:r>
              <a:rPr lang="en-US" altLang="ja-JP" sz="1800" dirty="0" smtClean="0">
                <a:hlinkClick r:id="rId5"/>
              </a:rPr>
              <a:t>/</a:t>
            </a:r>
            <a:endParaRPr lang="en-US" altLang="ja-JP" sz="1800" dirty="0" smtClean="0"/>
          </a:p>
          <a:p>
            <a:pPr marL="0" indent="0">
              <a:lnSpc>
                <a:spcPct val="150000"/>
              </a:lnSpc>
              <a:spcBef>
                <a:spcPts val="0"/>
              </a:spcBef>
              <a:buNone/>
              <a:defRPr/>
            </a:pPr>
            <a:r>
              <a:rPr lang="en-US" altLang="ja-JP" sz="1800" dirty="0" smtClean="0"/>
              <a:t>•</a:t>
            </a:r>
            <a:r>
              <a:rPr lang="ja-JP" altLang="en-US" sz="1800" dirty="0" smtClean="0"/>
              <a:t>土浦市</a:t>
            </a:r>
            <a:r>
              <a:rPr lang="ja-JP" altLang="en-US" sz="1800" dirty="0"/>
              <a:t>満足度調査報告書　</a:t>
            </a:r>
            <a:r>
              <a:rPr lang="en-US" altLang="ja-JP" sz="1800" dirty="0">
                <a:hlinkClick r:id="rId6"/>
              </a:rPr>
              <a:t>http://www.city.tsuchiura.lg.jp/cms/data/doc/1352963378_doc_3.</a:t>
            </a:r>
            <a:r>
              <a:rPr lang="en-US" altLang="ja-JP" sz="1800" dirty="0" smtClean="0">
                <a:hlinkClick r:id="rId6"/>
              </a:rPr>
              <a:t>pdf</a:t>
            </a:r>
            <a:endParaRPr lang="en-US" altLang="ja-JP" sz="1800" dirty="0" smtClean="0"/>
          </a:p>
          <a:p>
            <a:pPr marL="0" indent="0">
              <a:lnSpc>
                <a:spcPct val="100000"/>
              </a:lnSpc>
              <a:spcBef>
                <a:spcPts val="0"/>
              </a:spcBef>
              <a:buNone/>
              <a:defRPr/>
            </a:pPr>
            <a:endParaRPr lang="en-US" altLang="ja-JP" sz="1800" dirty="0"/>
          </a:p>
          <a:p>
            <a:pPr marL="0" indent="0">
              <a:lnSpc>
                <a:spcPct val="100000"/>
              </a:lnSpc>
              <a:spcBef>
                <a:spcPts val="0"/>
              </a:spcBef>
              <a:buNone/>
              <a:defRPr/>
            </a:pPr>
            <a:r>
              <a:rPr lang="en-US" altLang="ja-JP" sz="1800" dirty="0" smtClean="0"/>
              <a:t>•</a:t>
            </a:r>
            <a:r>
              <a:rPr lang="ja-JP" altLang="en-US" sz="1800" dirty="0" smtClean="0"/>
              <a:t>土浦市</a:t>
            </a:r>
            <a:r>
              <a:rPr lang="ja-JP" altLang="en-US" sz="1800" dirty="0"/>
              <a:t>産業部商工観光課</a:t>
            </a:r>
            <a:r>
              <a:rPr lang="en-US" altLang="ja-JP" sz="1800" dirty="0"/>
              <a:t>『</a:t>
            </a:r>
            <a:r>
              <a:rPr lang="ja-JP" altLang="en-US" sz="1800" dirty="0"/>
              <a:t>遊覧都市つちうら</a:t>
            </a:r>
            <a:r>
              <a:rPr lang="en-US" altLang="ja-JP" sz="1800" dirty="0" smtClean="0"/>
              <a:t>』</a:t>
            </a:r>
            <a:endParaRPr lang="en-US" altLang="ja-JP" sz="1800" dirty="0"/>
          </a:p>
          <a:p>
            <a:pPr marL="0" indent="0">
              <a:lnSpc>
                <a:spcPct val="100000"/>
              </a:lnSpc>
              <a:spcBef>
                <a:spcPts val="0"/>
              </a:spcBef>
              <a:buNone/>
              <a:defRPr/>
            </a:pPr>
            <a:r>
              <a:rPr lang="en-US" altLang="ja-JP" sz="1800" dirty="0" smtClean="0"/>
              <a:t>•</a:t>
            </a:r>
            <a:r>
              <a:rPr lang="ja-JP" altLang="en-US" sz="1800" dirty="0" smtClean="0"/>
              <a:t>土浦市</a:t>
            </a:r>
            <a:r>
              <a:rPr lang="ja-JP" altLang="en-US" sz="1800" dirty="0"/>
              <a:t>都市計画マスタープラン　新治中地区　地区別懇談会　</a:t>
            </a:r>
            <a:r>
              <a:rPr lang="ja-JP" altLang="en-US" sz="1800" dirty="0" smtClean="0"/>
              <a:t>資料</a:t>
            </a:r>
            <a:endParaRPr lang="en-US" altLang="ja-JP" sz="1800" dirty="0" smtClean="0"/>
          </a:p>
          <a:p>
            <a:pPr marL="0" indent="0">
              <a:lnSpc>
                <a:spcPct val="100000"/>
              </a:lnSpc>
              <a:spcBef>
                <a:spcPts val="0"/>
              </a:spcBef>
              <a:buNone/>
              <a:defRPr/>
            </a:pPr>
            <a:r>
              <a:rPr lang="en-US" altLang="ja-JP" sz="1800" dirty="0"/>
              <a:t>•</a:t>
            </a:r>
            <a:r>
              <a:rPr lang="ja-JP" altLang="en-US" sz="1800" dirty="0"/>
              <a:t>土浦市都市と農村の交流授業調査　報告書（案</a:t>
            </a:r>
            <a:r>
              <a:rPr lang="ja-JP" altLang="en-US" sz="1800" dirty="0" smtClean="0"/>
              <a:t>）</a:t>
            </a:r>
            <a:endParaRPr lang="en-US" altLang="ja-JP" sz="1800" dirty="0"/>
          </a:p>
          <a:p>
            <a:pPr marL="0" indent="0">
              <a:lnSpc>
                <a:spcPct val="100000"/>
              </a:lnSpc>
              <a:spcBef>
                <a:spcPts val="0"/>
              </a:spcBef>
              <a:buNone/>
              <a:defRPr/>
            </a:pPr>
            <a:r>
              <a:rPr lang="en-US" altLang="ja-JP" sz="1800" dirty="0"/>
              <a:t>•</a:t>
            </a:r>
            <a:r>
              <a:rPr lang="ja-JP" altLang="en-US" sz="1800" dirty="0"/>
              <a:t>第７次土浦市総合計画　後期基本計画（案</a:t>
            </a:r>
            <a:r>
              <a:rPr lang="ja-JP" altLang="en-US" sz="1800" dirty="0" smtClean="0"/>
              <a:t>）</a:t>
            </a:r>
            <a:endParaRPr lang="en-US" altLang="ja-JP" sz="1800" dirty="0"/>
          </a:p>
          <a:p>
            <a:pPr marL="0" indent="0">
              <a:lnSpc>
                <a:spcPct val="100000"/>
              </a:lnSpc>
              <a:spcBef>
                <a:spcPts val="0"/>
              </a:spcBef>
              <a:buNone/>
              <a:defRPr/>
            </a:pPr>
            <a:endParaRPr lang="en-US" altLang="ja-JP" sz="1800" dirty="0"/>
          </a:p>
          <a:p>
            <a:pPr>
              <a:lnSpc>
                <a:spcPct val="100000"/>
              </a:lnSpc>
            </a:pPr>
            <a:endParaRPr lang="en-US" altLang="ja-JP" sz="1800" dirty="0" smtClean="0"/>
          </a:p>
          <a:p>
            <a:pPr>
              <a:lnSpc>
                <a:spcPct val="100000"/>
              </a:lnSpc>
            </a:pPr>
            <a:endParaRPr lang="en-US" altLang="ja-JP" sz="1800" dirty="0" smtClean="0"/>
          </a:p>
          <a:p>
            <a:pPr marL="0" indent="0">
              <a:lnSpc>
                <a:spcPct val="100000"/>
              </a:lnSpc>
              <a:spcBef>
                <a:spcPts val="0"/>
              </a:spcBef>
              <a:buNone/>
              <a:defRPr/>
            </a:pPr>
            <a:endParaRPr lang="en-US" altLang="ja-JP" sz="1800" dirty="0"/>
          </a:p>
          <a:p>
            <a:pPr>
              <a:lnSpc>
                <a:spcPct val="100000"/>
              </a:lnSpc>
            </a:pPr>
            <a:endParaRPr kumimoji="1" lang="ja-JP" altLang="en-US" dirty="0"/>
          </a:p>
        </p:txBody>
      </p:sp>
    </p:spTree>
    <p:extLst>
      <p:ext uri="{BB962C8B-B14F-4D97-AF65-F5344CB8AC3E}">
        <p14:creationId xmlns:p14="http://schemas.microsoft.com/office/powerpoint/2010/main" val="19263994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67838" y="380245"/>
            <a:ext cx="7886700" cy="436139"/>
          </a:xfrm>
        </p:spPr>
        <p:txBody>
          <a:bodyPr>
            <a:normAutofit fontScale="90000"/>
          </a:bodyPr>
          <a:lstStyle/>
          <a:p>
            <a:r>
              <a:rPr kumimoji="1" lang="ja-JP" altLang="en-US" dirty="0" smtClean="0"/>
              <a:t>参考文献</a:t>
            </a:r>
            <a:endParaRPr kumimoji="1" lang="ja-JP" altLang="en-US" dirty="0"/>
          </a:p>
        </p:txBody>
      </p:sp>
      <p:sp>
        <p:nvSpPr>
          <p:cNvPr id="3" name="コンテンツ プレースホルダー 2"/>
          <p:cNvSpPr>
            <a:spLocks noGrp="1"/>
          </p:cNvSpPr>
          <p:nvPr>
            <p:ph idx="1"/>
          </p:nvPr>
        </p:nvSpPr>
        <p:spPr>
          <a:xfrm>
            <a:off x="385548" y="1161093"/>
            <a:ext cx="8129802" cy="5269870"/>
          </a:xfrm>
        </p:spPr>
        <p:txBody>
          <a:bodyPr>
            <a:noAutofit/>
          </a:bodyPr>
          <a:lstStyle/>
          <a:p>
            <a:pPr marL="0" indent="0">
              <a:buNone/>
            </a:pPr>
            <a:r>
              <a:rPr lang="en-US" altLang="ja-JP" sz="1400" b="1" dirty="0" smtClean="0"/>
              <a:t>•</a:t>
            </a:r>
            <a:r>
              <a:rPr lang="ja-JP" altLang="en-US" sz="1400" b="1" dirty="0" smtClean="0"/>
              <a:t>土浦市ふれあいネットプラン</a:t>
            </a:r>
            <a:r>
              <a:rPr lang="en-US" altLang="ja-JP" sz="1400" b="1" dirty="0" smtClean="0"/>
              <a:t> </a:t>
            </a:r>
            <a:r>
              <a:rPr lang="en-US" altLang="ja-JP" sz="1400" b="1" u="sng" dirty="0">
                <a:solidFill>
                  <a:schemeClr val="accent1">
                    <a:lumMod val="75000"/>
                  </a:schemeClr>
                </a:solidFill>
              </a:rPr>
              <a:t>http://</a:t>
            </a:r>
            <a:r>
              <a:rPr lang="en-US" altLang="ja-JP" sz="1400" b="1" u="sng" dirty="0" err="1">
                <a:solidFill>
                  <a:schemeClr val="accent1">
                    <a:lumMod val="75000"/>
                  </a:schemeClr>
                </a:solidFill>
              </a:rPr>
              <a:t>www.city.tsuchiura.lg.jp</a:t>
            </a:r>
            <a:r>
              <a:rPr lang="en-US" altLang="ja-JP" sz="1400" b="1" u="sng" dirty="0">
                <a:solidFill>
                  <a:schemeClr val="accent1">
                    <a:lumMod val="75000"/>
                  </a:schemeClr>
                </a:solidFill>
              </a:rPr>
              <a:t>/</a:t>
            </a:r>
            <a:r>
              <a:rPr lang="en-US" altLang="ja-JP" sz="1400" b="1" u="sng" dirty="0" err="1">
                <a:solidFill>
                  <a:schemeClr val="accent1">
                    <a:lumMod val="75000"/>
                  </a:schemeClr>
                </a:solidFill>
              </a:rPr>
              <a:t>cms</a:t>
            </a:r>
            <a:r>
              <a:rPr lang="en-US" altLang="ja-JP" sz="1400" b="1" u="sng" dirty="0">
                <a:solidFill>
                  <a:schemeClr val="accent1">
                    <a:lumMod val="75000"/>
                  </a:schemeClr>
                </a:solidFill>
              </a:rPr>
              <a:t>/data/doc/1333013815_doc_23_0.</a:t>
            </a:r>
            <a:r>
              <a:rPr lang="en-US" altLang="ja-JP" sz="1400" b="1" u="sng" dirty="0" smtClean="0">
                <a:solidFill>
                  <a:schemeClr val="accent1">
                    <a:lumMod val="75000"/>
                  </a:schemeClr>
                </a:solidFill>
              </a:rPr>
              <a:t>pdf</a:t>
            </a:r>
          </a:p>
          <a:p>
            <a:pPr marL="0" indent="0">
              <a:buNone/>
            </a:pPr>
            <a:r>
              <a:rPr lang="en-US" altLang="ja-JP" sz="1400" b="1" dirty="0" smtClean="0"/>
              <a:t>•</a:t>
            </a:r>
            <a:r>
              <a:rPr lang="ja-JP" altLang="en-US" sz="1400" b="1" dirty="0" smtClean="0"/>
              <a:t>土浦市</a:t>
            </a:r>
            <a:r>
              <a:rPr lang="ja-JP" altLang="en-US" sz="1400" b="1" dirty="0"/>
              <a:t>立幼稚園の適正配置の考え方について　</a:t>
            </a:r>
            <a:r>
              <a:rPr lang="en-US" altLang="ja-JP" sz="1400" b="1" u="sng" dirty="0">
                <a:solidFill>
                  <a:schemeClr val="accent1">
                    <a:lumMod val="75000"/>
                  </a:schemeClr>
                </a:solidFill>
              </a:rPr>
              <a:t>http://</a:t>
            </a:r>
            <a:r>
              <a:rPr lang="en-US" altLang="ja-JP" sz="1400" b="1" u="sng" dirty="0" err="1">
                <a:solidFill>
                  <a:schemeClr val="accent1">
                    <a:lumMod val="75000"/>
                  </a:schemeClr>
                </a:solidFill>
              </a:rPr>
              <a:t>www.city.tsuchiura.lg.jp</a:t>
            </a:r>
            <a:r>
              <a:rPr lang="en-US" altLang="ja-JP" sz="1400" b="1" u="sng" dirty="0">
                <a:solidFill>
                  <a:schemeClr val="accent1">
                    <a:lumMod val="75000"/>
                  </a:schemeClr>
                </a:solidFill>
              </a:rPr>
              <a:t>/</a:t>
            </a:r>
            <a:r>
              <a:rPr lang="en-US" altLang="ja-JP" sz="1400" b="1" u="sng" dirty="0" err="1">
                <a:solidFill>
                  <a:schemeClr val="accent1">
                    <a:lumMod val="75000"/>
                  </a:schemeClr>
                </a:solidFill>
              </a:rPr>
              <a:t>cms</a:t>
            </a:r>
            <a:r>
              <a:rPr lang="en-US" altLang="ja-JP" sz="1400" b="1" u="sng" dirty="0">
                <a:solidFill>
                  <a:schemeClr val="accent1">
                    <a:lumMod val="75000"/>
                  </a:schemeClr>
                </a:solidFill>
              </a:rPr>
              <a:t>/data/doc/1317781022_doc_40_0.</a:t>
            </a:r>
            <a:r>
              <a:rPr lang="en-US" altLang="ja-JP" sz="1400" b="1" u="sng" dirty="0" smtClean="0">
                <a:solidFill>
                  <a:schemeClr val="accent1">
                    <a:lumMod val="75000"/>
                  </a:schemeClr>
                </a:solidFill>
              </a:rPr>
              <a:t>pdf</a:t>
            </a:r>
            <a:endParaRPr lang="en-US" altLang="ja-JP" sz="1400" b="1" u="sng" dirty="0">
              <a:solidFill>
                <a:schemeClr val="accent1">
                  <a:lumMod val="75000"/>
                </a:schemeClr>
              </a:solidFill>
            </a:endParaRPr>
          </a:p>
          <a:p>
            <a:pPr marL="0" indent="0">
              <a:buNone/>
            </a:pPr>
            <a:r>
              <a:rPr lang="en-US" altLang="ja-JP" sz="1400" b="1" dirty="0" smtClean="0"/>
              <a:t>•</a:t>
            </a:r>
            <a:r>
              <a:rPr lang="ja-JP" altLang="en-US" sz="1400" b="1" dirty="0" smtClean="0"/>
              <a:t>保育所</a:t>
            </a:r>
            <a:r>
              <a:rPr lang="ja-JP" altLang="en-US" sz="1400" b="1" dirty="0"/>
              <a:t>の所在と定員等　</a:t>
            </a:r>
            <a:r>
              <a:rPr lang="en-US" altLang="ja-JP" sz="1400" b="1" dirty="0">
                <a:hlinkClick r:id="rId2"/>
              </a:rPr>
              <a:t>http://www.city.tsuchiura.lg.jp/cms/data/doc/1322183234_doc_22.</a:t>
            </a:r>
            <a:r>
              <a:rPr lang="en-US" altLang="ja-JP" sz="1400" b="1" dirty="0" smtClean="0">
                <a:hlinkClick r:id="rId2"/>
              </a:rPr>
              <a:t>pdf</a:t>
            </a:r>
            <a:endParaRPr lang="en-US" altLang="ja-JP" sz="1400" b="1" dirty="0" smtClean="0"/>
          </a:p>
          <a:p>
            <a:pPr marL="0" indent="0">
              <a:buNone/>
            </a:pPr>
            <a:r>
              <a:rPr lang="en-US" altLang="ja-JP" sz="1400" b="1" dirty="0" smtClean="0">
                <a:hlinkClick r:id="rId3"/>
              </a:rPr>
              <a:t>•http</a:t>
            </a:r>
            <a:r>
              <a:rPr lang="en-US" altLang="ja-JP" sz="1400" b="1" dirty="0">
                <a:hlinkClick r:id="rId3"/>
              </a:rPr>
              <a:t>://www.city.tsuchiura.lg.jp/cms/data/doc/1220000959_doc_34.</a:t>
            </a:r>
            <a:r>
              <a:rPr lang="en-US" altLang="ja-JP" sz="1400" b="1" dirty="0" smtClean="0">
                <a:hlinkClick r:id="rId3"/>
              </a:rPr>
              <a:t>pdf</a:t>
            </a:r>
            <a:endParaRPr lang="en-US" altLang="ja-JP" sz="1400" b="1" dirty="0" smtClean="0"/>
          </a:p>
          <a:p>
            <a:pPr marL="0" indent="0">
              <a:buNone/>
            </a:pPr>
            <a:r>
              <a:rPr lang="en-US" altLang="ja-JP" sz="1400" b="1" dirty="0" smtClean="0"/>
              <a:t>•</a:t>
            </a:r>
            <a:r>
              <a:rPr lang="ja-JP" altLang="en-US" sz="1400" b="1" dirty="0" smtClean="0"/>
              <a:t>土浦市</a:t>
            </a:r>
            <a:r>
              <a:rPr lang="ja-JP" altLang="en-US" sz="1400" b="1" dirty="0"/>
              <a:t>満足度調査報告書：</a:t>
            </a:r>
            <a:r>
              <a:rPr lang="en-US" altLang="ja-JP" sz="1400" b="1" dirty="0">
                <a:hlinkClick r:id="rId4"/>
              </a:rPr>
              <a:t>http://www.city.tsuchiura.lg.jp/cms/data/doc/1352963378_doc_3.pdf</a:t>
            </a:r>
            <a:endParaRPr lang="en-US" altLang="ja-JP" sz="1400" b="1" dirty="0"/>
          </a:p>
          <a:p>
            <a:pPr marL="0" indent="0">
              <a:buNone/>
            </a:pPr>
            <a:r>
              <a:rPr lang="en-US" altLang="ja-JP" sz="1400" b="1" dirty="0" smtClean="0"/>
              <a:t>•</a:t>
            </a:r>
            <a:r>
              <a:rPr lang="ja-JP" altLang="en-US" sz="1400" b="1" dirty="0" smtClean="0"/>
              <a:t>土浦市</a:t>
            </a:r>
            <a:r>
              <a:rPr lang="en-US" altLang="ja-JP" sz="1400" b="1" dirty="0"/>
              <a:t>HP</a:t>
            </a:r>
            <a:r>
              <a:rPr lang="ja-JP" altLang="en-US" sz="1400" b="1" dirty="0"/>
              <a:t>：</a:t>
            </a:r>
            <a:r>
              <a:rPr lang="en-US" altLang="ja-JP" sz="1400" b="1" dirty="0">
                <a:hlinkClick r:id="rId5"/>
              </a:rPr>
              <a:t>http://www.city.tsuchiura.lg.jp/</a:t>
            </a:r>
            <a:r>
              <a:rPr lang="en-US" altLang="ja-JP" sz="1400" b="1" dirty="0" smtClean="0">
                <a:hlinkClick r:id="rId5"/>
              </a:rPr>
              <a:t>index.php</a:t>
            </a:r>
            <a:endParaRPr lang="en-US" altLang="ja-JP" sz="1400" b="1" dirty="0" smtClean="0"/>
          </a:p>
          <a:p>
            <a:pPr marL="0" indent="0">
              <a:buNone/>
            </a:pPr>
            <a:r>
              <a:rPr lang="en-US" altLang="ja-JP" sz="1400" b="1" dirty="0" smtClean="0"/>
              <a:t>•</a:t>
            </a:r>
            <a:r>
              <a:rPr lang="ja-JP" altLang="en-US" sz="1400" b="1" dirty="0" smtClean="0"/>
              <a:t>土浦市</a:t>
            </a:r>
            <a:r>
              <a:rPr lang="ja-JP" altLang="en-US" sz="1400" b="1" dirty="0"/>
              <a:t>耕作放棄地解消計画：</a:t>
            </a:r>
            <a:r>
              <a:rPr lang="en-US" altLang="ja-JP" sz="1400" b="1" dirty="0">
                <a:hlinkClick r:id="rId6"/>
              </a:rPr>
              <a:t>http://www.city.tsuchiura.lg.jp/cms/data/doc/1269591701_doc_27.pdf</a:t>
            </a:r>
            <a:endParaRPr lang="en-US" altLang="ja-JP" sz="1400" b="1" dirty="0"/>
          </a:p>
          <a:p>
            <a:pPr marL="0" indent="0">
              <a:buNone/>
            </a:pPr>
            <a:r>
              <a:rPr lang="en-US" altLang="ja-JP" sz="1400" b="1" dirty="0" smtClean="0">
                <a:solidFill>
                  <a:schemeClr val="tx1">
                    <a:lumMod val="95000"/>
                    <a:lumOff val="5000"/>
                  </a:schemeClr>
                </a:solidFill>
              </a:rPr>
              <a:t>•</a:t>
            </a:r>
            <a:r>
              <a:rPr lang="ja-JP" altLang="en-US" sz="1400" b="1" dirty="0" smtClean="0">
                <a:solidFill>
                  <a:schemeClr val="tx1">
                    <a:lumMod val="95000"/>
                    <a:lumOff val="5000"/>
                  </a:schemeClr>
                </a:solidFill>
              </a:rPr>
              <a:t>第７次土浦市総合計画</a:t>
            </a:r>
            <a:r>
              <a:rPr lang="en-US" altLang="ja-JP" sz="1400" b="1" dirty="0" smtClean="0">
                <a:solidFill>
                  <a:schemeClr val="tx1">
                    <a:lumMod val="95000"/>
                    <a:lumOff val="5000"/>
                  </a:schemeClr>
                </a:solidFill>
              </a:rPr>
              <a:t> </a:t>
            </a:r>
            <a:r>
              <a:rPr lang="en-US" altLang="ja-JP" sz="1400" b="1" dirty="0">
                <a:hlinkClick r:id="rId7"/>
              </a:rPr>
              <a:t>http://www.city.tsuchiura.lg.jp/cms/data/doc/1354674048_doc_3_0.</a:t>
            </a:r>
            <a:r>
              <a:rPr lang="en-US" altLang="ja-JP" sz="1400" b="1" dirty="0" smtClean="0">
                <a:hlinkClick r:id="rId7"/>
              </a:rPr>
              <a:t>pdf</a:t>
            </a:r>
            <a:endParaRPr lang="en-US" altLang="ja-JP" sz="1400" b="1" dirty="0" smtClean="0">
              <a:solidFill>
                <a:schemeClr val="tx1">
                  <a:lumMod val="95000"/>
                  <a:lumOff val="5000"/>
                </a:schemeClr>
              </a:solidFill>
            </a:endParaRPr>
          </a:p>
          <a:p>
            <a:pPr marL="0" indent="0">
              <a:buNone/>
            </a:pPr>
            <a:r>
              <a:rPr lang="en-US" altLang="ja-JP" sz="1400" b="1" dirty="0" smtClean="0"/>
              <a:t>•</a:t>
            </a:r>
            <a:r>
              <a:rPr lang="ja-JP" altLang="en-US" sz="1400" b="1" dirty="0" smtClean="0"/>
              <a:t>土浦市都市と農村の交流事業調査</a:t>
            </a:r>
            <a:r>
              <a:rPr lang="en-US" altLang="ja-JP" sz="1400" b="1" dirty="0" smtClean="0"/>
              <a:t> </a:t>
            </a:r>
            <a:r>
              <a:rPr lang="en-US" altLang="ja-JP" sz="1400" b="1" dirty="0">
                <a:hlinkClick r:id="rId8"/>
              </a:rPr>
              <a:t>http://www.city.tsuchiura.lg.jp/cms/data/doc/1232350450_doc_27.</a:t>
            </a:r>
            <a:r>
              <a:rPr lang="en-US" altLang="ja-JP" sz="1400" b="1" dirty="0" smtClean="0">
                <a:hlinkClick r:id="rId8"/>
              </a:rPr>
              <a:t>pdf</a:t>
            </a:r>
            <a:endParaRPr lang="en-US" altLang="ja-JP" sz="1400" b="1" dirty="0" smtClean="0"/>
          </a:p>
          <a:p>
            <a:pPr marL="0" indent="0">
              <a:buNone/>
            </a:pPr>
            <a:r>
              <a:rPr lang="en-US" altLang="ja-JP" sz="1400" b="1" dirty="0" smtClean="0"/>
              <a:t>•</a:t>
            </a:r>
            <a:r>
              <a:rPr lang="ja-JP" altLang="en-US" sz="1400" b="1" dirty="0" smtClean="0"/>
              <a:t>新治</a:t>
            </a:r>
            <a:r>
              <a:rPr lang="ja-JP" altLang="en-US" sz="1400" b="1" dirty="0"/>
              <a:t>こまち</a:t>
            </a:r>
            <a:r>
              <a:rPr lang="ja-JP" altLang="en-US" sz="1400" b="1" dirty="0" smtClean="0"/>
              <a:t>パラグライダースクールログ</a:t>
            </a:r>
            <a:r>
              <a:rPr lang="en-US" altLang="ja-JP" sz="1400" b="1" dirty="0"/>
              <a:t> </a:t>
            </a:r>
            <a:r>
              <a:rPr lang="en-US" altLang="ja-JP" sz="1400" b="1" dirty="0" smtClean="0">
                <a:hlinkClick r:id="rId9"/>
              </a:rPr>
              <a:t>http</a:t>
            </a:r>
            <a:r>
              <a:rPr lang="en-US" altLang="ja-JP" sz="1400" b="1" dirty="0">
                <a:hlinkClick r:id="rId9"/>
              </a:rPr>
              <a:t>://niiharikomachi.blog71.fc2.com</a:t>
            </a:r>
            <a:r>
              <a:rPr lang="en-US" altLang="ja-JP" sz="1400" b="1" dirty="0" smtClean="0">
                <a:hlinkClick r:id="rId9"/>
              </a:rPr>
              <a:t>/</a:t>
            </a:r>
            <a:endParaRPr lang="en-US" altLang="ja-JP" sz="1400" b="1" dirty="0" smtClean="0"/>
          </a:p>
          <a:p>
            <a:pPr marL="0" indent="0">
              <a:buNone/>
            </a:pPr>
            <a:r>
              <a:rPr lang="en-US" altLang="ja-JP" sz="1400" b="1" dirty="0" smtClean="0"/>
              <a:t>•</a:t>
            </a:r>
            <a:r>
              <a:rPr lang="ja-JP" altLang="en-US" sz="1400" b="1" dirty="0" smtClean="0"/>
              <a:t>茨城</a:t>
            </a:r>
            <a:r>
              <a:rPr lang="ja-JP" altLang="en-US" sz="1400" b="1" dirty="0"/>
              <a:t>新聞体験工房で観光活性化　土浦、「小町の里」</a:t>
            </a:r>
            <a:r>
              <a:rPr lang="ja-JP" altLang="en-US" sz="1400" b="1" dirty="0" smtClean="0"/>
              <a:t>オープン</a:t>
            </a:r>
            <a:r>
              <a:rPr lang="en-US" altLang="ja-JP" sz="1400" b="1" dirty="0" smtClean="0">
                <a:solidFill>
                  <a:schemeClr val="accent1"/>
                </a:solidFill>
              </a:rPr>
              <a:t> </a:t>
            </a:r>
            <a:r>
              <a:rPr lang="en-US" altLang="ja-JP" sz="1400" b="1" u="sng" dirty="0" smtClean="0">
                <a:solidFill>
                  <a:schemeClr val="accent1">
                    <a:lumMod val="75000"/>
                  </a:schemeClr>
                </a:solidFill>
              </a:rPr>
              <a:t>http</a:t>
            </a:r>
            <a:r>
              <a:rPr lang="en-US" altLang="ja-JP" sz="1400" b="1" u="sng" dirty="0">
                <a:solidFill>
                  <a:schemeClr val="accent1">
                    <a:lumMod val="75000"/>
                  </a:schemeClr>
                </a:solidFill>
              </a:rPr>
              <a:t>://</a:t>
            </a:r>
            <a:r>
              <a:rPr lang="en-US" altLang="ja-JP" sz="1400" b="1" u="sng" dirty="0" err="1">
                <a:solidFill>
                  <a:schemeClr val="accent1">
                    <a:lumMod val="75000"/>
                  </a:schemeClr>
                </a:solidFill>
              </a:rPr>
              <a:t>ibarakinews.jp</a:t>
            </a:r>
            <a:r>
              <a:rPr lang="en-US" altLang="ja-JP" sz="1400" b="1" u="sng" dirty="0">
                <a:solidFill>
                  <a:schemeClr val="accent1">
                    <a:lumMod val="75000"/>
                  </a:schemeClr>
                </a:solidFill>
              </a:rPr>
              <a:t>/news/</a:t>
            </a:r>
            <a:r>
              <a:rPr lang="en-US" altLang="ja-JP" sz="1400" b="1" u="sng" dirty="0" err="1">
                <a:solidFill>
                  <a:schemeClr val="accent1">
                    <a:lumMod val="75000"/>
                  </a:schemeClr>
                </a:solidFill>
              </a:rPr>
              <a:t>news.php?f_jun</a:t>
            </a:r>
            <a:r>
              <a:rPr lang="en-US" altLang="ja-JP" sz="1400" b="1" u="sng" dirty="0">
                <a:solidFill>
                  <a:schemeClr val="accent1">
                    <a:lumMod val="75000"/>
                  </a:schemeClr>
                </a:solidFill>
              </a:rPr>
              <a:t>=</a:t>
            </a:r>
            <a:r>
              <a:rPr lang="en-US" altLang="ja-JP" sz="1400" b="1" u="sng" dirty="0" smtClean="0">
                <a:solidFill>
                  <a:schemeClr val="accent1">
                    <a:lumMod val="75000"/>
                  </a:schemeClr>
                </a:solidFill>
              </a:rPr>
              <a:t>13670639908632</a:t>
            </a:r>
          </a:p>
          <a:p>
            <a:pPr marL="0" indent="0">
              <a:buNone/>
            </a:pPr>
            <a:r>
              <a:rPr lang="en-US" altLang="ja-JP" sz="1400" b="1" dirty="0"/>
              <a:t>•</a:t>
            </a:r>
            <a:r>
              <a:rPr lang="ja-JP" altLang="en-US" sz="1400" b="1" dirty="0"/>
              <a:t>霞ヶ浦観光遊覧船ホワイトアイリス運行表</a:t>
            </a:r>
            <a:r>
              <a:rPr lang="en-US" altLang="ja-JP" sz="1400" b="1" dirty="0"/>
              <a:t>/</a:t>
            </a:r>
            <a:r>
              <a:rPr lang="ja-JP" altLang="en-US" sz="1400" b="1" dirty="0"/>
              <a:t>ラクスマリーナ</a:t>
            </a:r>
            <a:r>
              <a:rPr lang="en-US" altLang="ja-JP" sz="1400" b="1" dirty="0">
                <a:hlinkClick r:id="rId10"/>
              </a:rPr>
              <a:t>http://boat-fair.jp/2008/link/lacus_marina/white_iris/a.html</a:t>
            </a:r>
            <a:endParaRPr lang="en-US" altLang="ja-JP" sz="1400" b="1" dirty="0"/>
          </a:p>
          <a:p>
            <a:pPr marL="0" indent="0">
              <a:buNone/>
            </a:pPr>
            <a:endParaRPr lang="en-US" altLang="ja-JP" sz="1400" b="1" u="sng" dirty="0" smtClean="0">
              <a:solidFill>
                <a:schemeClr val="accent1">
                  <a:lumMod val="75000"/>
                </a:schemeClr>
              </a:solidFill>
            </a:endParaRPr>
          </a:p>
          <a:p>
            <a:pPr marL="0" indent="0">
              <a:buNone/>
            </a:pPr>
            <a:endParaRPr lang="en-US" altLang="ja-JP" sz="1400" b="1" u="sng" dirty="0">
              <a:solidFill>
                <a:schemeClr val="accent1">
                  <a:lumMod val="75000"/>
                </a:schemeClr>
              </a:solidFill>
            </a:endParaRPr>
          </a:p>
          <a:p>
            <a:pPr marL="0" indent="0">
              <a:buNone/>
            </a:pPr>
            <a:endParaRPr lang="en-US" altLang="ja-JP" sz="1400" b="1" dirty="0"/>
          </a:p>
          <a:p>
            <a:endParaRPr lang="en-US" altLang="ja-JP" sz="1400" b="1" dirty="0" smtClean="0"/>
          </a:p>
          <a:p>
            <a:endParaRPr lang="en-US" altLang="ja-JP" sz="1400" b="1" dirty="0"/>
          </a:p>
          <a:p>
            <a:endParaRPr lang="ja-JP" altLang="en-US" sz="1400" b="1" dirty="0"/>
          </a:p>
          <a:p>
            <a:endParaRPr lang="ja-JP" altLang="en-US" sz="2400" b="1" dirty="0"/>
          </a:p>
          <a:p>
            <a:endParaRPr kumimoji="1" lang="ja-JP" altLang="en-US" sz="2400" b="1" dirty="0"/>
          </a:p>
        </p:txBody>
      </p:sp>
    </p:spTree>
    <p:extLst>
      <p:ext uri="{BB962C8B-B14F-4D97-AF65-F5344CB8AC3E}">
        <p14:creationId xmlns:p14="http://schemas.microsoft.com/office/powerpoint/2010/main" val="26881675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少子高齢化の進行</a:t>
            </a:r>
            <a:endParaRPr kumimoji="1" lang="ja-JP" altLang="en-US" dirty="0"/>
          </a:p>
        </p:txBody>
      </p:sp>
      <p:graphicFrame>
        <p:nvGraphicFramePr>
          <p:cNvPr id="4" name="グラフ 3"/>
          <p:cNvGraphicFramePr>
            <a:graphicFrameLocks/>
          </p:cNvGraphicFramePr>
          <p:nvPr>
            <p:extLst/>
          </p:nvPr>
        </p:nvGraphicFramePr>
        <p:xfrm>
          <a:off x="179512" y="1484784"/>
          <a:ext cx="4536504" cy="403244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p:cNvGraphicFramePr>
            <a:graphicFrameLocks/>
          </p:cNvGraphicFramePr>
          <p:nvPr>
            <p:extLst/>
          </p:nvPr>
        </p:nvGraphicFramePr>
        <p:xfrm>
          <a:off x="4644011" y="1484784"/>
          <a:ext cx="4961409" cy="4032448"/>
        </p:xfrm>
        <a:graphic>
          <a:graphicData uri="http://schemas.openxmlformats.org/drawingml/2006/chart">
            <c:chart xmlns:c="http://schemas.openxmlformats.org/drawingml/2006/chart" xmlns:r="http://schemas.openxmlformats.org/officeDocument/2006/relationships" r:id="rId3"/>
          </a:graphicData>
        </a:graphic>
      </p:graphicFrame>
      <p:sp>
        <p:nvSpPr>
          <p:cNvPr id="7" name="右矢印 6"/>
          <p:cNvSpPr/>
          <p:nvPr/>
        </p:nvSpPr>
        <p:spPr>
          <a:xfrm>
            <a:off x="3575575" y="3789040"/>
            <a:ext cx="2304256" cy="1224136"/>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 name="正方形/長方形 7"/>
          <p:cNvSpPr/>
          <p:nvPr/>
        </p:nvSpPr>
        <p:spPr>
          <a:xfrm>
            <a:off x="546811" y="5858941"/>
            <a:ext cx="8640960"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t>高齢者のケアと同時に若者を呼び込むまちづくりが必要</a:t>
            </a:r>
          </a:p>
        </p:txBody>
      </p:sp>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29</a:t>
            </a:fld>
            <a:endParaRPr kumimoji="1" lang="ja-JP" altLang="en-US"/>
          </a:p>
        </p:txBody>
      </p:sp>
    </p:spTree>
    <p:extLst>
      <p:ext uri="{BB962C8B-B14F-4D97-AF65-F5344CB8AC3E}">
        <p14:creationId xmlns:p14="http://schemas.microsoft.com/office/powerpoint/2010/main" val="1646197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city.tsuchiura.lg.jp/cms/data/img/21-1372664704_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17" y="5551152"/>
            <a:ext cx="2570859" cy="1315423"/>
          </a:xfrm>
          <a:prstGeom prst="rect">
            <a:avLst/>
          </a:prstGeom>
          <a:noFill/>
          <a:extLst>
            <a:ext uri="{909E8E84-426E-40DD-AFC4-6F175D3DCCD1}">
              <a14:hiddenFill xmlns:a14="http://schemas.microsoft.com/office/drawing/2010/main">
                <a:solidFill>
                  <a:srgbClr val="FFFFFF"/>
                </a:solidFill>
              </a14:hiddenFill>
            </a:ext>
          </a:extLst>
        </p:spPr>
      </p:pic>
      <p:sp>
        <p:nvSpPr>
          <p:cNvPr id="32" name="フローチャート : 結合子 31"/>
          <p:cNvSpPr/>
          <p:nvPr/>
        </p:nvSpPr>
        <p:spPr>
          <a:xfrm rot="14323582">
            <a:off x="5486488" y="2102237"/>
            <a:ext cx="341131" cy="531009"/>
          </a:xfrm>
          <a:prstGeom prst="flowChartConnector">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1029" name="Picture 5" descr="http://illustcut.com/box/yasai/yasai01/yasai01_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19250" y="814398"/>
            <a:ext cx="1641845" cy="1641845"/>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p:cNvSpPr>
            <a:spLocks noGrp="1"/>
          </p:cNvSpPr>
          <p:nvPr>
            <p:ph type="sldNum" sz="quarter" idx="12"/>
          </p:nvPr>
        </p:nvSpPr>
        <p:spPr/>
        <p:txBody>
          <a:bodyPr/>
          <a:lstStyle/>
          <a:p>
            <a:fld id="{77C87CC7-EF39-4118-BB73-70ECF996A7FF}" type="slidenum">
              <a:rPr kumimoji="1" lang="ja-JP" altLang="en-US" smtClean="0"/>
              <a:t>3</a:t>
            </a:fld>
            <a:endParaRPr kumimoji="1" lang="ja-JP" altLang="en-US"/>
          </a:p>
        </p:txBody>
      </p:sp>
      <p:grpSp>
        <p:nvGrpSpPr>
          <p:cNvPr id="25" name="グループ化 24"/>
          <p:cNvGrpSpPr/>
          <p:nvPr/>
        </p:nvGrpSpPr>
        <p:grpSpPr>
          <a:xfrm>
            <a:off x="0" y="-27462"/>
            <a:ext cx="9144000" cy="410584"/>
            <a:chOff x="0" y="-15766"/>
            <a:chExt cx="12192000" cy="461665"/>
          </a:xfrm>
        </p:grpSpPr>
        <p:sp>
          <p:nvSpPr>
            <p:cNvPr id="27" name="正方形/長方形 26"/>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33" name="グループ化 32"/>
            <p:cNvGrpSpPr/>
            <p:nvPr/>
          </p:nvGrpSpPr>
          <p:grpSpPr>
            <a:xfrm>
              <a:off x="75788" y="-15766"/>
              <a:ext cx="12048485" cy="449888"/>
              <a:chOff x="75788" y="-15766"/>
              <a:chExt cx="12048485" cy="449888"/>
            </a:xfrm>
          </p:grpSpPr>
          <p:graphicFrame>
            <p:nvGraphicFramePr>
              <p:cNvPr id="34" name="図表 33"/>
              <p:cNvGraphicFramePr/>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5"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grpSp>
        <p:nvGrpSpPr>
          <p:cNvPr id="9" name="グループ化 8"/>
          <p:cNvGrpSpPr/>
          <p:nvPr/>
        </p:nvGrpSpPr>
        <p:grpSpPr>
          <a:xfrm>
            <a:off x="1459252" y="1104048"/>
            <a:ext cx="5691514" cy="5400000"/>
            <a:chOff x="1557870" y="958934"/>
            <a:chExt cx="5895395" cy="5621867"/>
          </a:xfrm>
        </p:grpSpPr>
        <p:grpSp>
          <p:nvGrpSpPr>
            <p:cNvPr id="8" name="グループ化 7"/>
            <p:cNvGrpSpPr/>
            <p:nvPr/>
          </p:nvGrpSpPr>
          <p:grpSpPr>
            <a:xfrm>
              <a:off x="1557870" y="958934"/>
              <a:ext cx="5895395" cy="5621867"/>
              <a:chOff x="1557870" y="958934"/>
              <a:chExt cx="5895395" cy="5621867"/>
            </a:xfrm>
          </p:grpSpPr>
          <p:sp>
            <p:nvSpPr>
              <p:cNvPr id="5" name="フローチャート : 結合子 4"/>
              <p:cNvSpPr/>
              <p:nvPr/>
            </p:nvSpPr>
            <p:spPr>
              <a:xfrm>
                <a:off x="1557870" y="958934"/>
                <a:ext cx="5895395" cy="5621867"/>
              </a:xfrm>
              <a:prstGeom prst="flowChartConnector">
                <a:avLst/>
              </a:prstGeom>
              <a:solidFill>
                <a:schemeClr val="accent4">
                  <a:lumMod val="20000"/>
                  <a:lumOff val="80000"/>
                </a:scheme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3600" dirty="0">
                  <a:solidFill>
                    <a:schemeClr val="tx1"/>
                  </a:solidFill>
                </a:endParaRPr>
              </a:p>
            </p:txBody>
          </p:sp>
          <p:sp>
            <p:nvSpPr>
              <p:cNvPr id="15" name="フローチャート : 結合子 14"/>
              <p:cNvSpPr/>
              <p:nvPr/>
            </p:nvSpPr>
            <p:spPr>
              <a:xfrm rot="2180669">
                <a:off x="5300223" y="1695038"/>
                <a:ext cx="1112568" cy="1733320"/>
              </a:xfrm>
              <a:prstGeom prst="flowChartConnector">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6" name="フローチャート : 結合子 15"/>
              <p:cNvSpPr/>
              <p:nvPr/>
            </p:nvSpPr>
            <p:spPr>
              <a:xfrm rot="19270404">
                <a:off x="2504429" y="1761737"/>
                <a:ext cx="1118223" cy="1724555"/>
              </a:xfrm>
              <a:prstGeom prst="flowChartConnector">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chemeClr val="tx1"/>
                  </a:solidFill>
                </a:endParaRPr>
              </a:p>
            </p:txBody>
          </p:sp>
          <p:sp>
            <p:nvSpPr>
              <p:cNvPr id="17" name="フローチャート : 結合子 16"/>
              <p:cNvSpPr/>
              <p:nvPr/>
            </p:nvSpPr>
            <p:spPr>
              <a:xfrm rot="7858119">
                <a:off x="5282882" y="4174474"/>
                <a:ext cx="1118223" cy="1724555"/>
              </a:xfrm>
              <a:prstGeom prst="flowChartConnector">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8" name="フローチャート : 結合子 17"/>
              <p:cNvSpPr/>
              <p:nvPr/>
            </p:nvSpPr>
            <p:spPr>
              <a:xfrm rot="2205438">
                <a:off x="2837283" y="4174475"/>
                <a:ext cx="1118223" cy="1724555"/>
              </a:xfrm>
              <a:prstGeom prst="flowChartConnector">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8" name="フローチャート : 結合子 27"/>
              <p:cNvSpPr/>
              <p:nvPr/>
            </p:nvSpPr>
            <p:spPr>
              <a:xfrm rot="4455019">
                <a:off x="2165836" y="3914762"/>
                <a:ext cx="492783" cy="811953"/>
              </a:xfrm>
              <a:prstGeom prst="flowChartConnector">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9" name="フローチャート : 結合子 28"/>
              <p:cNvSpPr/>
              <p:nvPr/>
            </p:nvSpPr>
            <p:spPr>
              <a:xfrm>
                <a:off x="4412056" y="5254990"/>
                <a:ext cx="492783" cy="811953"/>
              </a:xfrm>
              <a:prstGeom prst="flowChartConnector">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0" name="フローチャート : 結合子 29"/>
              <p:cNvSpPr/>
              <p:nvPr/>
            </p:nvSpPr>
            <p:spPr>
              <a:xfrm rot="17536666">
                <a:off x="6380431" y="4004133"/>
                <a:ext cx="492783" cy="811953"/>
              </a:xfrm>
              <a:prstGeom prst="flowChartConnector">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1" name="フローチャート : 結合子 30"/>
              <p:cNvSpPr/>
              <p:nvPr/>
            </p:nvSpPr>
            <p:spPr>
              <a:xfrm>
                <a:off x="4235557" y="1323243"/>
                <a:ext cx="522069" cy="864787"/>
              </a:xfrm>
              <a:prstGeom prst="flowChartConnector">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6" name="テキスト ボックス 5"/>
            <p:cNvSpPr txBox="1"/>
            <p:nvPr/>
          </p:nvSpPr>
          <p:spPr>
            <a:xfrm>
              <a:off x="4815674" y="2428514"/>
              <a:ext cx="2236926" cy="544717"/>
            </a:xfrm>
            <a:prstGeom prst="rect">
              <a:avLst/>
            </a:prstGeom>
            <a:noFill/>
          </p:spPr>
          <p:txBody>
            <a:bodyPr wrap="none" rtlCol="0">
              <a:spAutoFit/>
            </a:bodyPr>
            <a:lstStyle/>
            <a:p>
              <a:r>
                <a:rPr lang="ja-JP" altLang="en-US" sz="2800" dirty="0"/>
                <a:t>③</a:t>
              </a:r>
              <a:r>
                <a:rPr lang="ja-JP" altLang="en-US" sz="2800" dirty="0" smtClean="0"/>
                <a:t>安心</a:t>
              </a:r>
              <a:r>
                <a:rPr lang="ja-JP" altLang="en-US" sz="2800" dirty="0"/>
                <a:t>・安全</a:t>
              </a:r>
            </a:p>
          </p:txBody>
        </p:sp>
        <p:sp>
          <p:nvSpPr>
            <p:cNvPr id="23" name="テキスト ボックス 22"/>
            <p:cNvSpPr txBox="1"/>
            <p:nvPr/>
          </p:nvSpPr>
          <p:spPr>
            <a:xfrm>
              <a:off x="4928922" y="4781478"/>
              <a:ext cx="1679023" cy="544717"/>
            </a:xfrm>
            <a:prstGeom prst="rect">
              <a:avLst/>
            </a:prstGeom>
            <a:noFill/>
          </p:spPr>
          <p:txBody>
            <a:bodyPr wrap="none" rtlCol="0">
              <a:spAutoFit/>
            </a:bodyPr>
            <a:lstStyle/>
            <a:p>
              <a:r>
                <a:rPr lang="ja-JP" altLang="en-US" sz="2800" dirty="0"/>
                <a:t>④</a:t>
              </a:r>
              <a:r>
                <a:rPr lang="ja-JP" altLang="en-US" sz="2800" dirty="0" smtClean="0"/>
                <a:t>利便性</a:t>
              </a:r>
              <a:endParaRPr lang="ja-JP" altLang="en-US" sz="2800" dirty="0"/>
            </a:p>
          </p:txBody>
        </p:sp>
        <p:sp>
          <p:nvSpPr>
            <p:cNvPr id="24" name="テキスト ボックス 23"/>
            <p:cNvSpPr txBox="1"/>
            <p:nvPr/>
          </p:nvSpPr>
          <p:spPr>
            <a:xfrm>
              <a:off x="2337013" y="4792796"/>
              <a:ext cx="2050958" cy="544717"/>
            </a:xfrm>
            <a:prstGeom prst="rect">
              <a:avLst/>
            </a:prstGeom>
            <a:noFill/>
          </p:spPr>
          <p:txBody>
            <a:bodyPr wrap="none" rtlCol="0">
              <a:spAutoFit/>
            </a:bodyPr>
            <a:lstStyle/>
            <a:p>
              <a:r>
                <a:rPr lang="ja-JP" altLang="en-US" sz="2800" dirty="0"/>
                <a:t>⑤</a:t>
              </a:r>
              <a:r>
                <a:rPr lang="ja-JP" altLang="en-US" sz="2800" dirty="0" smtClean="0"/>
                <a:t>自然</a:t>
              </a:r>
              <a:r>
                <a:rPr lang="ja-JP" altLang="en-US" sz="2800" dirty="0"/>
                <a:t>環境</a:t>
              </a:r>
            </a:p>
          </p:txBody>
        </p:sp>
        <p:sp>
          <p:nvSpPr>
            <p:cNvPr id="26" name="テキスト ボックス 25"/>
            <p:cNvSpPr txBox="1"/>
            <p:nvPr/>
          </p:nvSpPr>
          <p:spPr>
            <a:xfrm>
              <a:off x="2952422" y="3430762"/>
              <a:ext cx="3233578" cy="646331"/>
            </a:xfrm>
            <a:prstGeom prst="rect">
              <a:avLst/>
            </a:prstGeom>
            <a:noFill/>
          </p:spPr>
          <p:txBody>
            <a:bodyPr wrap="none" rtlCol="0">
              <a:spAutoFit/>
            </a:bodyPr>
            <a:lstStyle/>
            <a:p>
              <a:r>
                <a:rPr lang="ja-JP" altLang="en-US" sz="3600" dirty="0" smtClean="0">
                  <a:solidFill>
                    <a:srgbClr val="FF0000"/>
                  </a:solidFill>
                </a:rPr>
                <a:t>①人</a:t>
              </a:r>
              <a:r>
                <a:rPr lang="ja-JP" altLang="en-US" sz="3600" dirty="0">
                  <a:solidFill>
                    <a:srgbClr val="FF0000"/>
                  </a:solidFill>
                </a:rPr>
                <a:t>のつながり</a:t>
              </a:r>
            </a:p>
          </p:txBody>
        </p:sp>
        <p:sp>
          <p:nvSpPr>
            <p:cNvPr id="22" name="テキスト ボックス 21"/>
            <p:cNvSpPr txBox="1"/>
            <p:nvPr/>
          </p:nvSpPr>
          <p:spPr>
            <a:xfrm>
              <a:off x="1755690" y="2442700"/>
              <a:ext cx="2902756" cy="544717"/>
            </a:xfrm>
            <a:prstGeom prst="rect">
              <a:avLst/>
            </a:prstGeom>
            <a:noFill/>
          </p:spPr>
          <p:txBody>
            <a:bodyPr wrap="none" rtlCol="0">
              <a:spAutoFit/>
            </a:bodyPr>
            <a:lstStyle/>
            <a:p>
              <a:r>
                <a:rPr lang="ja-JP" altLang="en-US" sz="2800" dirty="0" smtClean="0"/>
                <a:t>②にぎわい・活気</a:t>
              </a:r>
              <a:endParaRPr lang="ja-JP" altLang="en-US" sz="2800" dirty="0"/>
            </a:p>
          </p:txBody>
        </p:sp>
      </p:grpSp>
      <p:sp>
        <p:nvSpPr>
          <p:cNvPr id="2" name="タイトル 1"/>
          <p:cNvSpPr>
            <a:spLocks noGrp="1"/>
          </p:cNvSpPr>
          <p:nvPr>
            <p:ph type="title"/>
          </p:nvPr>
        </p:nvSpPr>
        <p:spPr>
          <a:xfrm>
            <a:off x="294640" y="501037"/>
            <a:ext cx="10515600" cy="718957"/>
          </a:xfrm>
        </p:spPr>
        <p:txBody>
          <a:bodyPr>
            <a:normAutofit/>
          </a:bodyPr>
          <a:lstStyle/>
          <a:p>
            <a:r>
              <a:rPr lang="ja-JP" altLang="en-US" sz="3600" dirty="0" smtClean="0"/>
              <a:t>一生住み続けたいまちの条件</a:t>
            </a:r>
            <a:endParaRPr kumimoji="1" lang="ja-JP" altLang="en-US" sz="3600" dirty="0"/>
          </a:p>
        </p:txBody>
      </p:sp>
    </p:spTree>
    <p:extLst>
      <p:ext uri="{BB962C8B-B14F-4D97-AF65-F5344CB8AC3E}">
        <p14:creationId xmlns:p14="http://schemas.microsoft.com/office/powerpoint/2010/main" val="32326262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教育</a:t>
            </a:r>
            <a:endParaRPr kumimoji="1" lang="ja-JP" altLang="en-US" dirty="0"/>
          </a:p>
        </p:txBody>
      </p:sp>
      <p:sp>
        <p:nvSpPr>
          <p:cNvPr id="3" name="コンテンツ プレースホルダー 2"/>
          <p:cNvSpPr>
            <a:spLocks noGrp="1"/>
          </p:cNvSpPr>
          <p:nvPr>
            <p:ph idx="1"/>
          </p:nvPr>
        </p:nvSpPr>
        <p:spPr>
          <a:xfrm>
            <a:off x="457200" y="1155381"/>
            <a:ext cx="8229600" cy="4945987"/>
          </a:xfrm>
        </p:spPr>
        <p:txBody>
          <a:bodyPr>
            <a:noAutofit/>
          </a:bodyPr>
          <a:lstStyle/>
          <a:p>
            <a:r>
              <a:rPr lang="ja-JP" altLang="ja-JP" dirty="0" smtClean="0"/>
              <a:t>県</a:t>
            </a:r>
            <a:r>
              <a:rPr lang="ja-JP" altLang="ja-JP" dirty="0"/>
              <a:t>南では２位、茨城県内３位の学生数をもつ。</a:t>
            </a:r>
          </a:p>
          <a:p>
            <a:pPr lvl="0"/>
            <a:endParaRPr lang="en-US" altLang="ja-JP" dirty="0" smtClean="0"/>
          </a:p>
          <a:p>
            <a:pPr marL="0" indent="0">
              <a:buNone/>
            </a:pPr>
            <a:endParaRPr lang="ja-JP" altLang="ja-JP" dirty="0"/>
          </a:p>
          <a:p>
            <a:pPr marL="0" indent="0">
              <a:buNone/>
            </a:pPr>
            <a:endParaRPr lang="en-US" altLang="ja-JP" dirty="0"/>
          </a:p>
          <a:p>
            <a:pPr marL="0" indent="0">
              <a:buNone/>
            </a:pPr>
            <a:endParaRPr lang="en-US" altLang="ja-JP" dirty="0" smtClean="0"/>
          </a:p>
          <a:p>
            <a:pPr marL="0" indent="0">
              <a:buNone/>
            </a:pPr>
            <a:endParaRPr lang="en-US" altLang="ja-JP" dirty="0" smtClean="0"/>
          </a:p>
          <a:p>
            <a:pPr lvl="0"/>
            <a:r>
              <a:rPr lang="ja-JP" altLang="ja-JP" dirty="0" smtClean="0"/>
              <a:t>幼稚園</a:t>
            </a:r>
            <a:r>
              <a:rPr lang="ja-JP" altLang="ja-JP" dirty="0"/>
              <a:t>から学校教育を</a:t>
            </a:r>
            <a:r>
              <a:rPr lang="ja-JP" altLang="ja-JP" dirty="0" smtClean="0"/>
              <a:t>推進（</a:t>
            </a:r>
            <a:r>
              <a:rPr lang="ja-JP" altLang="ja-JP" dirty="0"/>
              <a:t>学校教育の充実</a:t>
            </a:r>
            <a:r>
              <a:rPr lang="ja-JP" altLang="ja-JP" dirty="0" smtClean="0"/>
              <a:t>）</a:t>
            </a:r>
            <a:endParaRPr lang="ja-JP" altLang="ja-JP" dirty="0"/>
          </a:p>
          <a:p>
            <a:pPr lvl="0"/>
            <a:r>
              <a:rPr lang="ja-JP" altLang="ja-JP" dirty="0"/>
              <a:t>生涯学習復興のため図書館など家庭教育の充実の</a:t>
            </a:r>
            <a:r>
              <a:rPr lang="ja-JP" altLang="ja-JP" dirty="0" smtClean="0"/>
              <a:t>仕組みづくり</a:t>
            </a:r>
            <a:endParaRPr lang="ja-JP" altLang="ja-JP" dirty="0"/>
          </a:p>
        </p:txBody>
      </p:sp>
      <p:sp>
        <p:nvSpPr>
          <p:cNvPr id="5" name="フローチャート: 準備 4"/>
          <p:cNvSpPr/>
          <p:nvPr/>
        </p:nvSpPr>
        <p:spPr>
          <a:xfrm>
            <a:off x="1134026" y="1783952"/>
            <a:ext cx="6849495" cy="1587413"/>
          </a:xfrm>
          <a:prstGeom prst="flowChartPreparati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ja-JP" sz="3600" dirty="0"/>
              <a:t>約６割の学生が</a:t>
            </a:r>
            <a:endParaRPr lang="en-US" altLang="ja-JP" sz="3600" dirty="0"/>
          </a:p>
          <a:p>
            <a:pPr algn="ctr"/>
            <a:r>
              <a:rPr lang="ja-JP" altLang="en-US" sz="3600" dirty="0"/>
              <a:t>市</a:t>
            </a:r>
            <a:r>
              <a:rPr lang="ja-JP" altLang="ja-JP" sz="3600" dirty="0"/>
              <a:t>外から通ってい</a:t>
            </a:r>
            <a:r>
              <a:rPr lang="ja-JP" altLang="en-US" sz="3600" dirty="0"/>
              <a:t>る</a:t>
            </a:r>
          </a:p>
        </p:txBody>
      </p:sp>
      <p:sp>
        <p:nvSpPr>
          <p:cNvPr id="6" name="下矢印 5"/>
          <p:cNvSpPr/>
          <p:nvPr/>
        </p:nvSpPr>
        <p:spPr>
          <a:xfrm>
            <a:off x="3991759" y="3507426"/>
            <a:ext cx="1179384" cy="665203"/>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ja-JP" altLang="en-US" dirty="0"/>
          </a:p>
        </p:txBody>
      </p:sp>
      <p:sp>
        <p:nvSpPr>
          <p:cNvPr id="4" name="スライド番号プレースホルダー 3"/>
          <p:cNvSpPr>
            <a:spLocks noGrp="1"/>
          </p:cNvSpPr>
          <p:nvPr>
            <p:ph type="sldNum" sz="quarter" idx="12"/>
          </p:nvPr>
        </p:nvSpPr>
        <p:spPr/>
        <p:txBody>
          <a:bodyPr/>
          <a:lstStyle/>
          <a:p>
            <a:fld id="{77C87CC7-EF39-4118-BB73-70ECF996A7FF}" type="slidenum">
              <a:rPr kumimoji="1" lang="ja-JP" altLang="en-US" smtClean="0"/>
              <a:t>30</a:t>
            </a:fld>
            <a:endParaRPr kumimoji="1" lang="ja-JP" altLang="en-US"/>
          </a:p>
        </p:txBody>
      </p:sp>
    </p:spTree>
    <p:extLst>
      <p:ext uri="{BB962C8B-B14F-4D97-AF65-F5344CB8AC3E}">
        <p14:creationId xmlns:p14="http://schemas.microsoft.com/office/powerpoint/2010/main" val="4160853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1000"/>
                                        <p:tgtEl>
                                          <p:spTgt spid="3">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wipe(down)">
                                      <p:cBhvr>
                                        <p:cTn id="15" dur="1000"/>
                                        <p:tgtEl>
                                          <p:spTgt spid="3">
                                            <p:txEl>
                                              <p:pRg st="7" end="7"/>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p:cNvPicPr>
            <a:picLocks noChangeAspect="1"/>
          </p:cNvPicPr>
          <p:nvPr/>
        </p:nvPicPr>
        <p:blipFill>
          <a:blip r:embed="rId3">
            <a:alphaModFix amt="25000"/>
          </a:blip>
          <a:stretch>
            <a:fillRect/>
          </a:stretch>
        </p:blipFill>
        <p:spPr>
          <a:xfrm>
            <a:off x="457203" y="1209460"/>
            <a:ext cx="8229599" cy="5229443"/>
          </a:xfrm>
          <a:prstGeom prst="rect">
            <a:avLst/>
          </a:prstGeom>
          <a:ln>
            <a:noFill/>
          </a:ln>
          <a:effectLst>
            <a:softEdge rad="112500"/>
          </a:effectLst>
        </p:spPr>
      </p:pic>
      <p:sp>
        <p:nvSpPr>
          <p:cNvPr id="2" name="タイトル 1"/>
          <p:cNvSpPr>
            <a:spLocks noGrp="1"/>
          </p:cNvSpPr>
          <p:nvPr>
            <p:ph type="title"/>
          </p:nvPr>
        </p:nvSpPr>
        <p:spPr/>
        <p:txBody>
          <a:bodyPr/>
          <a:lstStyle/>
          <a:p>
            <a:r>
              <a:rPr kumimoji="1" lang="ja-JP" altLang="en-US" dirty="0" smtClean="0"/>
              <a:t>土浦駅</a:t>
            </a:r>
            <a:r>
              <a:rPr lang="ja-JP" altLang="en-US" dirty="0" smtClean="0"/>
              <a:t>周辺</a:t>
            </a:r>
            <a:r>
              <a:rPr kumimoji="1" lang="ja-JP" altLang="en-US" dirty="0" smtClean="0"/>
              <a:t>　</a:t>
            </a:r>
            <a:r>
              <a:rPr kumimoji="1" lang="ja-JP" altLang="en-US" dirty="0" smtClean="0">
                <a:solidFill>
                  <a:srgbClr val="FF6600"/>
                </a:solidFill>
              </a:rPr>
              <a:t>開発</a:t>
            </a:r>
            <a:endParaRPr kumimoji="1" lang="ja-JP" altLang="en-US" dirty="0">
              <a:solidFill>
                <a:srgbClr val="FF6600"/>
              </a:solidFill>
            </a:endParaRPr>
          </a:p>
        </p:txBody>
      </p:sp>
      <p:sp>
        <p:nvSpPr>
          <p:cNvPr id="3" name="コンテンツ プレースホルダー 2"/>
          <p:cNvSpPr>
            <a:spLocks noGrp="1"/>
          </p:cNvSpPr>
          <p:nvPr>
            <p:ph idx="1"/>
          </p:nvPr>
        </p:nvSpPr>
        <p:spPr>
          <a:xfrm>
            <a:off x="457201" y="1209459"/>
            <a:ext cx="8342813" cy="5648543"/>
          </a:xfrm>
        </p:spPr>
        <p:txBody>
          <a:bodyPr>
            <a:normAutofit/>
          </a:bodyPr>
          <a:lstStyle/>
          <a:p>
            <a:pPr marL="0" indent="0">
              <a:buNone/>
            </a:pPr>
            <a:r>
              <a:rPr lang="en-US" altLang="ja-JP" dirty="0" smtClean="0"/>
              <a:t>•</a:t>
            </a:r>
            <a:r>
              <a:rPr lang="ja-JP" altLang="en-US" dirty="0" smtClean="0">
                <a:solidFill>
                  <a:srgbClr val="FF0000"/>
                </a:solidFill>
              </a:rPr>
              <a:t>「土浦駅西口」</a:t>
            </a:r>
            <a:endParaRPr lang="en-US" altLang="ja-JP" dirty="0" smtClean="0">
              <a:solidFill>
                <a:srgbClr val="FF0000"/>
              </a:solidFill>
            </a:endParaRPr>
          </a:p>
          <a:p>
            <a:pPr marL="0" indent="0">
              <a:buNone/>
            </a:pPr>
            <a:r>
              <a:rPr lang="ja-JP" altLang="ja-JP" dirty="0"/>
              <a:t>　</a:t>
            </a:r>
            <a:r>
              <a:rPr lang="ja-JP" altLang="ja-JP" dirty="0" smtClean="0"/>
              <a:t>土地</a:t>
            </a:r>
            <a:r>
              <a:rPr lang="ja-JP" altLang="ja-JP" dirty="0"/>
              <a:t>は土浦市</a:t>
            </a:r>
            <a:r>
              <a:rPr lang="ja-JP" altLang="ja-JP" dirty="0" smtClean="0"/>
              <a:t>が</a:t>
            </a:r>
            <a:r>
              <a:rPr lang="ja-JP" altLang="en-US" dirty="0" smtClean="0"/>
              <a:t>所有</a:t>
            </a:r>
            <a:endParaRPr lang="en-US" altLang="ja-JP" dirty="0" smtClean="0"/>
          </a:p>
          <a:p>
            <a:pPr marL="0" indent="0">
              <a:buNone/>
            </a:pPr>
            <a:r>
              <a:rPr lang="ja-JP" altLang="en-US" dirty="0" smtClean="0"/>
              <a:t>　</a:t>
            </a:r>
            <a:r>
              <a:rPr lang="en-US" altLang="ja-JP" u="sng" dirty="0" smtClean="0"/>
              <a:t>→</a:t>
            </a:r>
            <a:r>
              <a:rPr lang="ja-JP" altLang="ja-JP" u="sng" dirty="0" smtClean="0"/>
              <a:t>市役所</a:t>
            </a:r>
            <a:r>
              <a:rPr lang="ja-JP" altLang="en-US" u="sng" dirty="0" smtClean="0"/>
              <a:t>の</a:t>
            </a:r>
            <a:r>
              <a:rPr lang="ja-JP" altLang="ja-JP" u="sng" dirty="0" smtClean="0"/>
              <a:t>移転地</a:t>
            </a:r>
            <a:r>
              <a:rPr lang="ja-JP" altLang="ja-JP" u="sng" dirty="0"/>
              <a:t>の</a:t>
            </a:r>
            <a:r>
              <a:rPr lang="ja-JP" altLang="ja-JP" u="sng" dirty="0" smtClean="0"/>
              <a:t>候補</a:t>
            </a:r>
            <a:r>
              <a:rPr lang="ja-JP" altLang="en-US" u="sng" dirty="0" smtClean="0"/>
              <a:t>にもなっ</a:t>
            </a:r>
            <a:r>
              <a:rPr lang="ja-JP" altLang="ja-JP" u="sng" dirty="0" smtClean="0"/>
              <a:t>ている</a:t>
            </a:r>
            <a:endParaRPr lang="en-US" altLang="ja-JP" u="sng" dirty="0" smtClean="0"/>
          </a:p>
          <a:p>
            <a:pPr marL="0" indent="0">
              <a:buNone/>
            </a:pPr>
            <a:endParaRPr lang="en-US" altLang="ja-JP" dirty="0" smtClean="0"/>
          </a:p>
          <a:p>
            <a:pPr marL="0" indent="0">
              <a:buNone/>
            </a:pPr>
            <a:r>
              <a:rPr lang="en-US" altLang="ja-JP" dirty="0" smtClean="0"/>
              <a:t>•</a:t>
            </a:r>
            <a:r>
              <a:rPr lang="ja-JP" altLang="en-US" dirty="0" smtClean="0">
                <a:solidFill>
                  <a:srgbClr val="FF0000"/>
                </a:solidFill>
              </a:rPr>
              <a:t>「土浦駅前北」</a:t>
            </a:r>
            <a:endParaRPr lang="en-US" altLang="ja-JP" dirty="0" smtClean="0">
              <a:solidFill>
                <a:srgbClr val="FF0000"/>
              </a:solidFill>
            </a:endParaRPr>
          </a:p>
          <a:p>
            <a:pPr marL="0" indent="0">
              <a:buNone/>
            </a:pPr>
            <a:r>
              <a:rPr lang="ja-JP" altLang="ja-JP" dirty="0"/>
              <a:t>　</a:t>
            </a:r>
            <a:r>
              <a:rPr lang="en-US" altLang="ja-JP" dirty="0" smtClean="0"/>
              <a:t>INA</a:t>
            </a:r>
            <a:r>
              <a:rPr lang="ja-JP" altLang="ja-JP" dirty="0"/>
              <a:t>新建築研究所の開発</a:t>
            </a:r>
            <a:r>
              <a:rPr lang="ja-JP" altLang="ja-JP" dirty="0" smtClean="0"/>
              <a:t>事業</a:t>
            </a:r>
            <a:endParaRPr lang="en-US" altLang="ja-JP" dirty="0" smtClean="0"/>
          </a:p>
          <a:p>
            <a:pPr marL="0" indent="0">
              <a:buNone/>
            </a:pPr>
            <a:r>
              <a:rPr lang="ja-JP" altLang="ja-JP" dirty="0"/>
              <a:t>　</a:t>
            </a:r>
            <a:r>
              <a:rPr lang="ja-JP" altLang="ja-JP" dirty="0" smtClean="0"/>
              <a:t>基本・実施設計、事業資金計画作成</a:t>
            </a:r>
            <a:r>
              <a:rPr lang="ja-JP" altLang="en-US" dirty="0" smtClean="0"/>
              <a:t>、</a:t>
            </a:r>
            <a:endParaRPr lang="en-US" altLang="ja-JP" dirty="0" smtClean="0"/>
          </a:p>
          <a:p>
            <a:pPr marL="0" indent="0">
              <a:buNone/>
            </a:pPr>
            <a:r>
              <a:rPr lang="ja-JP" altLang="ja-JP" dirty="0" smtClean="0"/>
              <a:t>　再開発コーディネート、</a:t>
            </a:r>
            <a:r>
              <a:rPr lang="en-US" altLang="ja-JP" dirty="0" smtClean="0"/>
              <a:t>2015/3/20</a:t>
            </a:r>
            <a:r>
              <a:rPr lang="ja-JP" altLang="en-US" dirty="0" smtClean="0"/>
              <a:t>まで</a:t>
            </a:r>
            <a:r>
              <a:rPr lang="ja-JP" altLang="ja-JP" dirty="0" smtClean="0">
                <a:effectLst/>
              </a:rPr>
              <a:t> </a:t>
            </a:r>
            <a:endParaRPr lang="ja-JP" altLang="ja-JP" dirty="0" smtClean="0"/>
          </a:p>
          <a:p>
            <a:pPr marL="0" indent="0">
              <a:buNone/>
            </a:pPr>
            <a:r>
              <a:rPr lang="ja-JP" altLang="ja-JP" dirty="0" smtClean="0"/>
              <a:t>　</a:t>
            </a:r>
            <a:r>
              <a:rPr lang="en-US" altLang="ja-JP" u="sng" dirty="0" smtClean="0"/>
              <a:t>→</a:t>
            </a:r>
            <a:r>
              <a:rPr lang="ja-JP" altLang="en-US" u="sng" dirty="0"/>
              <a:t>図書館、ギャラリー、業務・</a:t>
            </a:r>
            <a:r>
              <a:rPr lang="ja-JP" altLang="en-US" u="sng" dirty="0" smtClean="0"/>
              <a:t>店舗などの施設</a:t>
            </a:r>
            <a:endParaRPr lang="en-US" altLang="ja-JP" u="sng" dirty="0" smtClean="0"/>
          </a:p>
          <a:p>
            <a:pPr marL="0" indent="0">
              <a:buNone/>
            </a:pPr>
            <a:r>
              <a:rPr lang="ja-JP" altLang="ja-JP" dirty="0"/>
              <a:t>　</a:t>
            </a:r>
            <a:r>
              <a:rPr lang="ja-JP" altLang="en-US" dirty="0" smtClean="0"/>
              <a:t>　</a:t>
            </a:r>
            <a:endParaRPr lang="ja-JP" altLang="ja-JP" dirty="0"/>
          </a:p>
          <a:p>
            <a:endParaRPr kumimoji="1" lang="ja-JP" altLang="en-US" dirty="0"/>
          </a:p>
        </p:txBody>
      </p:sp>
      <p:sp>
        <p:nvSpPr>
          <p:cNvPr id="5" name="スライド番号プレースホルダー 4"/>
          <p:cNvSpPr>
            <a:spLocks noGrp="1"/>
          </p:cNvSpPr>
          <p:nvPr>
            <p:ph type="sldNum" sz="quarter" idx="12"/>
          </p:nvPr>
        </p:nvSpPr>
        <p:spPr/>
        <p:txBody>
          <a:bodyPr/>
          <a:lstStyle/>
          <a:p>
            <a:fld id="{77C87CC7-EF39-4118-BB73-70ECF996A7FF}" type="slidenum">
              <a:rPr kumimoji="1" lang="ja-JP" altLang="en-US" smtClean="0"/>
              <a:t>31</a:t>
            </a:fld>
            <a:endParaRPr kumimoji="1" lang="ja-JP" altLang="en-US"/>
          </a:p>
        </p:txBody>
      </p:sp>
    </p:spTree>
    <p:extLst>
      <p:ext uri="{BB962C8B-B14F-4D97-AF65-F5344CB8AC3E}">
        <p14:creationId xmlns:p14="http://schemas.microsoft.com/office/powerpoint/2010/main" val="243064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rgbClr val="FF6600"/>
                </a:solidFill>
              </a:rPr>
              <a:t>開発</a:t>
            </a:r>
            <a:r>
              <a:rPr kumimoji="1" lang="ja-JP" altLang="en-US" dirty="0" smtClean="0"/>
              <a:t>の問題点</a:t>
            </a:r>
            <a:endParaRPr kumimoji="1" lang="ja-JP" altLang="en-US" dirty="0"/>
          </a:p>
        </p:txBody>
      </p:sp>
      <p:sp>
        <p:nvSpPr>
          <p:cNvPr id="3" name="コンテンツ プレースホルダー 2"/>
          <p:cNvSpPr>
            <a:spLocks noGrp="1"/>
          </p:cNvSpPr>
          <p:nvPr>
            <p:ph idx="1"/>
          </p:nvPr>
        </p:nvSpPr>
        <p:spPr/>
        <p:txBody>
          <a:bodyPr>
            <a:normAutofit/>
          </a:bodyPr>
          <a:lstStyle/>
          <a:p>
            <a:pPr lvl="0"/>
            <a:r>
              <a:rPr lang="ja-JP" altLang="ja-JP" sz="3400" dirty="0"/>
              <a:t>まちなか人口の減少が問題</a:t>
            </a:r>
          </a:p>
          <a:p>
            <a:pPr lvl="0"/>
            <a:r>
              <a:rPr lang="ja-JP" altLang="ja-JP" sz="3400" dirty="0"/>
              <a:t>市民サービス機能が弱い</a:t>
            </a:r>
          </a:p>
          <a:p>
            <a:pPr lvl="0"/>
            <a:r>
              <a:rPr lang="ja-JP" altLang="ja-JP" sz="3400" dirty="0"/>
              <a:t>建物の老朽化</a:t>
            </a:r>
          </a:p>
          <a:p>
            <a:pPr lvl="0"/>
            <a:r>
              <a:rPr lang="ja-JP" altLang="ja-JP" sz="3400" dirty="0"/>
              <a:t>歩行者回遊基盤の不足</a:t>
            </a:r>
          </a:p>
          <a:p>
            <a:pPr lvl="0"/>
            <a:r>
              <a:rPr lang="ja-JP" altLang="ja-JP" sz="3400" dirty="0"/>
              <a:t>低、未利用な土地</a:t>
            </a:r>
          </a:p>
          <a:p>
            <a:pPr lvl="0"/>
            <a:r>
              <a:rPr lang="ja-JP" altLang="ja-JP" sz="3400" dirty="0"/>
              <a:t>都市基盤の整備</a:t>
            </a:r>
          </a:p>
        </p:txBody>
      </p:sp>
      <p:pic>
        <p:nvPicPr>
          <p:cNvPr id="4" name="図 3" descr="20130723_171310_23056P640px.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9526" y="4112155"/>
            <a:ext cx="4804475" cy="2745847"/>
          </a:xfrm>
          <a:prstGeom prst="rect">
            <a:avLst/>
          </a:prstGeom>
        </p:spPr>
      </p:pic>
      <p:sp>
        <p:nvSpPr>
          <p:cNvPr id="8" name="フローチャート: 処理 7"/>
          <p:cNvSpPr/>
          <p:nvPr/>
        </p:nvSpPr>
        <p:spPr>
          <a:xfrm>
            <a:off x="1013062" y="1825832"/>
            <a:ext cx="7529907" cy="3223655"/>
          </a:xfrm>
          <a:prstGeom prst="flowChart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a:t>
            </a:r>
            <a:r>
              <a:rPr lang="ja-JP"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土地の有効活用</a:t>
            </a:r>
            <a:endParaRPr lang="en-US"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endParaRPr>
          </a:p>
          <a:p>
            <a:pPr algn="ctr"/>
            <a:r>
              <a:rPr lang="ja-JP" altLang="en-US"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a:t>
            </a:r>
            <a:r>
              <a:rPr lang="ja-JP"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安全な交通環境づくり</a:t>
            </a:r>
            <a:endParaRPr lang="en-US"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endParaRPr>
          </a:p>
          <a:p>
            <a:pPr algn="ctr"/>
            <a:r>
              <a:rPr lang="ja-JP" altLang="en-US"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a:t>
            </a:r>
            <a:r>
              <a:rPr lang="ja-JP"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住居機能の強化</a:t>
            </a:r>
            <a:endParaRPr lang="en-US"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endParaRPr>
          </a:p>
          <a:p>
            <a:pPr algn="ctr"/>
            <a:r>
              <a:rPr lang="ja-JP" altLang="en-US"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a:t>
            </a:r>
            <a:r>
              <a:rPr lang="ja-JP"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サービスの向上</a:t>
            </a:r>
            <a:endParaRPr lang="en-US"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endParaRPr>
          </a:p>
          <a:p>
            <a:pPr algn="ctr"/>
            <a:r>
              <a:rPr lang="ja-JP" altLang="en-US"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a:t>
            </a:r>
            <a:r>
              <a:rPr lang="ja-JP" altLang="ja-JP"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rPr>
              <a:t>ペデストリアンデッキ </a:t>
            </a:r>
            <a:endParaRPr lang="ja-JP" altLang="en-US" sz="3800" dirty="0">
              <a:ln w="18415" cmpd="sng">
                <a:solidFill>
                  <a:schemeClr val="tx1">
                    <a:lumMod val="85000"/>
                    <a:lumOff val="15000"/>
                  </a:schemeClr>
                </a:solidFill>
                <a:prstDash val="solid"/>
              </a:ln>
              <a:solidFill>
                <a:srgbClr val="3AD947"/>
              </a:solidFill>
              <a:effectLst>
                <a:outerShdw blurRad="63500" dir="3600000" algn="tl" rotWithShape="0">
                  <a:srgbClr val="000000">
                    <a:alpha val="70000"/>
                  </a:srgbClr>
                </a:outerShdw>
              </a:effectLst>
            </a:endParaRPr>
          </a:p>
          <a:p>
            <a:pPr algn="ctr"/>
            <a:endParaRPr lang="ja-JP" altLang="en-US" dirty="0">
              <a:ln w="18415" cmpd="sng">
                <a:solidFill>
                  <a:schemeClr val="tx1">
                    <a:lumMod val="65000"/>
                    <a:lumOff val="35000"/>
                  </a:schemeClr>
                </a:solidFill>
                <a:prstDash val="solid"/>
              </a:ln>
              <a:solidFill>
                <a:srgbClr val="008000"/>
              </a:solidFill>
              <a:effectLst>
                <a:outerShdw blurRad="63500" dir="3600000" algn="tl" rotWithShape="0">
                  <a:srgbClr val="000000">
                    <a:alpha val="70000"/>
                  </a:srgbClr>
                </a:outerShdw>
              </a:effectLst>
            </a:endParaRPr>
          </a:p>
        </p:txBody>
      </p:sp>
      <p:sp>
        <p:nvSpPr>
          <p:cNvPr id="5" name="スライド番号プレースホルダー 4"/>
          <p:cNvSpPr>
            <a:spLocks noGrp="1"/>
          </p:cNvSpPr>
          <p:nvPr>
            <p:ph type="sldNum" sz="quarter" idx="12"/>
          </p:nvPr>
        </p:nvSpPr>
        <p:spPr/>
        <p:txBody>
          <a:bodyPr/>
          <a:lstStyle/>
          <a:p>
            <a:fld id="{77C87CC7-EF39-4118-BB73-70ECF996A7FF}" type="slidenum">
              <a:rPr kumimoji="1" lang="ja-JP" altLang="en-US" smtClean="0"/>
              <a:t>32</a:t>
            </a:fld>
            <a:endParaRPr kumimoji="1" lang="ja-JP" altLang="en-US"/>
          </a:p>
        </p:txBody>
      </p:sp>
    </p:spTree>
    <p:extLst>
      <p:ext uri="{BB962C8B-B14F-4D97-AF65-F5344CB8AC3E}">
        <p14:creationId xmlns:p14="http://schemas.microsoft.com/office/powerpoint/2010/main" val="779847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テキスト ボックス 17"/>
          <p:cNvSpPr txBox="1"/>
          <p:nvPr/>
        </p:nvSpPr>
        <p:spPr>
          <a:xfrm>
            <a:off x="112476" y="893123"/>
            <a:ext cx="3946883" cy="707886"/>
          </a:xfrm>
          <a:prstGeom prst="rect">
            <a:avLst/>
          </a:prstGeom>
          <a:noFill/>
        </p:spPr>
        <p:txBody>
          <a:bodyPr wrap="square" rtlCol="0">
            <a:spAutoFit/>
          </a:bodyPr>
          <a:lstStyle/>
          <a:p>
            <a:pPr marL="571486" indent="-571486">
              <a:buFont typeface="Wingdings" panose="05000000000000000000" pitchFamily="2" charset="2"/>
              <a:buChar char="u"/>
            </a:pPr>
            <a:r>
              <a:rPr lang="ja-JP" altLang="en-US" sz="4000" dirty="0"/>
              <a:t>娯楽</a:t>
            </a:r>
          </a:p>
        </p:txBody>
      </p:sp>
      <p:sp>
        <p:nvSpPr>
          <p:cNvPr id="4" name="スライド番号プレースホルダー 3"/>
          <p:cNvSpPr>
            <a:spLocks noGrp="1"/>
          </p:cNvSpPr>
          <p:nvPr>
            <p:ph type="sldNum" sz="quarter" idx="12"/>
          </p:nvPr>
        </p:nvSpPr>
        <p:spPr/>
        <p:txBody>
          <a:bodyPr/>
          <a:lstStyle/>
          <a:p>
            <a:fld id="{77C87CC7-EF39-4118-BB73-70ECF996A7FF}" type="slidenum">
              <a:rPr kumimoji="1" lang="ja-JP" altLang="en-US" smtClean="0"/>
              <a:t>33</a:t>
            </a:fld>
            <a:endParaRPr kumimoji="1" lang="ja-JP" altLang="en-US"/>
          </a:p>
        </p:txBody>
      </p:sp>
      <p:sp>
        <p:nvSpPr>
          <p:cNvPr id="20" name="テキスト ボックス 19"/>
          <p:cNvSpPr txBox="1"/>
          <p:nvPr/>
        </p:nvSpPr>
        <p:spPr>
          <a:xfrm>
            <a:off x="-17795" y="353483"/>
            <a:ext cx="4975876" cy="584775"/>
          </a:xfrm>
          <a:prstGeom prst="rect">
            <a:avLst/>
          </a:prstGeom>
          <a:noFill/>
        </p:spPr>
        <p:txBody>
          <a:bodyPr wrap="square" rtlCol="0">
            <a:spAutoFit/>
          </a:bodyPr>
          <a:lstStyle/>
          <a:p>
            <a:r>
              <a:rPr lang="ja-JP" altLang="en-US" sz="3200" dirty="0"/>
              <a:t>②にぎわい・楽しみ</a:t>
            </a:r>
          </a:p>
        </p:txBody>
      </p:sp>
      <p:cxnSp>
        <p:nvCxnSpPr>
          <p:cNvPr id="21" name="直線コネクタ 20"/>
          <p:cNvCxnSpPr/>
          <p:nvPr/>
        </p:nvCxnSpPr>
        <p:spPr>
          <a:xfrm flipV="1">
            <a:off x="-282347" y="935969"/>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nvGrpSpPr>
          <p:cNvPr id="5" name="グループ化 4"/>
          <p:cNvGrpSpPr/>
          <p:nvPr/>
        </p:nvGrpSpPr>
        <p:grpSpPr>
          <a:xfrm>
            <a:off x="5247134" y="1349535"/>
            <a:ext cx="3163219" cy="2393885"/>
            <a:chOff x="606055" y="1693820"/>
            <a:chExt cx="2850967" cy="2153552"/>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055" y="1693820"/>
              <a:ext cx="2850967" cy="2030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テキスト ボックス 7"/>
            <p:cNvSpPr txBox="1"/>
            <p:nvPr/>
          </p:nvSpPr>
          <p:spPr>
            <a:xfrm>
              <a:off x="606055" y="3432056"/>
              <a:ext cx="2850967" cy="415316"/>
            </a:xfrm>
            <a:prstGeom prst="rect">
              <a:avLst/>
            </a:prstGeom>
            <a:solidFill>
              <a:schemeClr val="bg1"/>
            </a:solidFill>
            <a:ln>
              <a:solidFill>
                <a:schemeClr val="tx1"/>
              </a:solidFill>
            </a:ln>
          </p:spPr>
          <p:txBody>
            <a:bodyPr wrap="square" rtlCol="0">
              <a:spAutoFit/>
            </a:bodyPr>
            <a:lstStyle/>
            <a:p>
              <a:pPr algn="ctr"/>
              <a:r>
                <a:rPr kumimoji="1" lang="ja-JP" altLang="en-US" sz="2400" b="1" dirty="0" smtClean="0"/>
                <a:t>パラグライダー</a:t>
              </a:r>
              <a:endParaRPr kumimoji="1" lang="ja-JP" altLang="en-US" sz="2400" b="1" dirty="0"/>
            </a:p>
          </p:txBody>
        </p:sp>
      </p:grpSp>
      <p:grpSp>
        <p:nvGrpSpPr>
          <p:cNvPr id="7" name="グループ化 6"/>
          <p:cNvGrpSpPr/>
          <p:nvPr/>
        </p:nvGrpSpPr>
        <p:grpSpPr>
          <a:xfrm>
            <a:off x="1974025" y="1352201"/>
            <a:ext cx="3099423" cy="2393098"/>
            <a:chOff x="4279572" y="1693820"/>
            <a:chExt cx="2850967" cy="2160758"/>
          </a:xfrm>
        </p:grpSpPr>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9572" y="1693820"/>
              <a:ext cx="2830750" cy="1892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テキスト ボックス 22"/>
            <p:cNvSpPr txBox="1"/>
            <p:nvPr/>
          </p:nvSpPr>
          <p:spPr>
            <a:xfrm>
              <a:off x="4279572" y="3437735"/>
              <a:ext cx="2850967" cy="416843"/>
            </a:xfrm>
            <a:prstGeom prst="rect">
              <a:avLst/>
            </a:prstGeom>
            <a:solidFill>
              <a:schemeClr val="bg1"/>
            </a:solidFill>
            <a:ln>
              <a:solidFill>
                <a:schemeClr val="tx1"/>
              </a:solidFill>
            </a:ln>
          </p:spPr>
          <p:txBody>
            <a:bodyPr wrap="square" rtlCol="0">
              <a:spAutoFit/>
            </a:bodyPr>
            <a:lstStyle/>
            <a:p>
              <a:pPr algn="ctr"/>
              <a:r>
                <a:rPr lang="ja-JP" altLang="en-US" sz="2400" b="1" dirty="0"/>
                <a:t>梨</a:t>
              </a:r>
              <a:r>
                <a:rPr lang="ja-JP" altLang="en-US" sz="2400" b="1" dirty="0" smtClean="0"/>
                <a:t>狩り</a:t>
              </a:r>
              <a:endParaRPr kumimoji="1" lang="ja-JP" altLang="en-US" sz="2400" b="1" dirty="0"/>
            </a:p>
          </p:txBody>
        </p:sp>
      </p:grpSp>
      <p:grpSp>
        <p:nvGrpSpPr>
          <p:cNvPr id="6" name="グループ化 5"/>
          <p:cNvGrpSpPr/>
          <p:nvPr/>
        </p:nvGrpSpPr>
        <p:grpSpPr>
          <a:xfrm>
            <a:off x="1222744" y="4029741"/>
            <a:ext cx="3069901" cy="2311503"/>
            <a:chOff x="548542" y="4146697"/>
            <a:chExt cx="2850968" cy="2075885"/>
          </a:xfrm>
        </p:grpSpPr>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543" y="4146697"/>
              <a:ext cx="2850967" cy="1857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テキスト ボックス 23"/>
            <p:cNvSpPr txBox="1"/>
            <p:nvPr/>
          </p:nvSpPr>
          <p:spPr>
            <a:xfrm>
              <a:off x="548542" y="5807976"/>
              <a:ext cx="2850967" cy="414606"/>
            </a:xfrm>
            <a:prstGeom prst="rect">
              <a:avLst/>
            </a:prstGeom>
            <a:solidFill>
              <a:schemeClr val="bg1"/>
            </a:solidFill>
            <a:ln>
              <a:solidFill>
                <a:schemeClr val="tx1"/>
              </a:solidFill>
            </a:ln>
          </p:spPr>
          <p:txBody>
            <a:bodyPr wrap="square" rtlCol="0">
              <a:spAutoFit/>
            </a:bodyPr>
            <a:lstStyle/>
            <a:p>
              <a:pPr algn="ctr"/>
              <a:r>
                <a:rPr kumimoji="1" lang="ja-JP" altLang="en-US" sz="2400" b="1" dirty="0" smtClean="0"/>
                <a:t>そばうち体験</a:t>
              </a:r>
              <a:endParaRPr kumimoji="1" lang="ja-JP" altLang="en-US" sz="2400" b="1" dirty="0"/>
            </a:p>
          </p:txBody>
        </p:sp>
      </p:grpSp>
      <p:grpSp>
        <p:nvGrpSpPr>
          <p:cNvPr id="9" name="グループ化 8"/>
          <p:cNvGrpSpPr/>
          <p:nvPr/>
        </p:nvGrpSpPr>
        <p:grpSpPr>
          <a:xfrm>
            <a:off x="4476307" y="4020170"/>
            <a:ext cx="3084771" cy="2316243"/>
            <a:chOff x="4800565" y="4186443"/>
            <a:chExt cx="3006105" cy="2157171"/>
          </a:xfrm>
        </p:grpSpPr>
        <p:pic>
          <p:nvPicPr>
            <p:cNvPr id="2" name="図 1"/>
            <p:cNvPicPr>
              <a:picLocks noChangeAspect="1"/>
            </p:cNvPicPr>
            <p:nvPr/>
          </p:nvPicPr>
          <p:blipFill>
            <a:blip r:embed="rId6"/>
            <a:stretch>
              <a:fillRect/>
            </a:stretch>
          </p:blipFill>
          <p:spPr>
            <a:xfrm>
              <a:off x="4800566" y="4186443"/>
              <a:ext cx="3006104" cy="1822460"/>
            </a:xfrm>
            <a:prstGeom prst="rect">
              <a:avLst/>
            </a:prstGeom>
          </p:spPr>
        </p:pic>
        <p:sp>
          <p:nvSpPr>
            <p:cNvPr id="17" name="テキスト ボックス 16"/>
            <p:cNvSpPr txBox="1"/>
            <p:nvPr/>
          </p:nvSpPr>
          <p:spPr>
            <a:xfrm>
              <a:off x="4800565" y="5913655"/>
              <a:ext cx="3006104" cy="429959"/>
            </a:xfrm>
            <a:prstGeom prst="rect">
              <a:avLst/>
            </a:prstGeom>
            <a:solidFill>
              <a:schemeClr val="bg1"/>
            </a:solidFill>
            <a:ln>
              <a:solidFill>
                <a:schemeClr val="tx1"/>
              </a:solidFill>
            </a:ln>
          </p:spPr>
          <p:txBody>
            <a:bodyPr wrap="square" rtlCol="0">
              <a:spAutoFit/>
            </a:bodyPr>
            <a:lstStyle/>
            <a:p>
              <a:pPr algn="ctr"/>
              <a:r>
                <a:rPr kumimoji="1" lang="ja-JP" altLang="en-US" sz="2400" b="1" dirty="0" smtClean="0"/>
                <a:t>霞ヶ浦　遊覧船</a:t>
              </a:r>
              <a:endParaRPr kumimoji="1" lang="ja-JP" altLang="en-US" sz="2400" b="1" dirty="0"/>
            </a:p>
          </p:txBody>
        </p:sp>
      </p:grpSp>
      <p:grpSp>
        <p:nvGrpSpPr>
          <p:cNvPr id="28" name="グループ化 27"/>
          <p:cNvGrpSpPr/>
          <p:nvPr/>
        </p:nvGrpSpPr>
        <p:grpSpPr>
          <a:xfrm>
            <a:off x="0" y="-27462"/>
            <a:ext cx="9144000" cy="410584"/>
            <a:chOff x="0" y="-15766"/>
            <a:chExt cx="12192000" cy="461665"/>
          </a:xfrm>
        </p:grpSpPr>
        <p:sp>
          <p:nvSpPr>
            <p:cNvPr id="29" name="正方形/長方形 28"/>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30" name="グループ化 29"/>
            <p:cNvGrpSpPr/>
            <p:nvPr/>
          </p:nvGrpSpPr>
          <p:grpSpPr>
            <a:xfrm>
              <a:off x="75788" y="-15766"/>
              <a:ext cx="12048485" cy="449888"/>
              <a:chOff x="75788" y="-15766"/>
              <a:chExt cx="12048485" cy="449888"/>
            </a:xfrm>
          </p:grpSpPr>
          <p:graphicFrame>
            <p:nvGraphicFramePr>
              <p:cNvPr id="31" name="図表 30"/>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2"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2472846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人口フレーム</a:t>
            </a:r>
            <a:endParaRPr kumimoji="1" lang="ja-JP" altLang="en-US" dirty="0"/>
          </a:p>
        </p:txBody>
      </p:sp>
      <p:sp>
        <p:nvSpPr>
          <p:cNvPr id="3" name="角丸四角形 2"/>
          <p:cNvSpPr/>
          <p:nvPr/>
        </p:nvSpPr>
        <p:spPr>
          <a:xfrm>
            <a:off x="4561840" y="1902755"/>
            <a:ext cx="4481830" cy="351937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ltLang="ja-JP" sz="2800" dirty="0"/>
              <a:t>2040</a:t>
            </a:r>
            <a:r>
              <a:rPr lang="ja-JP" altLang="en-US" sz="2800" dirty="0"/>
              <a:t>年</a:t>
            </a:r>
            <a:endParaRPr lang="en-US" altLang="ja-JP" sz="2800" dirty="0"/>
          </a:p>
          <a:p>
            <a:r>
              <a:rPr lang="ja-JP" altLang="en-US" sz="2800" dirty="0" smtClean="0"/>
              <a:t>　推計</a:t>
            </a:r>
            <a:r>
              <a:rPr lang="ja-JP" altLang="en-US" sz="2800" dirty="0"/>
              <a:t>人口：約</a:t>
            </a:r>
            <a:r>
              <a:rPr lang="en-US" altLang="ja-JP" sz="2800" dirty="0"/>
              <a:t>120,000</a:t>
            </a:r>
            <a:r>
              <a:rPr lang="ja-JP" altLang="en-US" sz="2800" dirty="0"/>
              <a:t>人</a:t>
            </a:r>
            <a:endParaRPr lang="en-US" altLang="ja-JP" sz="2800" dirty="0"/>
          </a:p>
          <a:p>
            <a:r>
              <a:rPr lang="ja-JP" altLang="en-US" sz="2800" dirty="0" smtClean="0"/>
              <a:t>　目標</a:t>
            </a:r>
            <a:r>
              <a:rPr lang="ja-JP" altLang="en-US" sz="2800" dirty="0"/>
              <a:t>人口：　</a:t>
            </a:r>
            <a:r>
              <a:rPr lang="en-US" altLang="ja-JP" sz="2800" dirty="0"/>
              <a:t>140,000</a:t>
            </a:r>
            <a:r>
              <a:rPr lang="ja-JP" altLang="en-US" sz="2800" dirty="0"/>
              <a:t>人</a:t>
            </a:r>
            <a:endParaRPr lang="en-US" altLang="ja-JP" sz="2800" dirty="0"/>
          </a:p>
          <a:p>
            <a:endParaRPr lang="en-US" altLang="ja-JP" sz="2800" dirty="0"/>
          </a:p>
          <a:p>
            <a:r>
              <a:rPr lang="ja-JP" altLang="en-US" sz="2800" dirty="0"/>
              <a:t>→合計</a:t>
            </a:r>
            <a:r>
              <a:rPr lang="en-US" altLang="ja-JP" sz="2800" dirty="0"/>
              <a:t>2</a:t>
            </a:r>
            <a:r>
              <a:rPr lang="ja-JP" altLang="en-US" sz="2800" dirty="0"/>
              <a:t>万人の転入促進、</a:t>
            </a:r>
            <a:endParaRPr lang="en-US" altLang="ja-JP" sz="2800" dirty="0"/>
          </a:p>
          <a:p>
            <a:r>
              <a:rPr lang="ja-JP" altLang="en-US" sz="2800" dirty="0" smtClean="0"/>
              <a:t> </a:t>
            </a:r>
            <a:r>
              <a:rPr lang="ja-JP" altLang="en-US" sz="2800" dirty="0"/>
              <a:t>　転出抑制をめざす</a:t>
            </a:r>
          </a:p>
        </p:txBody>
      </p:sp>
      <p:sp>
        <p:nvSpPr>
          <p:cNvPr id="8" name="スライド番号プレースホルダー 7"/>
          <p:cNvSpPr>
            <a:spLocks noGrp="1"/>
          </p:cNvSpPr>
          <p:nvPr>
            <p:ph type="sldNum" sz="quarter" idx="12"/>
          </p:nvPr>
        </p:nvSpPr>
        <p:spPr/>
        <p:txBody>
          <a:bodyPr/>
          <a:lstStyle/>
          <a:p>
            <a:fld id="{77C87CC7-EF39-4118-BB73-70ECF996A7FF}" type="slidenum">
              <a:rPr kumimoji="1" lang="ja-JP" altLang="en-US" smtClean="0"/>
              <a:t>4</a:t>
            </a:fld>
            <a:endParaRPr kumimoji="1" lang="ja-JP" altLang="en-US"/>
          </a:p>
        </p:txBody>
      </p:sp>
      <p:grpSp>
        <p:nvGrpSpPr>
          <p:cNvPr id="9" name="グループ化 8"/>
          <p:cNvGrpSpPr/>
          <p:nvPr/>
        </p:nvGrpSpPr>
        <p:grpSpPr>
          <a:xfrm>
            <a:off x="0" y="-27462"/>
            <a:ext cx="9144000" cy="410584"/>
            <a:chOff x="0" y="-15766"/>
            <a:chExt cx="12192000" cy="461665"/>
          </a:xfrm>
        </p:grpSpPr>
        <p:sp>
          <p:nvSpPr>
            <p:cNvPr id="10" name="正方形/長方形 9"/>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11" name="グループ化 10"/>
            <p:cNvGrpSpPr/>
            <p:nvPr/>
          </p:nvGrpSpPr>
          <p:grpSpPr>
            <a:xfrm>
              <a:off x="75788" y="-15766"/>
              <a:ext cx="12048485" cy="449888"/>
              <a:chOff x="75788" y="-15766"/>
              <a:chExt cx="12048485" cy="449888"/>
            </a:xfrm>
          </p:grpSpPr>
          <p:graphicFrame>
            <p:nvGraphicFramePr>
              <p:cNvPr id="12" name="図表 11"/>
              <p:cNvGraphicFramePr/>
              <p:nvPr>
                <p:extLst>
                  <p:ext uri="{D42A27DB-BD31-4B8C-83A1-F6EECF244321}">
                    <p14:modId xmlns:p14="http://schemas.microsoft.com/office/powerpoint/2010/main" val="72398811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graphicFrame>
        <p:nvGraphicFramePr>
          <p:cNvPr id="15" name="グラフ 14"/>
          <p:cNvGraphicFramePr>
            <a:graphicFrameLocks/>
          </p:cNvGraphicFramePr>
          <p:nvPr>
            <p:extLst>
              <p:ext uri="{D42A27DB-BD31-4B8C-83A1-F6EECF244321}">
                <p14:modId xmlns:p14="http://schemas.microsoft.com/office/powerpoint/2010/main" val="4225726147"/>
              </p:ext>
            </p:extLst>
          </p:nvPr>
        </p:nvGraphicFramePr>
        <p:xfrm>
          <a:off x="-332042" y="1980925"/>
          <a:ext cx="4735773" cy="3342718"/>
        </p:xfrm>
        <a:graphic>
          <a:graphicData uri="http://schemas.openxmlformats.org/drawingml/2006/chart">
            <c:chart xmlns:c="http://schemas.openxmlformats.org/drawingml/2006/chart" xmlns:r="http://schemas.openxmlformats.org/officeDocument/2006/relationships" r:id="rId8"/>
          </a:graphicData>
        </a:graphic>
      </p:graphicFrame>
      <p:sp>
        <p:nvSpPr>
          <p:cNvPr id="5" name="テキスト ボックス 4"/>
          <p:cNvSpPr txBox="1"/>
          <p:nvPr/>
        </p:nvSpPr>
        <p:spPr>
          <a:xfrm>
            <a:off x="3834816" y="2830830"/>
            <a:ext cx="1047647" cy="369332"/>
          </a:xfrm>
          <a:prstGeom prst="rect">
            <a:avLst/>
          </a:prstGeom>
          <a:noFill/>
        </p:spPr>
        <p:txBody>
          <a:bodyPr wrap="square" rtlCol="0">
            <a:spAutoFit/>
          </a:bodyPr>
          <a:lstStyle/>
          <a:p>
            <a:r>
              <a:rPr lang="ja-JP" altLang="en-US" b="1" dirty="0"/>
              <a:t>２万人</a:t>
            </a:r>
          </a:p>
        </p:txBody>
      </p:sp>
    </p:spTree>
    <p:extLst>
      <p:ext uri="{BB962C8B-B14F-4D97-AF65-F5344CB8AC3E}">
        <p14:creationId xmlns:p14="http://schemas.microsoft.com/office/powerpoint/2010/main" val="33960774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3"/>
          <a:stretch>
            <a:fillRect/>
          </a:stretch>
        </p:blipFill>
        <p:spPr>
          <a:xfrm>
            <a:off x="10210917" y="1068495"/>
            <a:ext cx="2917193" cy="1981199"/>
          </a:xfrm>
          <a:prstGeom prst="rect">
            <a:avLst/>
          </a:prstGeom>
        </p:spPr>
      </p:pic>
      <p:grpSp>
        <p:nvGrpSpPr>
          <p:cNvPr id="10" name="図形グループ 19"/>
          <p:cNvGrpSpPr/>
          <p:nvPr/>
        </p:nvGrpSpPr>
        <p:grpSpPr>
          <a:xfrm>
            <a:off x="-271087" y="374636"/>
            <a:ext cx="4589777" cy="584775"/>
            <a:chOff x="-325969" y="374635"/>
            <a:chExt cx="5352018" cy="779701"/>
          </a:xfrm>
        </p:grpSpPr>
        <p:sp>
          <p:nvSpPr>
            <p:cNvPr id="11" name="テキスト ボックス 10"/>
            <p:cNvSpPr txBox="1"/>
            <p:nvPr/>
          </p:nvSpPr>
          <p:spPr>
            <a:xfrm>
              <a:off x="50175" y="374635"/>
              <a:ext cx="4975874" cy="779701"/>
            </a:xfrm>
            <a:prstGeom prst="rect">
              <a:avLst/>
            </a:prstGeom>
            <a:noFill/>
          </p:spPr>
          <p:txBody>
            <a:bodyPr wrap="square" rtlCol="0">
              <a:spAutoFit/>
            </a:bodyPr>
            <a:lstStyle/>
            <a:p>
              <a:r>
                <a:rPr lang="ja-JP" altLang="en-US" sz="3200" dirty="0"/>
                <a:t>①</a:t>
              </a:r>
              <a:r>
                <a:rPr lang="ja-JP" altLang="en-US" sz="3200" dirty="0" smtClean="0"/>
                <a:t>人</a:t>
              </a:r>
              <a:r>
                <a:rPr lang="ja-JP" altLang="en-US" sz="3200" dirty="0"/>
                <a:t>のつながり</a:t>
              </a:r>
            </a:p>
          </p:txBody>
        </p:sp>
        <p:cxnSp>
          <p:nvCxnSpPr>
            <p:cNvPr id="12" name="直線コネクタ 11"/>
            <p:cNvCxnSpPr/>
            <p:nvPr/>
          </p:nvCxnSpPr>
          <p:spPr>
            <a:xfrm flipV="1">
              <a:off x="-325969" y="1113073"/>
              <a:ext cx="3916816"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2" name="スライド番号プレースホルダー 1"/>
          <p:cNvSpPr>
            <a:spLocks noGrp="1"/>
          </p:cNvSpPr>
          <p:nvPr>
            <p:ph type="sldNum" sz="quarter" idx="12"/>
          </p:nvPr>
        </p:nvSpPr>
        <p:spPr/>
        <p:txBody>
          <a:bodyPr/>
          <a:lstStyle/>
          <a:p>
            <a:fld id="{77C87CC7-EF39-4118-BB73-70ECF996A7FF}" type="slidenum">
              <a:rPr kumimoji="1" lang="ja-JP" altLang="en-US" smtClean="0"/>
              <a:t>5</a:t>
            </a:fld>
            <a:endParaRPr kumimoji="1" lang="ja-JP" altLang="en-US"/>
          </a:p>
        </p:txBody>
      </p:sp>
      <p:grpSp>
        <p:nvGrpSpPr>
          <p:cNvPr id="15" name="グループ化 14"/>
          <p:cNvGrpSpPr/>
          <p:nvPr/>
        </p:nvGrpSpPr>
        <p:grpSpPr>
          <a:xfrm>
            <a:off x="0" y="-27462"/>
            <a:ext cx="9144000" cy="410584"/>
            <a:chOff x="0" y="-15766"/>
            <a:chExt cx="12192000" cy="461665"/>
          </a:xfrm>
        </p:grpSpPr>
        <p:sp>
          <p:nvSpPr>
            <p:cNvPr id="16" name="正方形/長方形 15"/>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17" name="グループ化 16"/>
            <p:cNvGrpSpPr/>
            <p:nvPr/>
          </p:nvGrpSpPr>
          <p:grpSpPr>
            <a:xfrm>
              <a:off x="75788" y="-15766"/>
              <a:ext cx="12048485" cy="449888"/>
              <a:chOff x="75788" y="-15766"/>
              <a:chExt cx="12048485" cy="449888"/>
            </a:xfrm>
          </p:grpSpPr>
          <p:graphicFrame>
            <p:nvGraphicFramePr>
              <p:cNvPr id="18" name="図表 17"/>
              <p:cNvGraphicFramePr/>
              <p:nvPr>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grpSp>
        <p:nvGrpSpPr>
          <p:cNvPr id="22" name="グループ化 21"/>
          <p:cNvGrpSpPr/>
          <p:nvPr/>
        </p:nvGrpSpPr>
        <p:grpSpPr>
          <a:xfrm>
            <a:off x="736577" y="1307563"/>
            <a:ext cx="3120504" cy="2284053"/>
            <a:chOff x="640884" y="1167606"/>
            <a:chExt cx="3120504" cy="2284053"/>
          </a:xfrm>
        </p:grpSpPr>
        <p:pic>
          <p:nvPicPr>
            <p:cNvPr id="3" name="図 2"/>
            <p:cNvPicPr>
              <a:picLocks noChangeAspect="1"/>
            </p:cNvPicPr>
            <p:nvPr/>
          </p:nvPicPr>
          <p:blipFill>
            <a:blip r:embed="rId9"/>
            <a:stretch>
              <a:fillRect/>
            </a:stretch>
          </p:blipFill>
          <p:spPr>
            <a:xfrm>
              <a:off x="640885" y="1167606"/>
              <a:ext cx="3120503" cy="2284053"/>
            </a:xfrm>
            <a:prstGeom prst="rect">
              <a:avLst/>
            </a:prstGeom>
          </p:spPr>
        </p:pic>
        <p:sp>
          <p:nvSpPr>
            <p:cNvPr id="7" name="テキスト ボックス 6"/>
            <p:cNvSpPr txBox="1"/>
            <p:nvPr/>
          </p:nvSpPr>
          <p:spPr>
            <a:xfrm>
              <a:off x="640884" y="3049694"/>
              <a:ext cx="3120503" cy="400110"/>
            </a:xfrm>
            <a:prstGeom prst="rect">
              <a:avLst/>
            </a:prstGeom>
            <a:solidFill>
              <a:schemeClr val="bg1"/>
            </a:solidFill>
            <a:ln>
              <a:solidFill>
                <a:schemeClr val="tx1"/>
              </a:solidFill>
            </a:ln>
          </p:spPr>
          <p:txBody>
            <a:bodyPr wrap="square" rtlCol="0">
              <a:spAutoFit/>
            </a:bodyPr>
            <a:lstStyle/>
            <a:p>
              <a:pPr algn="ctr"/>
              <a:r>
                <a:rPr kumimoji="1" lang="ja-JP" altLang="en-US" sz="2000" dirty="0" smtClean="0"/>
                <a:t>あったか中四鍋会</a:t>
              </a:r>
              <a:endParaRPr kumimoji="1" lang="ja-JP" altLang="en-US" sz="2000" dirty="0"/>
            </a:p>
          </p:txBody>
        </p:sp>
      </p:grpSp>
      <p:grpSp>
        <p:nvGrpSpPr>
          <p:cNvPr id="21" name="グループ化 20"/>
          <p:cNvGrpSpPr/>
          <p:nvPr/>
        </p:nvGrpSpPr>
        <p:grpSpPr>
          <a:xfrm>
            <a:off x="2758438" y="4047455"/>
            <a:ext cx="3120503" cy="2083772"/>
            <a:chOff x="2864184" y="3690959"/>
            <a:chExt cx="3241240" cy="2033185"/>
          </a:xfrm>
        </p:grpSpPr>
        <p:pic>
          <p:nvPicPr>
            <p:cNvPr id="9" name="図 8"/>
            <p:cNvPicPr>
              <a:picLocks noChangeAspect="1"/>
            </p:cNvPicPr>
            <p:nvPr/>
          </p:nvPicPr>
          <p:blipFill>
            <a:blip r:embed="rId10"/>
            <a:stretch>
              <a:fillRect/>
            </a:stretch>
          </p:blipFill>
          <p:spPr>
            <a:xfrm>
              <a:off x="2864184" y="3690959"/>
              <a:ext cx="3241240" cy="2020727"/>
            </a:xfrm>
            <a:prstGeom prst="rect">
              <a:avLst/>
            </a:prstGeom>
          </p:spPr>
        </p:pic>
        <p:sp>
          <p:nvSpPr>
            <p:cNvPr id="20" name="テキスト ボックス 19"/>
            <p:cNvSpPr txBox="1"/>
            <p:nvPr/>
          </p:nvSpPr>
          <p:spPr>
            <a:xfrm>
              <a:off x="2864184" y="5333747"/>
              <a:ext cx="3241240" cy="390397"/>
            </a:xfrm>
            <a:prstGeom prst="rect">
              <a:avLst/>
            </a:prstGeom>
            <a:solidFill>
              <a:schemeClr val="bg1"/>
            </a:solidFill>
            <a:ln>
              <a:solidFill>
                <a:schemeClr val="tx1"/>
              </a:solidFill>
            </a:ln>
          </p:spPr>
          <p:txBody>
            <a:bodyPr wrap="square" rtlCol="0">
              <a:spAutoFit/>
            </a:bodyPr>
            <a:lstStyle/>
            <a:p>
              <a:pPr algn="ctr"/>
              <a:r>
                <a:rPr kumimoji="1" lang="ja-JP" altLang="en-US" sz="2000" dirty="0" smtClean="0"/>
                <a:t>農業体験と料理の試食</a:t>
              </a:r>
              <a:endParaRPr kumimoji="1" lang="ja-JP" altLang="en-US" sz="2000" dirty="0"/>
            </a:p>
          </p:txBody>
        </p:sp>
      </p:grpSp>
      <p:grpSp>
        <p:nvGrpSpPr>
          <p:cNvPr id="25" name="グループ化 24"/>
          <p:cNvGrpSpPr/>
          <p:nvPr/>
        </p:nvGrpSpPr>
        <p:grpSpPr>
          <a:xfrm>
            <a:off x="4854749" y="1306103"/>
            <a:ext cx="3120505" cy="2283658"/>
            <a:chOff x="4479235" y="1149021"/>
            <a:chExt cx="3120505" cy="2283658"/>
          </a:xfrm>
        </p:grpSpPr>
        <p:pic>
          <p:nvPicPr>
            <p:cNvPr id="23" name="図 22"/>
            <p:cNvPicPr>
              <a:picLocks noChangeAspect="1"/>
            </p:cNvPicPr>
            <p:nvPr/>
          </p:nvPicPr>
          <p:blipFill>
            <a:blip r:embed="rId11"/>
            <a:stretch>
              <a:fillRect/>
            </a:stretch>
          </p:blipFill>
          <p:spPr>
            <a:xfrm>
              <a:off x="4479236" y="1149021"/>
              <a:ext cx="3120504" cy="2127137"/>
            </a:xfrm>
            <a:prstGeom prst="rect">
              <a:avLst/>
            </a:prstGeom>
          </p:spPr>
        </p:pic>
        <p:sp>
          <p:nvSpPr>
            <p:cNvPr id="24" name="テキスト ボックス 23"/>
            <p:cNvSpPr txBox="1"/>
            <p:nvPr/>
          </p:nvSpPr>
          <p:spPr>
            <a:xfrm>
              <a:off x="4479235" y="3032569"/>
              <a:ext cx="3120503" cy="400110"/>
            </a:xfrm>
            <a:prstGeom prst="rect">
              <a:avLst/>
            </a:prstGeom>
            <a:solidFill>
              <a:schemeClr val="bg1"/>
            </a:solidFill>
            <a:ln>
              <a:solidFill>
                <a:schemeClr val="tx1"/>
              </a:solidFill>
            </a:ln>
          </p:spPr>
          <p:txBody>
            <a:bodyPr wrap="square" rtlCol="0">
              <a:spAutoFit/>
            </a:bodyPr>
            <a:lstStyle/>
            <a:p>
              <a:pPr algn="ctr"/>
              <a:r>
                <a:rPr kumimoji="1" lang="ja-JP" altLang="en-US" sz="2000" dirty="0" smtClean="0"/>
                <a:t>ふれあい・いきいきサロン</a:t>
              </a:r>
              <a:endParaRPr kumimoji="1" lang="ja-JP" altLang="en-US" sz="2000" dirty="0"/>
            </a:p>
          </p:txBody>
        </p:sp>
      </p:grpSp>
      <p:sp>
        <p:nvSpPr>
          <p:cNvPr id="13" name="角丸四角形 12"/>
          <p:cNvSpPr/>
          <p:nvPr/>
        </p:nvSpPr>
        <p:spPr>
          <a:xfrm>
            <a:off x="1314959" y="2367123"/>
            <a:ext cx="6599681" cy="258807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3200" dirty="0"/>
              <a:t>市民協働のまちづくりのため</a:t>
            </a:r>
            <a:r>
              <a:rPr lang="ja-JP" altLang="en-US" sz="3200" dirty="0" smtClean="0"/>
              <a:t>に</a:t>
            </a:r>
            <a:endParaRPr lang="en-US" altLang="ja-JP" sz="3200" dirty="0"/>
          </a:p>
          <a:p>
            <a:pPr algn="ctr"/>
            <a:r>
              <a:rPr lang="ja-JP" altLang="en-US" sz="3200" dirty="0"/>
              <a:t>人のつながり</a:t>
            </a:r>
            <a:r>
              <a:rPr lang="ja-JP" altLang="en-US" sz="3200" dirty="0" smtClean="0"/>
              <a:t>が原動力</a:t>
            </a:r>
            <a:r>
              <a:rPr lang="ja-JP" altLang="en-US" sz="3200" dirty="0"/>
              <a:t>となる！！</a:t>
            </a:r>
            <a:endParaRPr lang="en-US" altLang="ja-JP" sz="3200" dirty="0"/>
          </a:p>
        </p:txBody>
      </p:sp>
    </p:spTree>
    <p:extLst>
      <p:ext uri="{BB962C8B-B14F-4D97-AF65-F5344CB8AC3E}">
        <p14:creationId xmlns:p14="http://schemas.microsoft.com/office/powerpoint/2010/main" val="35059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タイトル 1"/>
          <p:cNvSpPr>
            <a:spLocks noGrp="1"/>
          </p:cNvSpPr>
          <p:nvPr>
            <p:ph type="title"/>
          </p:nvPr>
        </p:nvSpPr>
        <p:spPr>
          <a:xfrm>
            <a:off x="3768458" y="374635"/>
            <a:ext cx="1980983" cy="864096"/>
          </a:xfrm>
        </p:spPr>
        <p:txBody>
          <a:bodyPr>
            <a:normAutofit/>
          </a:bodyPr>
          <a:lstStyle/>
          <a:p>
            <a:pPr marL="571486" indent="-571486">
              <a:buFont typeface="Wingdings" panose="05000000000000000000" pitchFamily="2" charset="2"/>
              <a:buChar char="u"/>
            </a:pPr>
            <a:r>
              <a:rPr lang="ja-JP" altLang="en-US" sz="4000" dirty="0"/>
              <a:t>商業</a:t>
            </a:r>
          </a:p>
        </p:txBody>
      </p:sp>
      <p:grpSp>
        <p:nvGrpSpPr>
          <p:cNvPr id="31" name="グループ化 30"/>
          <p:cNvGrpSpPr/>
          <p:nvPr/>
        </p:nvGrpSpPr>
        <p:grpSpPr>
          <a:xfrm>
            <a:off x="-705464" y="1477967"/>
            <a:ext cx="6238536" cy="4483550"/>
            <a:chOff x="473341" y="980729"/>
            <a:chExt cx="7487816" cy="5283809"/>
          </a:xfrm>
        </p:grpSpPr>
        <p:grpSp>
          <p:nvGrpSpPr>
            <p:cNvPr id="30" name="グループ化 29"/>
            <p:cNvGrpSpPr/>
            <p:nvPr/>
          </p:nvGrpSpPr>
          <p:grpSpPr>
            <a:xfrm>
              <a:off x="473341" y="980729"/>
              <a:ext cx="7487816" cy="5283809"/>
              <a:chOff x="473341" y="980729"/>
              <a:chExt cx="7487816" cy="5283809"/>
            </a:xfrm>
          </p:grpSpPr>
          <p:grpSp>
            <p:nvGrpSpPr>
              <p:cNvPr id="2" name="グループ化 1"/>
              <p:cNvGrpSpPr/>
              <p:nvPr/>
            </p:nvGrpSpPr>
            <p:grpSpPr>
              <a:xfrm>
                <a:off x="473341" y="980729"/>
                <a:ext cx="7487816" cy="5283809"/>
                <a:chOff x="-1475656" y="713360"/>
                <a:chExt cx="8604448" cy="6028008"/>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713360"/>
                  <a:ext cx="8604448" cy="5636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グループ化 10"/>
                <p:cNvGrpSpPr/>
                <p:nvPr/>
              </p:nvGrpSpPr>
              <p:grpSpPr>
                <a:xfrm>
                  <a:off x="897026" y="2507994"/>
                  <a:ext cx="4049014" cy="4233374"/>
                  <a:chOff x="6002948" y="1429867"/>
                  <a:chExt cx="2660228" cy="2740694"/>
                </a:xfrm>
              </p:grpSpPr>
              <p:grpSp>
                <p:nvGrpSpPr>
                  <p:cNvPr id="12" name="グループ化 11"/>
                  <p:cNvGrpSpPr/>
                  <p:nvPr/>
                </p:nvGrpSpPr>
                <p:grpSpPr>
                  <a:xfrm>
                    <a:off x="6002948" y="1429867"/>
                    <a:ext cx="2376264" cy="2740694"/>
                    <a:chOff x="6002948" y="1429867"/>
                    <a:chExt cx="2376264" cy="2740694"/>
                  </a:xfrm>
                </p:grpSpPr>
                <p:cxnSp>
                  <p:nvCxnSpPr>
                    <p:cNvPr id="14" name="直線コネクタ 13"/>
                    <p:cNvCxnSpPr/>
                    <p:nvPr/>
                  </p:nvCxnSpPr>
                  <p:spPr>
                    <a:xfrm flipH="1">
                      <a:off x="6002948" y="2514377"/>
                      <a:ext cx="1294768" cy="1656184"/>
                    </a:xfrm>
                    <a:prstGeom prst="line">
                      <a:avLst/>
                    </a:prstGeom>
                    <a:ln w="5080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flipH="1">
                      <a:off x="7297716" y="1429867"/>
                      <a:ext cx="1081496" cy="1084510"/>
                    </a:xfrm>
                    <a:prstGeom prst="line">
                      <a:avLst/>
                    </a:prstGeom>
                    <a:ln w="5080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flipH="1">
                      <a:off x="6002948" y="2514377"/>
                      <a:ext cx="1294768" cy="1656184"/>
                    </a:xfrm>
                    <a:prstGeom prst="line">
                      <a:avLst/>
                    </a:prstGeom>
                    <a:ln w="50800"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a:off x="7297716" y="1429867"/>
                      <a:ext cx="1081496" cy="1084510"/>
                    </a:xfrm>
                    <a:prstGeom prst="line">
                      <a:avLst/>
                    </a:prstGeom>
                    <a:ln w="50800"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rot="2658973">
                      <a:off x="7936128" y="1686784"/>
                      <a:ext cx="144016" cy="28803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p>
                  </p:txBody>
                </p:sp>
                <p:sp>
                  <p:nvSpPr>
                    <p:cNvPr id="19" name="正方形/長方形 18"/>
                    <p:cNvSpPr/>
                    <p:nvPr/>
                  </p:nvSpPr>
                  <p:spPr>
                    <a:xfrm rot="2384384">
                      <a:off x="7230508" y="2349609"/>
                      <a:ext cx="144016" cy="288032"/>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p>
                  </p:txBody>
                </p:sp>
                <p:sp>
                  <p:nvSpPr>
                    <p:cNvPr id="20" name="正方形/長方形 19"/>
                    <p:cNvSpPr/>
                    <p:nvPr/>
                  </p:nvSpPr>
                  <p:spPr>
                    <a:xfrm rot="2329643">
                      <a:off x="6293356" y="3553996"/>
                      <a:ext cx="144016" cy="288032"/>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p>
                  </p:txBody>
                </p:sp>
                <p:sp>
                  <p:nvSpPr>
                    <p:cNvPr id="21" name="テキスト ボックス 20"/>
                    <p:cNvSpPr txBox="1"/>
                    <p:nvPr/>
                  </p:nvSpPr>
                  <p:spPr>
                    <a:xfrm>
                      <a:off x="6470450" y="3546723"/>
                      <a:ext cx="604152" cy="250051"/>
                    </a:xfrm>
                    <a:prstGeom prst="rect">
                      <a:avLst/>
                    </a:prstGeom>
                    <a:noFill/>
                  </p:spPr>
                  <p:txBody>
                    <a:bodyPr wrap="none" rtlCol="0">
                      <a:spAutoFit/>
                    </a:bodyPr>
                    <a:lstStyle/>
                    <a:p>
                      <a:r>
                        <a:rPr lang="ja-JP" altLang="en-US" sz="1600" dirty="0">
                          <a:latin typeface="HGSｺﾞｼｯｸE" pitchFamily="50" charset="-128"/>
                          <a:ea typeface="HGSｺﾞｼｯｸE" pitchFamily="50" charset="-128"/>
                        </a:rPr>
                        <a:t>荒川沖</a:t>
                      </a:r>
                    </a:p>
                  </p:txBody>
                </p:sp>
                <p:sp>
                  <p:nvSpPr>
                    <p:cNvPr id="22" name="テキスト ボックス 21"/>
                    <p:cNvSpPr txBox="1"/>
                    <p:nvPr/>
                  </p:nvSpPr>
                  <p:spPr>
                    <a:xfrm>
                      <a:off x="7370614" y="2469528"/>
                      <a:ext cx="449242" cy="250051"/>
                    </a:xfrm>
                    <a:prstGeom prst="rect">
                      <a:avLst/>
                    </a:prstGeom>
                    <a:noFill/>
                  </p:spPr>
                  <p:txBody>
                    <a:bodyPr wrap="none" rtlCol="0" anchor="ctr">
                      <a:spAutoFit/>
                    </a:bodyPr>
                    <a:lstStyle/>
                    <a:p>
                      <a:pPr algn="ctr"/>
                      <a:r>
                        <a:rPr lang="ja-JP" altLang="en-US" sz="1600" dirty="0">
                          <a:latin typeface="HGSｺﾞｼｯｸE" pitchFamily="50" charset="-128"/>
                          <a:ea typeface="HGSｺﾞｼｯｸE" pitchFamily="50" charset="-128"/>
                        </a:rPr>
                        <a:t>土浦</a:t>
                      </a:r>
                    </a:p>
                  </p:txBody>
                </p:sp>
              </p:grpSp>
              <p:sp>
                <p:nvSpPr>
                  <p:cNvPr id="13" name="テキスト ボックス 12"/>
                  <p:cNvSpPr txBox="1"/>
                  <p:nvPr/>
                </p:nvSpPr>
                <p:spPr>
                  <a:xfrm>
                    <a:off x="8213934" y="1590146"/>
                    <a:ext cx="449242" cy="250051"/>
                  </a:xfrm>
                  <a:prstGeom prst="rect">
                    <a:avLst/>
                  </a:prstGeom>
                  <a:noFill/>
                </p:spPr>
                <p:txBody>
                  <a:bodyPr wrap="none" rtlCol="0" anchor="ctr">
                    <a:spAutoFit/>
                  </a:bodyPr>
                  <a:lstStyle/>
                  <a:p>
                    <a:pPr algn="ctr"/>
                    <a:r>
                      <a:rPr lang="ja-JP" altLang="en-US" sz="1600" dirty="0">
                        <a:latin typeface="HGSｺﾞｼｯｸE" pitchFamily="50" charset="-128"/>
                        <a:ea typeface="HGSｺﾞｼｯｸE" pitchFamily="50" charset="-128"/>
                      </a:rPr>
                      <a:t>神立</a:t>
                    </a:r>
                  </a:p>
                </p:txBody>
              </p:sp>
            </p:grpSp>
          </p:grpSp>
          <p:sp>
            <p:nvSpPr>
              <p:cNvPr id="9" name="テキスト ボックス 8"/>
              <p:cNvSpPr txBox="1"/>
              <p:nvPr/>
            </p:nvSpPr>
            <p:spPr>
              <a:xfrm>
                <a:off x="1912714" y="1916832"/>
                <a:ext cx="1872208" cy="369332"/>
              </a:xfrm>
              <a:prstGeom prst="rect">
                <a:avLst/>
              </a:prstGeom>
              <a:noFill/>
            </p:spPr>
            <p:txBody>
              <a:bodyPr wrap="square" rtlCol="0">
                <a:spAutoFit/>
              </a:bodyPr>
              <a:lstStyle/>
              <a:p>
                <a:pPr marL="285744" indent="-285744">
                  <a:buFont typeface="Arial" panose="020B0604020202020204" pitchFamily="34" charset="0"/>
                  <a:buChar char="•"/>
                </a:pPr>
                <a:endParaRPr lang="ja-JP" altLang="en-US"/>
              </a:p>
            </p:txBody>
          </p:sp>
          <p:sp>
            <p:nvSpPr>
              <p:cNvPr id="27" name="円/楕円 26"/>
              <p:cNvSpPr/>
              <p:nvPr/>
            </p:nvSpPr>
            <p:spPr>
              <a:xfrm>
                <a:off x="2739945" y="5022122"/>
                <a:ext cx="160095" cy="2160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grpSp>
            <p:nvGrpSpPr>
              <p:cNvPr id="4" name="グループ化 3"/>
              <p:cNvGrpSpPr/>
              <p:nvPr/>
            </p:nvGrpSpPr>
            <p:grpSpPr>
              <a:xfrm>
                <a:off x="2821589" y="2060848"/>
                <a:ext cx="2576925" cy="2193220"/>
                <a:chOff x="1455248" y="2498446"/>
                <a:chExt cx="2576925" cy="2193220"/>
              </a:xfrm>
            </p:grpSpPr>
            <p:sp>
              <p:nvSpPr>
                <p:cNvPr id="3" name="円/楕円 2"/>
                <p:cNvSpPr/>
                <p:nvPr/>
              </p:nvSpPr>
              <p:spPr>
                <a:xfrm>
                  <a:off x="1455248" y="2608734"/>
                  <a:ext cx="472758" cy="3633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3" name="円/楕円 22"/>
                <p:cNvSpPr/>
                <p:nvPr/>
              </p:nvSpPr>
              <p:spPr>
                <a:xfrm>
                  <a:off x="2134952" y="2498446"/>
                  <a:ext cx="506363" cy="349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4" name="円/楕円 23"/>
                <p:cNvSpPr/>
                <p:nvPr/>
              </p:nvSpPr>
              <p:spPr>
                <a:xfrm>
                  <a:off x="2850909" y="2901685"/>
                  <a:ext cx="707683" cy="3223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6" name="円/楕円 35"/>
                <p:cNvSpPr/>
                <p:nvPr/>
              </p:nvSpPr>
              <p:spPr>
                <a:xfrm>
                  <a:off x="3637799" y="4440030"/>
                  <a:ext cx="394374" cy="251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7" name="円/楕円 6"/>
              <p:cNvSpPr/>
              <p:nvPr/>
            </p:nvSpPr>
            <p:spPr>
              <a:xfrm rot="332318">
                <a:off x="2597837" y="2111615"/>
                <a:ext cx="2579028" cy="721912"/>
              </a:xfrm>
              <a:prstGeom prst="ellipse">
                <a:avLst/>
              </a:prstGeom>
              <a:solidFill>
                <a:schemeClr val="accent1">
                  <a:lumMod val="20000"/>
                  <a:lumOff val="80000"/>
                  <a:alpha val="6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dirty="0"/>
                  <a:t>工業団地</a:t>
                </a:r>
              </a:p>
            </p:txBody>
          </p:sp>
          <p:cxnSp>
            <p:nvCxnSpPr>
              <p:cNvPr id="37" name="カギ線コネクタ 36"/>
              <p:cNvCxnSpPr/>
              <p:nvPr/>
            </p:nvCxnSpPr>
            <p:spPr>
              <a:xfrm rot="5400000">
                <a:off x="5131720" y="4363697"/>
                <a:ext cx="226535" cy="727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nvGrpSpPr>
              <p:cNvPr id="43" name="グループ化 42"/>
              <p:cNvGrpSpPr/>
              <p:nvPr/>
            </p:nvGrpSpPr>
            <p:grpSpPr>
              <a:xfrm>
                <a:off x="2419412" y="2636912"/>
                <a:ext cx="3078495" cy="3296834"/>
                <a:chOff x="1053071" y="2827816"/>
                <a:chExt cx="3078495" cy="3296834"/>
              </a:xfrm>
            </p:grpSpPr>
            <p:sp>
              <p:nvSpPr>
                <p:cNvPr id="28" name="円/楕円 27"/>
                <p:cNvSpPr/>
                <p:nvPr/>
              </p:nvSpPr>
              <p:spPr>
                <a:xfrm rot="1720498">
                  <a:off x="2021595" y="3458134"/>
                  <a:ext cx="1055221" cy="1304908"/>
                </a:xfrm>
                <a:prstGeom prst="ellipse">
                  <a:avLst/>
                </a:prstGeom>
                <a:no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29" name="円/楕円 28"/>
                <p:cNvSpPr/>
                <p:nvPr/>
              </p:nvSpPr>
              <p:spPr>
                <a:xfrm>
                  <a:off x="1053071" y="5157192"/>
                  <a:ext cx="1219075" cy="967458"/>
                </a:xfrm>
                <a:prstGeom prst="ellipse">
                  <a:avLst/>
                </a:prstGeom>
                <a:no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34" name="円/楕円 33"/>
                <p:cNvSpPr/>
                <p:nvPr/>
              </p:nvSpPr>
              <p:spPr>
                <a:xfrm rot="1186887">
                  <a:off x="1160202" y="2827816"/>
                  <a:ext cx="746998" cy="254511"/>
                </a:xfrm>
                <a:prstGeom prst="ellipse">
                  <a:avLst/>
                </a:prstGeom>
                <a:no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 name="円/楕円 5"/>
                <p:cNvSpPr/>
                <p:nvPr/>
              </p:nvSpPr>
              <p:spPr>
                <a:xfrm>
                  <a:off x="2521011" y="2932622"/>
                  <a:ext cx="1610555" cy="542508"/>
                </a:xfrm>
                <a:prstGeom prst="ellipse">
                  <a:avLst/>
                </a:prstGeom>
                <a:no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grpSp>
          <p:sp>
            <p:nvSpPr>
              <p:cNvPr id="1024" name="テキスト ボックス 1023"/>
              <p:cNvSpPr txBox="1"/>
              <p:nvPr/>
            </p:nvSpPr>
            <p:spPr>
              <a:xfrm>
                <a:off x="2973536" y="3861047"/>
                <a:ext cx="1315443" cy="338554"/>
              </a:xfrm>
              <a:prstGeom prst="rect">
                <a:avLst/>
              </a:prstGeom>
              <a:noFill/>
            </p:spPr>
            <p:txBody>
              <a:bodyPr wrap="square" rtlCol="0">
                <a:spAutoFit/>
              </a:bodyPr>
              <a:lstStyle/>
              <a:p>
                <a:r>
                  <a:rPr lang="ja-JP" altLang="en-US" sz="1600" dirty="0"/>
                  <a:t>中心市街地</a:t>
                </a:r>
              </a:p>
            </p:txBody>
          </p:sp>
          <p:grpSp>
            <p:nvGrpSpPr>
              <p:cNvPr id="46" name="グループ化 45"/>
              <p:cNvGrpSpPr/>
              <p:nvPr/>
            </p:nvGrpSpPr>
            <p:grpSpPr>
              <a:xfrm>
                <a:off x="1473844" y="2780928"/>
                <a:ext cx="3276352" cy="3384376"/>
                <a:chOff x="107504" y="2996952"/>
                <a:chExt cx="3276352" cy="3384376"/>
              </a:xfrm>
            </p:grpSpPr>
            <p:sp>
              <p:nvSpPr>
                <p:cNvPr id="44" name="フローチャート : 結合子 43"/>
                <p:cNvSpPr/>
                <p:nvPr/>
              </p:nvSpPr>
              <p:spPr>
                <a:xfrm>
                  <a:off x="107504" y="3825056"/>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56" name="フローチャート : 結合子 55"/>
                <p:cNvSpPr/>
                <p:nvPr/>
              </p:nvSpPr>
              <p:spPr>
                <a:xfrm>
                  <a:off x="719584" y="4329112"/>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57" name="フローチャート : 結合子 56"/>
                <p:cNvSpPr/>
                <p:nvPr/>
              </p:nvSpPr>
              <p:spPr>
                <a:xfrm>
                  <a:off x="683568" y="3969072"/>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58" name="フローチャート : 結合子 57"/>
                <p:cNvSpPr/>
                <p:nvPr/>
              </p:nvSpPr>
              <p:spPr>
                <a:xfrm>
                  <a:off x="1871712" y="3969072"/>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59" name="フローチャート : 結合子 58"/>
                <p:cNvSpPr/>
                <p:nvPr/>
              </p:nvSpPr>
              <p:spPr>
                <a:xfrm>
                  <a:off x="1835696" y="2996952"/>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60" name="フローチャート : 結合子 59"/>
                <p:cNvSpPr/>
                <p:nvPr/>
              </p:nvSpPr>
              <p:spPr>
                <a:xfrm>
                  <a:off x="3275856" y="6273328"/>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61" name="フローチャート : 結合子 60"/>
                <p:cNvSpPr/>
                <p:nvPr/>
              </p:nvSpPr>
              <p:spPr>
                <a:xfrm>
                  <a:off x="2915816" y="5229200"/>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sp>
              <p:nvSpPr>
                <p:cNvPr id="62" name="フローチャート : 結合子 61"/>
                <p:cNvSpPr/>
                <p:nvPr/>
              </p:nvSpPr>
              <p:spPr>
                <a:xfrm>
                  <a:off x="251520" y="4869160"/>
                  <a:ext cx="108000" cy="108000"/>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grpSp>
          <p:cxnSp>
            <p:nvCxnSpPr>
              <p:cNvPr id="67" name="カギ線コネクタ 66"/>
              <p:cNvCxnSpPr>
                <a:stCxn id="27" idx="3"/>
              </p:cNvCxnSpPr>
              <p:nvPr/>
            </p:nvCxnSpPr>
            <p:spPr>
              <a:xfrm rot="5400000">
                <a:off x="2288902" y="5111538"/>
                <a:ext cx="379519" cy="569459"/>
              </a:xfrm>
              <a:prstGeom prst="bentConnector2">
                <a:avLst/>
              </a:prstGeom>
            </p:spPr>
            <p:style>
              <a:lnRef idx="1">
                <a:schemeClr val="accent4"/>
              </a:lnRef>
              <a:fillRef idx="0">
                <a:schemeClr val="accent4"/>
              </a:fillRef>
              <a:effectRef idx="0">
                <a:schemeClr val="accent4"/>
              </a:effectRef>
              <a:fontRef idx="minor">
                <a:schemeClr val="tx1"/>
              </a:fontRef>
            </p:style>
          </p:cxnSp>
          <p:sp>
            <p:nvSpPr>
              <p:cNvPr id="69" name="テキスト ボックス 68"/>
              <p:cNvSpPr txBox="1"/>
              <p:nvPr/>
            </p:nvSpPr>
            <p:spPr>
              <a:xfrm>
                <a:off x="1581843" y="5406727"/>
                <a:ext cx="834927" cy="398982"/>
              </a:xfrm>
              <a:prstGeom prst="rect">
                <a:avLst/>
              </a:prstGeom>
              <a:noFill/>
            </p:spPr>
            <p:txBody>
              <a:bodyPr wrap="square" rtlCol="0">
                <a:spAutoFit/>
              </a:bodyPr>
              <a:lstStyle/>
              <a:p>
                <a:r>
                  <a:rPr lang="ja-JP" altLang="en-US" sz="1600" dirty="0"/>
                  <a:t>市場</a:t>
                </a:r>
              </a:p>
            </p:txBody>
          </p:sp>
        </p:grpSp>
        <p:sp>
          <p:nvSpPr>
            <p:cNvPr id="38" name="テキスト ボックス 37"/>
            <p:cNvSpPr txBox="1"/>
            <p:nvPr/>
          </p:nvSpPr>
          <p:spPr>
            <a:xfrm>
              <a:off x="4253073" y="4480603"/>
              <a:ext cx="1915582" cy="398982"/>
            </a:xfrm>
            <a:prstGeom prst="rect">
              <a:avLst/>
            </a:prstGeom>
            <a:noFill/>
          </p:spPr>
          <p:txBody>
            <a:bodyPr wrap="square" rtlCol="0">
              <a:spAutoFit/>
            </a:bodyPr>
            <a:lstStyle/>
            <a:p>
              <a:r>
                <a:rPr lang="ja-JP" altLang="en-US" sz="1600" dirty="0"/>
                <a:t>おおつ野ヒルズ</a:t>
              </a:r>
            </a:p>
          </p:txBody>
        </p:sp>
      </p:grpSp>
      <p:sp>
        <p:nvSpPr>
          <p:cNvPr id="45" name="角丸四角形 44"/>
          <p:cNvSpPr/>
          <p:nvPr/>
        </p:nvSpPr>
        <p:spPr>
          <a:xfrm>
            <a:off x="3648405" y="1110616"/>
            <a:ext cx="5366295" cy="1173447"/>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r>
              <a:rPr lang="ja-JP" altLang="en-US" sz="2400" b="1" dirty="0">
                <a:latin typeface="+mn-ea"/>
              </a:rPr>
              <a:t>郊外の大型ショッピングモールの増加により中心市街地の商店街が衰退</a:t>
            </a:r>
            <a:endParaRPr lang="en-US" altLang="ja-JP" sz="2400" b="1" dirty="0">
              <a:latin typeface="+mn-ea"/>
            </a:endParaRPr>
          </a:p>
        </p:txBody>
      </p:sp>
      <p:sp>
        <p:nvSpPr>
          <p:cNvPr id="49" name="テキスト ボックス 48"/>
          <p:cNvSpPr txBox="1"/>
          <p:nvPr/>
        </p:nvSpPr>
        <p:spPr>
          <a:xfrm>
            <a:off x="4325421" y="2488081"/>
            <a:ext cx="4675341" cy="2154436"/>
          </a:xfrm>
          <a:prstGeom prst="rect">
            <a:avLst/>
          </a:prstGeom>
          <a:noFill/>
        </p:spPr>
        <p:txBody>
          <a:bodyPr wrap="square" rtlCol="0">
            <a:spAutoFit/>
          </a:bodyPr>
          <a:lstStyle/>
          <a:p>
            <a:r>
              <a:rPr lang="ja-JP" altLang="en-US" sz="2000" b="1" u="sng" dirty="0"/>
              <a:t>土浦市付近の大型ショッピングモール</a:t>
            </a:r>
            <a:endParaRPr lang="en-US" altLang="ja-JP" sz="2000" b="1" u="sng" dirty="0"/>
          </a:p>
          <a:p>
            <a:pPr marL="457188" lvl="1"/>
            <a:r>
              <a:rPr lang="ja-JP" altLang="en-US" b="1" dirty="0"/>
              <a:t>イオンモール</a:t>
            </a:r>
            <a:r>
              <a:rPr lang="ja-JP" altLang="en-US" b="1" dirty="0" smtClean="0"/>
              <a:t>土浦・イーアスつくば・</a:t>
            </a:r>
            <a:endParaRPr lang="en-US" altLang="ja-JP" b="1" dirty="0"/>
          </a:p>
          <a:p>
            <a:pPr marL="457188" lvl="1"/>
            <a:r>
              <a:rPr lang="ja-JP" altLang="en-US" b="1" dirty="0"/>
              <a:t>ララガーデンつくば・阿見</a:t>
            </a:r>
            <a:r>
              <a:rPr lang="ja-JP" altLang="en-US" b="1" dirty="0" smtClean="0"/>
              <a:t>アウトレット・</a:t>
            </a:r>
            <a:endParaRPr lang="en-US" altLang="ja-JP" b="1" dirty="0"/>
          </a:p>
          <a:p>
            <a:pPr marL="457188" lvl="1"/>
            <a:r>
              <a:rPr lang="ja-JP" altLang="en-US" b="1" dirty="0"/>
              <a:t>イオンモール</a:t>
            </a:r>
            <a:r>
              <a:rPr lang="ja-JP" altLang="en-US" b="1" dirty="0" smtClean="0"/>
              <a:t>つくば・コストコ</a:t>
            </a:r>
            <a:r>
              <a:rPr lang="ja-JP" altLang="en-US" b="1" dirty="0"/>
              <a:t>　　</a:t>
            </a:r>
            <a:r>
              <a:rPr lang="en-US" altLang="ja-JP" b="1" dirty="0" smtClean="0"/>
              <a:t>…</a:t>
            </a:r>
            <a:r>
              <a:rPr lang="ja-JP" altLang="en-US" b="1" dirty="0" smtClean="0"/>
              <a:t>など</a:t>
            </a:r>
            <a:endParaRPr lang="en-US" altLang="ja-JP" b="1" dirty="0"/>
          </a:p>
          <a:p>
            <a:r>
              <a:rPr lang="ja-JP" altLang="en-US" sz="2000" b="1" u="sng" dirty="0"/>
              <a:t>市民満足度調査</a:t>
            </a:r>
            <a:endParaRPr lang="en-US" altLang="ja-JP" sz="2000" b="1" u="sng" dirty="0"/>
          </a:p>
          <a:p>
            <a:pPr lvl="1"/>
            <a:r>
              <a:rPr lang="ja-JP" altLang="en-US" b="1" dirty="0"/>
              <a:t>多くの地区で</a:t>
            </a:r>
            <a:r>
              <a:rPr lang="ja-JP" altLang="en-US" b="1" dirty="0">
                <a:solidFill>
                  <a:srgbClr val="FF0000"/>
                </a:solidFill>
              </a:rPr>
              <a:t>中心市街地のにぎわい対策</a:t>
            </a:r>
            <a:r>
              <a:rPr lang="ja-JP" altLang="en-US" b="1" dirty="0"/>
              <a:t>の満足度ポイントが低い</a:t>
            </a:r>
            <a:endParaRPr lang="en-US" altLang="ja-JP" b="1" dirty="0"/>
          </a:p>
        </p:txBody>
      </p:sp>
      <p:sp>
        <p:nvSpPr>
          <p:cNvPr id="66" name="タイトル 1"/>
          <p:cNvSpPr txBox="1">
            <a:spLocks/>
          </p:cNvSpPr>
          <p:nvPr/>
        </p:nvSpPr>
        <p:spPr>
          <a:xfrm>
            <a:off x="3565744" y="4790769"/>
            <a:ext cx="1980983" cy="86409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571486" indent="-571486">
              <a:buFont typeface="Wingdings" panose="05000000000000000000" pitchFamily="2" charset="2"/>
              <a:buChar char="u"/>
            </a:pPr>
            <a:r>
              <a:rPr lang="ja-JP" altLang="en-US" sz="4000" dirty="0"/>
              <a:t>工業</a:t>
            </a:r>
          </a:p>
        </p:txBody>
      </p:sp>
      <p:sp>
        <p:nvSpPr>
          <p:cNvPr id="63" name="角丸四角形 62"/>
          <p:cNvSpPr/>
          <p:nvPr/>
        </p:nvSpPr>
        <p:spPr>
          <a:xfrm>
            <a:off x="3634468" y="5565252"/>
            <a:ext cx="5018213" cy="1041315"/>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285744" indent="-285744">
              <a:buFont typeface="Arial" panose="020B0604020202020204" pitchFamily="34" charset="0"/>
              <a:buChar char="•"/>
            </a:pPr>
            <a:r>
              <a:rPr lang="ja-JP" altLang="en-US" sz="2400" b="1" dirty="0">
                <a:latin typeface="+mn-ea"/>
              </a:rPr>
              <a:t>市北部に工業団地が集積</a:t>
            </a:r>
            <a:endParaRPr lang="en-US" altLang="ja-JP" sz="2400" b="1" dirty="0">
              <a:latin typeface="+mn-ea"/>
            </a:endParaRPr>
          </a:p>
          <a:p>
            <a:pPr marL="285744" indent="-285744">
              <a:buFont typeface="Arial" panose="020B0604020202020204" pitchFamily="34" charset="0"/>
              <a:buChar char="•"/>
            </a:pPr>
            <a:r>
              <a:rPr lang="ja-JP" altLang="en-US" sz="2400" b="1" dirty="0">
                <a:latin typeface="+mn-ea"/>
              </a:rPr>
              <a:t>おおつ野ヒルズの未利用率が高い</a:t>
            </a:r>
            <a:endParaRPr lang="en-US" altLang="ja-JP" sz="2400" b="1" dirty="0">
              <a:latin typeface="+mn-ea"/>
            </a:endParaRPr>
          </a:p>
        </p:txBody>
      </p:sp>
      <p:sp>
        <p:nvSpPr>
          <p:cNvPr id="8" name="スライド番号プレースホルダー 7"/>
          <p:cNvSpPr>
            <a:spLocks noGrp="1"/>
          </p:cNvSpPr>
          <p:nvPr>
            <p:ph type="sldNum" sz="quarter" idx="12"/>
          </p:nvPr>
        </p:nvSpPr>
        <p:spPr/>
        <p:txBody>
          <a:bodyPr/>
          <a:lstStyle/>
          <a:p>
            <a:fld id="{77C87CC7-EF39-4118-BB73-70ECF996A7FF}" type="slidenum">
              <a:rPr kumimoji="1" lang="ja-JP" altLang="en-US" smtClean="0"/>
              <a:t>6</a:t>
            </a:fld>
            <a:endParaRPr kumimoji="1" lang="ja-JP" altLang="en-US"/>
          </a:p>
        </p:txBody>
      </p:sp>
      <p:sp>
        <p:nvSpPr>
          <p:cNvPr id="71" name="テキスト ボックス 70"/>
          <p:cNvSpPr txBox="1"/>
          <p:nvPr/>
        </p:nvSpPr>
        <p:spPr>
          <a:xfrm>
            <a:off x="-17795" y="353483"/>
            <a:ext cx="4975876" cy="584775"/>
          </a:xfrm>
          <a:prstGeom prst="rect">
            <a:avLst/>
          </a:prstGeom>
          <a:noFill/>
        </p:spPr>
        <p:txBody>
          <a:bodyPr wrap="square" rtlCol="0">
            <a:spAutoFit/>
          </a:bodyPr>
          <a:lstStyle/>
          <a:p>
            <a:r>
              <a:rPr lang="ja-JP" altLang="en-US" sz="3200" dirty="0"/>
              <a:t>②にぎわい・楽しみ</a:t>
            </a:r>
          </a:p>
        </p:txBody>
      </p:sp>
      <p:cxnSp>
        <p:nvCxnSpPr>
          <p:cNvPr id="72" name="直線コネクタ 71"/>
          <p:cNvCxnSpPr/>
          <p:nvPr/>
        </p:nvCxnSpPr>
        <p:spPr>
          <a:xfrm flipV="1">
            <a:off x="-282347" y="935969"/>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nvGrpSpPr>
          <p:cNvPr id="68" name="グループ化 67"/>
          <p:cNvGrpSpPr/>
          <p:nvPr/>
        </p:nvGrpSpPr>
        <p:grpSpPr>
          <a:xfrm>
            <a:off x="0" y="-27462"/>
            <a:ext cx="9144000" cy="410584"/>
            <a:chOff x="0" y="-15766"/>
            <a:chExt cx="12192000" cy="461665"/>
          </a:xfrm>
        </p:grpSpPr>
        <p:sp>
          <p:nvSpPr>
            <p:cNvPr id="70" name="正方形/長方形 69"/>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73" name="グループ化 72"/>
            <p:cNvGrpSpPr/>
            <p:nvPr/>
          </p:nvGrpSpPr>
          <p:grpSpPr>
            <a:xfrm>
              <a:off x="75788" y="-15766"/>
              <a:ext cx="12048485" cy="449888"/>
              <a:chOff x="75788" y="-15766"/>
              <a:chExt cx="12048485" cy="449888"/>
            </a:xfrm>
          </p:grpSpPr>
          <p:graphicFrame>
            <p:nvGraphicFramePr>
              <p:cNvPr id="74" name="図表 73"/>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5"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grpSp>
        <p:nvGrpSpPr>
          <p:cNvPr id="10" name="グループ化 9"/>
          <p:cNvGrpSpPr/>
          <p:nvPr/>
        </p:nvGrpSpPr>
        <p:grpSpPr>
          <a:xfrm>
            <a:off x="2013024" y="6244374"/>
            <a:ext cx="1205611" cy="369332"/>
            <a:chOff x="363203" y="6050437"/>
            <a:chExt cx="1205611" cy="369332"/>
          </a:xfrm>
        </p:grpSpPr>
        <p:sp>
          <p:nvSpPr>
            <p:cNvPr id="5" name="テキスト ボックス 4"/>
            <p:cNvSpPr txBox="1"/>
            <p:nvPr/>
          </p:nvSpPr>
          <p:spPr>
            <a:xfrm>
              <a:off x="460818" y="6050437"/>
              <a:ext cx="1107996" cy="369332"/>
            </a:xfrm>
            <a:prstGeom prst="rect">
              <a:avLst/>
            </a:prstGeom>
            <a:noFill/>
          </p:spPr>
          <p:txBody>
            <a:bodyPr wrap="none" rtlCol="0">
              <a:spAutoFit/>
            </a:bodyPr>
            <a:lstStyle/>
            <a:p>
              <a:r>
                <a:rPr kumimoji="1" lang="ja-JP" altLang="en-US" dirty="0" smtClean="0">
                  <a:solidFill>
                    <a:srgbClr val="FF0000"/>
                  </a:solidFill>
                </a:rPr>
                <a:t>商業施設</a:t>
              </a:r>
              <a:endParaRPr kumimoji="1" lang="ja-JP" altLang="en-US" dirty="0">
                <a:solidFill>
                  <a:srgbClr val="FF0000"/>
                </a:solidFill>
              </a:endParaRPr>
            </a:p>
          </p:txBody>
        </p:sp>
        <p:sp>
          <p:nvSpPr>
            <p:cNvPr id="64" name="フローチャート : 結合子 59"/>
            <p:cNvSpPr/>
            <p:nvPr/>
          </p:nvSpPr>
          <p:spPr>
            <a:xfrm>
              <a:off x="363203" y="6197848"/>
              <a:ext cx="89981" cy="91643"/>
            </a:xfrm>
            <a:prstGeom prst="flowChartConnector">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ja-JP" altLang="en-US"/>
            </a:p>
          </p:txBody>
        </p:sp>
      </p:grpSp>
    </p:spTree>
    <p:extLst>
      <p:ext uri="{BB962C8B-B14F-4D97-AF65-F5344CB8AC3E}">
        <p14:creationId xmlns:p14="http://schemas.microsoft.com/office/powerpoint/2010/main" val="23069637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7"/>
          <p:cNvSpPr>
            <a:spLocks noGrp="1"/>
          </p:cNvSpPr>
          <p:nvPr>
            <p:ph idx="1"/>
          </p:nvPr>
        </p:nvSpPr>
        <p:spPr>
          <a:xfrm>
            <a:off x="6172399" y="3723855"/>
            <a:ext cx="2880320" cy="288032"/>
          </a:xfrm>
        </p:spPr>
        <p:txBody>
          <a:bodyPr>
            <a:normAutofit/>
          </a:bodyPr>
          <a:lstStyle/>
          <a:p>
            <a:pPr marL="0" indent="0">
              <a:buNone/>
            </a:pPr>
            <a:r>
              <a:rPr lang="ja-JP" altLang="en-US" sz="1200" dirty="0"/>
              <a:t>（「土浦市耕作放棄地解消計画」より作成）</a:t>
            </a:r>
          </a:p>
        </p:txBody>
      </p:sp>
      <p:graphicFrame>
        <p:nvGraphicFramePr>
          <p:cNvPr id="5" name="グラフ 4"/>
          <p:cNvGraphicFramePr/>
          <p:nvPr>
            <p:extLst>
              <p:ext uri="{D42A27DB-BD31-4B8C-83A1-F6EECF244321}">
                <p14:modId xmlns:p14="http://schemas.microsoft.com/office/powerpoint/2010/main" val="1581586132"/>
              </p:ext>
            </p:extLst>
          </p:nvPr>
        </p:nvGraphicFramePr>
        <p:xfrm>
          <a:off x="107506" y="1008112"/>
          <a:ext cx="5544617" cy="27809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グラフ 6"/>
          <p:cNvGraphicFramePr/>
          <p:nvPr>
            <p:extLst>
              <p:ext uri="{D42A27DB-BD31-4B8C-83A1-F6EECF244321}">
                <p14:modId xmlns:p14="http://schemas.microsoft.com/office/powerpoint/2010/main" val="4081943379"/>
              </p:ext>
            </p:extLst>
          </p:nvPr>
        </p:nvGraphicFramePr>
        <p:xfrm>
          <a:off x="5759589" y="1023122"/>
          <a:ext cx="3384411" cy="2816696"/>
        </p:xfrm>
        <a:graphic>
          <a:graphicData uri="http://schemas.openxmlformats.org/drawingml/2006/chart">
            <c:chart xmlns:c="http://schemas.openxmlformats.org/drawingml/2006/chart" xmlns:r="http://schemas.openxmlformats.org/officeDocument/2006/relationships" r:id="rId4"/>
          </a:graphicData>
        </a:graphic>
      </p:graphicFrame>
      <p:sp>
        <p:nvSpPr>
          <p:cNvPr id="11" name="コンテンツ プレースホルダー 7"/>
          <p:cNvSpPr txBox="1">
            <a:spLocks/>
          </p:cNvSpPr>
          <p:nvPr/>
        </p:nvSpPr>
        <p:spPr>
          <a:xfrm>
            <a:off x="403920" y="3723855"/>
            <a:ext cx="2880320" cy="2880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ja-JP" altLang="en-US" sz="1200" dirty="0"/>
              <a:t>（「平成２４年度統計つちうら」より作成）</a:t>
            </a:r>
          </a:p>
        </p:txBody>
      </p:sp>
      <p:sp>
        <p:nvSpPr>
          <p:cNvPr id="3" name="角丸四角形吹き出し 2"/>
          <p:cNvSpPr/>
          <p:nvPr/>
        </p:nvSpPr>
        <p:spPr>
          <a:xfrm>
            <a:off x="5708167" y="4300245"/>
            <a:ext cx="3312369" cy="576064"/>
          </a:xfrm>
          <a:prstGeom prst="wedgeRoundRectCallout">
            <a:avLst>
              <a:gd name="adj1" fmla="val 31416"/>
              <a:gd name="adj2" fmla="val -10638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b="1" dirty="0"/>
              <a:t>市全体の約５割が</a:t>
            </a:r>
            <a:r>
              <a:rPr lang="ja-JP" altLang="en-US" sz="2000" b="1" dirty="0">
                <a:solidFill>
                  <a:srgbClr val="FF0000"/>
                </a:solidFill>
              </a:rPr>
              <a:t>新治地区</a:t>
            </a:r>
          </a:p>
        </p:txBody>
      </p:sp>
      <p:sp>
        <p:nvSpPr>
          <p:cNvPr id="4" name="角丸四角形 3"/>
          <p:cNvSpPr/>
          <p:nvPr/>
        </p:nvSpPr>
        <p:spPr>
          <a:xfrm>
            <a:off x="262611" y="4011887"/>
            <a:ext cx="5310129" cy="1473119"/>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285744" indent="-285744">
              <a:buFont typeface="Arial" panose="020B0604020202020204" pitchFamily="34" charset="0"/>
              <a:buChar char="•"/>
            </a:pPr>
            <a:r>
              <a:rPr lang="ja-JP" altLang="en-US" sz="2000" b="1" dirty="0">
                <a:latin typeface="+mn-ea"/>
              </a:rPr>
              <a:t>農業産出額は一定だが、農業人口は減少</a:t>
            </a:r>
            <a:endParaRPr lang="en-US" altLang="ja-JP" sz="2000" b="1" dirty="0">
              <a:latin typeface="+mn-ea"/>
            </a:endParaRPr>
          </a:p>
          <a:p>
            <a:pPr marL="285744" indent="-285744">
              <a:buFont typeface="Arial" panose="020B0604020202020204" pitchFamily="34" charset="0"/>
              <a:buChar char="•"/>
            </a:pPr>
            <a:r>
              <a:rPr lang="ja-JP" altLang="en-US" sz="2000" b="1" dirty="0">
                <a:latin typeface="+mn-ea"/>
              </a:rPr>
              <a:t>耕作放棄地が増加</a:t>
            </a:r>
          </a:p>
          <a:p>
            <a:pPr marL="285744" indent="-285744">
              <a:buFont typeface="Arial" panose="020B0604020202020204" pitchFamily="34" charset="0"/>
              <a:buChar char="•"/>
            </a:pPr>
            <a:endParaRPr lang="en-US" altLang="ja-JP" sz="1100" dirty="0">
              <a:latin typeface="+mn-ea"/>
            </a:endParaRPr>
          </a:p>
          <a:p>
            <a:r>
              <a:rPr lang="ja-JP" altLang="en-US" sz="2000" b="1" dirty="0">
                <a:latin typeface="+mn-ea"/>
              </a:rPr>
              <a:t>主な原因は、</a:t>
            </a:r>
            <a:r>
              <a:rPr lang="ja-JP" altLang="en-US" sz="2000" b="1" dirty="0">
                <a:solidFill>
                  <a:schemeClr val="tx1"/>
                </a:solidFill>
                <a:latin typeface="+mn-ea"/>
              </a:rPr>
              <a:t>高齢化と後継者不足</a:t>
            </a:r>
          </a:p>
        </p:txBody>
      </p:sp>
      <p:sp>
        <p:nvSpPr>
          <p:cNvPr id="9" name="右矢印 8"/>
          <p:cNvSpPr/>
          <p:nvPr/>
        </p:nvSpPr>
        <p:spPr>
          <a:xfrm>
            <a:off x="262611" y="5693477"/>
            <a:ext cx="1344045" cy="968365"/>
          </a:xfrm>
          <a:prstGeom prst="rightArrow">
            <a:avLst>
              <a:gd name="adj1" fmla="val 50000"/>
              <a:gd name="adj2" fmla="val 39134"/>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600" b="1" dirty="0"/>
              <a:t>行政の</a:t>
            </a:r>
            <a:endParaRPr lang="en-US" altLang="ja-JP" sz="1600" b="1" dirty="0"/>
          </a:p>
          <a:p>
            <a:pPr algn="ctr"/>
            <a:r>
              <a:rPr lang="ja-JP" altLang="en-US" sz="1600" b="1" dirty="0"/>
              <a:t>取り組み</a:t>
            </a:r>
          </a:p>
        </p:txBody>
      </p:sp>
      <p:sp>
        <p:nvSpPr>
          <p:cNvPr id="13" name="テキスト ボックス 12"/>
          <p:cNvSpPr txBox="1"/>
          <p:nvPr/>
        </p:nvSpPr>
        <p:spPr>
          <a:xfrm>
            <a:off x="1720261" y="5693478"/>
            <a:ext cx="6552728" cy="1015663"/>
          </a:xfrm>
          <a:prstGeom prst="rect">
            <a:avLst/>
          </a:prstGeom>
          <a:noFill/>
        </p:spPr>
        <p:txBody>
          <a:bodyPr wrap="square" rtlCol="0">
            <a:spAutoFit/>
          </a:bodyPr>
          <a:lstStyle/>
          <a:p>
            <a:pPr marL="285744" indent="-285744">
              <a:buFont typeface="Arial" panose="020B0604020202020204" pitchFamily="34" charset="0"/>
              <a:buChar char="•"/>
            </a:pPr>
            <a:r>
              <a:rPr lang="ja-JP" altLang="en-US" sz="2000" b="1" dirty="0"/>
              <a:t>都市と農村の交流事業</a:t>
            </a:r>
            <a:endParaRPr lang="en-US" altLang="ja-JP" sz="2000" b="1" dirty="0"/>
          </a:p>
          <a:p>
            <a:pPr marL="285744" indent="-285744">
              <a:buFont typeface="Arial" panose="020B0604020202020204" pitchFamily="34" charset="0"/>
              <a:buChar char="•"/>
            </a:pPr>
            <a:r>
              <a:rPr lang="ja-JP" altLang="en-US" sz="2000" b="1" dirty="0"/>
              <a:t>耕作放棄地の再生利用の促進</a:t>
            </a:r>
            <a:endParaRPr lang="en-US" altLang="ja-JP" sz="2000" b="1" dirty="0"/>
          </a:p>
          <a:p>
            <a:pPr marL="285744" indent="-285744">
              <a:buFont typeface="Arial" panose="020B0604020202020204" pitchFamily="34" charset="0"/>
              <a:buChar char="•"/>
            </a:pPr>
            <a:r>
              <a:rPr lang="ja-JP" altLang="en-US" sz="2000" b="1" dirty="0"/>
              <a:t>人農地プラン（耕作放棄地解消・後継者育成事業）</a:t>
            </a:r>
            <a:endParaRPr lang="en-US" altLang="ja-JP" sz="2000" b="1" dirty="0"/>
          </a:p>
        </p:txBody>
      </p:sp>
      <p:sp>
        <p:nvSpPr>
          <p:cNvPr id="18" name="角丸四角形吹き出し 17"/>
          <p:cNvSpPr/>
          <p:nvPr/>
        </p:nvSpPr>
        <p:spPr>
          <a:xfrm>
            <a:off x="5193764" y="5117413"/>
            <a:ext cx="3826772" cy="576064"/>
          </a:xfrm>
          <a:prstGeom prst="wedgeRoundRectCallout">
            <a:avLst>
              <a:gd name="adj1" fmla="val -55973"/>
              <a:gd name="adj2" fmla="val 85112"/>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b="1" dirty="0">
                <a:solidFill>
                  <a:srgbClr val="FF0000"/>
                </a:solidFill>
              </a:rPr>
              <a:t>新治地区</a:t>
            </a:r>
            <a:r>
              <a:rPr lang="ja-JP" altLang="en-US" sz="2000" b="1" dirty="0"/>
              <a:t>を重点地域として設定</a:t>
            </a:r>
          </a:p>
        </p:txBody>
      </p:sp>
      <p:sp>
        <p:nvSpPr>
          <p:cNvPr id="6" name="スライド番号プレースホルダー 5"/>
          <p:cNvSpPr>
            <a:spLocks noGrp="1"/>
          </p:cNvSpPr>
          <p:nvPr>
            <p:ph type="sldNum" sz="quarter" idx="12"/>
          </p:nvPr>
        </p:nvSpPr>
        <p:spPr/>
        <p:txBody>
          <a:bodyPr/>
          <a:lstStyle/>
          <a:p>
            <a:fld id="{77C87CC7-EF39-4118-BB73-70ECF996A7FF}" type="slidenum">
              <a:rPr kumimoji="1" lang="ja-JP" altLang="en-US" smtClean="0"/>
              <a:t>7</a:t>
            </a:fld>
            <a:endParaRPr kumimoji="1" lang="ja-JP" altLang="en-US"/>
          </a:p>
        </p:txBody>
      </p:sp>
      <p:sp>
        <p:nvSpPr>
          <p:cNvPr id="24" name="テキスト ボックス 23"/>
          <p:cNvSpPr txBox="1"/>
          <p:nvPr/>
        </p:nvSpPr>
        <p:spPr>
          <a:xfrm>
            <a:off x="-17795" y="353483"/>
            <a:ext cx="4975876" cy="584775"/>
          </a:xfrm>
          <a:prstGeom prst="rect">
            <a:avLst/>
          </a:prstGeom>
          <a:noFill/>
        </p:spPr>
        <p:txBody>
          <a:bodyPr wrap="square" rtlCol="0">
            <a:spAutoFit/>
          </a:bodyPr>
          <a:lstStyle/>
          <a:p>
            <a:r>
              <a:rPr lang="ja-JP" altLang="en-US" sz="3200" dirty="0"/>
              <a:t>②にぎわい・楽しみ</a:t>
            </a:r>
          </a:p>
        </p:txBody>
      </p:sp>
      <p:cxnSp>
        <p:nvCxnSpPr>
          <p:cNvPr id="25" name="直線コネクタ 24"/>
          <p:cNvCxnSpPr/>
          <p:nvPr/>
        </p:nvCxnSpPr>
        <p:spPr>
          <a:xfrm flipV="1">
            <a:off x="-282347" y="935969"/>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26" name="テキスト ボックス 25"/>
          <p:cNvSpPr txBox="1"/>
          <p:nvPr/>
        </p:nvSpPr>
        <p:spPr>
          <a:xfrm>
            <a:off x="112476" y="893123"/>
            <a:ext cx="3946883" cy="707886"/>
          </a:xfrm>
          <a:prstGeom prst="rect">
            <a:avLst/>
          </a:prstGeom>
          <a:noFill/>
        </p:spPr>
        <p:txBody>
          <a:bodyPr wrap="square" rtlCol="0">
            <a:spAutoFit/>
          </a:bodyPr>
          <a:lstStyle/>
          <a:p>
            <a:pPr marL="571486" indent="-571486">
              <a:buFont typeface="Wingdings" panose="05000000000000000000" pitchFamily="2" charset="2"/>
              <a:buChar char="u"/>
            </a:pPr>
            <a:r>
              <a:rPr lang="ja-JP" altLang="en-US" sz="4000" dirty="0"/>
              <a:t>農業</a:t>
            </a:r>
          </a:p>
        </p:txBody>
      </p:sp>
      <p:grpSp>
        <p:nvGrpSpPr>
          <p:cNvPr id="21" name="グループ化 20"/>
          <p:cNvGrpSpPr/>
          <p:nvPr/>
        </p:nvGrpSpPr>
        <p:grpSpPr>
          <a:xfrm>
            <a:off x="0" y="-27462"/>
            <a:ext cx="9144000" cy="410584"/>
            <a:chOff x="0" y="-15766"/>
            <a:chExt cx="12192000" cy="461665"/>
          </a:xfrm>
        </p:grpSpPr>
        <p:sp>
          <p:nvSpPr>
            <p:cNvPr id="22" name="正方形/長方形 21"/>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3" name="グループ化 22"/>
            <p:cNvGrpSpPr/>
            <p:nvPr/>
          </p:nvGrpSpPr>
          <p:grpSpPr>
            <a:xfrm>
              <a:off x="75788" y="-15766"/>
              <a:ext cx="12048485" cy="449888"/>
              <a:chOff x="75788" y="-15766"/>
              <a:chExt cx="12048485" cy="449888"/>
            </a:xfrm>
          </p:grpSpPr>
          <p:graphicFrame>
            <p:nvGraphicFramePr>
              <p:cNvPr id="27" name="図表 26"/>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8"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51870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89848" y="6048574"/>
            <a:ext cx="3740126" cy="307777"/>
          </a:xfrm>
          <a:prstGeom prst="rect">
            <a:avLst/>
          </a:prstGeom>
          <a:noFill/>
        </p:spPr>
        <p:txBody>
          <a:bodyPr wrap="none" rtlCol="0">
            <a:spAutoFit/>
          </a:bodyPr>
          <a:lstStyle/>
          <a:p>
            <a:r>
              <a:rPr lang="ja-JP" altLang="en-US" sz="1400" dirty="0"/>
              <a:t>（</a:t>
            </a:r>
            <a:r>
              <a:rPr lang="ja-JP" altLang="en-US" sz="1400" dirty="0" smtClean="0"/>
              <a:t>資料</a:t>
            </a:r>
            <a:r>
              <a:rPr lang="ja-JP" altLang="en-US" sz="1400" dirty="0"/>
              <a:t>：</a:t>
            </a:r>
            <a:r>
              <a:rPr lang="en-US" altLang="ja-JP" sz="1400" dirty="0"/>
              <a:t>H23</a:t>
            </a:r>
            <a:r>
              <a:rPr lang="ja-JP" altLang="en-US" sz="1400" dirty="0"/>
              <a:t>年度観光客動態調査報告　</a:t>
            </a:r>
            <a:r>
              <a:rPr lang="ja-JP" altLang="en-US" sz="1400" dirty="0" smtClean="0"/>
              <a:t>茨城県）</a:t>
            </a:r>
            <a:endParaRPr lang="ja-JP" altLang="en-US" sz="1400" dirty="0"/>
          </a:p>
        </p:txBody>
      </p:sp>
      <p:grpSp>
        <p:nvGrpSpPr>
          <p:cNvPr id="3" name="グループ化 2"/>
          <p:cNvGrpSpPr/>
          <p:nvPr/>
        </p:nvGrpSpPr>
        <p:grpSpPr>
          <a:xfrm>
            <a:off x="40128" y="2003937"/>
            <a:ext cx="5200612" cy="4009161"/>
            <a:chOff x="692403" y="144251"/>
            <a:chExt cx="12373324" cy="5610366"/>
          </a:xfrm>
        </p:grpSpPr>
        <p:graphicFrame>
          <p:nvGraphicFramePr>
            <p:cNvPr id="9" name="グラフ 8"/>
            <p:cNvGraphicFramePr>
              <a:graphicFrameLocks/>
            </p:cNvGraphicFramePr>
            <p:nvPr>
              <p:extLst>
                <p:ext uri="{D42A27DB-BD31-4B8C-83A1-F6EECF244321}">
                  <p14:modId xmlns:p14="http://schemas.microsoft.com/office/powerpoint/2010/main" val="996302824"/>
                </p:ext>
              </p:extLst>
            </p:nvPr>
          </p:nvGraphicFramePr>
          <p:xfrm>
            <a:off x="1033248" y="144251"/>
            <a:ext cx="11854376" cy="5610366"/>
          </p:xfrm>
          <a:graphic>
            <a:graphicData uri="http://schemas.openxmlformats.org/drawingml/2006/chart">
              <c:chart xmlns:c="http://schemas.openxmlformats.org/drawingml/2006/chart" xmlns:r="http://schemas.openxmlformats.org/officeDocument/2006/relationships" r:id="rId3"/>
            </a:graphicData>
          </a:graphic>
        </p:graphicFrame>
        <p:pic>
          <p:nvPicPr>
            <p:cNvPr id="1026" name="Picture 2" descr="クリックすると新しいウィンドウで開きます"/>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7638" y="1104898"/>
              <a:ext cx="3764721" cy="1766155"/>
            </a:xfrm>
            <a:prstGeom prst="wedgeEllipseCallout">
              <a:avLst>
                <a:gd name="adj1" fmla="val 25010"/>
                <a:gd name="adj2" fmla="val 85359"/>
              </a:avLst>
            </a:prstGeom>
            <a:noFill/>
            <a:ln>
              <a:noFill/>
            </a:ln>
            <a:extLst>
              <a:ext uri="{909E8E84-426E-40DD-AFC4-6F175D3DCCD1}">
                <a14:hiddenFill xmlns:a14="http://schemas.microsoft.com/office/drawing/2010/main">
                  <a:solidFill>
                    <a:srgbClr val="FFFFFF"/>
                  </a:solidFill>
                </a14:hiddenFill>
              </a:ext>
            </a:extLst>
          </p:spPr>
        </p:pic>
        <p:pic>
          <p:nvPicPr>
            <p:cNvPr id="1028" name="Picture 4" descr="クリックすると新しいウィンドウで開きます"/>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0916" y="747949"/>
              <a:ext cx="4626708" cy="2040469"/>
            </a:xfrm>
            <a:prstGeom prst="wedgeEllipseCallout">
              <a:avLst>
                <a:gd name="adj1" fmla="val -49833"/>
                <a:gd name="adj2" fmla="val 56278"/>
              </a:avLst>
            </a:prstGeom>
            <a:noFill/>
            <a:ln>
              <a:noFill/>
            </a:ln>
            <a:extLst>
              <a:ext uri="{909E8E84-426E-40DD-AFC4-6F175D3DCCD1}">
                <a14:hiddenFill xmlns:a14="http://schemas.microsoft.com/office/drawing/2010/main">
                  <a:solidFill>
                    <a:srgbClr val="FFFFFF"/>
                  </a:solidFill>
                </a14:hiddenFill>
              </a:ext>
            </a:extLst>
          </p:spPr>
        </p:pic>
        <p:pic>
          <p:nvPicPr>
            <p:cNvPr id="1030" name="Picture 6" descr="クリックすると新しいウィンドウで開きます"/>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2403" y="2464915"/>
              <a:ext cx="3574598" cy="1554825"/>
            </a:xfrm>
            <a:prstGeom prst="wedgeEllipseCallout">
              <a:avLst>
                <a:gd name="adj1" fmla="val 10040"/>
                <a:gd name="adj2" fmla="val 62364"/>
              </a:avLst>
            </a:prstGeom>
            <a:noFill/>
            <a:ln>
              <a:noFill/>
            </a:ln>
            <a:extLst>
              <a:ext uri="{909E8E84-426E-40DD-AFC4-6F175D3DCCD1}">
                <a14:hiddenFill xmlns:a14="http://schemas.microsoft.com/office/drawing/2010/main">
                  <a:solidFill>
                    <a:srgbClr val="FFFFFF"/>
                  </a:solidFill>
                </a14:hiddenFill>
              </a:ext>
            </a:extLst>
          </p:spPr>
        </p:pic>
        <p:sp>
          <p:nvSpPr>
            <p:cNvPr id="16" name="正方形/長方形 15"/>
            <p:cNvSpPr/>
            <p:nvPr/>
          </p:nvSpPr>
          <p:spPr>
            <a:xfrm>
              <a:off x="696947" y="2529999"/>
              <a:ext cx="4510840" cy="516838"/>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algn="ctr"/>
              <a:r>
                <a:rPr lang="ja-JP" altLang="en-US" b="1" dirty="0"/>
                <a:t>土浦さくらまつり</a:t>
              </a:r>
              <a:endParaRPr lang="en-US" altLang="ja-JP" b="1" dirty="0"/>
            </a:p>
          </p:txBody>
        </p:sp>
        <p:sp>
          <p:nvSpPr>
            <p:cNvPr id="21" name="正方形/長方形 20"/>
            <p:cNvSpPr/>
            <p:nvPr/>
          </p:nvSpPr>
          <p:spPr>
            <a:xfrm>
              <a:off x="2613567" y="1152944"/>
              <a:ext cx="3422594" cy="516838"/>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algn="ctr"/>
              <a:r>
                <a:rPr lang="ja-JP" altLang="en-US" b="1" dirty="0"/>
                <a:t>キララまつり</a:t>
              </a:r>
              <a:endParaRPr lang="en-US" altLang="ja-JP" b="1" dirty="0"/>
            </a:p>
          </p:txBody>
        </p:sp>
        <p:sp>
          <p:nvSpPr>
            <p:cNvPr id="22" name="正方形/長方形 21"/>
            <p:cNvSpPr/>
            <p:nvPr/>
          </p:nvSpPr>
          <p:spPr>
            <a:xfrm>
              <a:off x="9177462" y="2375991"/>
              <a:ext cx="3888265" cy="516838"/>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algn="ctr"/>
              <a:r>
                <a:rPr lang="ja-JP" altLang="en-US" b="1" dirty="0"/>
                <a:t>土浦花火大会</a:t>
              </a:r>
              <a:endParaRPr lang="en-US" altLang="ja-JP" b="1" dirty="0"/>
            </a:p>
          </p:txBody>
        </p:sp>
      </p:grpSp>
      <p:pic>
        <p:nvPicPr>
          <p:cNvPr id="26" name="Picture 16" descr="クリックすると新しいウィンドウで開きます"/>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63112" y="1601009"/>
            <a:ext cx="1571366" cy="1178524"/>
          </a:xfrm>
          <a:prstGeom prst="ellipse">
            <a:avLst/>
          </a:prstGeom>
          <a:noFill/>
          <a:extLst>
            <a:ext uri="{909E8E84-426E-40DD-AFC4-6F175D3DCCD1}">
              <a14:hiddenFill xmlns:a14="http://schemas.microsoft.com/office/drawing/2010/main">
                <a:solidFill>
                  <a:srgbClr val="FFFFFF"/>
                </a:solidFill>
              </a14:hiddenFill>
            </a:ext>
          </a:extLst>
        </p:spPr>
      </p:pic>
      <p:pic>
        <p:nvPicPr>
          <p:cNvPr id="27" name="Picture 18" descr="クリックすると新しいウィンドウで開きます"/>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5255" y="1601009"/>
            <a:ext cx="1558021" cy="1168516"/>
          </a:xfrm>
          <a:prstGeom prst="ellipse">
            <a:avLst/>
          </a:prstGeom>
          <a:noFill/>
          <a:extLst>
            <a:ext uri="{909E8E84-426E-40DD-AFC4-6F175D3DCCD1}">
              <a14:hiddenFill xmlns:a14="http://schemas.microsoft.com/office/drawing/2010/main">
                <a:solidFill>
                  <a:srgbClr val="FFFFFF"/>
                </a:solidFill>
              </a14:hiddenFill>
            </a:ext>
          </a:extLst>
        </p:spPr>
      </p:pic>
      <p:pic>
        <p:nvPicPr>
          <p:cNvPr id="28" name="Picture 10" descr="クリックすると新しいウィンドウで開きます"/>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85325" y="2911793"/>
            <a:ext cx="1569935" cy="1200783"/>
          </a:xfrm>
          <a:prstGeom prst="ellipse">
            <a:avLst/>
          </a:prstGeom>
          <a:noFill/>
          <a:extLst>
            <a:ext uri="{909E8E84-426E-40DD-AFC4-6F175D3DCCD1}">
              <a14:hiddenFill xmlns:a14="http://schemas.microsoft.com/office/drawing/2010/main">
                <a:solidFill>
                  <a:srgbClr val="FFFFFF"/>
                </a:solidFill>
              </a14:hiddenFill>
            </a:ext>
          </a:extLst>
        </p:spPr>
      </p:pic>
      <p:pic>
        <p:nvPicPr>
          <p:cNvPr id="29" name="Picture 20" descr="クリックすると新しいウィンドウで開きます"/>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27443" y="2959454"/>
            <a:ext cx="1619506" cy="1121865"/>
          </a:xfrm>
          <a:prstGeom prst="ellipse">
            <a:avLst/>
          </a:prstGeom>
          <a:noFill/>
          <a:extLst>
            <a:ext uri="{909E8E84-426E-40DD-AFC4-6F175D3DCCD1}">
              <a14:hiddenFill xmlns:a14="http://schemas.microsoft.com/office/drawing/2010/main">
                <a:solidFill>
                  <a:srgbClr val="FFFFFF"/>
                </a:solidFill>
              </a14:hiddenFill>
            </a:ext>
          </a:extLst>
        </p:spPr>
      </p:pic>
      <p:sp>
        <p:nvSpPr>
          <p:cNvPr id="4" name="角丸四角形 3"/>
          <p:cNvSpPr/>
          <p:nvPr/>
        </p:nvSpPr>
        <p:spPr>
          <a:xfrm>
            <a:off x="5663112" y="4381591"/>
            <a:ext cx="3283837" cy="199092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ja-JP" altLang="en-US" sz="2400" b="1" dirty="0"/>
              <a:t>イベント以外の観光客が</a:t>
            </a:r>
            <a:r>
              <a:rPr lang="ja-JP" altLang="en-US" sz="2400" b="1" dirty="0" smtClean="0"/>
              <a:t>少ない</a:t>
            </a:r>
            <a:endParaRPr lang="en-US" altLang="ja-JP" sz="2400" b="1" dirty="0"/>
          </a:p>
          <a:p>
            <a:r>
              <a:rPr lang="ja-JP" altLang="en-US" sz="2400" b="1" dirty="0"/>
              <a:t>→豊富な観光資源を生かしきれて</a:t>
            </a:r>
            <a:r>
              <a:rPr lang="ja-JP" altLang="en-US" sz="2400" b="1" dirty="0" smtClean="0"/>
              <a:t>いない</a:t>
            </a:r>
            <a:endParaRPr lang="en-US" altLang="ja-JP" sz="2400" b="1" dirty="0"/>
          </a:p>
        </p:txBody>
      </p:sp>
      <p:sp>
        <p:nvSpPr>
          <p:cNvPr id="5" name="テキスト ボックス 4"/>
          <p:cNvSpPr txBox="1"/>
          <p:nvPr/>
        </p:nvSpPr>
        <p:spPr>
          <a:xfrm>
            <a:off x="6448795" y="1139344"/>
            <a:ext cx="1571366" cy="461665"/>
          </a:xfrm>
          <a:prstGeom prst="rect">
            <a:avLst/>
          </a:prstGeom>
          <a:noFill/>
        </p:spPr>
        <p:txBody>
          <a:bodyPr wrap="square" rtlCol="0">
            <a:spAutoFit/>
          </a:bodyPr>
          <a:lstStyle/>
          <a:p>
            <a:r>
              <a:rPr lang="ja-JP" altLang="en-US" sz="2400" b="1" dirty="0"/>
              <a:t>地域資源</a:t>
            </a:r>
          </a:p>
        </p:txBody>
      </p:sp>
      <p:sp>
        <p:nvSpPr>
          <p:cNvPr id="7" name="スライド番号プレースホルダー 6"/>
          <p:cNvSpPr>
            <a:spLocks noGrp="1"/>
          </p:cNvSpPr>
          <p:nvPr>
            <p:ph type="sldNum" sz="quarter" idx="12"/>
          </p:nvPr>
        </p:nvSpPr>
        <p:spPr/>
        <p:txBody>
          <a:bodyPr/>
          <a:lstStyle/>
          <a:p>
            <a:fld id="{77C87CC7-EF39-4118-BB73-70ECF996A7FF}" type="slidenum">
              <a:rPr kumimoji="1" lang="ja-JP" altLang="en-US" smtClean="0"/>
              <a:t>8</a:t>
            </a:fld>
            <a:endParaRPr kumimoji="1" lang="ja-JP" altLang="en-US"/>
          </a:p>
        </p:txBody>
      </p:sp>
      <p:sp>
        <p:nvSpPr>
          <p:cNvPr id="30" name="テキスト ボックス 29"/>
          <p:cNvSpPr txBox="1"/>
          <p:nvPr/>
        </p:nvSpPr>
        <p:spPr>
          <a:xfrm>
            <a:off x="-17795" y="353483"/>
            <a:ext cx="4975876" cy="584775"/>
          </a:xfrm>
          <a:prstGeom prst="rect">
            <a:avLst/>
          </a:prstGeom>
          <a:noFill/>
        </p:spPr>
        <p:txBody>
          <a:bodyPr wrap="square" rtlCol="0">
            <a:spAutoFit/>
          </a:bodyPr>
          <a:lstStyle/>
          <a:p>
            <a:r>
              <a:rPr lang="ja-JP" altLang="en-US" sz="3200" dirty="0"/>
              <a:t>②にぎわい・楽しみ</a:t>
            </a:r>
          </a:p>
        </p:txBody>
      </p:sp>
      <p:cxnSp>
        <p:nvCxnSpPr>
          <p:cNvPr id="33" name="直線コネクタ 32"/>
          <p:cNvCxnSpPr/>
          <p:nvPr/>
        </p:nvCxnSpPr>
        <p:spPr>
          <a:xfrm flipV="1">
            <a:off x="-282347" y="935969"/>
            <a:ext cx="3916815"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sp>
        <p:nvSpPr>
          <p:cNvPr id="34" name="テキスト ボックス 33"/>
          <p:cNvSpPr txBox="1"/>
          <p:nvPr/>
        </p:nvSpPr>
        <p:spPr>
          <a:xfrm>
            <a:off x="112476" y="893123"/>
            <a:ext cx="3946883" cy="707886"/>
          </a:xfrm>
          <a:prstGeom prst="rect">
            <a:avLst/>
          </a:prstGeom>
          <a:noFill/>
        </p:spPr>
        <p:txBody>
          <a:bodyPr wrap="square" rtlCol="0">
            <a:spAutoFit/>
          </a:bodyPr>
          <a:lstStyle/>
          <a:p>
            <a:pPr marL="571486" indent="-571486">
              <a:buFont typeface="Wingdings" panose="05000000000000000000" pitchFamily="2" charset="2"/>
              <a:buChar char="u"/>
            </a:pPr>
            <a:r>
              <a:rPr lang="ja-JP" altLang="en-US" sz="4000" dirty="0"/>
              <a:t>観光</a:t>
            </a:r>
          </a:p>
        </p:txBody>
      </p:sp>
      <p:grpSp>
        <p:nvGrpSpPr>
          <p:cNvPr id="35" name="グループ化 34"/>
          <p:cNvGrpSpPr/>
          <p:nvPr/>
        </p:nvGrpSpPr>
        <p:grpSpPr>
          <a:xfrm>
            <a:off x="0" y="-27462"/>
            <a:ext cx="9144000" cy="410584"/>
            <a:chOff x="0" y="-15766"/>
            <a:chExt cx="12192000" cy="461665"/>
          </a:xfrm>
        </p:grpSpPr>
        <p:sp>
          <p:nvSpPr>
            <p:cNvPr id="36" name="正方形/長方形 35"/>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37" name="グループ化 36"/>
            <p:cNvGrpSpPr/>
            <p:nvPr/>
          </p:nvGrpSpPr>
          <p:grpSpPr>
            <a:xfrm>
              <a:off x="75788" y="-15766"/>
              <a:ext cx="12048485" cy="449888"/>
              <a:chOff x="75788" y="-15766"/>
              <a:chExt cx="12048485" cy="449888"/>
            </a:xfrm>
          </p:grpSpPr>
          <p:graphicFrame>
            <p:nvGraphicFramePr>
              <p:cNvPr id="38" name="図表 37"/>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9"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1631392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マスプラ\医療.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633" t="22886" r="12128" b="17743"/>
          <a:stretch/>
        </p:blipFill>
        <p:spPr bwMode="auto">
          <a:xfrm>
            <a:off x="1250811" y="1035696"/>
            <a:ext cx="4792300" cy="549889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線矢印コネクタ 8"/>
          <p:cNvCxnSpPr/>
          <p:nvPr/>
        </p:nvCxnSpPr>
        <p:spPr>
          <a:xfrm>
            <a:off x="3987346" y="4031420"/>
            <a:ext cx="930402" cy="0"/>
          </a:xfrm>
          <a:prstGeom prst="straightConnector1">
            <a:avLst/>
          </a:prstGeom>
          <a:ln w="38100">
            <a:tailEnd type="arrow"/>
          </a:ln>
        </p:spPr>
        <p:style>
          <a:lnRef idx="3">
            <a:schemeClr val="dk1"/>
          </a:lnRef>
          <a:fillRef idx="0">
            <a:schemeClr val="dk1"/>
          </a:fillRef>
          <a:effectRef idx="2">
            <a:schemeClr val="dk1"/>
          </a:effectRef>
          <a:fontRef idx="minor">
            <a:schemeClr val="tx1"/>
          </a:fontRef>
        </p:style>
      </p:cxnSp>
      <p:sp>
        <p:nvSpPr>
          <p:cNvPr id="10" name="ドーナツ 9"/>
          <p:cNvSpPr/>
          <p:nvPr/>
        </p:nvSpPr>
        <p:spPr>
          <a:xfrm>
            <a:off x="3680911" y="3882281"/>
            <a:ext cx="306434" cy="298280"/>
          </a:xfrm>
          <a:prstGeom prst="donut">
            <a:avLst/>
          </a:prstGeom>
          <a:solidFill>
            <a:schemeClr val="tx1">
              <a:alpha val="64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schemeClr val="tx1"/>
              </a:solidFill>
            </a:endParaRPr>
          </a:p>
        </p:txBody>
      </p:sp>
      <p:sp>
        <p:nvSpPr>
          <p:cNvPr id="17" name="円/楕円 16"/>
          <p:cNvSpPr/>
          <p:nvPr/>
        </p:nvSpPr>
        <p:spPr>
          <a:xfrm rot="20818943">
            <a:off x="1346617" y="1403599"/>
            <a:ext cx="2775412" cy="1858923"/>
          </a:xfrm>
          <a:prstGeom prst="ellipse">
            <a:avLst/>
          </a:prstGeom>
          <a:noFill/>
          <a:ln/>
        </p:spPr>
        <p:style>
          <a:lnRef idx="1">
            <a:schemeClr val="dk1"/>
          </a:lnRef>
          <a:fillRef idx="3">
            <a:schemeClr val="dk1"/>
          </a:fillRef>
          <a:effectRef idx="2">
            <a:schemeClr val="dk1"/>
          </a:effectRef>
          <a:fontRef idx="minor">
            <a:schemeClr val="lt1"/>
          </a:fontRef>
        </p:style>
        <p:txBody>
          <a:bodyPr rtlCol="0" anchor="ctr"/>
          <a:lstStyle/>
          <a:p>
            <a:pPr algn="ctr"/>
            <a:endParaRPr lang="ja-JP" altLang="en-US"/>
          </a:p>
        </p:txBody>
      </p:sp>
      <p:grpSp>
        <p:nvGrpSpPr>
          <p:cNvPr id="13" name="グループ化 12"/>
          <p:cNvGrpSpPr/>
          <p:nvPr/>
        </p:nvGrpSpPr>
        <p:grpSpPr>
          <a:xfrm>
            <a:off x="347312" y="3551218"/>
            <a:ext cx="2009966" cy="3079089"/>
            <a:chOff x="864168" y="2822335"/>
            <a:chExt cx="1403576" cy="2086467"/>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43039" y="3913504"/>
              <a:ext cx="1638752" cy="171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テキスト ボックス 17"/>
            <p:cNvSpPr txBox="1"/>
            <p:nvPr/>
          </p:nvSpPr>
          <p:spPr>
            <a:xfrm>
              <a:off x="864168" y="2822335"/>
              <a:ext cx="1403576" cy="264629"/>
            </a:xfrm>
            <a:prstGeom prst="rect">
              <a:avLst/>
            </a:prstGeom>
            <a:noFill/>
          </p:spPr>
          <p:txBody>
            <a:bodyPr wrap="square" rtlCol="0">
              <a:spAutoFit/>
            </a:bodyPr>
            <a:lstStyle/>
            <a:p>
              <a:r>
                <a:rPr lang="ja-JP" altLang="en-US" sz="2000" dirty="0">
                  <a:solidFill>
                    <a:prstClr val="black"/>
                  </a:solidFill>
                  <a:latin typeface="Arial"/>
                </a:rPr>
                <a:t>高齢化率（</a:t>
              </a:r>
              <a:r>
                <a:rPr lang="en-US" altLang="ja-JP" sz="2000" dirty="0">
                  <a:solidFill>
                    <a:prstClr val="black"/>
                  </a:solidFill>
                  <a:latin typeface="Arial"/>
                </a:rPr>
                <a:t>%</a:t>
              </a:r>
              <a:r>
                <a:rPr lang="ja-JP" altLang="en-US" sz="2000" dirty="0">
                  <a:solidFill>
                    <a:prstClr val="black"/>
                  </a:solidFill>
                  <a:latin typeface="Arial"/>
                </a:rPr>
                <a:t>）</a:t>
              </a:r>
            </a:p>
          </p:txBody>
        </p:sp>
        <p:sp>
          <p:nvSpPr>
            <p:cNvPr id="19" name="テキスト ボックス 18"/>
            <p:cNvSpPr txBox="1"/>
            <p:nvPr/>
          </p:nvSpPr>
          <p:spPr>
            <a:xfrm>
              <a:off x="1524072" y="3052708"/>
              <a:ext cx="443880" cy="244273"/>
            </a:xfrm>
            <a:prstGeom prst="rect">
              <a:avLst/>
            </a:prstGeom>
            <a:noFill/>
          </p:spPr>
          <p:txBody>
            <a:bodyPr wrap="square" rtlCol="0">
              <a:spAutoFit/>
            </a:bodyPr>
            <a:lstStyle/>
            <a:p>
              <a:r>
                <a:rPr lang="en-US" altLang="ja-JP" dirty="0">
                  <a:solidFill>
                    <a:prstClr val="black"/>
                  </a:solidFill>
                  <a:latin typeface="Arial"/>
                </a:rPr>
                <a:t>0</a:t>
              </a:r>
              <a:endParaRPr lang="ja-JP" altLang="en-US" dirty="0">
                <a:solidFill>
                  <a:prstClr val="black"/>
                </a:solidFill>
                <a:latin typeface="Arial"/>
              </a:endParaRPr>
            </a:p>
          </p:txBody>
        </p:sp>
        <p:sp>
          <p:nvSpPr>
            <p:cNvPr id="20" name="テキスト ボックス 19"/>
            <p:cNvSpPr txBox="1"/>
            <p:nvPr/>
          </p:nvSpPr>
          <p:spPr>
            <a:xfrm>
              <a:off x="1521443" y="4664529"/>
              <a:ext cx="443880" cy="244273"/>
            </a:xfrm>
            <a:prstGeom prst="rect">
              <a:avLst/>
            </a:prstGeom>
            <a:noFill/>
          </p:spPr>
          <p:txBody>
            <a:bodyPr wrap="square" rtlCol="0">
              <a:spAutoFit/>
            </a:bodyPr>
            <a:lstStyle/>
            <a:p>
              <a:r>
                <a:rPr lang="en-US" altLang="ja-JP" dirty="0">
                  <a:solidFill>
                    <a:prstClr val="black"/>
                  </a:solidFill>
                  <a:latin typeface="Arial"/>
                </a:rPr>
                <a:t>42</a:t>
              </a:r>
              <a:endParaRPr lang="ja-JP" altLang="en-US" dirty="0">
                <a:solidFill>
                  <a:prstClr val="black"/>
                </a:solidFill>
                <a:latin typeface="Arial"/>
              </a:endParaRPr>
            </a:p>
          </p:txBody>
        </p:sp>
      </p:grpSp>
      <p:sp>
        <p:nvSpPr>
          <p:cNvPr id="3" name="円形吹き出し 2"/>
          <p:cNvSpPr/>
          <p:nvPr/>
        </p:nvSpPr>
        <p:spPr>
          <a:xfrm>
            <a:off x="5121334" y="2621733"/>
            <a:ext cx="4215885" cy="1858969"/>
          </a:xfrm>
          <a:prstGeom prst="wedgeEllipseCallout">
            <a:avLst>
              <a:gd name="adj1" fmla="val -53540"/>
              <a:gd name="adj2" fmla="val 28409"/>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400" b="1" dirty="0"/>
              <a:t>協同病院が</a:t>
            </a:r>
            <a:endParaRPr lang="en-US" altLang="ja-JP" sz="2400" b="1" dirty="0"/>
          </a:p>
          <a:p>
            <a:pPr algn="ctr"/>
            <a:r>
              <a:rPr lang="ja-JP" altLang="en-US" sz="2400" b="1" dirty="0"/>
              <a:t>交通が不便な</a:t>
            </a:r>
            <a:endParaRPr lang="en-US" altLang="ja-JP" sz="2400" b="1" dirty="0"/>
          </a:p>
          <a:p>
            <a:pPr algn="ctr"/>
            <a:r>
              <a:rPr lang="ja-JP" altLang="en-US" sz="2400" b="1" dirty="0"/>
              <a:t>おおつ野地区へ移転</a:t>
            </a:r>
          </a:p>
        </p:txBody>
      </p:sp>
      <p:sp>
        <p:nvSpPr>
          <p:cNvPr id="16" name="円形吹き出し 15"/>
          <p:cNvSpPr/>
          <p:nvPr/>
        </p:nvSpPr>
        <p:spPr>
          <a:xfrm>
            <a:off x="4019341" y="676876"/>
            <a:ext cx="3846883" cy="1656184"/>
          </a:xfrm>
          <a:prstGeom prst="wedgeEllipseCallout">
            <a:avLst>
              <a:gd name="adj1" fmla="val -66865"/>
              <a:gd name="adj2" fmla="val 3801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400" b="1" dirty="0"/>
              <a:t>新治地区</a:t>
            </a:r>
            <a:r>
              <a:rPr lang="ja-JP" altLang="en-US" sz="2400" b="1" dirty="0" smtClean="0"/>
              <a:t>の</a:t>
            </a:r>
            <a:endParaRPr lang="en-US" altLang="ja-JP" sz="2400" b="1" dirty="0" smtClean="0"/>
          </a:p>
          <a:p>
            <a:pPr algn="ctr"/>
            <a:r>
              <a:rPr lang="ja-JP" altLang="en-US" sz="2400" b="1" dirty="0" smtClean="0"/>
              <a:t>医療機関が少ない</a:t>
            </a:r>
            <a:endParaRPr lang="ja-JP" altLang="en-US" sz="2400" b="1" dirty="0"/>
          </a:p>
        </p:txBody>
      </p:sp>
      <p:grpSp>
        <p:nvGrpSpPr>
          <p:cNvPr id="24" name="図形グループ 16"/>
          <p:cNvGrpSpPr/>
          <p:nvPr/>
        </p:nvGrpSpPr>
        <p:grpSpPr>
          <a:xfrm>
            <a:off x="-144962" y="340621"/>
            <a:ext cx="3840080" cy="584775"/>
            <a:chOff x="-214378" y="374635"/>
            <a:chExt cx="5240427" cy="779701"/>
          </a:xfrm>
        </p:grpSpPr>
        <p:sp>
          <p:nvSpPr>
            <p:cNvPr id="30" name="テキスト ボックス 29"/>
            <p:cNvSpPr txBox="1"/>
            <p:nvPr/>
          </p:nvSpPr>
          <p:spPr>
            <a:xfrm>
              <a:off x="50173" y="374635"/>
              <a:ext cx="4975876" cy="779701"/>
            </a:xfrm>
            <a:prstGeom prst="rect">
              <a:avLst/>
            </a:prstGeom>
            <a:noFill/>
          </p:spPr>
          <p:txBody>
            <a:bodyPr wrap="square" rtlCol="0">
              <a:spAutoFit/>
            </a:bodyPr>
            <a:lstStyle/>
            <a:p>
              <a:r>
                <a:rPr lang="ja-JP" altLang="en-US" sz="3200" dirty="0"/>
                <a:t>③</a:t>
              </a:r>
              <a:r>
                <a:rPr lang="ja-JP" altLang="en-US" sz="3200" dirty="0" smtClean="0"/>
                <a:t>安心</a:t>
              </a:r>
              <a:r>
                <a:rPr lang="ja-JP" altLang="en-US" sz="3200" dirty="0"/>
                <a:t>・安全</a:t>
              </a:r>
            </a:p>
          </p:txBody>
        </p:sp>
        <p:cxnSp>
          <p:nvCxnSpPr>
            <p:cNvPr id="31" name="直線コネクタ 30"/>
            <p:cNvCxnSpPr/>
            <p:nvPr/>
          </p:nvCxnSpPr>
          <p:spPr>
            <a:xfrm flipV="1">
              <a:off x="-214378" y="1042187"/>
              <a:ext cx="3916816" cy="2287"/>
            </a:xfrm>
            <a:prstGeom prst="line">
              <a:avLst/>
            </a:prstGeom>
            <a:ln w="63500" cmpd="thickThin">
              <a:prstDash val="solid"/>
              <a:headEnd type="oval" w="sm" len="sm"/>
              <a:tailEnd type="oval" w="sm" len="sm"/>
            </a:ln>
          </p:spPr>
          <p:style>
            <a:lnRef idx="3">
              <a:schemeClr val="accent4"/>
            </a:lnRef>
            <a:fillRef idx="0">
              <a:schemeClr val="accent4"/>
            </a:fillRef>
            <a:effectRef idx="2">
              <a:schemeClr val="accent4"/>
            </a:effectRef>
            <a:fontRef idx="minor">
              <a:schemeClr val="tx1"/>
            </a:fontRef>
          </p:style>
        </p:cxnSp>
      </p:grpSp>
      <p:sp>
        <p:nvSpPr>
          <p:cNvPr id="32" name="タイトル 1"/>
          <p:cNvSpPr>
            <a:spLocks noGrp="1"/>
          </p:cNvSpPr>
          <p:nvPr>
            <p:ph type="title"/>
          </p:nvPr>
        </p:nvSpPr>
        <p:spPr>
          <a:xfrm>
            <a:off x="132466" y="857814"/>
            <a:ext cx="1864869" cy="864096"/>
          </a:xfrm>
        </p:spPr>
        <p:txBody>
          <a:bodyPr>
            <a:normAutofit fontScale="90000"/>
          </a:bodyPr>
          <a:lstStyle/>
          <a:p>
            <a:pPr marL="571486" indent="-571486">
              <a:buFont typeface="Wingdings" panose="05000000000000000000" pitchFamily="2" charset="2"/>
              <a:buChar char="u"/>
            </a:pPr>
            <a:r>
              <a:rPr lang="ja-JP" altLang="en-US" dirty="0"/>
              <a:t>医療</a:t>
            </a:r>
            <a:endParaRPr kumimoji="1" lang="ja-JP" altLang="en-US" dirty="0"/>
          </a:p>
        </p:txBody>
      </p:sp>
      <p:sp>
        <p:nvSpPr>
          <p:cNvPr id="4" name="スライド番号プレースホルダー 3"/>
          <p:cNvSpPr>
            <a:spLocks noGrp="1"/>
          </p:cNvSpPr>
          <p:nvPr>
            <p:ph type="sldNum" sz="quarter" idx="12"/>
          </p:nvPr>
        </p:nvSpPr>
        <p:spPr/>
        <p:txBody>
          <a:bodyPr/>
          <a:lstStyle/>
          <a:p>
            <a:fld id="{77C87CC7-EF39-4118-BB73-70ECF996A7FF}" type="slidenum">
              <a:rPr kumimoji="1" lang="ja-JP" altLang="en-US" smtClean="0"/>
              <a:t>9</a:t>
            </a:fld>
            <a:endParaRPr kumimoji="1" lang="ja-JP" altLang="en-US"/>
          </a:p>
        </p:txBody>
      </p:sp>
      <p:sp>
        <p:nvSpPr>
          <p:cNvPr id="7" name="テキスト ボックス 6"/>
          <p:cNvSpPr txBox="1"/>
          <p:nvPr/>
        </p:nvSpPr>
        <p:spPr>
          <a:xfrm>
            <a:off x="3922517" y="5319011"/>
            <a:ext cx="5221483" cy="584775"/>
          </a:xfrm>
          <a:prstGeom prst="rect">
            <a:avLst/>
          </a:prstGeom>
          <a:noFill/>
        </p:spPr>
        <p:txBody>
          <a:bodyPr wrap="square" rtlCol="0">
            <a:spAutoFit/>
          </a:bodyPr>
          <a:lstStyle/>
          <a:p>
            <a:r>
              <a:rPr lang="ja-JP" altLang="en-US" sz="2000" dirty="0">
                <a:solidFill>
                  <a:prstClr val="black"/>
                </a:solidFill>
              </a:rPr>
              <a:t>市内の地区別高齢化率と医療機関の立地状況</a:t>
            </a:r>
            <a:endParaRPr lang="en-US" altLang="ja-JP" sz="2000" dirty="0">
              <a:solidFill>
                <a:prstClr val="black"/>
              </a:solidFill>
            </a:endParaRPr>
          </a:p>
          <a:p>
            <a:r>
              <a:rPr lang="ja-JP" altLang="en-US" sz="1200" dirty="0">
                <a:solidFill>
                  <a:prstClr val="black"/>
                </a:solidFill>
              </a:rPr>
              <a:t>（</a:t>
            </a:r>
            <a:r>
              <a:rPr lang="en-US" altLang="ja-JP" sz="1200" dirty="0">
                <a:solidFill>
                  <a:prstClr val="black"/>
                </a:solidFill>
              </a:rPr>
              <a:t>2011</a:t>
            </a:r>
            <a:r>
              <a:rPr lang="ja-JP" altLang="en-US" sz="1200" dirty="0">
                <a:solidFill>
                  <a:prstClr val="black"/>
                </a:solidFill>
              </a:rPr>
              <a:t>年度マスタープラン策定実習第</a:t>
            </a:r>
            <a:r>
              <a:rPr lang="en-US" altLang="ja-JP" sz="1200" dirty="0">
                <a:solidFill>
                  <a:prstClr val="black"/>
                </a:solidFill>
              </a:rPr>
              <a:t>2</a:t>
            </a:r>
            <a:r>
              <a:rPr lang="ja-JP" altLang="en-US" sz="1200" dirty="0">
                <a:solidFill>
                  <a:prstClr val="black"/>
                </a:solidFill>
              </a:rPr>
              <a:t>班 第</a:t>
            </a:r>
            <a:r>
              <a:rPr lang="en-US" altLang="ja-JP" sz="1200" dirty="0">
                <a:solidFill>
                  <a:prstClr val="black"/>
                </a:solidFill>
              </a:rPr>
              <a:t>1</a:t>
            </a:r>
            <a:r>
              <a:rPr lang="ja-JP" altLang="en-US" sz="1200" dirty="0">
                <a:solidFill>
                  <a:prstClr val="black"/>
                </a:solidFill>
              </a:rPr>
              <a:t>回中間発表より）</a:t>
            </a:r>
          </a:p>
        </p:txBody>
      </p:sp>
      <p:grpSp>
        <p:nvGrpSpPr>
          <p:cNvPr id="27" name="グループ化 26"/>
          <p:cNvGrpSpPr/>
          <p:nvPr/>
        </p:nvGrpSpPr>
        <p:grpSpPr>
          <a:xfrm>
            <a:off x="0" y="-27462"/>
            <a:ext cx="9144000" cy="410584"/>
            <a:chOff x="0" y="-15766"/>
            <a:chExt cx="12192000" cy="461665"/>
          </a:xfrm>
        </p:grpSpPr>
        <p:sp>
          <p:nvSpPr>
            <p:cNvPr id="28" name="正方形/長方形 27"/>
            <p:cNvSpPr/>
            <p:nvPr/>
          </p:nvSpPr>
          <p:spPr>
            <a:xfrm>
              <a:off x="0" y="0"/>
              <a:ext cx="12192000" cy="445899"/>
            </a:xfrm>
            <a:prstGeom prst="rect">
              <a:avLst/>
            </a:prstGeom>
            <a:solidFill>
              <a:srgbClr val="FFC000">
                <a:lumMod val="20000"/>
                <a:lumOff val="80000"/>
              </a:srgbClr>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Calibri"/>
                <a:ea typeface="ＭＳ Ｐゴシック" panose="020B0600070205080204" pitchFamily="50" charset="-128"/>
              </a:endParaRPr>
            </a:p>
          </p:txBody>
        </p:sp>
        <p:grpSp>
          <p:nvGrpSpPr>
            <p:cNvPr id="29" name="グループ化 28"/>
            <p:cNvGrpSpPr/>
            <p:nvPr/>
          </p:nvGrpSpPr>
          <p:grpSpPr>
            <a:xfrm>
              <a:off x="75788" y="-15766"/>
              <a:ext cx="12048485" cy="449888"/>
              <a:chOff x="75788" y="-15766"/>
              <a:chExt cx="12048485" cy="449888"/>
            </a:xfrm>
          </p:grpSpPr>
          <p:graphicFrame>
            <p:nvGraphicFramePr>
              <p:cNvPr id="33" name="図表 32"/>
              <p:cNvGraphicFramePr/>
              <p:nvPr>
                <p:extLst>
                  <p:ext uri="{D42A27DB-BD31-4B8C-83A1-F6EECF244321}">
                    <p14:modId xmlns:p14="http://schemas.microsoft.com/office/powerpoint/2010/main" val="2979576523"/>
                  </p:ext>
                </p:extLst>
              </p:nvPr>
            </p:nvGraphicFramePr>
            <p:xfrm>
              <a:off x="3231793" y="14595"/>
              <a:ext cx="8892480" cy="360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4" name="テキスト ボックス 14"/>
              <p:cNvSpPr txBox="1"/>
              <p:nvPr/>
            </p:nvSpPr>
            <p:spPr>
              <a:xfrm>
                <a:off x="75788" y="-15766"/>
                <a:ext cx="3354983" cy="44988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ysClr val="windowText" lastClr="000000"/>
                    </a:solidFill>
                    <a:effectLst/>
                    <a:uLnTx/>
                    <a:uFillTx/>
                    <a:latin typeface="HGPｺﾞｼｯｸE" panose="020B0900000000000000" pitchFamily="50" charset="-128"/>
                    <a:ea typeface="HGPｺﾞｼｯｸE" panose="020B0900000000000000" pitchFamily="50" charset="-128"/>
                  </a:rPr>
                  <a:t>ずっと住まいる </a:t>
                </a:r>
                <a:r>
                  <a:rPr kumimoji="1" lang="en-US" altLang="ja-JP" sz="2000" b="1"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rPr>
                  <a:t>s</a:t>
                </a:r>
                <a:r>
                  <a:rPr kumimoji="1" lang="en-US" altLang="ja-JP" sz="2000" b="1" i="0" u="none" strike="noStrike" kern="1200" cap="none" spc="0" normalizeH="0" baseline="0" noProof="0" dirty="0" smtClean="0">
                    <a:ln>
                      <a:noFill/>
                    </a:ln>
                    <a:solidFill>
                      <a:srgbClr val="ED7D31"/>
                    </a:solidFill>
                    <a:effectLst/>
                    <a:uLnTx/>
                    <a:uFillTx/>
                    <a:latin typeface="Calibri"/>
                    <a:ea typeface="ＭＳ Ｐゴシック" panose="020B0600070205080204" pitchFamily="50" charset="-128"/>
                  </a:rPr>
                  <a:t>m</a:t>
                </a:r>
                <a:r>
                  <a:rPr kumimoji="1" lang="en-US" altLang="ja-JP" sz="2000" b="1" i="0" u="none" strike="noStrike" kern="1200" cap="none" spc="0" normalizeH="0" baseline="0" noProof="0" dirty="0" smtClean="0">
                    <a:ln>
                      <a:noFill/>
                    </a:ln>
                    <a:solidFill>
                      <a:srgbClr val="00B050"/>
                    </a:solidFill>
                    <a:effectLst/>
                    <a:uLnTx/>
                    <a:uFillTx/>
                    <a:latin typeface="Calibri"/>
                    <a:ea typeface="ＭＳ Ｐゴシック" panose="020B0600070205080204" pitchFamily="50" charset="-128"/>
                  </a:rPr>
                  <a:t>i</a:t>
                </a:r>
                <a:r>
                  <a:rPr kumimoji="1" lang="en-US" altLang="ja-JP" sz="2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rPr>
                  <a:t>l</a:t>
                </a:r>
                <a:r>
                  <a:rPr kumimoji="1" lang="en-US" altLang="ja-JP" sz="2000" b="1" i="0" u="none" strike="noStrike" kern="1200" cap="none" spc="0" normalizeH="0" baseline="0" noProof="0" dirty="0" smtClean="0">
                    <a:ln>
                      <a:noFill/>
                    </a:ln>
                    <a:solidFill>
                      <a:srgbClr val="7030A0"/>
                    </a:solidFill>
                    <a:effectLst/>
                    <a:uLnTx/>
                    <a:uFillTx/>
                    <a:latin typeface="Calibri"/>
                    <a:ea typeface="ＭＳ Ｐゴシック" panose="020B0600070205080204" pitchFamily="50" charset="-128"/>
                  </a:rPr>
                  <a:t>e</a:t>
                </a:r>
                <a:r>
                  <a:rPr kumimoji="1" lang="en-US" altLang="ja-JP" sz="2000" b="1" i="0" u="none" strike="noStrike" kern="1200" cap="none" spc="0" normalizeH="0" baseline="0" noProof="0" dirty="0" smtClean="0">
                    <a:ln>
                      <a:noFill/>
                    </a:ln>
                    <a:solidFill>
                      <a:sysClr val="windowText" lastClr="000000"/>
                    </a:solidFill>
                    <a:effectLst/>
                    <a:uLnTx/>
                    <a:uFillTx/>
                    <a:latin typeface="Calibri"/>
                    <a:ea typeface="ＭＳ Ｐゴシック" panose="020B0600070205080204" pitchFamily="50" charset="-128"/>
                    <a:sym typeface="Wingdings" panose="05000000000000000000" pitchFamily="2" charset="2"/>
                  </a:rPr>
                  <a:t>!!</a:t>
                </a:r>
                <a:endParaRPr kumimoji="1" lang="ja-JP" altLang="en-US" sz="2000" b="1" i="0" u="none" strike="noStrike" kern="1200" cap="none" spc="0" normalizeH="0" baseline="0" noProof="0" dirty="0">
                  <a:ln>
                    <a:noFill/>
                  </a:ln>
                  <a:solidFill>
                    <a:sysClr val="windowText" lastClr="000000"/>
                  </a:solidFill>
                  <a:effectLst/>
                  <a:uLnTx/>
                  <a:uFillTx/>
                  <a:latin typeface="Calibri"/>
                  <a:ea typeface="ＭＳ Ｐゴシック" panose="020B0600070205080204" pitchFamily="50" charset="-128"/>
                </a:endParaRPr>
              </a:p>
            </p:txBody>
          </p:sp>
        </p:grpSp>
      </p:grpSp>
    </p:spTree>
    <p:extLst>
      <p:ext uri="{BB962C8B-B14F-4D97-AF65-F5344CB8AC3E}">
        <p14:creationId xmlns:p14="http://schemas.microsoft.com/office/powerpoint/2010/main" val="303991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2252</TotalTime>
  <Words>2920</Words>
  <Application>Microsoft Office PowerPoint</Application>
  <PresentationFormat>画面に合わせる (4:3)</PresentationFormat>
  <Paragraphs>746</Paragraphs>
  <Slides>33</Slides>
  <Notes>22</Notes>
  <HiddenSlides>5</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33</vt:i4>
      </vt:variant>
    </vt:vector>
  </HeadingPairs>
  <TitlesOfParts>
    <vt:vector size="45" baseType="lpstr">
      <vt:lpstr>HGPｺﾞｼｯｸE</vt:lpstr>
      <vt:lpstr>HGP創英角ｺﾞｼｯｸUB</vt:lpstr>
      <vt:lpstr>HGSｺﾞｼｯｸE</vt:lpstr>
      <vt:lpstr>ＭＳ Ｐゴシック</vt:lpstr>
      <vt:lpstr>新細明體</vt:lpstr>
      <vt:lpstr>宋体</vt:lpstr>
      <vt:lpstr>Arial</vt:lpstr>
      <vt:lpstr>Calibri</vt:lpstr>
      <vt:lpstr>Calibri Light</vt:lpstr>
      <vt:lpstr>DejaVu Sans</vt:lpstr>
      <vt:lpstr>Wingdings</vt:lpstr>
      <vt:lpstr>Office テーマ</vt:lpstr>
      <vt:lpstr>ずっと住まいるsmile!! ~笑顔は最高のスパイス~</vt:lpstr>
      <vt:lpstr>“一生住み続けたいまち”</vt:lpstr>
      <vt:lpstr>一生住み続けたいまちの条件</vt:lpstr>
      <vt:lpstr>人口フレーム</vt:lpstr>
      <vt:lpstr>PowerPoint プレゼンテーション</vt:lpstr>
      <vt:lpstr>商業</vt:lpstr>
      <vt:lpstr>PowerPoint プレゼンテーション</vt:lpstr>
      <vt:lpstr>PowerPoint プレゼンテーション</vt:lpstr>
      <vt:lpstr>医療</vt:lpstr>
      <vt:lpstr>高齢者福祉</vt:lpstr>
      <vt:lpstr>子育て</vt:lpstr>
      <vt:lpstr>防犯</vt:lpstr>
      <vt:lpstr>防災</vt:lpstr>
      <vt:lpstr>PowerPoint プレゼンテーション</vt:lpstr>
      <vt:lpstr>PowerPoint プレゼンテーション</vt:lpstr>
      <vt:lpstr>PowerPoint プレゼンテーション</vt:lpstr>
      <vt:lpstr>PowerPoint プレゼンテーション</vt:lpstr>
      <vt:lpstr>６地区のキーワード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地区別のまとめ</vt:lpstr>
      <vt:lpstr>今後の予定</vt:lpstr>
      <vt:lpstr>参考文献</vt:lpstr>
      <vt:lpstr>参考文献</vt:lpstr>
      <vt:lpstr>少子高齢化の進行</vt:lpstr>
      <vt:lpstr>教育</vt:lpstr>
      <vt:lpstr>土浦駅周辺　開発</vt:lpstr>
      <vt:lpstr>開発の問題点</vt:lpstr>
      <vt:lpstr>PowerPoint プレゼンテーション</vt:lpstr>
    </vt:vector>
  </TitlesOfParts>
  <Company>筑波大学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交通</dc:title>
  <dc:creator>win-admin</dc:creator>
  <cp:lastModifiedBy>win-admin</cp:lastModifiedBy>
  <cp:revision>215</cp:revision>
  <dcterms:created xsi:type="dcterms:W3CDTF">2013-10-18T05:55:39Z</dcterms:created>
  <dcterms:modified xsi:type="dcterms:W3CDTF">2013-12-05T17:47:53Z</dcterms:modified>
</cp:coreProperties>
</file>