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7.xml" ContentType="application/vnd.openxmlformats-officedocument.presentationml.notesSlide+xml"/>
  <Override PartName="/ppt/charts/chart2.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6"/>
  </p:notesMasterIdLst>
  <p:handoutMasterIdLst>
    <p:handoutMasterId r:id="rId37"/>
  </p:handoutMasterIdLst>
  <p:sldIdLst>
    <p:sldId id="257" r:id="rId2"/>
    <p:sldId id="258" r:id="rId3"/>
    <p:sldId id="322" r:id="rId4"/>
    <p:sldId id="277" r:id="rId5"/>
    <p:sldId id="323" r:id="rId6"/>
    <p:sldId id="324" r:id="rId7"/>
    <p:sldId id="283" r:id="rId8"/>
    <p:sldId id="269" r:id="rId9"/>
    <p:sldId id="326" r:id="rId10"/>
    <p:sldId id="327" r:id="rId11"/>
    <p:sldId id="280" r:id="rId12"/>
    <p:sldId id="294" r:id="rId13"/>
    <p:sldId id="304" r:id="rId14"/>
    <p:sldId id="306" r:id="rId15"/>
    <p:sldId id="307" r:id="rId16"/>
    <p:sldId id="305" r:id="rId17"/>
    <p:sldId id="303" r:id="rId18"/>
    <p:sldId id="308" r:id="rId19"/>
    <p:sldId id="309" r:id="rId20"/>
    <p:sldId id="310" r:id="rId21"/>
    <p:sldId id="311" r:id="rId22"/>
    <p:sldId id="312" r:id="rId23"/>
    <p:sldId id="313" r:id="rId24"/>
    <p:sldId id="314" r:id="rId25"/>
    <p:sldId id="301" r:id="rId26"/>
    <p:sldId id="282" r:id="rId27"/>
    <p:sldId id="260" r:id="rId28"/>
    <p:sldId id="325" r:id="rId29"/>
    <p:sldId id="316" r:id="rId30"/>
    <p:sldId id="317" r:id="rId31"/>
    <p:sldId id="318" r:id="rId32"/>
    <p:sldId id="320" r:id="rId33"/>
    <p:sldId id="328" r:id="rId34"/>
    <p:sldId id="302" r:id="rId35"/>
  </p:sldIdLst>
  <p:sldSz cx="9144000" cy="6858000" type="screen4x3"/>
  <p:notesSz cx="6807200" cy="9939338"/>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6FF35"/>
    <a:srgbClr val="A5FE35"/>
    <a:srgbClr val="9FF335"/>
    <a:srgbClr val="8FDA30"/>
    <a:srgbClr val="7FC02C"/>
    <a:srgbClr val="6CA326"/>
    <a:srgbClr val="669825"/>
    <a:srgbClr val="547E1E"/>
    <a:srgbClr val="5D8923"/>
    <a:srgbClr val="52791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09" autoAdjust="0"/>
    <p:restoredTop sz="99754" autoAdjust="0"/>
  </p:normalViewPr>
  <p:slideViewPr>
    <p:cSldViewPr snapToGrid="0" snapToObjects="1">
      <p:cViewPr varScale="1">
        <p:scale>
          <a:sx n="110" d="100"/>
          <a:sy n="110" d="100"/>
        </p:scale>
        <p:origin x="120" y="24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______1.xlsx"/></Relationships>
</file>

<file path=ppt/charts/_rels/chart10.xml.rels><?xml version="1.0" encoding="UTF-8" standalone="yes"?>
<Relationships xmlns="http://schemas.openxmlformats.org/package/2006/relationships"><Relationship Id="rId1" Type="http://schemas.openxmlformats.org/officeDocument/2006/relationships/oleObject" Target="home:shakoug:s1113032:Downloads:&#12467;&#12540;&#12507;&#12540;&#12488;&#35201;&#22240;.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H:\MP&#23455;&#32722;\1023MP&#23455;&#32722;&#12464;&#12521;&#12501;.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home:shakoug:s1113032:Downloads:&#12467;&#12540;&#12507;&#12540;&#12488;&#35201;&#22240;.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home:shakoug:s1113032:Downloads:&#12467;&#12540;&#12507;&#12540;&#12488;&#35201;&#22240;.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home:shakoug:s1113032:Downloads:&#12467;&#12540;&#12507;&#12540;&#12488;&#35201;&#22240;.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home:shakoug:s1113032:Downloads:&#12467;&#12540;&#12507;&#12540;&#12488;&#35201;&#22240;.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home:shakoug:s1113032:Downloads:&#12467;&#12540;&#12507;&#12540;&#12488;&#35201;&#22240;.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home:shakoug:s1113032:Downloads:&#12467;&#12540;&#12507;&#12540;&#12488;&#35201;&#22240;.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home:shakoug:s1113032:Downloads:1006_cohort_Kim.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latin typeface="ＭＳ Ｐゴシック" pitchFamily="50" charset="-128"/>
                <a:ea typeface="ＭＳ Ｐゴシック" pitchFamily="50" charset="-128"/>
              </a:defRPr>
            </a:pPr>
            <a:r>
              <a:rPr lang="ja-JP" altLang="en-US" b="1" dirty="0">
                <a:latin typeface="ＭＳ Ｐゴシック" pitchFamily="50" charset="-128"/>
                <a:ea typeface="ＭＳ Ｐゴシック" pitchFamily="50" charset="-128"/>
              </a:rPr>
              <a:t>月別入込客数</a:t>
            </a:r>
          </a:p>
        </c:rich>
      </c:tx>
      <c:layout>
        <c:manualLayout>
          <c:xMode val="edge"/>
          <c:yMode val="edge"/>
          <c:x val="0.36223595475651599"/>
          <c:y val="0"/>
        </c:manualLayout>
      </c:layout>
      <c:overlay val="0"/>
    </c:title>
    <c:autoTitleDeleted val="0"/>
    <c:plotArea>
      <c:layout>
        <c:manualLayout>
          <c:layoutTarget val="inner"/>
          <c:xMode val="edge"/>
          <c:yMode val="edge"/>
          <c:x val="0.10968183519548701"/>
          <c:y val="0.12640684337588701"/>
          <c:w val="0.88778839902762197"/>
          <c:h val="0.770601084087702"/>
        </c:manualLayout>
      </c:layout>
      <c:barChart>
        <c:barDir val="col"/>
        <c:grouping val="clustered"/>
        <c:varyColors val="0"/>
        <c:ser>
          <c:idx val="0"/>
          <c:order val="0"/>
          <c:tx>
            <c:strRef>
              <c:f>観光データ!$B$3</c:f>
              <c:strCache>
                <c:ptCount val="1"/>
                <c:pt idx="0">
                  <c:v>平成18年度</c:v>
                </c:pt>
              </c:strCache>
            </c:strRef>
          </c:tx>
          <c:spPr>
            <a:solidFill>
              <a:schemeClr val="accent2"/>
            </a:solidFill>
          </c:spPr>
          <c:invertIfNegative val="0"/>
          <c:cat>
            <c:strRef>
              <c:f>観光データ!$A$4:$A$15</c:f>
              <c:strCache>
                <c:ptCount val="12"/>
                <c:pt idx="0">
                  <c:v>4月</c:v>
                </c:pt>
                <c:pt idx="1">
                  <c:v>5月</c:v>
                </c:pt>
                <c:pt idx="2">
                  <c:v>6月</c:v>
                </c:pt>
                <c:pt idx="3">
                  <c:v>7月</c:v>
                </c:pt>
                <c:pt idx="4">
                  <c:v>8月</c:v>
                </c:pt>
                <c:pt idx="5">
                  <c:v>9月</c:v>
                </c:pt>
                <c:pt idx="6">
                  <c:v>10月</c:v>
                </c:pt>
                <c:pt idx="7">
                  <c:v>11月</c:v>
                </c:pt>
                <c:pt idx="8">
                  <c:v>12月</c:v>
                </c:pt>
                <c:pt idx="9">
                  <c:v>1月</c:v>
                </c:pt>
                <c:pt idx="10">
                  <c:v>2月</c:v>
                </c:pt>
                <c:pt idx="11">
                  <c:v>3月</c:v>
                </c:pt>
              </c:strCache>
            </c:strRef>
          </c:cat>
          <c:val>
            <c:numRef>
              <c:f>観光データ!$B$4:$B$15</c:f>
              <c:numCache>
                <c:formatCode>General</c:formatCode>
                <c:ptCount val="12"/>
                <c:pt idx="0">
                  <c:v>5.98</c:v>
                </c:pt>
                <c:pt idx="1">
                  <c:v>2.62</c:v>
                </c:pt>
                <c:pt idx="2">
                  <c:v>2.3199999999999981</c:v>
                </c:pt>
                <c:pt idx="3">
                  <c:v>2.54</c:v>
                </c:pt>
                <c:pt idx="4">
                  <c:v>29.43</c:v>
                </c:pt>
                <c:pt idx="5">
                  <c:v>2.44</c:v>
                </c:pt>
                <c:pt idx="6">
                  <c:v>73.19</c:v>
                </c:pt>
                <c:pt idx="7">
                  <c:v>3.11</c:v>
                </c:pt>
                <c:pt idx="8">
                  <c:v>3.19</c:v>
                </c:pt>
                <c:pt idx="9">
                  <c:v>1.25</c:v>
                </c:pt>
                <c:pt idx="10">
                  <c:v>1.1200000000000001</c:v>
                </c:pt>
                <c:pt idx="11">
                  <c:v>1.25</c:v>
                </c:pt>
              </c:numCache>
            </c:numRef>
          </c:val>
        </c:ser>
        <c:ser>
          <c:idx val="1"/>
          <c:order val="1"/>
          <c:tx>
            <c:strRef>
              <c:f>観光データ!$C$3</c:f>
              <c:strCache>
                <c:ptCount val="1"/>
                <c:pt idx="0">
                  <c:v>平成19年度</c:v>
                </c:pt>
              </c:strCache>
            </c:strRef>
          </c:tx>
          <c:spPr>
            <a:solidFill>
              <a:srgbClr val="FFC000"/>
            </a:solidFill>
          </c:spPr>
          <c:invertIfNegative val="0"/>
          <c:cat>
            <c:strRef>
              <c:f>観光データ!$A$4:$A$15</c:f>
              <c:strCache>
                <c:ptCount val="12"/>
                <c:pt idx="0">
                  <c:v>4月</c:v>
                </c:pt>
                <c:pt idx="1">
                  <c:v>5月</c:v>
                </c:pt>
                <c:pt idx="2">
                  <c:v>6月</c:v>
                </c:pt>
                <c:pt idx="3">
                  <c:v>7月</c:v>
                </c:pt>
                <c:pt idx="4">
                  <c:v>8月</c:v>
                </c:pt>
                <c:pt idx="5">
                  <c:v>9月</c:v>
                </c:pt>
                <c:pt idx="6">
                  <c:v>10月</c:v>
                </c:pt>
                <c:pt idx="7">
                  <c:v>11月</c:v>
                </c:pt>
                <c:pt idx="8">
                  <c:v>12月</c:v>
                </c:pt>
                <c:pt idx="9">
                  <c:v>1月</c:v>
                </c:pt>
                <c:pt idx="10">
                  <c:v>2月</c:v>
                </c:pt>
                <c:pt idx="11">
                  <c:v>3月</c:v>
                </c:pt>
              </c:strCache>
            </c:strRef>
          </c:cat>
          <c:val>
            <c:numRef>
              <c:f>観光データ!$C$4:$C$15</c:f>
              <c:numCache>
                <c:formatCode>General</c:formatCode>
                <c:ptCount val="12"/>
                <c:pt idx="0">
                  <c:v>11.9</c:v>
                </c:pt>
                <c:pt idx="1">
                  <c:v>2.48</c:v>
                </c:pt>
                <c:pt idx="2">
                  <c:v>2.37</c:v>
                </c:pt>
                <c:pt idx="3">
                  <c:v>3.49</c:v>
                </c:pt>
                <c:pt idx="4">
                  <c:v>32.369999999999997</c:v>
                </c:pt>
                <c:pt idx="5">
                  <c:v>3.52</c:v>
                </c:pt>
                <c:pt idx="6">
                  <c:v>82.98</c:v>
                </c:pt>
                <c:pt idx="7">
                  <c:v>3</c:v>
                </c:pt>
                <c:pt idx="8">
                  <c:v>3.15</c:v>
                </c:pt>
                <c:pt idx="9">
                  <c:v>1.680000000000001</c:v>
                </c:pt>
                <c:pt idx="10">
                  <c:v>1.57</c:v>
                </c:pt>
                <c:pt idx="11">
                  <c:v>1.7300000000000011</c:v>
                </c:pt>
              </c:numCache>
            </c:numRef>
          </c:val>
        </c:ser>
        <c:ser>
          <c:idx val="2"/>
          <c:order val="2"/>
          <c:tx>
            <c:strRef>
              <c:f>観光データ!$D$3</c:f>
              <c:strCache>
                <c:ptCount val="1"/>
                <c:pt idx="0">
                  <c:v>平成20年度</c:v>
                </c:pt>
              </c:strCache>
            </c:strRef>
          </c:tx>
          <c:spPr>
            <a:solidFill>
              <a:srgbClr val="92D050"/>
            </a:solidFill>
          </c:spPr>
          <c:invertIfNegative val="0"/>
          <c:cat>
            <c:strRef>
              <c:f>観光データ!$A$4:$A$15</c:f>
              <c:strCache>
                <c:ptCount val="12"/>
                <c:pt idx="0">
                  <c:v>4月</c:v>
                </c:pt>
                <c:pt idx="1">
                  <c:v>5月</c:v>
                </c:pt>
                <c:pt idx="2">
                  <c:v>6月</c:v>
                </c:pt>
                <c:pt idx="3">
                  <c:v>7月</c:v>
                </c:pt>
                <c:pt idx="4">
                  <c:v>8月</c:v>
                </c:pt>
                <c:pt idx="5">
                  <c:v>9月</c:v>
                </c:pt>
                <c:pt idx="6">
                  <c:v>10月</c:v>
                </c:pt>
                <c:pt idx="7">
                  <c:v>11月</c:v>
                </c:pt>
                <c:pt idx="8">
                  <c:v>12月</c:v>
                </c:pt>
                <c:pt idx="9">
                  <c:v>1月</c:v>
                </c:pt>
                <c:pt idx="10">
                  <c:v>2月</c:v>
                </c:pt>
                <c:pt idx="11">
                  <c:v>3月</c:v>
                </c:pt>
              </c:strCache>
            </c:strRef>
          </c:cat>
          <c:val>
            <c:numRef>
              <c:f>観光データ!$D$4:$D$15</c:f>
              <c:numCache>
                <c:formatCode>General</c:formatCode>
                <c:ptCount val="12"/>
                <c:pt idx="0">
                  <c:v>13.26</c:v>
                </c:pt>
                <c:pt idx="1">
                  <c:v>2.4300000000000002</c:v>
                </c:pt>
                <c:pt idx="2">
                  <c:v>2.2400000000000002</c:v>
                </c:pt>
                <c:pt idx="3">
                  <c:v>2.48</c:v>
                </c:pt>
                <c:pt idx="4">
                  <c:v>32.340000000000003</c:v>
                </c:pt>
                <c:pt idx="5">
                  <c:v>2.4900000000000002</c:v>
                </c:pt>
                <c:pt idx="6">
                  <c:v>82.63</c:v>
                </c:pt>
                <c:pt idx="7">
                  <c:v>2.77</c:v>
                </c:pt>
                <c:pt idx="8">
                  <c:v>2.63</c:v>
                </c:pt>
                <c:pt idx="9">
                  <c:v>1.51</c:v>
                </c:pt>
                <c:pt idx="10">
                  <c:v>1.37</c:v>
                </c:pt>
                <c:pt idx="11">
                  <c:v>1.53</c:v>
                </c:pt>
              </c:numCache>
            </c:numRef>
          </c:val>
        </c:ser>
        <c:ser>
          <c:idx val="3"/>
          <c:order val="3"/>
          <c:tx>
            <c:strRef>
              <c:f>観光データ!$E$3</c:f>
              <c:strCache>
                <c:ptCount val="1"/>
                <c:pt idx="0">
                  <c:v>平成21年度</c:v>
                </c:pt>
              </c:strCache>
            </c:strRef>
          </c:tx>
          <c:spPr>
            <a:solidFill>
              <a:schemeClr val="accent3">
                <a:lumMod val="50000"/>
              </a:schemeClr>
            </a:solidFill>
          </c:spPr>
          <c:invertIfNegative val="0"/>
          <c:cat>
            <c:strRef>
              <c:f>観光データ!$A$4:$A$15</c:f>
              <c:strCache>
                <c:ptCount val="12"/>
                <c:pt idx="0">
                  <c:v>4月</c:v>
                </c:pt>
                <c:pt idx="1">
                  <c:v>5月</c:v>
                </c:pt>
                <c:pt idx="2">
                  <c:v>6月</c:v>
                </c:pt>
                <c:pt idx="3">
                  <c:v>7月</c:v>
                </c:pt>
                <c:pt idx="4">
                  <c:v>8月</c:v>
                </c:pt>
                <c:pt idx="5">
                  <c:v>9月</c:v>
                </c:pt>
                <c:pt idx="6">
                  <c:v>10月</c:v>
                </c:pt>
                <c:pt idx="7">
                  <c:v>11月</c:v>
                </c:pt>
                <c:pt idx="8">
                  <c:v>12月</c:v>
                </c:pt>
                <c:pt idx="9">
                  <c:v>1月</c:v>
                </c:pt>
                <c:pt idx="10">
                  <c:v>2月</c:v>
                </c:pt>
                <c:pt idx="11">
                  <c:v>3月</c:v>
                </c:pt>
              </c:strCache>
            </c:strRef>
          </c:cat>
          <c:val>
            <c:numRef>
              <c:f>観光データ!$E$4:$E$15</c:f>
              <c:numCache>
                <c:formatCode>General</c:formatCode>
                <c:ptCount val="12"/>
                <c:pt idx="0">
                  <c:v>13.36000000000001</c:v>
                </c:pt>
                <c:pt idx="1">
                  <c:v>2.4900000000000002</c:v>
                </c:pt>
                <c:pt idx="2">
                  <c:v>2.2599999999999998</c:v>
                </c:pt>
                <c:pt idx="3">
                  <c:v>3.08</c:v>
                </c:pt>
                <c:pt idx="4">
                  <c:v>28.95</c:v>
                </c:pt>
                <c:pt idx="5">
                  <c:v>3.06</c:v>
                </c:pt>
                <c:pt idx="6">
                  <c:v>72.75</c:v>
                </c:pt>
                <c:pt idx="7">
                  <c:v>2.86</c:v>
                </c:pt>
                <c:pt idx="8">
                  <c:v>2.75</c:v>
                </c:pt>
                <c:pt idx="9">
                  <c:v>2.11</c:v>
                </c:pt>
                <c:pt idx="10">
                  <c:v>1.86</c:v>
                </c:pt>
                <c:pt idx="11">
                  <c:v>2.0499999999999998</c:v>
                </c:pt>
              </c:numCache>
            </c:numRef>
          </c:val>
        </c:ser>
        <c:ser>
          <c:idx val="4"/>
          <c:order val="4"/>
          <c:tx>
            <c:strRef>
              <c:f>観光データ!$F$3</c:f>
              <c:strCache>
                <c:ptCount val="1"/>
                <c:pt idx="0">
                  <c:v>平成22年度</c:v>
                </c:pt>
              </c:strCache>
            </c:strRef>
          </c:tx>
          <c:spPr>
            <a:solidFill>
              <a:schemeClr val="accent5">
                <a:lumMod val="60000"/>
                <a:lumOff val="40000"/>
              </a:schemeClr>
            </a:solidFill>
          </c:spPr>
          <c:invertIfNegative val="0"/>
          <c:cat>
            <c:strRef>
              <c:f>観光データ!$A$4:$A$15</c:f>
              <c:strCache>
                <c:ptCount val="12"/>
                <c:pt idx="0">
                  <c:v>4月</c:v>
                </c:pt>
                <c:pt idx="1">
                  <c:v>5月</c:v>
                </c:pt>
                <c:pt idx="2">
                  <c:v>6月</c:v>
                </c:pt>
                <c:pt idx="3">
                  <c:v>7月</c:v>
                </c:pt>
                <c:pt idx="4">
                  <c:v>8月</c:v>
                </c:pt>
                <c:pt idx="5">
                  <c:v>9月</c:v>
                </c:pt>
                <c:pt idx="6">
                  <c:v>10月</c:v>
                </c:pt>
                <c:pt idx="7">
                  <c:v>11月</c:v>
                </c:pt>
                <c:pt idx="8">
                  <c:v>12月</c:v>
                </c:pt>
                <c:pt idx="9">
                  <c:v>1月</c:v>
                </c:pt>
                <c:pt idx="10">
                  <c:v>2月</c:v>
                </c:pt>
                <c:pt idx="11">
                  <c:v>3月</c:v>
                </c:pt>
              </c:strCache>
            </c:strRef>
          </c:cat>
          <c:val>
            <c:numRef>
              <c:f>観光データ!$F$4:$F$15</c:f>
              <c:numCache>
                <c:formatCode>General</c:formatCode>
                <c:ptCount val="12"/>
                <c:pt idx="0">
                  <c:v>15.37000000000001</c:v>
                </c:pt>
                <c:pt idx="1">
                  <c:v>2.76</c:v>
                </c:pt>
                <c:pt idx="2">
                  <c:v>2.29</c:v>
                </c:pt>
                <c:pt idx="3">
                  <c:v>1.81</c:v>
                </c:pt>
                <c:pt idx="4">
                  <c:v>21.57</c:v>
                </c:pt>
                <c:pt idx="5">
                  <c:v>1.7600000000000009</c:v>
                </c:pt>
                <c:pt idx="6">
                  <c:v>82.490000000000023</c:v>
                </c:pt>
                <c:pt idx="7">
                  <c:v>2.38</c:v>
                </c:pt>
                <c:pt idx="8">
                  <c:v>2.36</c:v>
                </c:pt>
                <c:pt idx="9">
                  <c:v>2.02</c:v>
                </c:pt>
                <c:pt idx="10">
                  <c:v>1.7800000000000009</c:v>
                </c:pt>
                <c:pt idx="11">
                  <c:v>1.91</c:v>
                </c:pt>
              </c:numCache>
            </c:numRef>
          </c:val>
        </c:ser>
        <c:dLbls>
          <c:showLegendKey val="0"/>
          <c:showVal val="0"/>
          <c:showCatName val="0"/>
          <c:showSerName val="0"/>
          <c:showPercent val="0"/>
          <c:showBubbleSize val="0"/>
        </c:dLbls>
        <c:gapWidth val="150"/>
        <c:axId val="58880304"/>
        <c:axId val="58880696"/>
      </c:barChart>
      <c:catAx>
        <c:axId val="58880304"/>
        <c:scaling>
          <c:orientation val="minMax"/>
        </c:scaling>
        <c:delete val="0"/>
        <c:axPos val="b"/>
        <c:numFmt formatCode="General" sourceLinked="0"/>
        <c:majorTickMark val="out"/>
        <c:minorTickMark val="none"/>
        <c:tickLblPos val="nextTo"/>
        <c:txPr>
          <a:bodyPr/>
          <a:lstStyle/>
          <a:p>
            <a:pPr>
              <a:defRPr>
                <a:latin typeface="ＭＳ Ｐゴシック" pitchFamily="50" charset="-128"/>
                <a:ea typeface="ＭＳ Ｐゴシック" pitchFamily="50" charset="-128"/>
              </a:defRPr>
            </a:pPr>
            <a:endParaRPr lang="ja-JP"/>
          </a:p>
        </c:txPr>
        <c:crossAx val="58880696"/>
        <c:crosses val="autoZero"/>
        <c:auto val="1"/>
        <c:lblAlgn val="ctr"/>
        <c:lblOffset val="100"/>
        <c:noMultiLvlLbl val="0"/>
      </c:catAx>
      <c:valAx>
        <c:axId val="58880696"/>
        <c:scaling>
          <c:orientation val="minMax"/>
        </c:scaling>
        <c:delete val="0"/>
        <c:axPos val="l"/>
        <c:majorGridlines/>
        <c:numFmt formatCode="General" sourceLinked="1"/>
        <c:majorTickMark val="out"/>
        <c:minorTickMark val="none"/>
        <c:tickLblPos val="nextTo"/>
        <c:txPr>
          <a:bodyPr/>
          <a:lstStyle/>
          <a:p>
            <a:pPr>
              <a:defRPr>
                <a:latin typeface="ＭＳ Ｐゴシック" pitchFamily="50" charset="-128"/>
                <a:ea typeface="ＭＳ Ｐゴシック" pitchFamily="50" charset="-128"/>
              </a:defRPr>
            </a:pPr>
            <a:endParaRPr lang="ja-JP"/>
          </a:p>
        </c:txPr>
        <c:crossAx val="58880304"/>
        <c:crosses val="autoZero"/>
        <c:crossBetween val="between"/>
      </c:valAx>
    </c:plotArea>
    <c:legend>
      <c:legendPos val="r"/>
      <c:layout>
        <c:manualLayout>
          <c:xMode val="edge"/>
          <c:yMode val="edge"/>
          <c:x val="0.71822191526089396"/>
          <c:y val="0.34401777634493302"/>
          <c:w val="0.25588075165469498"/>
          <c:h val="0.39852143796942602"/>
        </c:manualLayout>
      </c:layout>
      <c:overlay val="0"/>
      <c:txPr>
        <a:bodyPr/>
        <a:lstStyle/>
        <a:p>
          <a:pPr>
            <a:defRPr>
              <a:latin typeface="ＭＳ Ｐゴシック" pitchFamily="50" charset="-128"/>
              <a:ea typeface="ＭＳ Ｐゴシック" pitchFamily="50" charset="-128"/>
            </a:defRPr>
          </a:pPr>
          <a:endParaRPr lang="ja-JP"/>
        </a:p>
      </c:txPr>
    </c:legend>
    <c:plotVisOnly val="1"/>
    <c:dispBlanksAs val="gap"/>
    <c:showDLblsOverMax val="0"/>
  </c:chart>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ja-JP" altLang="en-US"/>
              <a:t>各年齢層の構成比率</a:t>
            </a:r>
          </a:p>
        </c:rich>
      </c:tx>
      <c:layout/>
      <c:overlay val="0"/>
    </c:title>
    <c:autoTitleDeleted val="0"/>
    <c:plotArea>
      <c:layout/>
      <c:lineChart>
        <c:grouping val="standard"/>
        <c:varyColors val="0"/>
        <c:ser>
          <c:idx val="0"/>
          <c:order val="0"/>
          <c:tx>
            <c:strRef>
              <c:f>'コーホート要因法による推計 (2)'!$M$92</c:f>
              <c:strCache>
                <c:ptCount val="1"/>
                <c:pt idx="0">
                  <c:v>0～14歳</c:v>
                </c:pt>
              </c:strCache>
            </c:strRef>
          </c:tx>
          <c:marker>
            <c:symbol val="none"/>
          </c:marker>
          <c:cat>
            <c:strRef>
              <c:f>'コーホート要因法による推計 (2)'!$N$91:$R$91</c:f>
              <c:strCache>
                <c:ptCount val="5"/>
                <c:pt idx="0">
                  <c:v>2010年</c:v>
                </c:pt>
                <c:pt idx="1">
                  <c:v>2015年</c:v>
                </c:pt>
                <c:pt idx="2">
                  <c:v>2020年</c:v>
                </c:pt>
                <c:pt idx="3">
                  <c:v>2025年</c:v>
                </c:pt>
                <c:pt idx="4">
                  <c:v>2030年</c:v>
                </c:pt>
              </c:strCache>
            </c:strRef>
          </c:cat>
          <c:val>
            <c:numRef>
              <c:f>'コーホート要因法による推計 (2)'!$N$92:$R$92</c:f>
              <c:numCache>
                <c:formatCode>General</c:formatCode>
                <c:ptCount val="5"/>
                <c:pt idx="0">
                  <c:v>0.12841607196931201</c:v>
                </c:pt>
                <c:pt idx="1">
                  <c:v>0.115317558164432</c:v>
                </c:pt>
                <c:pt idx="2">
                  <c:v>0.103274472436825</c:v>
                </c:pt>
                <c:pt idx="3">
                  <c:v>9.5195403147424099E-2</c:v>
                </c:pt>
                <c:pt idx="4">
                  <c:v>9.4571066776438298E-2</c:v>
                </c:pt>
              </c:numCache>
            </c:numRef>
          </c:val>
          <c:smooth val="0"/>
        </c:ser>
        <c:ser>
          <c:idx val="1"/>
          <c:order val="1"/>
          <c:tx>
            <c:strRef>
              <c:f>'コーホート要因法による推計 (2)'!$M$93</c:f>
              <c:strCache>
                <c:ptCount val="1"/>
                <c:pt idx="0">
                  <c:v>15～64歳</c:v>
                </c:pt>
              </c:strCache>
            </c:strRef>
          </c:tx>
          <c:marker>
            <c:symbol val="none"/>
          </c:marker>
          <c:cat>
            <c:strRef>
              <c:f>'コーホート要因法による推計 (2)'!$N$91:$R$91</c:f>
              <c:strCache>
                <c:ptCount val="5"/>
                <c:pt idx="0">
                  <c:v>2010年</c:v>
                </c:pt>
                <c:pt idx="1">
                  <c:v>2015年</c:v>
                </c:pt>
                <c:pt idx="2">
                  <c:v>2020年</c:v>
                </c:pt>
                <c:pt idx="3">
                  <c:v>2025年</c:v>
                </c:pt>
                <c:pt idx="4">
                  <c:v>2030年</c:v>
                </c:pt>
              </c:strCache>
            </c:strRef>
          </c:cat>
          <c:val>
            <c:numRef>
              <c:f>'コーホート要因法による推計 (2)'!$N$93:$R$93</c:f>
              <c:numCache>
                <c:formatCode>General</c:formatCode>
                <c:ptCount val="5"/>
                <c:pt idx="0">
                  <c:v>0.62177775380326405</c:v>
                </c:pt>
                <c:pt idx="1">
                  <c:v>0.58554983117145598</c:v>
                </c:pt>
                <c:pt idx="2">
                  <c:v>0.56538132756895398</c:v>
                </c:pt>
                <c:pt idx="3">
                  <c:v>0.557934923440223</c:v>
                </c:pt>
                <c:pt idx="4">
                  <c:v>0.54581060094490896</c:v>
                </c:pt>
              </c:numCache>
            </c:numRef>
          </c:val>
          <c:smooth val="0"/>
        </c:ser>
        <c:ser>
          <c:idx val="2"/>
          <c:order val="2"/>
          <c:tx>
            <c:strRef>
              <c:f>'コーホート要因法による推計 (2)'!$M$94</c:f>
              <c:strCache>
                <c:ptCount val="1"/>
                <c:pt idx="0">
                  <c:v>65歳～</c:v>
                </c:pt>
              </c:strCache>
            </c:strRef>
          </c:tx>
          <c:marker>
            <c:symbol val="none"/>
          </c:marker>
          <c:cat>
            <c:strRef>
              <c:f>'コーホート要因法による推計 (2)'!$N$91:$R$91</c:f>
              <c:strCache>
                <c:ptCount val="5"/>
                <c:pt idx="0">
                  <c:v>2010年</c:v>
                </c:pt>
                <c:pt idx="1">
                  <c:v>2015年</c:v>
                </c:pt>
                <c:pt idx="2">
                  <c:v>2020年</c:v>
                </c:pt>
                <c:pt idx="3">
                  <c:v>2025年</c:v>
                </c:pt>
                <c:pt idx="4">
                  <c:v>2030年</c:v>
                </c:pt>
              </c:strCache>
            </c:strRef>
          </c:cat>
          <c:val>
            <c:numRef>
              <c:f>'コーホート要因法による推計 (2)'!$N$94:$R$94</c:f>
              <c:numCache>
                <c:formatCode>General</c:formatCode>
                <c:ptCount val="5"/>
                <c:pt idx="0">
                  <c:v>0.24980617422742499</c:v>
                </c:pt>
                <c:pt idx="1">
                  <c:v>0.29913261066411201</c:v>
                </c:pt>
                <c:pt idx="2">
                  <c:v>0.33134419999421999</c:v>
                </c:pt>
                <c:pt idx="3">
                  <c:v>0.34686967341235198</c:v>
                </c:pt>
                <c:pt idx="4">
                  <c:v>0.35961833227865198</c:v>
                </c:pt>
              </c:numCache>
            </c:numRef>
          </c:val>
          <c:smooth val="0"/>
        </c:ser>
        <c:ser>
          <c:idx val="3"/>
          <c:order val="3"/>
          <c:tx>
            <c:strRef>
              <c:f>'コーホート要因法による推計 (2)'!$M$95</c:f>
              <c:strCache>
                <c:ptCount val="1"/>
                <c:pt idx="0">
                  <c:v>75歳～</c:v>
                </c:pt>
              </c:strCache>
            </c:strRef>
          </c:tx>
          <c:marker>
            <c:symbol val="none"/>
          </c:marker>
          <c:cat>
            <c:strRef>
              <c:f>'コーホート要因法による推計 (2)'!$N$91:$R$91</c:f>
              <c:strCache>
                <c:ptCount val="5"/>
                <c:pt idx="0">
                  <c:v>2010年</c:v>
                </c:pt>
                <c:pt idx="1">
                  <c:v>2015年</c:v>
                </c:pt>
                <c:pt idx="2">
                  <c:v>2020年</c:v>
                </c:pt>
                <c:pt idx="3">
                  <c:v>2025年</c:v>
                </c:pt>
                <c:pt idx="4">
                  <c:v>2030年</c:v>
                </c:pt>
              </c:strCache>
            </c:strRef>
          </c:cat>
          <c:val>
            <c:numRef>
              <c:f>'コーホート要因法による推計 (2)'!$N$95:$R$95</c:f>
              <c:numCache>
                <c:formatCode>General</c:formatCode>
                <c:ptCount val="5"/>
                <c:pt idx="0">
                  <c:v>0.124300420957049</c:v>
                </c:pt>
                <c:pt idx="1">
                  <c:v>0.14677115768322099</c:v>
                </c:pt>
                <c:pt idx="2">
                  <c:v>0.17649633214444899</c:v>
                </c:pt>
                <c:pt idx="3">
                  <c:v>0.214500941268847</c:v>
                </c:pt>
                <c:pt idx="4">
                  <c:v>0.234372679985444</c:v>
                </c:pt>
              </c:numCache>
            </c:numRef>
          </c:val>
          <c:smooth val="0"/>
        </c:ser>
        <c:ser>
          <c:idx val="4"/>
          <c:order val="4"/>
          <c:tx>
            <c:strRef>
              <c:f>'コーホート要因法による推計 (2)'!$M$96</c:f>
              <c:strCache>
                <c:ptCount val="1"/>
                <c:pt idx="0">
                  <c:v>85歳～</c:v>
                </c:pt>
              </c:strCache>
            </c:strRef>
          </c:tx>
          <c:marker>
            <c:symbol val="none"/>
          </c:marker>
          <c:cat>
            <c:strRef>
              <c:f>'コーホート要因法による推計 (2)'!$N$91:$R$91</c:f>
              <c:strCache>
                <c:ptCount val="5"/>
                <c:pt idx="0">
                  <c:v>2010年</c:v>
                </c:pt>
                <c:pt idx="1">
                  <c:v>2015年</c:v>
                </c:pt>
                <c:pt idx="2">
                  <c:v>2020年</c:v>
                </c:pt>
                <c:pt idx="3">
                  <c:v>2025年</c:v>
                </c:pt>
                <c:pt idx="4">
                  <c:v>2030年</c:v>
                </c:pt>
              </c:strCache>
            </c:strRef>
          </c:cat>
          <c:val>
            <c:numRef>
              <c:f>'コーホート要因法による推計 (2)'!$N$96:$R$96</c:f>
              <c:numCache>
                <c:formatCode>General</c:formatCode>
                <c:ptCount val="5"/>
                <c:pt idx="0">
                  <c:v>3.9636604260734301E-2</c:v>
                </c:pt>
                <c:pt idx="1">
                  <c:v>4.9734074130717301E-2</c:v>
                </c:pt>
                <c:pt idx="2">
                  <c:v>5.9717519095457E-2</c:v>
                </c:pt>
                <c:pt idx="3">
                  <c:v>7.0196133652506806E-2</c:v>
                </c:pt>
                <c:pt idx="4">
                  <c:v>8.6215861530917398E-2</c:v>
                </c:pt>
              </c:numCache>
            </c:numRef>
          </c:val>
          <c:smooth val="0"/>
        </c:ser>
        <c:dLbls>
          <c:showLegendKey val="0"/>
          <c:showVal val="0"/>
          <c:showCatName val="0"/>
          <c:showSerName val="0"/>
          <c:showPercent val="0"/>
          <c:showBubbleSize val="0"/>
        </c:dLbls>
        <c:smooth val="0"/>
        <c:axId val="266602632"/>
        <c:axId val="266603024"/>
      </c:lineChart>
      <c:catAx>
        <c:axId val="266602632"/>
        <c:scaling>
          <c:orientation val="minMax"/>
        </c:scaling>
        <c:delete val="0"/>
        <c:axPos val="b"/>
        <c:numFmt formatCode="General" sourceLinked="0"/>
        <c:majorTickMark val="none"/>
        <c:minorTickMark val="none"/>
        <c:tickLblPos val="nextTo"/>
        <c:txPr>
          <a:bodyPr/>
          <a:lstStyle/>
          <a:p>
            <a:pPr>
              <a:defRPr sz="1400"/>
            </a:pPr>
            <a:endParaRPr lang="ja-JP"/>
          </a:p>
        </c:txPr>
        <c:crossAx val="266603024"/>
        <c:crosses val="autoZero"/>
        <c:auto val="1"/>
        <c:lblAlgn val="ctr"/>
        <c:lblOffset val="100"/>
        <c:noMultiLvlLbl val="0"/>
      </c:catAx>
      <c:valAx>
        <c:axId val="266603024"/>
        <c:scaling>
          <c:orientation val="minMax"/>
        </c:scaling>
        <c:delete val="0"/>
        <c:axPos val="l"/>
        <c:majorGridlines/>
        <c:numFmt formatCode="0%" sourceLinked="0"/>
        <c:majorTickMark val="none"/>
        <c:minorTickMark val="none"/>
        <c:tickLblPos val="nextTo"/>
        <c:txPr>
          <a:bodyPr/>
          <a:lstStyle/>
          <a:p>
            <a:pPr>
              <a:defRPr sz="1400"/>
            </a:pPr>
            <a:endParaRPr lang="ja-JP"/>
          </a:p>
        </c:txPr>
        <c:crossAx val="266602632"/>
        <c:crosses val="autoZero"/>
        <c:crossBetween val="between"/>
      </c:valAx>
    </c:plotArea>
    <c:legend>
      <c:legendPos val="r"/>
      <c:layout/>
      <c:overlay val="0"/>
      <c:txPr>
        <a:bodyPr/>
        <a:lstStyle/>
        <a:p>
          <a:pPr>
            <a:defRPr sz="1400"/>
          </a:pPr>
          <a:endParaRPr lang="ja-JP"/>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percentStacked"/>
        <c:varyColors val="0"/>
        <c:ser>
          <c:idx val="0"/>
          <c:order val="0"/>
          <c:tx>
            <c:strRef>
              <c:f>Sheet1!$J$11</c:f>
              <c:strCache>
                <c:ptCount val="1"/>
                <c:pt idx="0">
                  <c:v>鉄道</c:v>
                </c:pt>
              </c:strCache>
            </c:strRef>
          </c:tx>
          <c:invertIfNegative val="0"/>
          <c:cat>
            <c:strRef>
              <c:f>Sheet1!$K$10:$O$10</c:f>
              <c:strCache>
                <c:ptCount val="5"/>
                <c:pt idx="0">
                  <c:v>H6</c:v>
                </c:pt>
                <c:pt idx="1">
                  <c:v>H9</c:v>
                </c:pt>
                <c:pt idx="2">
                  <c:v>H12</c:v>
                </c:pt>
                <c:pt idx="3">
                  <c:v>H15</c:v>
                </c:pt>
                <c:pt idx="4">
                  <c:v>H18</c:v>
                </c:pt>
              </c:strCache>
            </c:strRef>
          </c:cat>
          <c:val>
            <c:numRef>
              <c:f>Sheet1!$K$11:$O$11</c:f>
              <c:numCache>
                <c:formatCode>General</c:formatCode>
                <c:ptCount val="5"/>
                <c:pt idx="0">
                  <c:v>0.1</c:v>
                </c:pt>
                <c:pt idx="1">
                  <c:v>0.3</c:v>
                </c:pt>
                <c:pt idx="2">
                  <c:v>0.1</c:v>
                </c:pt>
                <c:pt idx="3">
                  <c:v>0.3</c:v>
                </c:pt>
                <c:pt idx="4">
                  <c:v>0</c:v>
                </c:pt>
              </c:numCache>
            </c:numRef>
          </c:val>
        </c:ser>
        <c:ser>
          <c:idx val="1"/>
          <c:order val="1"/>
          <c:tx>
            <c:strRef>
              <c:f>Sheet1!$J$12</c:f>
              <c:strCache>
                <c:ptCount val="1"/>
                <c:pt idx="0">
                  <c:v>バス</c:v>
                </c:pt>
              </c:strCache>
            </c:strRef>
          </c:tx>
          <c:invertIfNegative val="0"/>
          <c:cat>
            <c:strRef>
              <c:f>Sheet1!$K$10:$O$10</c:f>
              <c:strCache>
                <c:ptCount val="5"/>
                <c:pt idx="0">
                  <c:v>H6</c:v>
                </c:pt>
                <c:pt idx="1">
                  <c:v>H9</c:v>
                </c:pt>
                <c:pt idx="2">
                  <c:v>H12</c:v>
                </c:pt>
                <c:pt idx="3">
                  <c:v>H15</c:v>
                </c:pt>
                <c:pt idx="4">
                  <c:v>H18</c:v>
                </c:pt>
              </c:strCache>
            </c:strRef>
          </c:cat>
          <c:val>
            <c:numRef>
              <c:f>Sheet1!$K$12:$O$12</c:f>
              <c:numCache>
                <c:formatCode>General</c:formatCode>
                <c:ptCount val="5"/>
                <c:pt idx="0">
                  <c:v>1.8</c:v>
                </c:pt>
                <c:pt idx="1">
                  <c:v>1.2</c:v>
                </c:pt>
                <c:pt idx="2">
                  <c:v>0.8</c:v>
                </c:pt>
                <c:pt idx="3">
                  <c:v>1</c:v>
                </c:pt>
                <c:pt idx="4">
                  <c:v>0.4</c:v>
                </c:pt>
              </c:numCache>
            </c:numRef>
          </c:val>
        </c:ser>
        <c:ser>
          <c:idx val="2"/>
          <c:order val="2"/>
          <c:tx>
            <c:strRef>
              <c:f>Sheet1!$J$13</c:f>
              <c:strCache>
                <c:ptCount val="1"/>
                <c:pt idx="0">
                  <c:v>自家用車</c:v>
                </c:pt>
              </c:strCache>
            </c:strRef>
          </c:tx>
          <c:invertIfNegative val="0"/>
          <c:cat>
            <c:strRef>
              <c:f>Sheet1!$K$10:$O$10</c:f>
              <c:strCache>
                <c:ptCount val="5"/>
                <c:pt idx="0">
                  <c:v>H6</c:v>
                </c:pt>
                <c:pt idx="1">
                  <c:v>H9</c:v>
                </c:pt>
                <c:pt idx="2">
                  <c:v>H12</c:v>
                </c:pt>
                <c:pt idx="3">
                  <c:v>H15</c:v>
                </c:pt>
                <c:pt idx="4">
                  <c:v>H18</c:v>
                </c:pt>
              </c:strCache>
            </c:strRef>
          </c:cat>
          <c:val>
            <c:numRef>
              <c:f>Sheet1!$K$13:$O$13</c:f>
              <c:numCache>
                <c:formatCode>General</c:formatCode>
                <c:ptCount val="5"/>
                <c:pt idx="0">
                  <c:v>76.3</c:v>
                </c:pt>
                <c:pt idx="1">
                  <c:v>82.5</c:v>
                </c:pt>
                <c:pt idx="2">
                  <c:v>84.9</c:v>
                </c:pt>
                <c:pt idx="3">
                  <c:v>90.5</c:v>
                </c:pt>
                <c:pt idx="4">
                  <c:v>94</c:v>
                </c:pt>
              </c:numCache>
            </c:numRef>
          </c:val>
        </c:ser>
        <c:ser>
          <c:idx val="3"/>
          <c:order val="3"/>
          <c:tx>
            <c:strRef>
              <c:f>Sheet1!$J$14</c:f>
              <c:strCache>
                <c:ptCount val="1"/>
                <c:pt idx="0">
                  <c:v>バイク・自転車</c:v>
                </c:pt>
              </c:strCache>
            </c:strRef>
          </c:tx>
          <c:invertIfNegative val="0"/>
          <c:cat>
            <c:strRef>
              <c:f>Sheet1!$K$10:$O$10</c:f>
              <c:strCache>
                <c:ptCount val="5"/>
                <c:pt idx="0">
                  <c:v>H6</c:v>
                </c:pt>
                <c:pt idx="1">
                  <c:v>H9</c:v>
                </c:pt>
                <c:pt idx="2">
                  <c:v>H12</c:v>
                </c:pt>
                <c:pt idx="3">
                  <c:v>H15</c:v>
                </c:pt>
                <c:pt idx="4">
                  <c:v>H18</c:v>
                </c:pt>
              </c:strCache>
            </c:strRef>
          </c:cat>
          <c:val>
            <c:numRef>
              <c:f>Sheet1!$K$14:$O$14</c:f>
              <c:numCache>
                <c:formatCode>General</c:formatCode>
                <c:ptCount val="5"/>
                <c:pt idx="0">
                  <c:v>17.5</c:v>
                </c:pt>
                <c:pt idx="1">
                  <c:v>13.6</c:v>
                </c:pt>
                <c:pt idx="2">
                  <c:v>11.6</c:v>
                </c:pt>
                <c:pt idx="3">
                  <c:v>6.7</c:v>
                </c:pt>
                <c:pt idx="4">
                  <c:v>4.9000000000000004</c:v>
                </c:pt>
              </c:numCache>
            </c:numRef>
          </c:val>
        </c:ser>
        <c:ser>
          <c:idx val="4"/>
          <c:order val="4"/>
          <c:tx>
            <c:strRef>
              <c:f>Sheet1!$J$15</c:f>
              <c:strCache>
                <c:ptCount val="1"/>
                <c:pt idx="0">
                  <c:v>徒歩</c:v>
                </c:pt>
              </c:strCache>
            </c:strRef>
          </c:tx>
          <c:invertIfNegative val="0"/>
          <c:cat>
            <c:strRef>
              <c:f>Sheet1!$K$10:$O$10</c:f>
              <c:strCache>
                <c:ptCount val="5"/>
                <c:pt idx="0">
                  <c:v>H6</c:v>
                </c:pt>
                <c:pt idx="1">
                  <c:v>H9</c:v>
                </c:pt>
                <c:pt idx="2">
                  <c:v>H12</c:v>
                </c:pt>
                <c:pt idx="3">
                  <c:v>H15</c:v>
                </c:pt>
                <c:pt idx="4">
                  <c:v>H18</c:v>
                </c:pt>
              </c:strCache>
            </c:strRef>
          </c:cat>
          <c:val>
            <c:numRef>
              <c:f>Sheet1!$K$15:$O$15</c:f>
              <c:numCache>
                <c:formatCode>General</c:formatCode>
                <c:ptCount val="5"/>
                <c:pt idx="0">
                  <c:v>3.6</c:v>
                </c:pt>
                <c:pt idx="1">
                  <c:v>1.9</c:v>
                </c:pt>
                <c:pt idx="2">
                  <c:v>2.4</c:v>
                </c:pt>
                <c:pt idx="3">
                  <c:v>1.4</c:v>
                </c:pt>
                <c:pt idx="4">
                  <c:v>0.6</c:v>
                </c:pt>
              </c:numCache>
            </c:numRef>
          </c:val>
        </c:ser>
        <c:dLbls>
          <c:showLegendKey val="0"/>
          <c:showVal val="0"/>
          <c:showCatName val="0"/>
          <c:showSerName val="0"/>
          <c:showPercent val="0"/>
          <c:showBubbleSize val="0"/>
        </c:dLbls>
        <c:gapWidth val="150"/>
        <c:overlap val="100"/>
        <c:axId val="58882264"/>
        <c:axId val="58881480"/>
      </c:barChart>
      <c:catAx>
        <c:axId val="58882264"/>
        <c:scaling>
          <c:orientation val="minMax"/>
        </c:scaling>
        <c:delete val="0"/>
        <c:axPos val="b"/>
        <c:numFmt formatCode="General" sourceLinked="0"/>
        <c:majorTickMark val="out"/>
        <c:minorTickMark val="none"/>
        <c:tickLblPos val="nextTo"/>
        <c:crossAx val="58881480"/>
        <c:crosses val="autoZero"/>
        <c:auto val="1"/>
        <c:lblAlgn val="ctr"/>
        <c:lblOffset val="100"/>
        <c:noMultiLvlLbl val="0"/>
      </c:catAx>
      <c:valAx>
        <c:axId val="58881480"/>
        <c:scaling>
          <c:orientation val="minMax"/>
        </c:scaling>
        <c:delete val="0"/>
        <c:axPos val="l"/>
        <c:majorGridlines/>
        <c:numFmt formatCode="0%" sourceLinked="1"/>
        <c:majorTickMark val="out"/>
        <c:minorTickMark val="none"/>
        <c:tickLblPos val="nextTo"/>
        <c:crossAx val="58882264"/>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altLang="ja-JP"/>
              <a:t>2010</a:t>
            </a:r>
            <a:r>
              <a:rPr lang="ja-JP" altLang="en-US"/>
              <a:t>年</a:t>
            </a:r>
          </a:p>
        </c:rich>
      </c:tx>
      <c:layout/>
      <c:overlay val="0"/>
    </c:title>
    <c:autoTitleDeleted val="0"/>
    <c:plotArea>
      <c:layout/>
      <c:barChart>
        <c:barDir val="bar"/>
        <c:grouping val="clustered"/>
        <c:varyColors val="0"/>
        <c:ser>
          <c:idx val="0"/>
          <c:order val="0"/>
          <c:tx>
            <c:strRef>
              <c:f>Sheet6!$U$28</c:f>
              <c:strCache>
                <c:ptCount val="1"/>
                <c:pt idx="0">
                  <c:v>男</c:v>
                </c:pt>
              </c:strCache>
            </c:strRef>
          </c:tx>
          <c:invertIfNegative val="0"/>
          <c:cat>
            <c:strRef>
              <c:f>Sheet6!$T$29:$T$48</c:f>
              <c:strCache>
                <c:ptCount val="20"/>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90～94歳</c:v>
                </c:pt>
                <c:pt idx="19">
                  <c:v>95歳以上</c:v>
                </c:pt>
              </c:strCache>
            </c:strRef>
          </c:cat>
          <c:val>
            <c:numRef>
              <c:f>Sheet6!$U$29:$U$48</c:f>
              <c:numCache>
                <c:formatCode>0;[Red]0</c:formatCode>
                <c:ptCount val="20"/>
                <c:pt idx="0">
                  <c:v>-3126.5538474545219</c:v>
                </c:pt>
                <c:pt idx="1">
                  <c:v>-3276.878637151432</c:v>
                </c:pt>
                <c:pt idx="2">
                  <c:v>-3450.407924586792</c:v>
                </c:pt>
                <c:pt idx="3">
                  <c:v>-3606.7860615198151</c:v>
                </c:pt>
                <c:pt idx="4">
                  <c:v>-3594.679367047584</c:v>
                </c:pt>
                <c:pt idx="5">
                  <c:v>-4501.6725612591399</c:v>
                </c:pt>
                <c:pt idx="6">
                  <c:v>-5090.8650255745497</c:v>
                </c:pt>
                <c:pt idx="7">
                  <c:v>-5918.15581451056</c:v>
                </c:pt>
                <c:pt idx="8">
                  <c:v>-5207.8964054728131</c:v>
                </c:pt>
                <c:pt idx="9">
                  <c:v>-4539.0015358818628</c:v>
                </c:pt>
                <c:pt idx="10">
                  <c:v>-4329.1521650298</c:v>
                </c:pt>
                <c:pt idx="11">
                  <c:v>-5048.4915949217257</c:v>
                </c:pt>
                <c:pt idx="12">
                  <c:v>-5756.733221547438</c:v>
                </c:pt>
                <c:pt idx="13">
                  <c:v>-4869.91785145627</c:v>
                </c:pt>
                <c:pt idx="14">
                  <c:v>-3696.5773788555562</c:v>
                </c:pt>
                <c:pt idx="15">
                  <c:v>-2710.8906705744762</c:v>
                </c:pt>
                <c:pt idx="16">
                  <c:v>-1787.755217066607</c:v>
                </c:pt>
                <c:pt idx="17">
                  <c:v>-761.7128605447449</c:v>
                </c:pt>
                <c:pt idx="18">
                  <c:v>-259.28503994701867</c:v>
                </c:pt>
                <c:pt idx="19">
                  <c:v>-67</c:v>
                </c:pt>
              </c:numCache>
            </c:numRef>
          </c:val>
        </c:ser>
        <c:ser>
          <c:idx val="1"/>
          <c:order val="1"/>
          <c:tx>
            <c:strRef>
              <c:f>Sheet6!$V$28</c:f>
              <c:strCache>
                <c:ptCount val="1"/>
                <c:pt idx="0">
                  <c:v>女</c:v>
                </c:pt>
              </c:strCache>
            </c:strRef>
          </c:tx>
          <c:invertIfNegative val="0"/>
          <c:cat>
            <c:strRef>
              <c:f>Sheet6!$T$29:$T$48</c:f>
              <c:strCache>
                <c:ptCount val="20"/>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90～94歳</c:v>
                </c:pt>
                <c:pt idx="19">
                  <c:v>95歳以上</c:v>
                </c:pt>
              </c:strCache>
            </c:strRef>
          </c:cat>
          <c:val>
            <c:numRef>
              <c:f>Sheet6!$V$29:$V$48</c:f>
              <c:numCache>
                <c:formatCode>0;[Red]0</c:formatCode>
                <c:ptCount val="20"/>
                <c:pt idx="0">
                  <c:v>2868.8783245606701</c:v>
                </c:pt>
                <c:pt idx="1">
                  <c:v>3130.4170217506298</c:v>
                </c:pt>
                <c:pt idx="2">
                  <c:v>3277.2810594034599</c:v>
                </c:pt>
                <c:pt idx="3">
                  <c:v>3342.6657337009501</c:v>
                </c:pt>
                <c:pt idx="4">
                  <c:v>3403.0208176678598</c:v>
                </c:pt>
                <c:pt idx="5">
                  <c:v>3907.9916868577202</c:v>
                </c:pt>
                <c:pt idx="6">
                  <c:v>4590.0041356838501</c:v>
                </c:pt>
                <c:pt idx="7">
                  <c:v>5343.4367672041672</c:v>
                </c:pt>
                <c:pt idx="8">
                  <c:v>4729.8267468738704</c:v>
                </c:pt>
                <c:pt idx="9">
                  <c:v>4312.3707494360397</c:v>
                </c:pt>
                <c:pt idx="10">
                  <c:v>4207.7552705600601</c:v>
                </c:pt>
                <c:pt idx="11">
                  <c:v>5057.7560364274404</c:v>
                </c:pt>
                <c:pt idx="12">
                  <c:v>6021.4255437658403</c:v>
                </c:pt>
                <c:pt idx="13">
                  <c:v>5009.4719692539102</c:v>
                </c:pt>
                <c:pt idx="14">
                  <c:v>4056.8675606427701</c:v>
                </c:pt>
                <c:pt idx="15">
                  <c:v>3415.0918344612501</c:v>
                </c:pt>
                <c:pt idx="16">
                  <c:v>2700.8900075194301</c:v>
                </c:pt>
                <c:pt idx="17">
                  <c:v>1796.5696660818201</c:v>
                </c:pt>
                <c:pt idx="18">
                  <c:v>801.71669869384789</c:v>
                </c:pt>
                <c:pt idx="19">
                  <c:v>265</c:v>
                </c:pt>
              </c:numCache>
            </c:numRef>
          </c:val>
        </c:ser>
        <c:dLbls>
          <c:showLegendKey val="0"/>
          <c:showVal val="0"/>
          <c:showCatName val="0"/>
          <c:showSerName val="0"/>
          <c:showPercent val="0"/>
          <c:showBubbleSize val="0"/>
        </c:dLbls>
        <c:gapWidth val="150"/>
        <c:axId val="59139968"/>
        <c:axId val="59140360"/>
      </c:barChart>
      <c:catAx>
        <c:axId val="59139968"/>
        <c:scaling>
          <c:orientation val="minMax"/>
        </c:scaling>
        <c:delete val="0"/>
        <c:axPos val="l"/>
        <c:numFmt formatCode="General" sourceLinked="0"/>
        <c:majorTickMark val="none"/>
        <c:minorTickMark val="none"/>
        <c:tickLblPos val="nextTo"/>
        <c:txPr>
          <a:bodyPr/>
          <a:lstStyle/>
          <a:p>
            <a:pPr>
              <a:defRPr sz="1400"/>
            </a:pPr>
            <a:endParaRPr lang="ja-JP"/>
          </a:p>
        </c:txPr>
        <c:crossAx val="59140360"/>
        <c:crosses val="autoZero"/>
        <c:auto val="1"/>
        <c:lblAlgn val="ctr"/>
        <c:lblOffset val="100"/>
        <c:noMultiLvlLbl val="0"/>
      </c:catAx>
      <c:valAx>
        <c:axId val="59140360"/>
        <c:scaling>
          <c:orientation val="minMax"/>
        </c:scaling>
        <c:delete val="0"/>
        <c:axPos val="b"/>
        <c:majorGridlines/>
        <c:numFmt formatCode="0;[Red]0" sourceLinked="1"/>
        <c:majorTickMark val="none"/>
        <c:minorTickMark val="none"/>
        <c:tickLblPos val="nextTo"/>
        <c:txPr>
          <a:bodyPr/>
          <a:lstStyle/>
          <a:p>
            <a:pPr>
              <a:defRPr sz="1400"/>
            </a:pPr>
            <a:endParaRPr lang="ja-JP"/>
          </a:p>
        </c:txPr>
        <c:crossAx val="59139968"/>
        <c:crosses val="autoZero"/>
        <c:crossBetween val="between"/>
      </c:valAx>
    </c:plotArea>
    <c:legend>
      <c:legendPos val="r"/>
      <c:layout/>
      <c:overlay val="0"/>
      <c:txPr>
        <a:bodyPr/>
        <a:lstStyle/>
        <a:p>
          <a:pPr>
            <a:defRPr sz="1800"/>
          </a:pPr>
          <a:endParaRPr lang="ja-JP"/>
        </a:p>
      </c:txPr>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altLang="ja-JP"/>
              <a:t>2015</a:t>
            </a:r>
            <a:r>
              <a:rPr lang="ja-JP" altLang="en-US"/>
              <a:t>年</a:t>
            </a:r>
          </a:p>
        </c:rich>
      </c:tx>
      <c:layout/>
      <c:overlay val="0"/>
    </c:title>
    <c:autoTitleDeleted val="0"/>
    <c:plotArea>
      <c:layout/>
      <c:barChart>
        <c:barDir val="bar"/>
        <c:grouping val="clustered"/>
        <c:varyColors val="0"/>
        <c:ser>
          <c:idx val="0"/>
          <c:order val="0"/>
          <c:tx>
            <c:strRef>
              <c:f>Sheet6!$W$28</c:f>
              <c:strCache>
                <c:ptCount val="1"/>
                <c:pt idx="0">
                  <c:v>男</c:v>
                </c:pt>
              </c:strCache>
            </c:strRef>
          </c:tx>
          <c:invertIfNegative val="0"/>
          <c:cat>
            <c:strRef>
              <c:f>Sheet6!$T$29:$T$48</c:f>
              <c:strCache>
                <c:ptCount val="20"/>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90～94歳</c:v>
                </c:pt>
                <c:pt idx="19">
                  <c:v>95歳以上</c:v>
                </c:pt>
              </c:strCache>
            </c:strRef>
          </c:cat>
          <c:val>
            <c:numRef>
              <c:f>Sheet6!$W$29:$W$48</c:f>
              <c:numCache>
                <c:formatCode>0;[Red]0</c:formatCode>
                <c:ptCount val="20"/>
                <c:pt idx="0">
                  <c:v>-2469.1625978631509</c:v>
                </c:pt>
                <c:pt idx="1">
                  <c:v>-3066.0776923023482</c:v>
                </c:pt>
                <c:pt idx="2">
                  <c:v>-3219.832883067169</c:v>
                </c:pt>
                <c:pt idx="3">
                  <c:v>-3508.0275704356218</c:v>
                </c:pt>
                <c:pt idx="4">
                  <c:v>-3406.0037261948769</c:v>
                </c:pt>
                <c:pt idx="5">
                  <c:v>-4001.8764928506348</c:v>
                </c:pt>
                <c:pt idx="6">
                  <c:v>-4304.6949434935896</c:v>
                </c:pt>
                <c:pt idx="7">
                  <c:v>-4874.4190672552149</c:v>
                </c:pt>
                <c:pt idx="8">
                  <c:v>-5826.5104008356384</c:v>
                </c:pt>
                <c:pt idx="9">
                  <c:v>-5210.5429692579701</c:v>
                </c:pt>
                <c:pt idx="10">
                  <c:v>-4482.5492642360059</c:v>
                </c:pt>
                <c:pt idx="11">
                  <c:v>-4221.8576126754178</c:v>
                </c:pt>
                <c:pt idx="12">
                  <c:v>-4873.9282420413056</c:v>
                </c:pt>
                <c:pt idx="13">
                  <c:v>-5519.9914343545106</c:v>
                </c:pt>
                <c:pt idx="14">
                  <c:v>-4500.9417649444658</c:v>
                </c:pt>
                <c:pt idx="15">
                  <c:v>-3185.8440719219302</c:v>
                </c:pt>
                <c:pt idx="16">
                  <c:v>-2121.5697703141609</c:v>
                </c:pt>
                <c:pt idx="17">
                  <c:v>-1148.016194181198</c:v>
                </c:pt>
                <c:pt idx="18">
                  <c:v>-315.95271514114421</c:v>
                </c:pt>
                <c:pt idx="19">
                  <c:v>-64.570380215719837</c:v>
                </c:pt>
              </c:numCache>
            </c:numRef>
          </c:val>
        </c:ser>
        <c:ser>
          <c:idx val="1"/>
          <c:order val="1"/>
          <c:tx>
            <c:strRef>
              <c:f>Sheet6!$X$28</c:f>
              <c:strCache>
                <c:ptCount val="1"/>
                <c:pt idx="0">
                  <c:v>女</c:v>
                </c:pt>
              </c:strCache>
            </c:strRef>
          </c:tx>
          <c:invertIfNegative val="0"/>
          <c:cat>
            <c:strRef>
              <c:f>Sheet6!$T$29:$T$48</c:f>
              <c:strCache>
                <c:ptCount val="20"/>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90～94歳</c:v>
                </c:pt>
                <c:pt idx="19">
                  <c:v>95歳以上</c:v>
                </c:pt>
              </c:strCache>
            </c:strRef>
          </c:cat>
          <c:val>
            <c:numRef>
              <c:f>Sheet6!$X$29:$X$48</c:f>
              <c:numCache>
                <c:formatCode>0;[Red]0</c:formatCode>
                <c:ptCount val="20"/>
                <c:pt idx="0">
                  <c:v>2308.1369944998901</c:v>
                </c:pt>
                <c:pt idx="1">
                  <c:v>2833.8710432242501</c:v>
                </c:pt>
                <c:pt idx="2">
                  <c:v>3044.2056010062402</c:v>
                </c:pt>
                <c:pt idx="3">
                  <c:v>3334.7191276978001</c:v>
                </c:pt>
                <c:pt idx="4">
                  <c:v>3263.9445336252502</c:v>
                </c:pt>
                <c:pt idx="5">
                  <c:v>3384.73136115741</c:v>
                </c:pt>
                <c:pt idx="6">
                  <c:v>3753.33799028355</c:v>
                </c:pt>
                <c:pt idx="7">
                  <c:v>4447.0932034692696</c:v>
                </c:pt>
                <c:pt idx="8">
                  <c:v>5261.8845825347498</c:v>
                </c:pt>
                <c:pt idx="9">
                  <c:v>4747.7194603826902</c:v>
                </c:pt>
                <c:pt idx="10">
                  <c:v>4234.5155799015101</c:v>
                </c:pt>
                <c:pt idx="11">
                  <c:v>4141.1191765429803</c:v>
                </c:pt>
                <c:pt idx="12">
                  <c:v>4998.2044478897596</c:v>
                </c:pt>
                <c:pt idx="13">
                  <c:v>5921.3444877879601</c:v>
                </c:pt>
                <c:pt idx="14">
                  <c:v>4894.5574811946299</c:v>
                </c:pt>
                <c:pt idx="15">
                  <c:v>3849.456064726739</c:v>
                </c:pt>
                <c:pt idx="16">
                  <c:v>3039.0551861569502</c:v>
                </c:pt>
                <c:pt idx="17">
                  <c:v>2179.7856933939902</c:v>
                </c:pt>
                <c:pt idx="18">
                  <c:v>1074.85081684748</c:v>
                </c:pt>
                <c:pt idx="19">
                  <c:v>275.90786165697102</c:v>
                </c:pt>
              </c:numCache>
            </c:numRef>
          </c:val>
        </c:ser>
        <c:dLbls>
          <c:showLegendKey val="0"/>
          <c:showVal val="0"/>
          <c:showCatName val="0"/>
          <c:showSerName val="0"/>
          <c:showPercent val="0"/>
          <c:showBubbleSize val="0"/>
        </c:dLbls>
        <c:gapWidth val="150"/>
        <c:axId val="59355408"/>
        <c:axId val="59355800"/>
      </c:barChart>
      <c:catAx>
        <c:axId val="59355408"/>
        <c:scaling>
          <c:orientation val="minMax"/>
        </c:scaling>
        <c:delete val="0"/>
        <c:axPos val="l"/>
        <c:numFmt formatCode="General" sourceLinked="0"/>
        <c:majorTickMark val="none"/>
        <c:minorTickMark val="none"/>
        <c:tickLblPos val="nextTo"/>
        <c:txPr>
          <a:bodyPr/>
          <a:lstStyle/>
          <a:p>
            <a:pPr>
              <a:defRPr sz="1400"/>
            </a:pPr>
            <a:endParaRPr lang="ja-JP"/>
          </a:p>
        </c:txPr>
        <c:crossAx val="59355800"/>
        <c:crosses val="autoZero"/>
        <c:auto val="1"/>
        <c:lblAlgn val="ctr"/>
        <c:lblOffset val="100"/>
        <c:noMultiLvlLbl val="0"/>
      </c:catAx>
      <c:valAx>
        <c:axId val="59355800"/>
        <c:scaling>
          <c:orientation val="minMax"/>
        </c:scaling>
        <c:delete val="0"/>
        <c:axPos val="b"/>
        <c:majorGridlines/>
        <c:numFmt formatCode="0;[Red]0" sourceLinked="1"/>
        <c:majorTickMark val="none"/>
        <c:minorTickMark val="none"/>
        <c:tickLblPos val="nextTo"/>
        <c:txPr>
          <a:bodyPr/>
          <a:lstStyle/>
          <a:p>
            <a:pPr>
              <a:defRPr sz="1400"/>
            </a:pPr>
            <a:endParaRPr lang="ja-JP"/>
          </a:p>
        </c:txPr>
        <c:crossAx val="59355408"/>
        <c:crosses val="autoZero"/>
        <c:crossBetween val="between"/>
      </c:valAx>
    </c:plotArea>
    <c:legend>
      <c:legendPos val="r"/>
      <c:layout/>
      <c:overlay val="0"/>
      <c:txPr>
        <a:bodyPr/>
        <a:lstStyle/>
        <a:p>
          <a:pPr>
            <a:defRPr sz="1600"/>
          </a:pPr>
          <a:endParaRPr lang="ja-JP"/>
        </a:p>
      </c:txPr>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altLang="ja-JP"/>
              <a:t>2020</a:t>
            </a:r>
            <a:r>
              <a:rPr lang="ja-JP" altLang="en-US"/>
              <a:t>年</a:t>
            </a:r>
          </a:p>
        </c:rich>
      </c:tx>
      <c:layout/>
      <c:overlay val="0"/>
    </c:title>
    <c:autoTitleDeleted val="0"/>
    <c:plotArea>
      <c:layout/>
      <c:barChart>
        <c:barDir val="bar"/>
        <c:grouping val="clustered"/>
        <c:varyColors val="0"/>
        <c:ser>
          <c:idx val="0"/>
          <c:order val="0"/>
          <c:tx>
            <c:strRef>
              <c:f>Sheet6!$Y$28</c:f>
              <c:strCache>
                <c:ptCount val="1"/>
                <c:pt idx="0">
                  <c:v>男</c:v>
                </c:pt>
              </c:strCache>
            </c:strRef>
          </c:tx>
          <c:invertIfNegative val="0"/>
          <c:cat>
            <c:strRef>
              <c:f>Sheet6!$T$29:$T$48</c:f>
              <c:strCache>
                <c:ptCount val="20"/>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90～94歳</c:v>
                </c:pt>
                <c:pt idx="19">
                  <c:v>95歳以上</c:v>
                </c:pt>
              </c:strCache>
            </c:strRef>
          </c:cat>
          <c:val>
            <c:numRef>
              <c:f>Sheet6!$Y$29:$Y$48</c:f>
              <c:numCache>
                <c:formatCode>0;[Red]0</c:formatCode>
                <c:ptCount val="20"/>
                <c:pt idx="0">
                  <c:v>-2247.472209168734</c:v>
                </c:pt>
                <c:pt idx="1">
                  <c:v>-2421.4021985065579</c:v>
                </c:pt>
                <c:pt idx="2">
                  <c:v>-3012.7016801255991</c:v>
                </c:pt>
                <c:pt idx="3">
                  <c:v>-3273.6020704993971</c:v>
                </c:pt>
                <c:pt idx="4">
                  <c:v>-3312.7429164632299</c:v>
                </c:pt>
                <c:pt idx="5">
                  <c:v>-3791.8281033270582</c:v>
                </c:pt>
                <c:pt idx="6">
                  <c:v>-3826.7682219964831</c:v>
                </c:pt>
                <c:pt idx="7">
                  <c:v>-4121.6742156533937</c:v>
                </c:pt>
                <c:pt idx="8">
                  <c:v>-4798.9364057902612</c:v>
                </c:pt>
                <c:pt idx="9">
                  <c:v>-5829.4713336615059</c:v>
                </c:pt>
                <c:pt idx="10">
                  <c:v>-5145.7386318287636</c:v>
                </c:pt>
                <c:pt idx="11">
                  <c:v>-4371.4528882301602</c:v>
                </c:pt>
                <c:pt idx="12">
                  <c:v>-4075.8770546422679</c:v>
                </c:pt>
                <c:pt idx="13">
                  <c:v>-4673.4912166894928</c:v>
                </c:pt>
                <c:pt idx="14">
                  <c:v>-5101.7616203920943</c:v>
                </c:pt>
                <c:pt idx="15">
                  <c:v>-3879.0743897138532</c:v>
                </c:pt>
                <c:pt idx="16">
                  <c:v>-2493.272985624244</c:v>
                </c:pt>
                <c:pt idx="17">
                  <c:v>-1362.3769239517751</c:v>
                </c:pt>
                <c:pt idx="18">
                  <c:v>-476.18840689935502</c:v>
                </c:pt>
                <c:pt idx="19">
                  <c:v>-78.682468340716383</c:v>
                </c:pt>
              </c:numCache>
            </c:numRef>
          </c:val>
        </c:ser>
        <c:ser>
          <c:idx val="1"/>
          <c:order val="1"/>
          <c:tx>
            <c:strRef>
              <c:f>Sheet6!$Z$28</c:f>
              <c:strCache>
                <c:ptCount val="1"/>
                <c:pt idx="0">
                  <c:v>女</c:v>
                </c:pt>
              </c:strCache>
            </c:strRef>
          </c:tx>
          <c:invertIfNegative val="0"/>
          <c:cat>
            <c:strRef>
              <c:f>Sheet6!$T$29:$T$48</c:f>
              <c:strCache>
                <c:ptCount val="20"/>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90～94歳</c:v>
                </c:pt>
                <c:pt idx="19">
                  <c:v>95歳以上</c:v>
                </c:pt>
              </c:strCache>
            </c:strRef>
          </c:cat>
          <c:val>
            <c:numRef>
              <c:f>Sheet6!$Z$29:$Z$48</c:f>
              <c:numCache>
                <c:formatCode>0;[Red]0</c:formatCode>
                <c:ptCount val="20"/>
                <c:pt idx="0">
                  <c:v>2100.904069493869</c:v>
                </c:pt>
                <c:pt idx="1">
                  <c:v>2279.97211889757</c:v>
                </c:pt>
                <c:pt idx="2">
                  <c:v>2755.8264737163399</c:v>
                </c:pt>
                <c:pt idx="3">
                  <c:v>3097.5587574927399</c:v>
                </c:pt>
                <c:pt idx="4">
                  <c:v>3256.18507357414</c:v>
                </c:pt>
                <c:pt idx="5">
                  <c:v>3246.4025393799102</c:v>
                </c:pt>
                <c:pt idx="6">
                  <c:v>3250.7850125318801</c:v>
                </c:pt>
                <c:pt idx="7">
                  <c:v>3636.476868756929</c:v>
                </c:pt>
                <c:pt idx="8">
                  <c:v>4379.2211237625597</c:v>
                </c:pt>
                <c:pt idx="9">
                  <c:v>5281.7900459672101</c:v>
                </c:pt>
                <c:pt idx="10">
                  <c:v>4662.0045427729701</c:v>
                </c:pt>
                <c:pt idx="11">
                  <c:v>4167.4556963875302</c:v>
                </c:pt>
                <c:pt idx="12">
                  <c:v>4092.3603547431899</c:v>
                </c:pt>
                <c:pt idx="13">
                  <c:v>4915.1301699629903</c:v>
                </c:pt>
                <c:pt idx="14">
                  <c:v>5785.5121536391498</c:v>
                </c:pt>
                <c:pt idx="15">
                  <c:v>4644.3182328468902</c:v>
                </c:pt>
                <c:pt idx="16">
                  <c:v>3425.5914582855298</c:v>
                </c:pt>
                <c:pt idx="17">
                  <c:v>2452.7059590641602</c:v>
                </c:pt>
                <c:pt idx="18">
                  <c:v>1304.12111332523</c:v>
                </c:pt>
                <c:pt idx="19">
                  <c:v>369.905966733372</c:v>
                </c:pt>
              </c:numCache>
            </c:numRef>
          </c:val>
        </c:ser>
        <c:dLbls>
          <c:showLegendKey val="0"/>
          <c:showVal val="0"/>
          <c:showCatName val="0"/>
          <c:showSerName val="0"/>
          <c:showPercent val="0"/>
          <c:showBubbleSize val="0"/>
        </c:dLbls>
        <c:gapWidth val="150"/>
        <c:axId val="59356584"/>
        <c:axId val="59356976"/>
      </c:barChart>
      <c:catAx>
        <c:axId val="59356584"/>
        <c:scaling>
          <c:orientation val="minMax"/>
        </c:scaling>
        <c:delete val="0"/>
        <c:axPos val="l"/>
        <c:numFmt formatCode="General" sourceLinked="0"/>
        <c:majorTickMark val="none"/>
        <c:minorTickMark val="none"/>
        <c:tickLblPos val="nextTo"/>
        <c:txPr>
          <a:bodyPr/>
          <a:lstStyle/>
          <a:p>
            <a:pPr>
              <a:defRPr sz="1600"/>
            </a:pPr>
            <a:endParaRPr lang="ja-JP"/>
          </a:p>
        </c:txPr>
        <c:crossAx val="59356976"/>
        <c:crosses val="autoZero"/>
        <c:auto val="1"/>
        <c:lblAlgn val="ctr"/>
        <c:lblOffset val="100"/>
        <c:noMultiLvlLbl val="0"/>
      </c:catAx>
      <c:valAx>
        <c:axId val="59356976"/>
        <c:scaling>
          <c:orientation val="minMax"/>
        </c:scaling>
        <c:delete val="0"/>
        <c:axPos val="b"/>
        <c:majorGridlines/>
        <c:numFmt formatCode="0;[Red]0" sourceLinked="1"/>
        <c:majorTickMark val="none"/>
        <c:minorTickMark val="none"/>
        <c:tickLblPos val="nextTo"/>
        <c:txPr>
          <a:bodyPr/>
          <a:lstStyle/>
          <a:p>
            <a:pPr>
              <a:defRPr sz="1400"/>
            </a:pPr>
            <a:endParaRPr lang="ja-JP"/>
          </a:p>
        </c:txPr>
        <c:crossAx val="59356584"/>
        <c:crosses val="autoZero"/>
        <c:crossBetween val="between"/>
      </c:valAx>
    </c:plotArea>
    <c:legend>
      <c:legendPos val="r"/>
      <c:layout/>
      <c:overlay val="0"/>
      <c:txPr>
        <a:bodyPr/>
        <a:lstStyle/>
        <a:p>
          <a:pPr>
            <a:defRPr sz="1800"/>
          </a:pPr>
          <a:endParaRPr lang="ja-JP"/>
        </a:p>
      </c:txPr>
    </c:legend>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altLang="ja-JP"/>
              <a:t>2025</a:t>
            </a:r>
            <a:r>
              <a:rPr lang="ja-JP" altLang="en-US"/>
              <a:t>年</a:t>
            </a:r>
          </a:p>
        </c:rich>
      </c:tx>
      <c:layout/>
      <c:overlay val="0"/>
    </c:title>
    <c:autoTitleDeleted val="0"/>
    <c:plotArea>
      <c:layout/>
      <c:barChart>
        <c:barDir val="bar"/>
        <c:grouping val="clustered"/>
        <c:varyColors val="0"/>
        <c:ser>
          <c:idx val="0"/>
          <c:order val="0"/>
          <c:tx>
            <c:strRef>
              <c:f>Sheet6!$AA$28</c:f>
              <c:strCache>
                <c:ptCount val="1"/>
                <c:pt idx="0">
                  <c:v>男</c:v>
                </c:pt>
              </c:strCache>
            </c:strRef>
          </c:tx>
          <c:invertIfNegative val="0"/>
          <c:cat>
            <c:strRef>
              <c:f>Sheet6!$T$29:$T$48</c:f>
              <c:strCache>
                <c:ptCount val="20"/>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90～94歳</c:v>
                </c:pt>
                <c:pt idx="19">
                  <c:v>95歳以上</c:v>
                </c:pt>
              </c:strCache>
            </c:strRef>
          </c:cat>
          <c:val>
            <c:numRef>
              <c:f>Sheet6!$AA$29:$AA$48</c:f>
              <c:numCache>
                <c:formatCode>0;[Red]0</c:formatCode>
                <c:ptCount val="20"/>
                <c:pt idx="0">
                  <c:v>-2198.8461614741709</c:v>
                </c:pt>
                <c:pt idx="1">
                  <c:v>-2203.9999119835929</c:v>
                </c:pt>
                <c:pt idx="2">
                  <c:v>-2379.2490614361</c:v>
                </c:pt>
                <c:pt idx="3">
                  <c:v>-3063.0119065252211</c:v>
                </c:pt>
                <c:pt idx="4">
                  <c:v>-3091.3674002338498</c:v>
                </c:pt>
                <c:pt idx="5">
                  <c:v>-3688.002920588764</c:v>
                </c:pt>
                <c:pt idx="6">
                  <c:v>-3625.9108233370371</c:v>
                </c:pt>
                <c:pt idx="7">
                  <c:v>-3664.067283960414</c:v>
                </c:pt>
                <c:pt idx="8">
                  <c:v>-4057.8481606514861</c:v>
                </c:pt>
                <c:pt idx="9">
                  <c:v>-4801.375143105678</c:v>
                </c:pt>
                <c:pt idx="10">
                  <c:v>-5756.9692874123266</c:v>
                </c:pt>
                <c:pt idx="11">
                  <c:v>-5018.2056410749219</c:v>
                </c:pt>
                <c:pt idx="12">
                  <c:v>-4220.2997251951201</c:v>
                </c:pt>
                <c:pt idx="13">
                  <c:v>-3908.2593483565379</c:v>
                </c:pt>
                <c:pt idx="14">
                  <c:v>-4319.3976668433243</c:v>
                </c:pt>
                <c:pt idx="15">
                  <c:v>-4396.8826698054854</c:v>
                </c:pt>
                <c:pt idx="16">
                  <c:v>-3035.8018681265248</c:v>
                </c:pt>
                <c:pt idx="17">
                  <c:v>-1601.068052654156</c:v>
                </c:pt>
                <c:pt idx="18">
                  <c:v>-565.10361116965555</c:v>
                </c:pt>
                <c:pt idx="19">
                  <c:v>-118.5863499648575</c:v>
                </c:pt>
              </c:numCache>
            </c:numRef>
          </c:val>
        </c:ser>
        <c:ser>
          <c:idx val="1"/>
          <c:order val="1"/>
          <c:tx>
            <c:strRef>
              <c:f>Sheet6!$AB$28</c:f>
              <c:strCache>
                <c:ptCount val="1"/>
                <c:pt idx="0">
                  <c:v>女</c:v>
                </c:pt>
              </c:strCache>
            </c:strRef>
          </c:tx>
          <c:invertIfNegative val="0"/>
          <c:cat>
            <c:strRef>
              <c:f>Sheet6!$T$29:$T$48</c:f>
              <c:strCache>
                <c:ptCount val="20"/>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90～94歳</c:v>
                </c:pt>
                <c:pt idx="19">
                  <c:v>95歳以上</c:v>
                </c:pt>
              </c:strCache>
            </c:strRef>
          </c:cat>
          <c:val>
            <c:numRef>
              <c:f>Sheet6!$AB$29:$AB$48</c:f>
              <c:numCache>
                <c:formatCode>0;[Red]0</c:formatCode>
                <c:ptCount val="20"/>
                <c:pt idx="0">
                  <c:v>2055.4491530467899</c:v>
                </c:pt>
                <c:pt idx="1">
                  <c:v>2075.2679387482899</c:v>
                </c:pt>
                <c:pt idx="2">
                  <c:v>2217.1818790470802</c:v>
                </c:pt>
                <c:pt idx="3">
                  <c:v>2804.1254588615102</c:v>
                </c:pt>
                <c:pt idx="4">
                  <c:v>3024.6099309809001</c:v>
                </c:pt>
                <c:pt idx="5">
                  <c:v>3238.684782367</c:v>
                </c:pt>
                <c:pt idx="6">
                  <c:v>3117.9303742595798</c:v>
                </c:pt>
                <c:pt idx="7">
                  <c:v>3149.57100425716</c:v>
                </c:pt>
                <c:pt idx="8">
                  <c:v>3580.9765145715701</c:v>
                </c:pt>
                <c:pt idx="9">
                  <c:v>4395.7875125866494</c:v>
                </c:pt>
                <c:pt idx="10">
                  <c:v>5186.4330640731296</c:v>
                </c:pt>
                <c:pt idx="11">
                  <c:v>4588.1747325666101</c:v>
                </c:pt>
                <c:pt idx="12">
                  <c:v>4118.3867802332497</c:v>
                </c:pt>
                <c:pt idx="13">
                  <c:v>4024.3419523287098</c:v>
                </c:pt>
                <c:pt idx="14">
                  <c:v>4802.3798300683602</c:v>
                </c:pt>
                <c:pt idx="15">
                  <c:v>5489.7219380382903</c:v>
                </c:pt>
                <c:pt idx="16">
                  <c:v>4132.9311467617499</c:v>
                </c:pt>
                <c:pt idx="17">
                  <c:v>2764.6646962278301</c:v>
                </c:pt>
                <c:pt idx="18">
                  <c:v>1467.40371573585</c:v>
                </c:pt>
                <c:pt idx="19">
                  <c:v>448.80849844525602</c:v>
                </c:pt>
              </c:numCache>
            </c:numRef>
          </c:val>
        </c:ser>
        <c:dLbls>
          <c:showLegendKey val="0"/>
          <c:showVal val="0"/>
          <c:showCatName val="0"/>
          <c:showSerName val="0"/>
          <c:showPercent val="0"/>
          <c:showBubbleSize val="0"/>
        </c:dLbls>
        <c:gapWidth val="150"/>
        <c:axId val="59357760"/>
        <c:axId val="59358152"/>
      </c:barChart>
      <c:catAx>
        <c:axId val="59357760"/>
        <c:scaling>
          <c:orientation val="minMax"/>
        </c:scaling>
        <c:delete val="0"/>
        <c:axPos val="l"/>
        <c:numFmt formatCode="General" sourceLinked="0"/>
        <c:majorTickMark val="none"/>
        <c:minorTickMark val="none"/>
        <c:tickLblPos val="nextTo"/>
        <c:txPr>
          <a:bodyPr/>
          <a:lstStyle/>
          <a:p>
            <a:pPr>
              <a:defRPr sz="1400"/>
            </a:pPr>
            <a:endParaRPr lang="ja-JP"/>
          </a:p>
        </c:txPr>
        <c:crossAx val="59358152"/>
        <c:crosses val="autoZero"/>
        <c:auto val="1"/>
        <c:lblAlgn val="ctr"/>
        <c:lblOffset val="100"/>
        <c:noMultiLvlLbl val="0"/>
      </c:catAx>
      <c:valAx>
        <c:axId val="59358152"/>
        <c:scaling>
          <c:orientation val="minMax"/>
        </c:scaling>
        <c:delete val="0"/>
        <c:axPos val="b"/>
        <c:majorGridlines/>
        <c:numFmt formatCode="0;[Red]0" sourceLinked="1"/>
        <c:majorTickMark val="none"/>
        <c:minorTickMark val="none"/>
        <c:tickLblPos val="nextTo"/>
        <c:txPr>
          <a:bodyPr/>
          <a:lstStyle/>
          <a:p>
            <a:pPr>
              <a:defRPr sz="1400"/>
            </a:pPr>
            <a:endParaRPr lang="ja-JP"/>
          </a:p>
        </c:txPr>
        <c:crossAx val="59357760"/>
        <c:crosses val="autoZero"/>
        <c:crossBetween val="between"/>
      </c:valAx>
    </c:plotArea>
    <c:legend>
      <c:legendPos val="r"/>
      <c:layout/>
      <c:overlay val="0"/>
      <c:txPr>
        <a:bodyPr/>
        <a:lstStyle/>
        <a:p>
          <a:pPr>
            <a:defRPr sz="1400"/>
          </a:pPr>
          <a:endParaRPr lang="ja-JP"/>
        </a:p>
      </c:txPr>
    </c:legend>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altLang="ja-JP"/>
              <a:t>2030</a:t>
            </a:r>
            <a:r>
              <a:rPr lang="ja-JP" altLang="en-US"/>
              <a:t>年</a:t>
            </a:r>
          </a:p>
        </c:rich>
      </c:tx>
      <c:layout/>
      <c:overlay val="0"/>
    </c:title>
    <c:autoTitleDeleted val="0"/>
    <c:plotArea>
      <c:layout/>
      <c:barChart>
        <c:barDir val="bar"/>
        <c:grouping val="clustered"/>
        <c:varyColors val="0"/>
        <c:ser>
          <c:idx val="0"/>
          <c:order val="0"/>
          <c:tx>
            <c:strRef>
              <c:f>Sheet6!$AC$28</c:f>
              <c:strCache>
                <c:ptCount val="1"/>
                <c:pt idx="0">
                  <c:v>男</c:v>
                </c:pt>
              </c:strCache>
            </c:strRef>
          </c:tx>
          <c:invertIfNegative val="0"/>
          <c:cat>
            <c:strRef>
              <c:f>Sheet6!$T$29:$T$48</c:f>
              <c:strCache>
                <c:ptCount val="20"/>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90～94歳</c:v>
                </c:pt>
                <c:pt idx="19">
                  <c:v>95歳以上</c:v>
                </c:pt>
              </c:strCache>
            </c:strRef>
          </c:cat>
          <c:val>
            <c:numRef>
              <c:f>Sheet6!$AC$29:$AC$48</c:f>
              <c:numCache>
                <c:formatCode>0;[Red]0</c:formatCode>
                <c:ptCount val="20"/>
                <c:pt idx="0">
                  <c:v>-2116.607420357072</c:v>
                </c:pt>
                <c:pt idx="1">
                  <c:v>-2156.3144258620241</c:v>
                </c:pt>
                <c:pt idx="2">
                  <c:v>-2165.6314367049208</c:v>
                </c:pt>
                <c:pt idx="3">
                  <c:v>-2418.9810268449519</c:v>
                </c:pt>
                <c:pt idx="4">
                  <c:v>-2892.5003560117179</c:v>
                </c:pt>
                <c:pt idx="5">
                  <c:v>-3441.5504879706459</c:v>
                </c:pt>
                <c:pt idx="6">
                  <c:v>-3526.628671412634</c:v>
                </c:pt>
                <c:pt idx="7">
                  <c:v>-3471.7496466028228</c:v>
                </c:pt>
                <c:pt idx="8">
                  <c:v>-3607.327486547852</c:v>
                </c:pt>
                <c:pt idx="9">
                  <c:v>-4059.91028960942</c:v>
                </c:pt>
                <c:pt idx="10">
                  <c:v>-4741.6596898921071</c:v>
                </c:pt>
                <c:pt idx="11">
                  <c:v>-5614.2874367718159</c:v>
                </c:pt>
                <c:pt idx="12">
                  <c:v>-4844.6894955730404</c:v>
                </c:pt>
                <c:pt idx="13">
                  <c:v>-4046.7427335852258</c:v>
                </c:pt>
                <c:pt idx="14">
                  <c:v>-3612.1446533214771</c:v>
                </c:pt>
                <c:pt idx="15">
                  <c:v>-3722.6131204229082</c:v>
                </c:pt>
                <c:pt idx="16">
                  <c:v>-3441.0437341247462</c:v>
                </c:pt>
                <c:pt idx="17">
                  <c:v>-1949.4557608693799</c:v>
                </c:pt>
                <c:pt idx="18">
                  <c:v>-664.11088031263398</c:v>
                </c:pt>
                <c:pt idx="19">
                  <c:v>-140.7291182011771</c:v>
                </c:pt>
              </c:numCache>
            </c:numRef>
          </c:val>
        </c:ser>
        <c:ser>
          <c:idx val="1"/>
          <c:order val="1"/>
          <c:tx>
            <c:strRef>
              <c:f>Sheet6!$AD$28</c:f>
              <c:strCache>
                <c:ptCount val="1"/>
                <c:pt idx="0">
                  <c:v>女</c:v>
                </c:pt>
              </c:strCache>
            </c:strRef>
          </c:tx>
          <c:invertIfNegative val="0"/>
          <c:cat>
            <c:strRef>
              <c:f>Sheet6!$T$29:$T$48</c:f>
              <c:strCache>
                <c:ptCount val="20"/>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90～94歳</c:v>
                </c:pt>
                <c:pt idx="19">
                  <c:v>95歳以上</c:v>
                </c:pt>
              </c:strCache>
            </c:strRef>
          </c:cat>
          <c:val>
            <c:numRef>
              <c:f>Sheet6!$AD$29:$AD$48</c:f>
              <c:numCache>
                <c:formatCode>0;[Red]0</c:formatCode>
                <c:ptCount val="20"/>
                <c:pt idx="0">
                  <c:v>1978.5735836056599</c:v>
                </c:pt>
                <c:pt idx="1">
                  <c:v>2030.3676826486201</c:v>
                </c:pt>
                <c:pt idx="2">
                  <c:v>2018.11523475337</c:v>
                </c:pt>
                <c:pt idx="3">
                  <c:v>2256.0405066354201</c:v>
                </c:pt>
                <c:pt idx="4">
                  <c:v>2738.0871113657199</c:v>
                </c:pt>
                <c:pt idx="5">
                  <c:v>3008.3542350102498</c:v>
                </c:pt>
                <c:pt idx="6">
                  <c:v>3110.51803745913</c:v>
                </c:pt>
                <c:pt idx="7">
                  <c:v>3020.85282853332</c:v>
                </c:pt>
                <c:pt idx="8">
                  <c:v>3101.5018668538501</c:v>
                </c:pt>
                <c:pt idx="9">
                  <c:v>3594.5231813494602</c:v>
                </c:pt>
                <c:pt idx="10">
                  <c:v>4316.4263440055502</c:v>
                </c:pt>
                <c:pt idx="11">
                  <c:v>5104.2981443716599</c:v>
                </c:pt>
                <c:pt idx="12">
                  <c:v>4534.1521399692401</c:v>
                </c:pt>
                <c:pt idx="13">
                  <c:v>4049.9357971736299</c:v>
                </c:pt>
                <c:pt idx="14">
                  <c:v>3932.0257964412799</c:v>
                </c:pt>
                <c:pt idx="15">
                  <c:v>4556.8532582436601</c:v>
                </c:pt>
                <c:pt idx="16">
                  <c:v>4885.2472305438796</c:v>
                </c:pt>
                <c:pt idx="17">
                  <c:v>3335.5316804506701</c:v>
                </c:pt>
                <c:pt idx="18">
                  <c:v>1654.0422356850099</c:v>
                </c:pt>
                <c:pt idx="19">
                  <c:v>505.00160724577688</c:v>
                </c:pt>
              </c:numCache>
            </c:numRef>
          </c:val>
        </c:ser>
        <c:dLbls>
          <c:showLegendKey val="0"/>
          <c:showVal val="0"/>
          <c:showCatName val="0"/>
          <c:showSerName val="0"/>
          <c:showPercent val="0"/>
          <c:showBubbleSize val="0"/>
        </c:dLbls>
        <c:gapWidth val="150"/>
        <c:axId val="266599496"/>
        <c:axId val="266599888"/>
      </c:barChart>
      <c:catAx>
        <c:axId val="266599496"/>
        <c:scaling>
          <c:orientation val="minMax"/>
        </c:scaling>
        <c:delete val="0"/>
        <c:axPos val="l"/>
        <c:numFmt formatCode="General" sourceLinked="0"/>
        <c:majorTickMark val="none"/>
        <c:minorTickMark val="none"/>
        <c:tickLblPos val="nextTo"/>
        <c:txPr>
          <a:bodyPr/>
          <a:lstStyle/>
          <a:p>
            <a:pPr>
              <a:defRPr sz="1400"/>
            </a:pPr>
            <a:endParaRPr lang="ja-JP"/>
          </a:p>
        </c:txPr>
        <c:crossAx val="266599888"/>
        <c:crosses val="autoZero"/>
        <c:auto val="1"/>
        <c:lblAlgn val="ctr"/>
        <c:lblOffset val="100"/>
        <c:noMultiLvlLbl val="0"/>
      </c:catAx>
      <c:valAx>
        <c:axId val="266599888"/>
        <c:scaling>
          <c:orientation val="minMax"/>
          <c:max val="8000"/>
        </c:scaling>
        <c:delete val="0"/>
        <c:axPos val="b"/>
        <c:majorGridlines/>
        <c:numFmt formatCode="0;[Red]0" sourceLinked="1"/>
        <c:majorTickMark val="none"/>
        <c:minorTickMark val="none"/>
        <c:tickLblPos val="nextTo"/>
        <c:txPr>
          <a:bodyPr/>
          <a:lstStyle/>
          <a:p>
            <a:pPr>
              <a:defRPr sz="1400"/>
            </a:pPr>
            <a:endParaRPr lang="ja-JP"/>
          </a:p>
        </c:txPr>
        <c:crossAx val="266599496"/>
        <c:crosses val="autoZero"/>
        <c:crossBetween val="between"/>
      </c:valAx>
    </c:plotArea>
    <c:legend>
      <c:legendPos val="r"/>
      <c:layout/>
      <c:overlay val="0"/>
      <c:txPr>
        <a:bodyPr/>
        <a:lstStyle/>
        <a:p>
          <a:pPr>
            <a:defRPr sz="1800"/>
          </a:pPr>
          <a:endParaRPr lang="ja-JP"/>
        </a:p>
      </c:txPr>
    </c:legend>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ltLang="ja-JP"/>
              <a:t>2030</a:t>
            </a:r>
            <a:endParaRPr lang="ja-JP" altLang="en-US"/>
          </a:p>
        </c:rich>
      </c:tx>
      <c:layout/>
      <c:overlay val="0"/>
      <c:spPr>
        <a:noFill/>
        <a:ln>
          <a:noFill/>
        </a:ln>
        <a:effectLst/>
      </c:spPr>
    </c:title>
    <c:autoTitleDeleted val="0"/>
    <c:plotArea>
      <c:layout/>
      <c:barChart>
        <c:barDir val="bar"/>
        <c:grouping val="stacked"/>
        <c:varyColors val="0"/>
        <c:ser>
          <c:idx val="0"/>
          <c:order val="0"/>
          <c:tx>
            <c:strRef>
              <c:f>Sheet6!$Q$28</c:f>
              <c:strCache>
                <c:ptCount val="1"/>
                <c:pt idx="0">
                  <c:v>男</c:v>
                </c:pt>
              </c:strCache>
            </c:strRef>
          </c:tx>
          <c:spPr>
            <a:solidFill>
              <a:schemeClr val="accent1"/>
            </a:solidFill>
            <a:ln>
              <a:noFill/>
            </a:ln>
            <a:effectLst/>
          </c:spPr>
          <c:invertIfNegative val="0"/>
          <c:cat>
            <c:strRef>
              <c:f>Sheet6!$H$29:$H$48</c:f>
              <c:strCache>
                <c:ptCount val="20"/>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90～94歳</c:v>
                </c:pt>
                <c:pt idx="19">
                  <c:v>95歳以上</c:v>
                </c:pt>
              </c:strCache>
            </c:strRef>
          </c:cat>
          <c:val>
            <c:numRef>
              <c:f>Sheet6!$Q$29:$Q$48</c:f>
              <c:numCache>
                <c:formatCode>0;[Red]0</c:formatCode>
                <c:ptCount val="20"/>
                <c:pt idx="0">
                  <c:v>2116.607420357072</c:v>
                </c:pt>
                <c:pt idx="1">
                  <c:v>2156.3144258620241</c:v>
                </c:pt>
                <c:pt idx="2">
                  <c:v>2165.6314367049208</c:v>
                </c:pt>
                <c:pt idx="3">
                  <c:v>2418.9810268449519</c:v>
                </c:pt>
                <c:pt idx="4">
                  <c:v>2892.5003560117179</c:v>
                </c:pt>
                <c:pt idx="5">
                  <c:v>3441.5504879706459</c:v>
                </c:pt>
                <c:pt idx="6">
                  <c:v>3526.628671412634</c:v>
                </c:pt>
                <c:pt idx="7">
                  <c:v>3471.7496466028228</c:v>
                </c:pt>
                <c:pt idx="8">
                  <c:v>3607.327486547852</c:v>
                </c:pt>
                <c:pt idx="9">
                  <c:v>4059.91028960942</c:v>
                </c:pt>
                <c:pt idx="10">
                  <c:v>4741.6596898921071</c:v>
                </c:pt>
                <c:pt idx="11">
                  <c:v>5614.2874367718159</c:v>
                </c:pt>
                <c:pt idx="12">
                  <c:v>4844.6894955730404</c:v>
                </c:pt>
                <c:pt idx="13">
                  <c:v>4046.7427335852258</c:v>
                </c:pt>
                <c:pt idx="14">
                  <c:v>3612.1446533214771</c:v>
                </c:pt>
                <c:pt idx="15">
                  <c:v>3722.6131204229082</c:v>
                </c:pt>
                <c:pt idx="16">
                  <c:v>3441.0437341247462</c:v>
                </c:pt>
                <c:pt idx="17">
                  <c:v>1949.4557608693799</c:v>
                </c:pt>
                <c:pt idx="18">
                  <c:v>664.11088031263398</c:v>
                </c:pt>
                <c:pt idx="19">
                  <c:v>140.7291182011771</c:v>
                </c:pt>
              </c:numCache>
            </c:numRef>
          </c:val>
        </c:ser>
        <c:ser>
          <c:idx val="1"/>
          <c:order val="1"/>
          <c:tx>
            <c:strRef>
              <c:f>Sheet6!$R$28</c:f>
              <c:strCache>
                <c:ptCount val="1"/>
                <c:pt idx="0">
                  <c:v>女</c:v>
                </c:pt>
              </c:strCache>
            </c:strRef>
          </c:tx>
          <c:spPr>
            <a:solidFill>
              <a:schemeClr val="accent2"/>
            </a:solidFill>
            <a:ln>
              <a:noFill/>
            </a:ln>
            <a:effectLst/>
          </c:spPr>
          <c:invertIfNegative val="0"/>
          <c:cat>
            <c:strRef>
              <c:f>Sheet6!$H$29:$H$48</c:f>
              <c:strCache>
                <c:ptCount val="20"/>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90～94歳</c:v>
                </c:pt>
                <c:pt idx="19">
                  <c:v>95歳以上</c:v>
                </c:pt>
              </c:strCache>
            </c:strRef>
          </c:cat>
          <c:val>
            <c:numRef>
              <c:f>Sheet6!$R$29:$R$48</c:f>
              <c:numCache>
                <c:formatCode>0;[Red]0</c:formatCode>
                <c:ptCount val="20"/>
                <c:pt idx="0">
                  <c:v>-1978.5735836056599</c:v>
                </c:pt>
                <c:pt idx="1">
                  <c:v>-2030.3676826486201</c:v>
                </c:pt>
                <c:pt idx="2">
                  <c:v>-2018.11523475337</c:v>
                </c:pt>
                <c:pt idx="3">
                  <c:v>-2256.0405066354201</c:v>
                </c:pt>
                <c:pt idx="4">
                  <c:v>-2738.0871113657199</c:v>
                </c:pt>
                <c:pt idx="5">
                  <c:v>-3008.3542350102498</c:v>
                </c:pt>
                <c:pt idx="6">
                  <c:v>-3110.51803745913</c:v>
                </c:pt>
                <c:pt idx="7">
                  <c:v>-3020.85282853332</c:v>
                </c:pt>
                <c:pt idx="8">
                  <c:v>-3101.5018668538501</c:v>
                </c:pt>
                <c:pt idx="9">
                  <c:v>-3594.5231813494602</c:v>
                </c:pt>
                <c:pt idx="10">
                  <c:v>-4316.4263440055502</c:v>
                </c:pt>
                <c:pt idx="11">
                  <c:v>-5104.2981443716599</c:v>
                </c:pt>
                <c:pt idx="12">
                  <c:v>-4534.1521399692401</c:v>
                </c:pt>
                <c:pt idx="13">
                  <c:v>-4049.9357971736299</c:v>
                </c:pt>
                <c:pt idx="14">
                  <c:v>-3932.0257964412799</c:v>
                </c:pt>
                <c:pt idx="15">
                  <c:v>-4556.8532582436601</c:v>
                </c:pt>
                <c:pt idx="16">
                  <c:v>-4885.2472305438796</c:v>
                </c:pt>
                <c:pt idx="17">
                  <c:v>-3335.5316804506701</c:v>
                </c:pt>
                <c:pt idx="18">
                  <c:v>-1654.0422356850099</c:v>
                </c:pt>
                <c:pt idx="19">
                  <c:v>-505.00160724577688</c:v>
                </c:pt>
              </c:numCache>
            </c:numRef>
          </c:val>
        </c:ser>
        <c:dLbls>
          <c:showLegendKey val="0"/>
          <c:showVal val="0"/>
          <c:showCatName val="0"/>
          <c:showSerName val="0"/>
          <c:showPercent val="0"/>
          <c:showBubbleSize val="0"/>
        </c:dLbls>
        <c:gapWidth val="150"/>
        <c:overlap val="100"/>
        <c:axId val="164874544"/>
        <c:axId val="266601064"/>
      </c:barChart>
      <c:catAx>
        <c:axId val="16487454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266601064"/>
        <c:crosses val="autoZero"/>
        <c:auto val="1"/>
        <c:lblAlgn val="ctr"/>
        <c:lblOffset val="100"/>
        <c:noMultiLvlLbl val="0"/>
      </c:catAx>
      <c:valAx>
        <c:axId val="266601064"/>
        <c:scaling>
          <c:orientation val="minMax"/>
          <c:min val="-8000"/>
        </c:scaling>
        <c:delete val="0"/>
        <c:axPos val="b"/>
        <c:majorGridlines>
          <c:spPr>
            <a:ln w="9525" cap="flat" cmpd="sng" algn="ctr">
              <a:solidFill>
                <a:schemeClr val="tx1">
                  <a:lumMod val="15000"/>
                  <a:lumOff val="85000"/>
                </a:schemeClr>
              </a:solidFill>
              <a:round/>
            </a:ln>
            <a:effectLst/>
          </c:spPr>
        </c:majorGridlines>
        <c:numFmt formatCode="0;[Red]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6487454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ja-JP"/>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ja-JP" altLang="en-US" sz="2400"/>
              <a:t>土浦市の総人口数推移</a:t>
            </a:r>
          </a:p>
        </c:rich>
      </c:tx>
      <c:layout/>
      <c:overlay val="0"/>
      <c:spPr>
        <a:noFill/>
        <a:ln>
          <a:noFill/>
        </a:ln>
        <a:effectLst/>
      </c:spPr>
    </c:title>
    <c:autoTitleDeleted val="0"/>
    <c:plotArea>
      <c:layout/>
      <c:lineChart>
        <c:grouping val="standard"/>
        <c:varyColors val="0"/>
        <c:ser>
          <c:idx val="0"/>
          <c:order val="0"/>
          <c:tx>
            <c:strRef>
              <c:f>整理!$A$4</c:f>
              <c:strCache>
                <c:ptCount val="1"/>
                <c:pt idx="0">
                  <c:v>総人口数</c:v>
                </c:pt>
              </c:strCache>
            </c:strRef>
          </c:tx>
          <c:spPr>
            <a:ln w="28575" cap="rnd">
              <a:solidFill>
                <a:schemeClr val="accent1"/>
              </a:solidFill>
              <a:round/>
            </a:ln>
            <a:effectLst/>
          </c:spPr>
          <c:marker>
            <c:symbol val="none"/>
          </c:marker>
          <c:cat>
            <c:numRef>
              <c:f>整理!$B$3:$V$3</c:f>
              <c:numCache>
                <c:formatCode>@</c:formatCode>
                <c:ptCount val="2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numCache>
            </c:numRef>
          </c:cat>
          <c:val>
            <c:numRef>
              <c:f>整理!$B$4:$V$4</c:f>
              <c:numCache>
                <c:formatCode>0_);[Red]\(0\)</c:formatCode>
                <c:ptCount val="21"/>
                <c:pt idx="0">
                  <c:v>142783</c:v>
                </c:pt>
                <c:pt idx="1">
                  <c:v>142616.514</c:v>
                </c:pt>
                <c:pt idx="2">
                  <c:v>142377.99616367809</c:v>
                </c:pt>
                <c:pt idx="3">
                  <c:v>142060.12047143761</c:v>
                </c:pt>
                <c:pt idx="4">
                  <c:v>141670.41837256611</c:v>
                </c:pt>
                <c:pt idx="5">
                  <c:v>141207.63585087171</c:v>
                </c:pt>
                <c:pt idx="6">
                  <c:v>140678.60920982249</c:v>
                </c:pt>
                <c:pt idx="7">
                  <c:v>140088.00205485299</c:v>
                </c:pt>
                <c:pt idx="8">
                  <c:v>139433.75634317831</c:v>
                </c:pt>
                <c:pt idx="9">
                  <c:v>138726.8010401972</c:v>
                </c:pt>
                <c:pt idx="10">
                  <c:v>137968.78310267409</c:v>
                </c:pt>
                <c:pt idx="11">
                  <c:v>137166.93416119399</c:v>
                </c:pt>
                <c:pt idx="12">
                  <c:v>136323.51508816599</c:v>
                </c:pt>
                <c:pt idx="13">
                  <c:v>135429.35027758079</c:v>
                </c:pt>
                <c:pt idx="14">
                  <c:v>134492.50877409731</c:v>
                </c:pt>
                <c:pt idx="15">
                  <c:v>133516.59753693821</c:v>
                </c:pt>
                <c:pt idx="16">
                  <c:v>132511.71844718041</c:v>
                </c:pt>
                <c:pt idx="17">
                  <c:v>131477.3457733281</c:v>
                </c:pt>
                <c:pt idx="18">
                  <c:v>130396.5747478711</c:v>
                </c:pt>
                <c:pt idx="19">
                  <c:v>129276.5530056306</c:v>
                </c:pt>
                <c:pt idx="20">
                  <c:v>128122.8406576546</c:v>
                </c:pt>
              </c:numCache>
            </c:numRef>
          </c:val>
          <c:smooth val="0"/>
        </c:ser>
        <c:dLbls>
          <c:showLegendKey val="0"/>
          <c:showVal val="0"/>
          <c:showCatName val="0"/>
          <c:showSerName val="0"/>
          <c:showPercent val="0"/>
          <c:showBubbleSize val="0"/>
        </c:dLbls>
        <c:smooth val="0"/>
        <c:axId val="266600280"/>
        <c:axId val="266601456"/>
      </c:lineChart>
      <c:catAx>
        <c:axId val="266600280"/>
        <c:scaling>
          <c:orientation val="minMax"/>
        </c:scaling>
        <c:delete val="0"/>
        <c:axPos val="b"/>
        <c:numFmt formatCode="@"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ja-JP"/>
          </a:p>
        </c:txPr>
        <c:crossAx val="266601456"/>
        <c:crosses val="autoZero"/>
        <c:auto val="1"/>
        <c:lblAlgn val="ctr"/>
        <c:lblOffset val="100"/>
        <c:noMultiLvlLbl val="0"/>
      </c:catAx>
      <c:valAx>
        <c:axId val="266601456"/>
        <c:scaling>
          <c:orientation val="minMax"/>
        </c:scaling>
        <c:delete val="0"/>
        <c:axPos val="l"/>
        <c:majorGridlines>
          <c:spPr>
            <a:ln w="9525" cap="flat" cmpd="sng" algn="ctr">
              <a:solidFill>
                <a:schemeClr val="tx1">
                  <a:lumMod val="15000"/>
                  <a:lumOff val="85000"/>
                </a:schemeClr>
              </a:solidFill>
              <a:round/>
            </a:ln>
            <a:effectLst/>
          </c:spPr>
        </c:majorGridlines>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ja-JP"/>
          </a:p>
        </c:txPr>
        <c:crossAx val="266600280"/>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ja-JP"/>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0.1126</cdr:x>
      <cdr:y>0.04497</cdr:y>
    </cdr:from>
    <cdr:to>
      <cdr:x>0.26824</cdr:x>
      <cdr:y>0.14745</cdr:y>
    </cdr:to>
    <cdr:sp macro="" textlink="">
      <cdr:nvSpPr>
        <cdr:cNvPr id="2" name="テキスト ボックス 1"/>
        <cdr:cNvSpPr txBox="1"/>
      </cdr:nvSpPr>
      <cdr:spPr>
        <a:xfrm xmlns:a="http://schemas.openxmlformats.org/drawingml/2006/main">
          <a:off x="489763" y="132225"/>
          <a:ext cx="676948" cy="30134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ja-JP" altLang="en-US" sz="1100" dirty="0">
              <a:latin typeface="ＭＳ Ｐゴシック" pitchFamily="50" charset="-128"/>
              <a:ea typeface="ＭＳ Ｐゴシック" pitchFamily="50" charset="-128"/>
            </a:rPr>
            <a:t>万人</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5838" y="0"/>
            <a:ext cx="2949787" cy="498693"/>
          </a:xfrm>
          <a:prstGeom prst="rect">
            <a:avLst/>
          </a:prstGeom>
        </p:spPr>
        <p:txBody>
          <a:bodyPr vert="horz" lIns="91440" tIns="45720" rIns="91440" bIns="45720" rtlCol="0"/>
          <a:lstStyle>
            <a:lvl1pPr algn="r">
              <a:defRPr sz="1200"/>
            </a:lvl1pPr>
          </a:lstStyle>
          <a:p>
            <a:fld id="{4EBAA40E-A8FA-4D5E-9104-6410DFB4DD7E}" type="datetimeFigureOut">
              <a:rPr kumimoji="1" lang="ja-JP" altLang="en-US" smtClean="0"/>
              <a:t>2013/10/25</a:t>
            </a:fld>
            <a:endParaRPr kumimoji="1" lang="ja-JP" altLang="en-US"/>
          </a:p>
        </p:txBody>
      </p:sp>
      <p:sp>
        <p:nvSpPr>
          <p:cNvPr id="4" name="フッター プレースホルダー 3"/>
          <p:cNvSpPr>
            <a:spLocks noGrp="1"/>
          </p:cNvSpPr>
          <p:nvPr>
            <p:ph type="ftr" sz="quarter" idx="2"/>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5838" y="9440647"/>
            <a:ext cx="2949787" cy="498692"/>
          </a:xfrm>
          <a:prstGeom prst="rect">
            <a:avLst/>
          </a:prstGeom>
        </p:spPr>
        <p:txBody>
          <a:bodyPr vert="horz" lIns="91440" tIns="45720" rIns="91440" bIns="45720" rtlCol="0" anchor="b"/>
          <a:lstStyle>
            <a:lvl1pPr algn="r">
              <a:defRPr sz="1200"/>
            </a:lvl1pPr>
          </a:lstStyle>
          <a:p>
            <a:fld id="{F7D5BE15-F79A-4CDC-9D11-DEE065923DB2}" type="slidenum">
              <a:rPr kumimoji="1" lang="ja-JP" altLang="en-US" smtClean="0"/>
              <a:t>‹#›</a:t>
            </a:fld>
            <a:endParaRPr kumimoji="1" lang="ja-JP" altLang="en-US"/>
          </a:p>
        </p:txBody>
      </p:sp>
    </p:spTree>
    <p:extLst>
      <p:ext uri="{BB962C8B-B14F-4D97-AF65-F5344CB8AC3E}">
        <p14:creationId xmlns:p14="http://schemas.microsoft.com/office/powerpoint/2010/main" val="272092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6967"/>
          </a:xfrm>
          <a:prstGeom prst="rect">
            <a:avLst/>
          </a:prstGeom>
        </p:spPr>
        <p:txBody>
          <a:bodyPr vert="horz" lIns="91440" tIns="45720" rIns="91440" bIns="45720" rtlCol="0"/>
          <a:lstStyle>
            <a:lvl1pPr algn="r">
              <a:defRPr sz="1200"/>
            </a:lvl1pPr>
          </a:lstStyle>
          <a:p>
            <a:fld id="{5C2E16D1-93DA-0140-9105-EC18751A4FE7}" type="datetimeFigureOut">
              <a:rPr kumimoji="1" lang="ja-JP" altLang="en-US" smtClean="0"/>
              <a:t>2013/10/25</a:t>
            </a:fld>
            <a:endParaRPr kumimoji="1" lang="ja-JP" altLang="en-US"/>
          </a:p>
        </p:txBody>
      </p:sp>
      <p:sp>
        <p:nvSpPr>
          <p:cNvPr id="4" name="スライド イメージ プレースホルダー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21186"/>
            <a:ext cx="5445760" cy="4472702"/>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0646"/>
            <a:ext cx="2949787" cy="49696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6"/>
            <a:ext cx="2949787" cy="496967"/>
          </a:xfrm>
          <a:prstGeom prst="rect">
            <a:avLst/>
          </a:prstGeom>
        </p:spPr>
        <p:txBody>
          <a:bodyPr vert="horz" lIns="91440" tIns="45720" rIns="91440" bIns="45720" rtlCol="0" anchor="b"/>
          <a:lstStyle>
            <a:lvl1pPr algn="r">
              <a:defRPr sz="1200"/>
            </a:lvl1pPr>
          </a:lstStyle>
          <a:p>
            <a:fld id="{262D2037-BDA3-484F-A586-67114052EB13}" type="slidenum">
              <a:rPr kumimoji="1" lang="ja-JP" altLang="en-US" smtClean="0"/>
              <a:t>‹#›</a:t>
            </a:fld>
            <a:endParaRPr kumimoji="1" lang="ja-JP" altLang="en-US"/>
          </a:p>
        </p:txBody>
      </p:sp>
    </p:spTree>
    <p:extLst>
      <p:ext uri="{BB962C8B-B14F-4D97-AF65-F5344CB8AC3E}">
        <p14:creationId xmlns:p14="http://schemas.microsoft.com/office/powerpoint/2010/main" val="1195755463"/>
      </p:ext>
    </p:extLst>
  </p:cSld>
  <p:clrMap bg1="lt1" tx1="dk1" bg2="lt2" tx2="dk2" accent1="accent1" accent2="accent2" accent3="accent3" accent4="accent4" accent5="accent5" accent6="accent6" hlink="hlink" folHlink="folHlink"/>
  <p:notesStyle>
    <a:lvl1pPr marL="0" algn="l" defTabSz="457200" rtl="0" eaLnBrk="1" latinLnBrk="0" hangingPunct="1">
      <a:defRPr kumimoji="1" sz="1200" kern="1200">
        <a:solidFill>
          <a:schemeClr val="tx1"/>
        </a:solidFill>
        <a:latin typeface="+mn-lt"/>
        <a:ea typeface="+mn-ea"/>
        <a:cs typeface="+mn-cs"/>
      </a:defRPr>
    </a:lvl1pPr>
    <a:lvl2pPr marL="457200" algn="l" defTabSz="457200" rtl="0" eaLnBrk="1" latinLnBrk="0" hangingPunct="1">
      <a:defRPr kumimoji="1" sz="1200" kern="1200">
        <a:solidFill>
          <a:schemeClr val="tx1"/>
        </a:solidFill>
        <a:latin typeface="+mn-lt"/>
        <a:ea typeface="+mn-ea"/>
        <a:cs typeface="+mn-cs"/>
      </a:defRPr>
    </a:lvl2pPr>
    <a:lvl3pPr marL="914400" algn="l" defTabSz="457200" rtl="0" eaLnBrk="1" latinLnBrk="0" hangingPunct="1">
      <a:defRPr kumimoji="1" sz="1200" kern="1200">
        <a:solidFill>
          <a:schemeClr val="tx1"/>
        </a:solidFill>
        <a:latin typeface="+mn-lt"/>
        <a:ea typeface="+mn-ea"/>
        <a:cs typeface="+mn-cs"/>
      </a:defRPr>
    </a:lvl3pPr>
    <a:lvl4pPr marL="1371600" algn="l" defTabSz="457200" rtl="0" eaLnBrk="1" latinLnBrk="0" hangingPunct="1">
      <a:defRPr kumimoji="1" sz="1200" kern="1200">
        <a:solidFill>
          <a:schemeClr val="tx1"/>
        </a:solidFill>
        <a:latin typeface="+mn-lt"/>
        <a:ea typeface="+mn-ea"/>
        <a:cs typeface="+mn-cs"/>
      </a:defRPr>
    </a:lvl4pPr>
    <a:lvl5pPr marL="1828800" algn="l" defTabSz="457200" rtl="0" eaLnBrk="1" latinLnBrk="0" hangingPunct="1">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「常磐」</a:t>
            </a:r>
            <a:r>
              <a:rPr kumimoji="1" lang="en-US" altLang="ja-JP" dirty="0" smtClean="0"/>
              <a:t>…</a:t>
            </a:r>
            <a:r>
              <a:rPr kumimoji="1" lang="ja-JP" altLang="en-US" dirty="0" smtClean="0"/>
              <a:t>いつまでも続いていく、既存資源の活用</a:t>
            </a:r>
            <a:r>
              <a:rPr kumimoji="1" lang="en-US" altLang="ja-JP" dirty="0" smtClean="0"/>
              <a:t>→</a:t>
            </a:r>
            <a:r>
              <a:rPr kumimoji="1" lang="ja-JP" altLang="en-US" dirty="0" smtClean="0"/>
              <a:t>フレーム枠</a:t>
            </a:r>
            <a:endParaRPr kumimoji="1" lang="ja-JP" altLang="en-US" dirty="0"/>
          </a:p>
        </p:txBody>
      </p:sp>
      <p:sp>
        <p:nvSpPr>
          <p:cNvPr id="4" name="スライド番号プレースホルダー 3"/>
          <p:cNvSpPr>
            <a:spLocks noGrp="1"/>
          </p:cNvSpPr>
          <p:nvPr>
            <p:ph type="sldNum" sz="quarter" idx="10"/>
          </p:nvPr>
        </p:nvSpPr>
        <p:spPr/>
        <p:txBody>
          <a:bodyPr/>
          <a:lstStyle/>
          <a:p>
            <a:fld id="{262D2037-BDA3-484F-A586-67114052EB13}" type="slidenum">
              <a:rPr kumimoji="1" lang="ja-JP" altLang="en-US" smtClean="0"/>
              <a:t>1</a:t>
            </a:fld>
            <a:endParaRPr kumimoji="1" lang="ja-JP" altLang="en-US"/>
          </a:p>
        </p:txBody>
      </p:sp>
    </p:spTree>
    <p:extLst>
      <p:ext uri="{BB962C8B-B14F-4D97-AF65-F5344CB8AC3E}">
        <p14:creationId xmlns:p14="http://schemas.microsoft.com/office/powerpoint/2010/main" val="7982123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http://</a:t>
            </a:r>
            <a:r>
              <a:rPr kumimoji="1" lang="en-US" altLang="ja-JP" dirty="0" err="1" smtClean="0"/>
              <a:t>www.t-koutsu.jp</a:t>
            </a:r>
            <a:r>
              <a:rPr kumimoji="1" lang="en-US" altLang="ja-JP" dirty="0" smtClean="0"/>
              <a:t>/</a:t>
            </a:r>
            <a:r>
              <a:rPr kumimoji="1" lang="en-US" altLang="ja-JP" dirty="0" err="1" smtClean="0"/>
              <a:t>noriai_taxi</a:t>
            </a:r>
            <a:r>
              <a:rPr kumimoji="1" lang="en-US" altLang="ja-JP" dirty="0" smtClean="0"/>
              <a:t>/</a:t>
            </a:r>
            <a:r>
              <a:rPr kumimoji="1" lang="en-US" altLang="ja-JP" dirty="0" err="1" smtClean="0"/>
              <a:t>unkou_jikoku</a:t>
            </a:r>
            <a:r>
              <a:rPr kumimoji="1" lang="en-US" altLang="ja-JP" dirty="0" smtClean="0"/>
              <a:t>/</a:t>
            </a:r>
            <a:r>
              <a:rPr kumimoji="1" lang="en-US" altLang="ja-JP" dirty="0" err="1" smtClean="0"/>
              <a:t>index.html</a:t>
            </a:r>
            <a:endParaRPr kumimoji="1" lang="ja-JP" altLang="en-US" dirty="0"/>
          </a:p>
        </p:txBody>
      </p:sp>
      <p:sp>
        <p:nvSpPr>
          <p:cNvPr id="4" name="スライド番号プレースホルダー 3"/>
          <p:cNvSpPr>
            <a:spLocks noGrp="1"/>
          </p:cNvSpPr>
          <p:nvPr>
            <p:ph type="sldNum" sz="quarter" idx="10"/>
          </p:nvPr>
        </p:nvSpPr>
        <p:spPr/>
        <p:txBody>
          <a:bodyPr/>
          <a:lstStyle/>
          <a:p>
            <a:fld id="{A7A6DF3D-B0AF-774D-B3F2-86EE87AFF7E0}" type="slidenum">
              <a:rPr kumimoji="1" lang="ja-JP" altLang="en-US" smtClean="0"/>
              <a:t>15</a:t>
            </a:fld>
            <a:endParaRPr kumimoji="1" lang="ja-JP" altLang="en-US"/>
          </a:p>
        </p:txBody>
      </p:sp>
    </p:spTree>
    <p:extLst>
      <p:ext uri="{BB962C8B-B14F-4D97-AF65-F5344CB8AC3E}">
        <p14:creationId xmlns:p14="http://schemas.microsoft.com/office/powerpoint/2010/main" val="6756781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a:t>
            </a:r>
            <a:r>
              <a:rPr kumimoji="1" lang="ja-JP" altLang="en-US" dirty="0" smtClean="0"/>
              <a:t>“土浦らしさ”を</a:t>
            </a:r>
            <a:endParaRPr kumimoji="1" lang="en-US" altLang="ja-JP" dirty="0" smtClean="0"/>
          </a:p>
          <a:p>
            <a:r>
              <a:rPr kumimoji="1" lang="en-US" altLang="ja-JP" dirty="0" smtClean="0"/>
              <a:t>■</a:t>
            </a:r>
            <a:r>
              <a:rPr kumimoji="1" lang="ja-JP" altLang="en-US" dirty="0" smtClean="0"/>
              <a:t>“土浦らしさ”の具体的な説明</a:t>
            </a:r>
            <a:endParaRPr kumimoji="1" lang="en-US" altLang="ja-JP" dirty="0" smtClean="0"/>
          </a:p>
          <a:p>
            <a:endParaRPr kumimoji="1" lang="en-US" altLang="ja-JP" dirty="0" smtClean="0"/>
          </a:p>
          <a:p>
            <a:endParaRPr kumimoji="1" lang="en-US" altLang="ja-JP" dirty="0" smtClean="0"/>
          </a:p>
          <a:p>
            <a:r>
              <a:rPr kumimoji="1" lang="en-US" altLang="ja-JP" dirty="0" smtClean="0"/>
              <a:t>〜</a:t>
            </a:r>
            <a:r>
              <a:rPr kumimoji="1" lang="ja-JP" altLang="en-US" dirty="0" smtClean="0"/>
              <a:t>土浦らしさ</a:t>
            </a:r>
            <a:r>
              <a:rPr kumimoji="1" lang="en-US" altLang="ja-JP" dirty="0" smtClean="0"/>
              <a:t>〜</a:t>
            </a:r>
          </a:p>
          <a:p>
            <a:endParaRPr kumimoji="1" lang="ja-JP" altLang="en-US" dirty="0"/>
          </a:p>
        </p:txBody>
      </p:sp>
      <p:sp>
        <p:nvSpPr>
          <p:cNvPr id="4" name="スライド番号プレースホルダー 3"/>
          <p:cNvSpPr>
            <a:spLocks noGrp="1"/>
          </p:cNvSpPr>
          <p:nvPr>
            <p:ph type="sldNum" sz="quarter" idx="10"/>
          </p:nvPr>
        </p:nvSpPr>
        <p:spPr/>
        <p:txBody>
          <a:bodyPr/>
          <a:lstStyle/>
          <a:p>
            <a:fld id="{262D2037-BDA3-484F-A586-67114052EB13}" type="slidenum">
              <a:rPr kumimoji="1" lang="ja-JP" altLang="en-US" smtClean="0"/>
              <a:t>27</a:t>
            </a:fld>
            <a:endParaRPr kumimoji="1" lang="ja-JP" altLang="en-US"/>
          </a:p>
        </p:txBody>
      </p:sp>
    </p:spTree>
    <p:extLst>
      <p:ext uri="{BB962C8B-B14F-4D97-AF65-F5344CB8AC3E}">
        <p14:creationId xmlns:p14="http://schemas.microsoft.com/office/powerpoint/2010/main" val="8988185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62D2037-BDA3-484F-A586-67114052EB13}" type="slidenum">
              <a:rPr kumimoji="1" lang="ja-JP" altLang="en-US" smtClean="0"/>
              <a:t>28</a:t>
            </a:fld>
            <a:endParaRPr kumimoji="1" lang="ja-JP" altLang="en-US"/>
          </a:p>
        </p:txBody>
      </p:sp>
    </p:spTree>
    <p:extLst>
      <p:ext uri="{BB962C8B-B14F-4D97-AF65-F5344CB8AC3E}">
        <p14:creationId xmlns:p14="http://schemas.microsoft.com/office/powerpoint/2010/main" val="9092796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a:t>
            </a:r>
            <a:r>
              <a:rPr kumimoji="1" lang="ja-JP" altLang="en-US" dirty="0" smtClean="0"/>
              <a:t>方針として、「既存資源をいかした提案をする」</a:t>
            </a:r>
            <a:endParaRPr kumimoji="1" lang="en-US" altLang="ja-JP" dirty="0" smtClean="0"/>
          </a:p>
          <a:p>
            <a:r>
              <a:rPr kumimoji="1" lang="en-US" altLang="ja-JP" dirty="0" smtClean="0"/>
              <a:t>■</a:t>
            </a:r>
            <a:r>
              <a:rPr kumimoji="1" lang="ja-JP" altLang="en-US" dirty="0" smtClean="0"/>
              <a:t>例えば、耕作放棄地</a:t>
            </a:r>
            <a:r>
              <a:rPr kumimoji="1" lang="en-US" altLang="ja-JP" dirty="0" smtClean="0"/>
              <a:t>→</a:t>
            </a:r>
            <a:r>
              <a:rPr kumimoji="1" lang="ja-JP" altLang="en-US" dirty="0" smtClean="0"/>
              <a:t>高齢者の集いの場</a:t>
            </a:r>
          </a:p>
          <a:p>
            <a:endParaRPr kumimoji="1" lang="en-US" altLang="ja-JP" dirty="0" smtClean="0"/>
          </a:p>
          <a:p>
            <a:r>
              <a:rPr kumimoji="1" lang="en-US" altLang="ja-JP" dirty="0" smtClean="0"/>
              <a:t>〜</a:t>
            </a:r>
            <a:r>
              <a:rPr kumimoji="1" lang="ja-JP" altLang="en-US" dirty="0" smtClean="0"/>
              <a:t>具体的な提案</a:t>
            </a:r>
            <a:r>
              <a:rPr kumimoji="1" lang="en-US" altLang="ja-JP" dirty="0" smtClean="0"/>
              <a:t>〜</a:t>
            </a:r>
          </a:p>
          <a:p>
            <a:r>
              <a:rPr kumimoji="1" lang="en-US" altLang="ja-JP" dirty="0" smtClean="0"/>
              <a:t>■</a:t>
            </a:r>
            <a:r>
              <a:rPr kumimoji="1" lang="ja-JP" altLang="en-US" dirty="0" smtClean="0"/>
              <a:t>明日までに各自考えてくる</a:t>
            </a:r>
            <a:endParaRPr kumimoji="1" lang="en-US" altLang="ja-JP" dirty="0" smtClean="0"/>
          </a:p>
          <a:p>
            <a:endParaRPr kumimoji="1" lang="en-US" altLang="ja-JP" dirty="0" smtClean="0"/>
          </a:p>
          <a:p>
            <a:r>
              <a:rPr kumimoji="1" lang="ja-JP" altLang="en-US" dirty="0" smtClean="0"/>
              <a:t>観光</a:t>
            </a:r>
            <a:r>
              <a:rPr kumimoji="1" lang="en-US" altLang="ja-JP" dirty="0" smtClean="0"/>
              <a:t>→</a:t>
            </a:r>
            <a:r>
              <a:rPr kumimoji="1" lang="ja-JP" altLang="en-US" dirty="0" smtClean="0"/>
              <a:t>観光資源やその</a:t>
            </a:r>
            <a:r>
              <a:rPr kumimoji="1" lang="en-US" altLang="ja-JP" dirty="0" smtClean="0"/>
              <a:t>PR</a:t>
            </a:r>
            <a:r>
              <a:rPr kumimoji="1" lang="ja-JP" altLang="en-US" dirty="0" smtClean="0"/>
              <a:t>冊子はあるからそれをうまく市外に伝える。</a:t>
            </a:r>
            <a:endParaRPr kumimoji="1" lang="en-US" altLang="ja-JP" dirty="0" smtClean="0"/>
          </a:p>
          <a:p>
            <a:endParaRPr kumimoji="1" lang="en-US" altLang="ja-JP" dirty="0" smtClean="0"/>
          </a:p>
        </p:txBody>
      </p:sp>
      <p:sp>
        <p:nvSpPr>
          <p:cNvPr id="4" name="スライド番号プレースホルダー 3"/>
          <p:cNvSpPr>
            <a:spLocks noGrp="1"/>
          </p:cNvSpPr>
          <p:nvPr>
            <p:ph type="sldNum" sz="quarter" idx="10"/>
          </p:nvPr>
        </p:nvSpPr>
        <p:spPr/>
        <p:txBody>
          <a:bodyPr/>
          <a:lstStyle/>
          <a:p>
            <a:fld id="{262D2037-BDA3-484F-A586-67114052EB13}" type="slidenum">
              <a:rPr kumimoji="1" lang="ja-JP" altLang="en-US" smtClean="0"/>
              <a:t>29</a:t>
            </a:fld>
            <a:endParaRPr kumimoji="1" lang="ja-JP" altLang="en-US"/>
          </a:p>
        </p:txBody>
      </p:sp>
    </p:spTree>
    <p:extLst>
      <p:ext uri="{BB962C8B-B14F-4D97-AF65-F5344CB8AC3E}">
        <p14:creationId xmlns:p14="http://schemas.microsoft.com/office/powerpoint/2010/main" val="28052131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a:t>
            </a:r>
            <a:r>
              <a:rPr kumimoji="1" lang="ja-JP" altLang="en-US" dirty="0" smtClean="0"/>
              <a:t>方針として、「既存資源をいかした提案をする」</a:t>
            </a:r>
            <a:endParaRPr kumimoji="1" lang="en-US" altLang="ja-JP" dirty="0" smtClean="0"/>
          </a:p>
          <a:p>
            <a:r>
              <a:rPr kumimoji="1" lang="en-US" altLang="ja-JP" dirty="0" smtClean="0"/>
              <a:t>■</a:t>
            </a:r>
            <a:r>
              <a:rPr kumimoji="1" lang="ja-JP" altLang="en-US" dirty="0" smtClean="0"/>
              <a:t>例えば、耕作放棄地</a:t>
            </a:r>
            <a:r>
              <a:rPr kumimoji="1" lang="en-US" altLang="ja-JP" dirty="0" smtClean="0"/>
              <a:t>→</a:t>
            </a:r>
            <a:r>
              <a:rPr kumimoji="1" lang="ja-JP" altLang="en-US" dirty="0" smtClean="0"/>
              <a:t>高齢者の集いの場</a:t>
            </a:r>
          </a:p>
          <a:p>
            <a:endParaRPr kumimoji="1" lang="en-US" altLang="ja-JP" dirty="0" smtClean="0"/>
          </a:p>
          <a:p>
            <a:r>
              <a:rPr kumimoji="1" lang="en-US" altLang="ja-JP" dirty="0" smtClean="0"/>
              <a:t>〜</a:t>
            </a:r>
            <a:r>
              <a:rPr kumimoji="1" lang="ja-JP" altLang="en-US" dirty="0" smtClean="0"/>
              <a:t>具体的な提案</a:t>
            </a:r>
            <a:r>
              <a:rPr kumimoji="1" lang="en-US" altLang="ja-JP" dirty="0" smtClean="0"/>
              <a:t>〜</a:t>
            </a:r>
          </a:p>
          <a:p>
            <a:r>
              <a:rPr kumimoji="1" lang="en-US" altLang="ja-JP" dirty="0" smtClean="0"/>
              <a:t>■</a:t>
            </a:r>
            <a:r>
              <a:rPr kumimoji="1" lang="ja-JP" altLang="en-US" dirty="0" smtClean="0"/>
              <a:t>明日までに各自考えてくる</a:t>
            </a:r>
            <a:endParaRPr kumimoji="1" lang="en-US" altLang="ja-JP" dirty="0" smtClean="0"/>
          </a:p>
          <a:p>
            <a:endParaRPr kumimoji="1" lang="en-US" altLang="ja-JP" dirty="0" smtClean="0"/>
          </a:p>
          <a:p>
            <a:r>
              <a:rPr kumimoji="1" lang="ja-JP" altLang="en-US" dirty="0" smtClean="0"/>
              <a:t>観光</a:t>
            </a:r>
            <a:r>
              <a:rPr kumimoji="1" lang="en-US" altLang="ja-JP" dirty="0" smtClean="0"/>
              <a:t>→</a:t>
            </a:r>
            <a:r>
              <a:rPr kumimoji="1" lang="ja-JP" altLang="en-US" dirty="0" smtClean="0"/>
              <a:t>観光資源やその</a:t>
            </a:r>
            <a:r>
              <a:rPr kumimoji="1" lang="en-US" altLang="ja-JP" dirty="0" smtClean="0"/>
              <a:t>PR</a:t>
            </a:r>
            <a:r>
              <a:rPr kumimoji="1" lang="ja-JP" altLang="en-US" dirty="0" smtClean="0"/>
              <a:t>冊子はあるからそれをうまく市外に伝える。</a:t>
            </a:r>
            <a:endParaRPr kumimoji="1" lang="en-US" altLang="ja-JP" dirty="0" smtClean="0"/>
          </a:p>
          <a:p>
            <a:endParaRPr kumimoji="1" lang="en-US" altLang="ja-JP" dirty="0" smtClean="0"/>
          </a:p>
        </p:txBody>
      </p:sp>
      <p:sp>
        <p:nvSpPr>
          <p:cNvPr id="4" name="スライド番号プレースホルダー 3"/>
          <p:cNvSpPr>
            <a:spLocks noGrp="1"/>
          </p:cNvSpPr>
          <p:nvPr>
            <p:ph type="sldNum" sz="quarter" idx="10"/>
          </p:nvPr>
        </p:nvSpPr>
        <p:spPr/>
        <p:txBody>
          <a:bodyPr/>
          <a:lstStyle/>
          <a:p>
            <a:fld id="{262D2037-BDA3-484F-A586-67114052EB13}" type="slidenum">
              <a:rPr kumimoji="1" lang="ja-JP" altLang="en-US" smtClean="0"/>
              <a:t>32</a:t>
            </a:fld>
            <a:endParaRPr kumimoji="1" lang="ja-JP" altLang="en-US"/>
          </a:p>
        </p:txBody>
      </p:sp>
    </p:spTree>
    <p:extLst>
      <p:ext uri="{BB962C8B-B14F-4D97-AF65-F5344CB8AC3E}">
        <p14:creationId xmlns:p14="http://schemas.microsoft.com/office/powerpoint/2010/main" val="28052131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62D2037-BDA3-484F-A586-67114052EB13}" type="slidenum">
              <a:rPr kumimoji="1" lang="ja-JP" altLang="en-US" smtClean="0"/>
              <a:t>2</a:t>
            </a:fld>
            <a:endParaRPr kumimoji="1" lang="ja-JP" altLang="en-US"/>
          </a:p>
        </p:txBody>
      </p:sp>
    </p:spTree>
    <p:extLst>
      <p:ext uri="{BB962C8B-B14F-4D97-AF65-F5344CB8AC3E}">
        <p14:creationId xmlns:p14="http://schemas.microsoft.com/office/powerpoint/2010/main" val="30981745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a:t>
            </a:r>
            <a:r>
              <a:rPr kumimoji="1" lang="ja-JP" altLang="en-US" dirty="0" smtClean="0"/>
              <a:t>説得力のあるデータを示して各分野毎にまとめる</a:t>
            </a:r>
            <a:r>
              <a:rPr kumimoji="1" lang="en-US" altLang="ja-JP" dirty="0" smtClean="0"/>
              <a:t>←</a:t>
            </a:r>
            <a:r>
              <a:rPr kumimoji="1" lang="ja-JP" altLang="en-US" dirty="0" smtClean="0"/>
              <a:t>班員で話し合って情報の取捨選択</a:t>
            </a:r>
            <a:endParaRPr kumimoji="1" lang="en-US" altLang="ja-JP" dirty="0" smtClean="0"/>
          </a:p>
          <a:p>
            <a:r>
              <a:rPr kumimoji="1" lang="en-US" altLang="ja-JP" dirty="0" smtClean="0"/>
              <a:t>■</a:t>
            </a:r>
            <a:r>
              <a:rPr kumimoji="1" lang="ja-JP" altLang="en-US" dirty="0" smtClean="0"/>
              <a:t>懇談会の印象</a:t>
            </a:r>
            <a:endParaRPr kumimoji="1" lang="en-US" altLang="ja-JP" dirty="0" smtClean="0"/>
          </a:p>
          <a:p>
            <a:r>
              <a:rPr kumimoji="1" lang="en-US" altLang="ja-JP" dirty="0" smtClean="0"/>
              <a:t>■10</a:t>
            </a:r>
            <a:r>
              <a:rPr kumimoji="1" lang="ja-JP" altLang="en-US" dirty="0" smtClean="0"/>
              <a:t>月前半に行った土浦市の現地見学の印象</a:t>
            </a:r>
            <a:endParaRPr kumimoji="1" lang="en-US" altLang="ja-JP" dirty="0" smtClean="0"/>
          </a:p>
          <a:p>
            <a:endParaRPr kumimoji="1" lang="en-US" altLang="ja-JP" dirty="0" smtClean="0"/>
          </a:p>
          <a:p>
            <a:r>
              <a:rPr kumimoji="1" lang="ja-JP" altLang="en-US" dirty="0" smtClean="0"/>
              <a:t>現地見学の印象</a:t>
            </a:r>
            <a:r>
              <a:rPr kumimoji="1" lang="en-US" altLang="ja-JP" dirty="0" smtClean="0"/>
              <a:t>→</a:t>
            </a:r>
            <a:r>
              <a:rPr kumimoji="1" lang="ja-JP" altLang="en-US" dirty="0" smtClean="0"/>
              <a:t>懇談会</a:t>
            </a:r>
            <a:r>
              <a:rPr kumimoji="1" lang="en-US" altLang="ja-JP" dirty="0" smtClean="0"/>
              <a:t>→</a:t>
            </a:r>
            <a:r>
              <a:rPr kumimoji="1" lang="ja-JP" altLang="en-US" dirty="0" smtClean="0"/>
              <a:t>自分たちの調べたこと</a:t>
            </a:r>
            <a:r>
              <a:rPr kumimoji="1" lang="en-US" altLang="ja-JP" dirty="0" smtClean="0"/>
              <a:t>→</a:t>
            </a:r>
            <a:r>
              <a:rPr kumimoji="1" lang="ja-JP" altLang="en-US" dirty="0" smtClean="0"/>
              <a:t>人口（少子高齢化）</a:t>
            </a:r>
            <a:r>
              <a:rPr kumimoji="1" lang="en-US" altLang="ja-JP" dirty="0" smtClean="0"/>
              <a:t>→</a:t>
            </a:r>
            <a:r>
              <a:rPr kumimoji="1" lang="ja-JP" altLang="en-US" dirty="0" smtClean="0"/>
              <a:t>課題のまとめ</a:t>
            </a:r>
            <a:endParaRPr kumimoji="1" lang="en-US" altLang="ja-JP" dirty="0" smtClean="0"/>
          </a:p>
          <a:p>
            <a:endParaRPr kumimoji="1" lang="en-US" altLang="ja-JP" dirty="0" smtClean="0"/>
          </a:p>
          <a:p>
            <a:r>
              <a:rPr kumimoji="1" lang="en-US" altLang="ja-JP" dirty="0" smtClean="0"/>
              <a:t>〜</a:t>
            </a:r>
            <a:r>
              <a:rPr kumimoji="1" lang="ja-JP" altLang="en-US" dirty="0" smtClean="0"/>
              <a:t>現地見学の印象</a:t>
            </a:r>
            <a:r>
              <a:rPr kumimoji="1" lang="en-US" altLang="ja-JP" dirty="0" smtClean="0"/>
              <a:t>〜</a:t>
            </a:r>
          </a:p>
          <a:p>
            <a:r>
              <a:rPr kumimoji="1" lang="en-US" altLang="ja-JP" dirty="0" smtClean="0"/>
              <a:t>■</a:t>
            </a:r>
            <a:r>
              <a:rPr kumimoji="1" lang="ja-JP" altLang="en-US" dirty="0" smtClean="0"/>
              <a:t>歴史を感じられる（旧水戸街道沿い、小町の館）</a:t>
            </a:r>
            <a:endParaRPr kumimoji="1" lang="en-US" altLang="ja-JP" dirty="0" smtClean="0"/>
          </a:p>
          <a:p>
            <a:r>
              <a:rPr kumimoji="1" lang="en-US" altLang="ja-JP" dirty="0" smtClean="0"/>
              <a:t>■</a:t>
            </a:r>
            <a:r>
              <a:rPr kumimoji="1" lang="ja-JP" altLang="en-US" dirty="0" smtClean="0"/>
              <a:t>自然を感じられる（果樹が多い、筑波山、霞ヶ浦）</a:t>
            </a:r>
            <a:endParaRPr kumimoji="1" lang="en-US" altLang="ja-JP" dirty="0" smtClean="0"/>
          </a:p>
          <a:p>
            <a:r>
              <a:rPr kumimoji="1" lang="en-US" altLang="ja-JP" dirty="0" smtClean="0"/>
              <a:t>■</a:t>
            </a:r>
            <a:r>
              <a:rPr kumimoji="1" lang="ja-JP" altLang="en-US" dirty="0" smtClean="0"/>
              <a:t>廃れてる（中心市街地、神立駅、人気のなさ、駅前、高架道路）</a:t>
            </a:r>
            <a:endParaRPr kumimoji="1" lang="en-US" altLang="ja-JP" dirty="0" smtClean="0"/>
          </a:p>
          <a:p>
            <a:r>
              <a:rPr kumimoji="1" lang="en-US" altLang="ja-JP" dirty="0" smtClean="0"/>
              <a:t>■</a:t>
            </a:r>
            <a:r>
              <a:rPr kumimoji="1" lang="ja-JP" altLang="en-US" dirty="0" smtClean="0"/>
              <a:t>交通網が不便（現市役所</a:t>
            </a:r>
            <a:r>
              <a:rPr kumimoji="1" lang="en-US" altLang="ja-JP" dirty="0" smtClean="0"/>
              <a:t>←</a:t>
            </a:r>
            <a:r>
              <a:rPr kumimoji="1" lang="ja-JP" altLang="en-US" dirty="0" smtClean="0"/>
              <a:t>どう使うか？）</a:t>
            </a:r>
            <a:endParaRPr kumimoji="1" lang="en-US" altLang="ja-JP" dirty="0" smtClean="0"/>
          </a:p>
          <a:p>
            <a:endParaRPr kumimoji="1" lang="en-US" altLang="ja-JP" dirty="0" smtClean="0"/>
          </a:p>
          <a:p>
            <a:endParaRPr kumimoji="1" lang="en-US" altLang="ja-JP" dirty="0" smtClean="0"/>
          </a:p>
          <a:p>
            <a:endParaRPr kumimoji="1" lang="en-US" altLang="ja-JP" dirty="0" smtClean="0"/>
          </a:p>
          <a:p>
            <a:endParaRPr kumimoji="1" lang="en-US" altLang="ja-JP" dirty="0" smtClean="0"/>
          </a:p>
          <a:p>
            <a:endParaRPr kumimoji="1" lang="en-US" altLang="ja-JP" dirty="0" smtClean="0"/>
          </a:p>
          <a:p>
            <a:endParaRPr kumimoji="1" lang="en-US" altLang="ja-JP" dirty="0" smtClean="0"/>
          </a:p>
          <a:p>
            <a:endParaRPr kumimoji="1" lang="en-US" altLang="ja-JP" dirty="0" smtClean="0"/>
          </a:p>
          <a:p>
            <a:endParaRPr kumimoji="1" lang="en-US" altLang="ja-JP" dirty="0" smtClean="0"/>
          </a:p>
          <a:p>
            <a:r>
              <a:rPr kumimoji="1" lang="ja-JP" altLang="ja-JP" sz="1200" kern="1200" dirty="0" smtClean="0">
                <a:solidFill>
                  <a:schemeClr val="tx1"/>
                </a:solidFill>
                <a:effectLst/>
                <a:latin typeface="+mn-lt"/>
                <a:ea typeface="+mn-ea"/>
                <a:cs typeface="+mn-cs"/>
              </a:rPr>
              <a:t>後閑</a:t>
            </a:r>
          </a:p>
          <a:p>
            <a:r>
              <a:rPr kumimoji="1" lang="ja-JP" altLang="ja-JP" sz="1200" kern="1200" dirty="0" smtClean="0">
                <a:solidFill>
                  <a:schemeClr val="tx1"/>
                </a:solidFill>
                <a:effectLst/>
                <a:latin typeface="+mn-lt"/>
                <a:ea typeface="+mn-ea"/>
                <a:cs typeface="+mn-cs"/>
              </a:rPr>
              <a:t>■キャッチフレーズ：土浦という街の魅力をさらに「一歩先」へ進めたい！</a:t>
            </a:r>
          </a:p>
          <a:p>
            <a:r>
              <a:rPr kumimoji="1" lang="ja-JP" altLang="ja-JP" sz="1200" kern="1200" dirty="0" smtClean="0">
                <a:solidFill>
                  <a:schemeClr val="tx1"/>
                </a:solidFill>
                <a:effectLst/>
                <a:latin typeface="+mn-lt"/>
                <a:ea typeface="+mn-ea"/>
                <a:cs typeface="+mn-cs"/>
              </a:rPr>
              <a:t>　　　　　　　　　　未来へ漕ぎ出そう、つちうら</a:t>
            </a:r>
          </a:p>
          <a:p>
            <a:pPr lvl="0"/>
            <a:r>
              <a:rPr kumimoji="1" lang="ja-JP" altLang="ja-JP" sz="1200" kern="1200" dirty="0" smtClean="0">
                <a:solidFill>
                  <a:schemeClr val="tx1"/>
                </a:solidFill>
                <a:effectLst/>
                <a:latin typeface="+mn-lt"/>
                <a:ea typeface="+mn-ea"/>
                <a:cs typeface="+mn-cs"/>
              </a:rPr>
              <a:t>イベント依存型の観光→宿泊施設の新設、長期滞在ができるように</a:t>
            </a:r>
          </a:p>
          <a:p>
            <a:r>
              <a:rPr kumimoji="1" lang="ja-JP" altLang="ja-JP" sz="1200" kern="1200" dirty="0" smtClean="0">
                <a:solidFill>
                  <a:schemeClr val="tx1"/>
                </a:solidFill>
                <a:effectLst/>
                <a:latin typeface="+mn-lt"/>
                <a:ea typeface="+mn-ea"/>
                <a:cs typeface="+mn-cs"/>
              </a:rPr>
              <a:t>山崎さん「東京から近いことを生かして日帰りで気軽に来れる観光アピール」</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中村</a:t>
            </a:r>
          </a:p>
          <a:p>
            <a:pPr lvl="0"/>
            <a:r>
              <a:rPr kumimoji="1" lang="ja-JP" altLang="ja-JP" sz="1200" kern="1200" dirty="0" smtClean="0">
                <a:solidFill>
                  <a:schemeClr val="tx1"/>
                </a:solidFill>
                <a:effectLst/>
                <a:latin typeface="+mn-lt"/>
                <a:ea typeface="+mn-ea"/>
                <a:cs typeface="+mn-cs"/>
              </a:rPr>
              <a:t>少子高齢化がキー。日本で何位か？</a:t>
            </a:r>
          </a:p>
          <a:p>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20</a:t>
            </a:r>
            <a:r>
              <a:rPr kumimoji="1" lang="ja-JP" altLang="ja-JP" sz="1200" kern="1200" dirty="0" smtClean="0">
                <a:solidFill>
                  <a:schemeClr val="tx1"/>
                </a:solidFill>
                <a:effectLst/>
                <a:latin typeface="+mn-lt"/>
                <a:ea typeface="+mn-ea"/>
                <a:cs typeface="+mn-cs"/>
              </a:rPr>
              <a:t>年後はさらに進む</a:t>
            </a:r>
          </a:p>
          <a:p>
            <a:r>
              <a:rPr kumimoji="1" lang="ja-JP" altLang="ja-JP" sz="1200" kern="1200" dirty="0" smtClean="0">
                <a:solidFill>
                  <a:schemeClr val="tx1"/>
                </a:solidFill>
                <a:effectLst/>
                <a:latin typeface="+mn-lt"/>
                <a:ea typeface="+mn-ea"/>
                <a:cs typeface="+mn-cs"/>
              </a:rPr>
              <a:t>•高齢者が主体になる工夫</a:t>
            </a:r>
          </a:p>
          <a:p>
            <a:pPr lvl="0"/>
            <a:r>
              <a:rPr kumimoji="1" lang="ja-JP" altLang="ja-JP" sz="1200" kern="1200" dirty="0" smtClean="0">
                <a:solidFill>
                  <a:schemeClr val="tx1"/>
                </a:solidFill>
                <a:effectLst/>
                <a:latin typeface="+mn-lt"/>
                <a:ea typeface="+mn-ea"/>
                <a:cs typeface="+mn-cs"/>
              </a:rPr>
              <a:t>土浦市中心部以外の整備も</a:t>
            </a:r>
          </a:p>
          <a:p>
            <a:r>
              <a:rPr kumimoji="1" lang="ja-JP" altLang="ja-JP" sz="1200" kern="1200" dirty="0" smtClean="0">
                <a:solidFill>
                  <a:schemeClr val="tx1"/>
                </a:solidFill>
                <a:effectLst/>
                <a:latin typeface="+mn-lt"/>
                <a:ea typeface="+mn-ea"/>
                <a:cs typeface="+mn-cs"/>
              </a:rPr>
              <a:t>→•きむくん「郊外を捨てて、中心部を整備した方がいいのでは？郊外を整　　　　</a:t>
            </a:r>
          </a:p>
          <a:p>
            <a:r>
              <a:rPr kumimoji="1" lang="ja-JP" altLang="ja-JP" sz="1200" kern="1200" dirty="0" smtClean="0">
                <a:solidFill>
                  <a:schemeClr val="tx1"/>
                </a:solidFill>
                <a:effectLst/>
                <a:latin typeface="+mn-lt"/>
                <a:ea typeface="+mn-ea"/>
                <a:cs typeface="+mn-cs"/>
              </a:rPr>
              <a:t>　　　　　　備すると人口密度が散らばる。農地の農業用途以外の利用方法。　　</a:t>
            </a:r>
          </a:p>
          <a:p>
            <a:r>
              <a:rPr kumimoji="1" lang="ja-JP" altLang="ja-JP" sz="1200" kern="1200" dirty="0" smtClean="0">
                <a:solidFill>
                  <a:schemeClr val="tx1"/>
                </a:solidFill>
                <a:effectLst/>
                <a:latin typeface="+mn-lt"/>
                <a:ea typeface="+mn-ea"/>
                <a:cs typeface="+mn-cs"/>
              </a:rPr>
              <a:t>　　　　　　高齢者が中心部に住むためにコストは適切か。高齢者をさらに</a:t>
            </a:r>
          </a:p>
          <a:p>
            <a:r>
              <a:rPr kumimoji="1" lang="ja-JP" altLang="ja-JP" sz="1200" kern="1200" dirty="0" smtClean="0">
                <a:solidFill>
                  <a:schemeClr val="tx1"/>
                </a:solidFill>
                <a:effectLst/>
                <a:latin typeface="+mn-lt"/>
                <a:ea typeface="+mn-ea"/>
                <a:cs typeface="+mn-cs"/>
              </a:rPr>
              <a:t>　　　　　　区分。」</a:t>
            </a:r>
          </a:p>
          <a:p>
            <a:r>
              <a:rPr kumimoji="1" lang="ja-JP" altLang="ja-JP" sz="1200" kern="1200" dirty="0" smtClean="0">
                <a:solidFill>
                  <a:schemeClr val="tx1"/>
                </a:solidFill>
                <a:effectLst/>
                <a:latin typeface="+mn-lt"/>
                <a:ea typeface="+mn-ea"/>
                <a:cs typeface="+mn-cs"/>
              </a:rPr>
              <a:t>　•中村「集落のコミュニティ毎に移動すべき。病院ができたことによる新</a:t>
            </a:r>
          </a:p>
          <a:p>
            <a:r>
              <a:rPr kumimoji="1" lang="ja-JP" altLang="ja-JP" sz="1200" kern="1200" dirty="0" smtClean="0">
                <a:solidFill>
                  <a:schemeClr val="tx1"/>
                </a:solidFill>
                <a:effectLst/>
                <a:latin typeface="+mn-lt"/>
                <a:ea typeface="+mn-ea"/>
                <a:cs typeface="+mn-cs"/>
              </a:rPr>
              <a:t>　　　　バス路線沿いに人が集まる施設を。」</a:t>
            </a:r>
          </a:p>
          <a:p>
            <a:r>
              <a:rPr kumimoji="1" lang="ja-JP" altLang="ja-JP" sz="1200" kern="1200" dirty="0" smtClean="0">
                <a:solidFill>
                  <a:schemeClr val="tx1"/>
                </a:solidFill>
                <a:effectLst/>
                <a:latin typeface="+mn-lt"/>
                <a:ea typeface="+mn-ea"/>
                <a:cs typeface="+mn-cs"/>
              </a:rPr>
              <a:t>　•湊「土浦市内部に発信してくのか。はたまた外部か。」　</a:t>
            </a:r>
          </a:p>
          <a:p>
            <a:r>
              <a:rPr kumimoji="1" lang="ja-JP" altLang="ja-JP" sz="1200" kern="1200" dirty="0" smtClean="0">
                <a:solidFill>
                  <a:schemeClr val="tx1"/>
                </a:solidFill>
                <a:effectLst/>
                <a:latin typeface="+mn-lt"/>
                <a:ea typeface="+mn-ea"/>
                <a:cs typeface="+mn-cs"/>
              </a:rPr>
              <a:t>　•山崎さん「高齢者ばかり中心に考えていいのか？生産年齢人口を中心に</a:t>
            </a:r>
          </a:p>
          <a:p>
            <a:r>
              <a:rPr kumimoji="1" lang="ja-JP" altLang="ja-JP" sz="1200" kern="1200" dirty="0" smtClean="0">
                <a:solidFill>
                  <a:schemeClr val="tx1"/>
                </a:solidFill>
                <a:effectLst/>
                <a:latin typeface="+mn-lt"/>
                <a:ea typeface="+mn-ea"/>
                <a:cs typeface="+mn-cs"/>
              </a:rPr>
              <a:t>　　　　　　考えた方が市の発展につながるのでは」</a:t>
            </a:r>
          </a:p>
          <a:p>
            <a:pPr lvl="0"/>
            <a:r>
              <a:rPr kumimoji="1" lang="ja-JP" altLang="ja-JP" sz="1200" kern="1200" dirty="0" smtClean="0">
                <a:solidFill>
                  <a:schemeClr val="tx1"/>
                </a:solidFill>
                <a:effectLst/>
                <a:latin typeface="+mn-lt"/>
                <a:ea typeface="+mn-ea"/>
                <a:cs typeface="+mn-cs"/>
              </a:rPr>
              <a:t>観光大切？</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對馬</a:t>
            </a:r>
          </a:p>
          <a:p>
            <a:pPr lvl="0"/>
            <a:r>
              <a:rPr kumimoji="1" lang="ja-JP" altLang="ja-JP" sz="1200" kern="1200" dirty="0" smtClean="0">
                <a:solidFill>
                  <a:schemeClr val="tx1"/>
                </a:solidFill>
                <a:effectLst/>
                <a:latin typeface="+mn-lt"/>
                <a:ea typeface="+mn-ea"/>
                <a:cs typeface="+mn-cs"/>
              </a:rPr>
              <a:t>魅力はあるが、行政と住民の信頼関係が足りず、住民の興味が向いてない。</a:t>
            </a:r>
          </a:p>
          <a:p>
            <a:r>
              <a:rPr kumimoji="1" lang="ja-JP" altLang="ja-JP" sz="1200" kern="1200" dirty="0" smtClean="0">
                <a:solidFill>
                  <a:schemeClr val="tx1"/>
                </a:solidFill>
                <a:effectLst/>
                <a:latin typeface="+mn-lt"/>
                <a:ea typeface="+mn-ea"/>
                <a:cs typeface="+mn-cs"/>
              </a:rPr>
              <a:t>→ヒアリングで「正直な声」を。</a:t>
            </a:r>
          </a:p>
          <a:p>
            <a:pPr lvl="0"/>
            <a:r>
              <a:rPr kumimoji="1" lang="ja-JP" altLang="ja-JP" sz="1200" kern="1200" dirty="0" smtClean="0">
                <a:solidFill>
                  <a:schemeClr val="tx1"/>
                </a:solidFill>
                <a:effectLst/>
                <a:latin typeface="+mn-lt"/>
                <a:ea typeface="+mn-ea"/>
                <a:cs typeface="+mn-cs"/>
              </a:rPr>
              <a:t>「常盤なるまち、土浦」</a:t>
            </a:r>
          </a:p>
          <a:p>
            <a:r>
              <a:rPr kumimoji="1" lang="ja-JP" altLang="ja-JP" sz="1200" kern="1200" dirty="0" smtClean="0">
                <a:solidFill>
                  <a:schemeClr val="tx1"/>
                </a:solidFill>
                <a:effectLst/>
                <a:latin typeface="+mn-lt"/>
                <a:ea typeface="+mn-ea"/>
                <a:cs typeface="+mn-cs"/>
              </a:rPr>
              <a:t>変わっていく街の様子の中で、昔からの良いところは今後も伝えていこうというコンセプト</a:t>
            </a:r>
          </a:p>
          <a:p>
            <a:r>
              <a:rPr kumimoji="1" lang="ja-JP" altLang="ja-JP" sz="1200" kern="1200" dirty="0" smtClean="0">
                <a:solidFill>
                  <a:schemeClr val="tx1"/>
                </a:solidFill>
                <a:effectLst/>
                <a:latin typeface="+mn-lt"/>
                <a:ea typeface="+mn-ea"/>
                <a:cs typeface="+mn-cs"/>
              </a:rPr>
              <a:t>→きむくん「昔からの良いところを考える必要あり」</a:t>
            </a:r>
          </a:p>
          <a:p>
            <a:pPr lvl="0"/>
            <a:r>
              <a:rPr kumimoji="1" lang="ja-JP" altLang="ja-JP" sz="1200" kern="1200" dirty="0" smtClean="0">
                <a:solidFill>
                  <a:schemeClr val="tx1"/>
                </a:solidFill>
                <a:effectLst/>
                <a:latin typeface="+mn-lt"/>
                <a:ea typeface="+mn-ea"/>
                <a:cs typeface="+mn-cs"/>
              </a:rPr>
              <a:t>土浦市の中心駅を核とした交通網の整備</a:t>
            </a:r>
          </a:p>
          <a:p>
            <a:r>
              <a:rPr kumimoji="1" lang="ja-JP" altLang="ja-JP" sz="1200" kern="1200" dirty="0" smtClean="0">
                <a:solidFill>
                  <a:schemeClr val="tx1"/>
                </a:solidFill>
                <a:effectLst/>
                <a:latin typeface="+mn-lt"/>
                <a:ea typeface="+mn-ea"/>
                <a:cs typeface="+mn-cs"/>
              </a:rPr>
              <a:t>→土浦駅バスターミナルの整備</a:t>
            </a:r>
          </a:p>
          <a:p>
            <a:r>
              <a:rPr kumimoji="1" lang="ja-JP" altLang="ja-JP" sz="1200" kern="1200" dirty="0" smtClean="0">
                <a:solidFill>
                  <a:schemeClr val="tx1"/>
                </a:solidFill>
                <a:effectLst/>
                <a:latin typeface="+mn-lt"/>
                <a:ea typeface="+mn-ea"/>
                <a:cs typeface="+mn-cs"/>
              </a:rPr>
              <a:t>　山崎さん「現在のバスターミナルは構造上危険。動線を考えると狭すぎる。」</a:t>
            </a:r>
          </a:p>
          <a:p>
            <a:r>
              <a:rPr kumimoji="1" lang="ja-JP" altLang="ja-JP" sz="1200" kern="1200" dirty="0" smtClean="0">
                <a:solidFill>
                  <a:schemeClr val="tx1"/>
                </a:solidFill>
                <a:effectLst/>
                <a:latin typeface="+mn-lt"/>
                <a:ea typeface="+mn-ea"/>
                <a:cs typeface="+mn-cs"/>
              </a:rPr>
              <a:t>　湊「現在ある店や駐車場をこわしてターミナルの拡張に」</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湊</a:t>
            </a:r>
          </a:p>
          <a:p>
            <a:pPr lvl="0"/>
            <a:r>
              <a:rPr kumimoji="1" lang="ja-JP" altLang="ja-JP" sz="1200" kern="1200" dirty="0" smtClean="0">
                <a:solidFill>
                  <a:schemeClr val="tx1"/>
                </a:solidFill>
                <a:effectLst/>
                <a:latin typeface="+mn-lt"/>
                <a:ea typeface="+mn-ea"/>
                <a:cs typeface="+mn-cs"/>
              </a:rPr>
              <a:t>きむくん「ボストンの事例で、道をみるだけでまちの主要名所を見られると</a:t>
            </a:r>
          </a:p>
          <a:p>
            <a:r>
              <a:rPr kumimoji="1" lang="ja-JP" altLang="ja-JP" sz="1200" kern="1200" dirty="0" smtClean="0">
                <a:solidFill>
                  <a:schemeClr val="tx1"/>
                </a:solidFill>
                <a:effectLst/>
                <a:latin typeface="+mn-lt"/>
                <a:ea typeface="+mn-ea"/>
                <a:cs typeface="+mn-cs"/>
              </a:rPr>
              <a:t>　　　　　いうものがある。」</a:t>
            </a:r>
          </a:p>
          <a:p>
            <a:r>
              <a:rPr kumimoji="1" lang="ja-JP" altLang="ja-JP" sz="1200" kern="1200" dirty="0" smtClean="0">
                <a:solidFill>
                  <a:schemeClr val="tx1"/>
                </a:solidFill>
                <a:effectLst/>
                <a:latin typeface="+mn-lt"/>
                <a:ea typeface="+mn-ea"/>
                <a:cs typeface="+mn-cs"/>
              </a:rPr>
              <a:t>中村「高架線下が暗いからそこをどう利用するか。モール</a:t>
            </a:r>
            <a:r>
              <a:rPr kumimoji="1" lang="en-US" altLang="ja-JP" sz="1200" kern="1200" dirty="0" smtClean="0">
                <a:solidFill>
                  <a:schemeClr val="tx1"/>
                </a:solidFill>
                <a:effectLst/>
                <a:latin typeface="+mn-lt"/>
                <a:ea typeface="+mn-ea"/>
                <a:cs typeface="+mn-cs"/>
              </a:rPr>
              <a:t>505</a:t>
            </a:r>
            <a:r>
              <a:rPr kumimoji="1" lang="ja-JP" altLang="ja-JP" sz="1200" kern="1200" dirty="0" smtClean="0">
                <a:solidFill>
                  <a:schemeClr val="tx1"/>
                </a:solidFill>
                <a:effectLst/>
                <a:latin typeface="+mn-lt"/>
                <a:ea typeface="+mn-ea"/>
                <a:cs typeface="+mn-cs"/>
              </a:rPr>
              <a:t>の歴史は？」</a:t>
            </a:r>
          </a:p>
          <a:p>
            <a:pPr lvl="0"/>
            <a:r>
              <a:rPr kumimoji="1" lang="en-US" altLang="ja-JP" sz="1200" kern="1200" dirty="0" smtClean="0">
                <a:solidFill>
                  <a:schemeClr val="tx1"/>
                </a:solidFill>
                <a:effectLst/>
                <a:latin typeface="+mn-lt"/>
                <a:ea typeface="+mn-ea"/>
                <a:cs typeface="+mn-cs"/>
              </a:rPr>
              <a:t>PR</a:t>
            </a:r>
            <a:r>
              <a:rPr kumimoji="1" lang="ja-JP" altLang="ja-JP" sz="1200" kern="1200" dirty="0" smtClean="0">
                <a:solidFill>
                  <a:schemeClr val="tx1"/>
                </a:solidFill>
                <a:effectLst/>
                <a:latin typeface="+mn-lt"/>
                <a:ea typeface="+mn-ea"/>
                <a:cs typeface="+mn-cs"/>
              </a:rPr>
              <a:t>をどうするか</a:t>
            </a:r>
          </a:p>
          <a:p>
            <a:pPr lvl="0"/>
            <a:r>
              <a:rPr kumimoji="1" lang="ja-JP" altLang="ja-JP" sz="1200" kern="1200" dirty="0" smtClean="0">
                <a:solidFill>
                  <a:schemeClr val="tx1"/>
                </a:solidFill>
                <a:effectLst/>
                <a:latin typeface="+mn-lt"/>
                <a:ea typeface="+mn-ea"/>
                <a:cs typeface="+mn-cs"/>
              </a:rPr>
              <a:t>駅中心のまちづくり</a:t>
            </a:r>
          </a:p>
          <a:p>
            <a:pPr lvl="0"/>
            <a:r>
              <a:rPr kumimoji="1" lang="ja-JP" altLang="ja-JP" sz="1200" kern="1200" dirty="0" smtClean="0">
                <a:solidFill>
                  <a:schemeClr val="tx1"/>
                </a:solidFill>
                <a:effectLst/>
                <a:latin typeface="+mn-lt"/>
                <a:ea typeface="+mn-ea"/>
                <a:cs typeface="+mn-cs"/>
              </a:rPr>
              <a:t>北西の交通網の整備</a:t>
            </a:r>
          </a:p>
          <a:p>
            <a:pPr lvl="0"/>
            <a:r>
              <a:rPr kumimoji="1" lang="ja-JP" altLang="ja-JP" sz="1200" kern="1200" dirty="0" smtClean="0">
                <a:solidFill>
                  <a:schemeClr val="tx1"/>
                </a:solidFill>
                <a:effectLst/>
                <a:latin typeface="+mn-lt"/>
                <a:ea typeface="+mn-ea"/>
                <a:cs typeface="+mn-cs"/>
              </a:rPr>
              <a:t>歴史的街並をどう推していくか</a:t>
            </a:r>
          </a:p>
          <a:p>
            <a:pPr lvl="0"/>
            <a:r>
              <a:rPr kumimoji="1" lang="ja-JP" altLang="ja-JP" sz="1200" kern="1200" dirty="0" smtClean="0">
                <a:solidFill>
                  <a:schemeClr val="tx1"/>
                </a:solidFill>
                <a:effectLst/>
                <a:latin typeface="+mn-lt"/>
                <a:ea typeface="+mn-ea"/>
                <a:cs typeface="+mn-cs"/>
              </a:rPr>
              <a:t>まちとしての暮らしやすさ</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endParaRPr kumimoji="1" lang="en-US" altLang="ja-JP" dirty="0" smtClean="0"/>
          </a:p>
          <a:p>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262D2037-BDA3-484F-A586-67114052EB13}" type="slidenum">
              <a:rPr kumimoji="1" lang="ja-JP" altLang="en-US" smtClean="0"/>
              <a:t>3</a:t>
            </a:fld>
            <a:endParaRPr kumimoji="1" lang="ja-JP" altLang="en-US"/>
          </a:p>
        </p:txBody>
      </p:sp>
    </p:spTree>
    <p:extLst>
      <p:ext uri="{BB962C8B-B14F-4D97-AF65-F5344CB8AC3E}">
        <p14:creationId xmlns:p14="http://schemas.microsoft.com/office/powerpoint/2010/main" val="31642028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イベント依存型の都市だけど。。。</a:t>
            </a:r>
            <a:endParaRPr kumimoji="1" lang="ja-JP" altLang="en-US" dirty="0"/>
          </a:p>
        </p:txBody>
      </p:sp>
      <p:sp>
        <p:nvSpPr>
          <p:cNvPr id="4" name="スライド番号プレースホルダー 3"/>
          <p:cNvSpPr>
            <a:spLocks noGrp="1"/>
          </p:cNvSpPr>
          <p:nvPr>
            <p:ph type="sldNum" sz="quarter" idx="10"/>
          </p:nvPr>
        </p:nvSpPr>
        <p:spPr/>
        <p:txBody>
          <a:bodyPr/>
          <a:lstStyle/>
          <a:p>
            <a:fld id="{262D2037-BDA3-484F-A586-67114052EB13}" type="slidenum">
              <a:rPr kumimoji="1" lang="ja-JP" altLang="en-US" smtClean="0"/>
              <a:t>4</a:t>
            </a:fld>
            <a:endParaRPr kumimoji="1" lang="ja-JP" altLang="en-US"/>
          </a:p>
        </p:txBody>
      </p:sp>
    </p:spTree>
    <p:extLst>
      <p:ext uri="{BB962C8B-B14F-4D97-AF65-F5344CB8AC3E}">
        <p14:creationId xmlns:p14="http://schemas.microsoft.com/office/powerpoint/2010/main" val="40146898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a:t>
            </a:r>
            <a:r>
              <a:rPr kumimoji="1" lang="ja-JP" altLang="en-US" dirty="0" smtClean="0"/>
              <a:t>現地見学の印象</a:t>
            </a:r>
            <a:r>
              <a:rPr kumimoji="1" lang="en-US" altLang="ja-JP" dirty="0" smtClean="0"/>
              <a:t>〜</a:t>
            </a:r>
          </a:p>
          <a:p>
            <a:r>
              <a:rPr kumimoji="1" lang="en-US" altLang="ja-JP" dirty="0" smtClean="0"/>
              <a:t>■</a:t>
            </a:r>
            <a:r>
              <a:rPr kumimoji="1" lang="ja-JP" altLang="en-US" dirty="0" smtClean="0"/>
              <a:t>歴史を感じられる（旧水戸街道沿い、小町の館）</a:t>
            </a:r>
            <a:endParaRPr kumimoji="1" lang="en-US" altLang="ja-JP" dirty="0" smtClean="0"/>
          </a:p>
          <a:p>
            <a:r>
              <a:rPr kumimoji="1" lang="en-US" altLang="ja-JP" dirty="0" smtClean="0"/>
              <a:t>■</a:t>
            </a:r>
            <a:r>
              <a:rPr kumimoji="1" lang="ja-JP" altLang="en-US" dirty="0" smtClean="0"/>
              <a:t>自然を感じられる（果樹が多い、筑波山、霞ヶ浦）</a:t>
            </a:r>
            <a:endParaRPr kumimoji="1" lang="en-US" altLang="ja-JP" dirty="0" smtClean="0"/>
          </a:p>
          <a:p>
            <a:r>
              <a:rPr kumimoji="1" lang="en-US" altLang="ja-JP" dirty="0" smtClean="0"/>
              <a:t>■</a:t>
            </a:r>
            <a:r>
              <a:rPr kumimoji="1" lang="ja-JP" altLang="en-US" dirty="0" smtClean="0"/>
              <a:t>廃れてる（中心市街地、神立駅、人気のなさ、駅前、高架道路）</a:t>
            </a:r>
            <a:endParaRPr kumimoji="1" lang="en-US" altLang="ja-JP" dirty="0" smtClean="0"/>
          </a:p>
          <a:p>
            <a:r>
              <a:rPr kumimoji="1" lang="en-US" altLang="ja-JP" dirty="0" smtClean="0"/>
              <a:t>■</a:t>
            </a:r>
            <a:r>
              <a:rPr kumimoji="1" lang="ja-JP" altLang="en-US" dirty="0" smtClean="0"/>
              <a:t>交通網が不便（現市役所</a:t>
            </a:r>
            <a:r>
              <a:rPr kumimoji="1" lang="en-US" altLang="ja-JP" dirty="0" smtClean="0"/>
              <a:t>←</a:t>
            </a:r>
            <a:r>
              <a:rPr kumimoji="1" lang="ja-JP" altLang="en-US" dirty="0" smtClean="0"/>
              <a:t>どう使うか？）</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262D2037-BDA3-484F-A586-67114052EB13}" type="slidenum">
              <a:rPr kumimoji="1" lang="ja-JP" altLang="en-US" smtClean="0"/>
              <a:t>5</a:t>
            </a:fld>
            <a:endParaRPr kumimoji="1" lang="ja-JP" altLang="en-US"/>
          </a:p>
        </p:txBody>
      </p:sp>
    </p:spTree>
    <p:extLst>
      <p:ext uri="{BB962C8B-B14F-4D97-AF65-F5344CB8AC3E}">
        <p14:creationId xmlns:p14="http://schemas.microsoft.com/office/powerpoint/2010/main" val="16225666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a:t>
            </a:r>
            <a:r>
              <a:rPr kumimoji="1" lang="ja-JP" altLang="en-US" dirty="0" smtClean="0"/>
              <a:t>現地見学の印象</a:t>
            </a:r>
            <a:r>
              <a:rPr kumimoji="1" lang="en-US" altLang="ja-JP" dirty="0" smtClean="0"/>
              <a:t>〜</a:t>
            </a:r>
          </a:p>
          <a:p>
            <a:r>
              <a:rPr kumimoji="1" lang="en-US" altLang="ja-JP" dirty="0" smtClean="0"/>
              <a:t>■</a:t>
            </a:r>
            <a:r>
              <a:rPr kumimoji="1" lang="ja-JP" altLang="en-US" dirty="0" smtClean="0"/>
              <a:t>歴史を感じられる（旧水戸街道沿い、小町の館）</a:t>
            </a:r>
            <a:endParaRPr kumimoji="1" lang="en-US" altLang="ja-JP" dirty="0" smtClean="0"/>
          </a:p>
          <a:p>
            <a:r>
              <a:rPr kumimoji="1" lang="en-US" altLang="ja-JP" dirty="0" smtClean="0"/>
              <a:t>■</a:t>
            </a:r>
            <a:r>
              <a:rPr kumimoji="1" lang="ja-JP" altLang="en-US" dirty="0" smtClean="0"/>
              <a:t>自然を感じられる（果樹が多い、筑波山、霞ヶ浦）</a:t>
            </a:r>
            <a:endParaRPr kumimoji="1" lang="en-US" altLang="ja-JP" dirty="0" smtClean="0"/>
          </a:p>
          <a:p>
            <a:r>
              <a:rPr kumimoji="1" lang="en-US" altLang="ja-JP" dirty="0" smtClean="0"/>
              <a:t>■</a:t>
            </a:r>
            <a:r>
              <a:rPr kumimoji="1" lang="ja-JP" altLang="en-US" dirty="0" smtClean="0"/>
              <a:t>廃れてる（中心市街地、神立駅、人気のなさ、駅前、高架道路）</a:t>
            </a:r>
            <a:endParaRPr kumimoji="1" lang="en-US" altLang="ja-JP" dirty="0" smtClean="0"/>
          </a:p>
          <a:p>
            <a:r>
              <a:rPr kumimoji="1" lang="en-US" altLang="ja-JP" dirty="0" smtClean="0"/>
              <a:t>■</a:t>
            </a:r>
            <a:r>
              <a:rPr kumimoji="1" lang="ja-JP" altLang="en-US" dirty="0" smtClean="0"/>
              <a:t>交通網が不便（現市役所</a:t>
            </a:r>
            <a:r>
              <a:rPr kumimoji="1" lang="en-US" altLang="ja-JP" dirty="0" smtClean="0"/>
              <a:t>←</a:t>
            </a:r>
            <a:r>
              <a:rPr kumimoji="1" lang="ja-JP" altLang="en-US" dirty="0" smtClean="0"/>
              <a:t>どう使うか？）</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262D2037-BDA3-484F-A586-67114052EB13}" type="slidenum">
              <a:rPr kumimoji="1" lang="ja-JP" altLang="en-US" smtClean="0"/>
              <a:t>6</a:t>
            </a:fld>
            <a:endParaRPr kumimoji="1" lang="ja-JP" altLang="en-US"/>
          </a:p>
        </p:txBody>
      </p:sp>
    </p:spTree>
    <p:extLst>
      <p:ext uri="{BB962C8B-B14F-4D97-AF65-F5344CB8AC3E}">
        <p14:creationId xmlns:p14="http://schemas.microsoft.com/office/powerpoint/2010/main" val="16225666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イベント以外にも自然や歴史を感じられる土浦特有の観光名所は多々ある。</a:t>
            </a:r>
            <a:endParaRPr kumimoji="1" lang="en-US" altLang="ja-JP" dirty="0" smtClean="0"/>
          </a:p>
          <a:p>
            <a:r>
              <a:rPr kumimoji="1" lang="ja-JP" altLang="en-US" dirty="0" smtClean="0"/>
              <a:t>また、これらの観光地を紹介する観光マップも十分に整っている。</a:t>
            </a:r>
            <a:endParaRPr kumimoji="1" lang="en-US" altLang="ja-JP" dirty="0" smtClean="0"/>
          </a:p>
          <a:p>
            <a:endParaRPr kumimoji="1" lang="en-US" altLang="ja-JP" dirty="0" smtClean="0"/>
          </a:p>
          <a:p>
            <a:r>
              <a:rPr kumimoji="1" lang="ja-JP" altLang="en-US" dirty="0" smtClean="0"/>
              <a:t>だがしかし、土浦市中心部の観光名所とその他の観光名所をスムーズにつなぐ交通網がない。</a:t>
            </a:r>
            <a:endParaRPr kumimoji="1" lang="en-US" altLang="ja-JP" dirty="0" smtClean="0"/>
          </a:p>
          <a:p>
            <a:r>
              <a:rPr kumimoji="1" lang="ja-JP" altLang="en-US" dirty="0" smtClean="0"/>
              <a:t>また観光マップの存在も薄い。</a:t>
            </a:r>
            <a:endParaRPr kumimoji="1" lang="en-US" altLang="ja-JP" dirty="0" smtClean="0"/>
          </a:p>
          <a:p>
            <a:endParaRPr kumimoji="1" lang="en-US" altLang="ja-JP" dirty="0" smtClean="0"/>
          </a:p>
        </p:txBody>
      </p:sp>
      <p:sp>
        <p:nvSpPr>
          <p:cNvPr id="4" name="スライド番号プレースホルダー 3"/>
          <p:cNvSpPr>
            <a:spLocks noGrp="1"/>
          </p:cNvSpPr>
          <p:nvPr>
            <p:ph type="sldNum" sz="quarter" idx="10"/>
          </p:nvPr>
        </p:nvSpPr>
        <p:spPr/>
        <p:txBody>
          <a:bodyPr/>
          <a:lstStyle/>
          <a:p>
            <a:fld id="{262D2037-BDA3-484F-A586-67114052EB13}" type="slidenum">
              <a:rPr kumimoji="1" lang="ja-JP" altLang="en-US" smtClean="0"/>
              <a:t>8</a:t>
            </a:fld>
            <a:endParaRPr kumimoji="1" lang="ja-JP" altLang="en-US"/>
          </a:p>
        </p:txBody>
      </p:sp>
    </p:spTree>
    <p:extLst>
      <p:ext uri="{BB962C8B-B14F-4D97-AF65-F5344CB8AC3E}">
        <p14:creationId xmlns:p14="http://schemas.microsoft.com/office/powerpoint/2010/main" val="13184098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交通の部分の導入</a:t>
            </a:r>
            <a:endParaRPr kumimoji="1" lang="ja-JP" altLang="en-US" dirty="0"/>
          </a:p>
        </p:txBody>
      </p:sp>
      <p:sp>
        <p:nvSpPr>
          <p:cNvPr id="4" name="スライド番号プレースホルダー 3"/>
          <p:cNvSpPr>
            <a:spLocks noGrp="1"/>
          </p:cNvSpPr>
          <p:nvPr>
            <p:ph type="sldNum" sz="quarter" idx="10"/>
          </p:nvPr>
        </p:nvSpPr>
        <p:spPr/>
        <p:txBody>
          <a:bodyPr/>
          <a:lstStyle/>
          <a:p>
            <a:fld id="{B1297B7B-297C-5743-979F-E3E261DC47D0}" type="slidenum">
              <a:rPr kumimoji="1" lang="ja-JP" altLang="en-US" smtClean="0"/>
              <a:t>13</a:t>
            </a:fld>
            <a:endParaRPr kumimoji="1" lang="ja-JP" altLang="en-US"/>
          </a:p>
        </p:txBody>
      </p:sp>
    </p:spTree>
    <p:extLst>
      <p:ext uri="{BB962C8B-B14F-4D97-AF65-F5344CB8AC3E}">
        <p14:creationId xmlns:p14="http://schemas.microsoft.com/office/powerpoint/2010/main" val="21472244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http://</a:t>
            </a:r>
            <a:r>
              <a:rPr kumimoji="1" lang="en-US" altLang="ja-JP" dirty="0" err="1" smtClean="0"/>
              <a:t>www.t-koutsu.jp</a:t>
            </a:r>
            <a:r>
              <a:rPr kumimoji="1" lang="en-US" altLang="ja-JP" dirty="0" smtClean="0"/>
              <a:t>/bus/</a:t>
            </a:r>
            <a:endParaRPr kumimoji="1" lang="ja-JP" altLang="en-US" dirty="0"/>
          </a:p>
        </p:txBody>
      </p:sp>
      <p:sp>
        <p:nvSpPr>
          <p:cNvPr id="4" name="スライド番号プレースホルダー 3"/>
          <p:cNvSpPr>
            <a:spLocks noGrp="1"/>
          </p:cNvSpPr>
          <p:nvPr>
            <p:ph type="sldNum" sz="quarter" idx="10"/>
          </p:nvPr>
        </p:nvSpPr>
        <p:spPr/>
        <p:txBody>
          <a:bodyPr/>
          <a:lstStyle/>
          <a:p>
            <a:fld id="{A7A6DF3D-B0AF-774D-B3F2-86EE87AFF7E0}" type="slidenum">
              <a:rPr kumimoji="1" lang="ja-JP" altLang="en-US" smtClean="0"/>
              <a:t>14</a:t>
            </a:fld>
            <a:endParaRPr kumimoji="1" lang="ja-JP" altLang="en-US"/>
          </a:p>
        </p:txBody>
      </p:sp>
    </p:spTree>
    <p:extLst>
      <p:ext uri="{BB962C8B-B14F-4D97-AF65-F5344CB8AC3E}">
        <p14:creationId xmlns:p14="http://schemas.microsoft.com/office/powerpoint/2010/main" val="3978941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02067E43-5540-934E-B247-ED9BD30FD706}" type="datetimeFigureOut">
              <a:rPr kumimoji="1" lang="ja-JP" altLang="en-US" smtClean="0"/>
              <a:t>2013/10/25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BD43DEE-C707-0848-B3A4-D9436B627DF8}" type="slidenum">
              <a:rPr kumimoji="1" lang="ja-JP" altLang="en-US" smtClean="0"/>
              <a:t>‹#›</a:t>
            </a:fld>
            <a:endParaRPr kumimoji="1" lang="ja-JP" altLang="en-US"/>
          </a:p>
        </p:txBody>
      </p:sp>
    </p:spTree>
    <p:extLst>
      <p:ext uri="{BB962C8B-B14F-4D97-AF65-F5344CB8AC3E}">
        <p14:creationId xmlns:p14="http://schemas.microsoft.com/office/powerpoint/2010/main" val="18584473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02067E43-5540-934E-B247-ED9BD30FD706}" type="datetimeFigureOut">
              <a:rPr kumimoji="1" lang="ja-JP" altLang="en-US" smtClean="0"/>
              <a:t>2013/10/25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BD43DEE-C707-0848-B3A4-D9436B627DF8}" type="slidenum">
              <a:rPr kumimoji="1" lang="ja-JP" altLang="en-US" smtClean="0"/>
              <a:t>‹#›</a:t>
            </a:fld>
            <a:endParaRPr kumimoji="1" lang="ja-JP" altLang="en-US"/>
          </a:p>
        </p:txBody>
      </p:sp>
    </p:spTree>
    <p:extLst>
      <p:ext uri="{BB962C8B-B14F-4D97-AF65-F5344CB8AC3E}">
        <p14:creationId xmlns:p14="http://schemas.microsoft.com/office/powerpoint/2010/main" val="11188030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02067E43-5540-934E-B247-ED9BD30FD706}" type="datetimeFigureOut">
              <a:rPr kumimoji="1" lang="ja-JP" altLang="en-US" smtClean="0"/>
              <a:t>2013/10/25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BD43DEE-C707-0848-B3A4-D9436B627DF8}" type="slidenum">
              <a:rPr kumimoji="1" lang="ja-JP" altLang="en-US" smtClean="0"/>
              <a:t>‹#›</a:t>
            </a:fld>
            <a:endParaRPr kumimoji="1" lang="ja-JP" altLang="en-US"/>
          </a:p>
        </p:txBody>
      </p:sp>
    </p:spTree>
    <p:extLst>
      <p:ext uri="{BB962C8B-B14F-4D97-AF65-F5344CB8AC3E}">
        <p14:creationId xmlns:p14="http://schemas.microsoft.com/office/powerpoint/2010/main" val="42519926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02067E43-5540-934E-B247-ED9BD30FD706}" type="datetimeFigureOut">
              <a:rPr kumimoji="1" lang="ja-JP" altLang="en-US" smtClean="0"/>
              <a:t>2013/10/25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BD43DEE-C707-0848-B3A4-D9436B627DF8}" type="slidenum">
              <a:rPr kumimoji="1" lang="ja-JP" altLang="en-US" smtClean="0"/>
              <a:t>‹#›</a:t>
            </a:fld>
            <a:endParaRPr kumimoji="1" lang="ja-JP" altLang="en-US"/>
          </a:p>
        </p:txBody>
      </p:sp>
    </p:spTree>
    <p:extLst>
      <p:ext uri="{BB962C8B-B14F-4D97-AF65-F5344CB8AC3E}">
        <p14:creationId xmlns:p14="http://schemas.microsoft.com/office/powerpoint/2010/main" val="11710227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02067E43-5540-934E-B247-ED9BD30FD706}" type="datetimeFigureOut">
              <a:rPr kumimoji="1" lang="ja-JP" altLang="en-US" smtClean="0"/>
              <a:t>2013/10/25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BD43DEE-C707-0848-B3A4-D9436B627DF8}" type="slidenum">
              <a:rPr kumimoji="1" lang="ja-JP" altLang="en-US" smtClean="0"/>
              <a:t>‹#›</a:t>
            </a:fld>
            <a:endParaRPr kumimoji="1" lang="ja-JP" altLang="en-US"/>
          </a:p>
        </p:txBody>
      </p:sp>
    </p:spTree>
    <p:extLst>
      <p:ext uri="{BB962C8B-B14F-4D97-AF65-F5344CB8AC3E}">
        <p14:creationId xmlns:p14="http://schemas.microsoft.com/office/powerpoint/2010/main" val="1326102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02067E43-5540-934E-B247-ED9BD30FD706}" type="datetimeFigureOut">
              <a:rPr kumimoji="1" lang="ja-JP" altLang="en-US" smtClean="0"/>
              <a:t>2013/10/25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BD43DEE-C707-0848-B3A4-D9436B627DF8}" type="slidenum">
              <a:rPr kumimoji="1" lang="ja-JP" altLang="en-US" smtClean="0"/>
              <a:t>‹#›</a:t>
            </a:fld>
            <a:endParaRPr kumimoji="1" lang="ja-JP" altLang="en-US"/>
          </a:p>
        </p:txBody>
      </p:sp>
    </p:spTree>
    <p:extLst>
      <p:ext uri="{BB962C8B-B14F-4D97-AF65-F5344CB8AC3E}">
        <p14:creationId xmlns:p14="http://schemas.microsoft.com/office/powerpoint/2010/main" val="22306901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02067E43-5540-934E-B247-ED9BD30FD706}" type="datetimeFigureOut">
              <a:rPr kumimoji="1" lang="ja-JP" altLang="en-US" smtClean="0"/>
              <a:t>2013/10/25</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5BD43DEE-C707-0848-B3A4-D9436B627DF8}" type="slidenum">
              <a:rPr kumimoji="1" lang="ja-JP" altLang="en-US" smtClean="0"/>
              <a:t>‹#›</a:t>
            </a:fld>
            <a:endParaRPr kumimoji="1" lang="ja-JP" altLang="en-US"/>
          </a:p>
        </p:txBody>
      </p:sp>
    </p:spTree>
    <p:extLst>
      <p:ext uri="{BB962C8B-B14F-4D97-AF65-F5344CB8AC3E}">
        <p14:creationId xmlns:p14="http://schemas.microsoft.com/office/powerpoint/2010/main" val="3962100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02067E43-5540-934E-B247-ED9BD30FD706}" type="datetimeFigureOut">
              <a:rPr kumimoji="1" lang="ja-JP" altLang="en-US" smtClean="0"/>
              <a:t>2013/10/25</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5BD43DEE-C707-0848-B3A4-D9436B627DF8}" type="slidenum">
              <a:rPr kumimoji="1" lang="ja-JP" altLang="en-US" smtClean="0"/>
              <a:t>‹#›</a:t>
            </a:fld>
            <a:endParaRPr kumimoji="1" lang="ja-JP" altLang="en-US"/>
          </a:p>
        </p:txBody>
      </p:sp>
    </p:spTree>
    <p:extLst>
      <p:ext uri="{BB962C8B-B14F-4D97-AF65-F5344CB8AC3E}">
        <p14:creationId xmlns:p14="http://schemas.microsoft.com/office/powerpoint/2010/main" val="27723536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02067E43-5540-934E-B247-ED9BD30FD706}" type="datetimeFigureOut">
              <a:rPr kumimoji="1" lang="ja-JP" altLang="en-US" smtClean="0"/>
              <a:t>2013/10/25</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5BD43DEE-C707-0848-B3A4-D9436B627DF8}" type="slidenum">
              <a:rPr kumimoji="1" lang="ja-JP" altLang="en-US" smtClean="0"/>
              <a:t>‹#›</a:t>
            </a:fld>
            <a:endParaRPr kumimoji="1" lang="ja-JP" altLang="en-US"/>
          </a:p>
        </p:txBody>
      </p:sp>
    </p:spTree>
    <p:extLst>
      <p:ext uri="{BB962C8B-B14F-4D97-AF65-F5344CB8AC3E}">
        <p14:creationId xmlns:p14="http://schemas.microsoft.com/office/powerpoint/2010/main" val="14060931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02067E43-5540-934E-B247-ED9BD30FD706}" type="datetimeFigureOut">
              <a:rPr kumimoji="1" lang="ja-JP" altLang="en-US" smtClean="0"/>
              <a:t>2013/10/25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BD43DEE-C707-0848-B3A4-D9436B627DF8}" type="slidenum">
              <a:rPr kumimoji="1" lang="ja-JP" altLang="en-US" smtClean="0"/>
              <a:t>‹#›</a:t>
            </a:fld>
            <a:endParaRPr kumimoji="1" lang="ja-JP" altLang="en-US"/>
          </a:p>
        </p:txBody>
      </p:sp>
    </p:spTree>
    <p:extLst>
      <p:ext uri="{BB962C8B-B14F-4D97-AF65-F5344CB8AC3E}">
        <p14:creationId xmlns:p14="http://schemas.microsoft.com/office/powerpoint/2010/main" val="17495859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02067E43-5540-934E-B247-ED9BD30FD706}" type="datetimeFigureOut">
              <a:rPr kumimoji="1" lang="ja-JP" altLang="en-US" smtClean="0"/>
              <a:t>2013/10/25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BD43DEE-C707-0848-B3A4-D9436B627DF8}" type="slidenum">
              <a:rPr kumimoji="1" lang="ja-JP" altLang="en-US" smtClean="0"/>
              <a:t>‹#›</a:t>
            </a:fld>
            <a:endParaRPr kumimoji="1" lang="ja-JP" altLang="en-US"/>
          </a:p>
        </p:txBody>
      </p:sp>
    </p:spTree>
    <p:extLst>
      <p:ext uri="{BB962C8B-B14F-4D97-AF65-F5344CB8AC3E}">
        <p14:creationId xmlns:p14="http://schemas.microsoft.com/office/powerpoint/2010/main" val="4145291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067E43-5540-934E-B247-ED9BD30FD706}" type="datetimeFigureOut">
              <a:rPr kumimoji="1" lang="ja-JP" altLang="en-US" smtClean="0"/>
              <a:t>2013/10/25</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D43DEE-C707-0848-B3A4-D9436B627DF8}" type="slidenum">
              <a:rPr kumimoji="1" lang="ja-JP" altLang="en-US" smtClean="0"/>
              <a:t>‹#›</a:t>
            </a:fld>
            <a:endParaRPr kumimoji="1" lang="ja-JP" altLang="en-US"/>
          </a:p>
        </p:txBody>
      </p:sp>
    </p:spTree>
    <p:extLst>
      <p:ext uri="{BB962C8B-B14F-4D97-AF65-F5344CB8AC3E}">
        <p14:creationId xmlns:p14="http://schemas.microsoft.com/office/powerpoint/2010/main" val="4434532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8.jpg"/></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8" Type="http://schemas.openxmlformats.org/officeDocument/2006/relationships/image" Target="../media/image38.jpg"/><Relationship Id="rId3" Type="http://schemas.openxmlformats.org/officeDocument/2006/relationships/image" Target="../media/image33.JPG"/><Relationship Id="rId7" Type="http://schemas.openxmlformats.org/officeDocument/2006/relationships/image" Target="../media/image37.jp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36.WMF"/><Relationship Id="rId5" Type="http://schemas.openxmlformats.org/officeDocument/2006/relationships/image" Target="../media/image35.WMF"/><Relationship Id="rId4" Type="http://schemas.openxmlformats.org/officeDocument/2006/relationships/image" Target="../media/image34.WMF"/></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hyperlink" Target="http://www.t-koutsu.jp/bus/" TargetMode="External"/><Relationship Id="rId2" Type="http://schemas.openxmlformats.org/officeDocument/2006/relationships/hyperlink" Target="http://www2.wagmap.jp/ibaraki/top/" TargetMode="External"/><Relationship Id="rId1" Type="http://schemas.openxmlformats.org/officeDocument/2006/relationships/slideLayout" Target="../slideLayouts/slideLayout7.xml"/><Relationship Id="rId5" Type="http://schemas.openxmlformats.org/officeDocument/2006/relationships/hyperlink" Target="http://tutiura.727.net/" TargetMode="External"/><Relationship Id="rId4" Type="http://schemas.openxmlformats.org/officeDocument/2006/relationships/hyperlink" Target="http://www.city.tsuchiura.lg.jp/index.php"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6.jpg"/><Relationship Id="rId7"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4.jpg"/><Relationship Id="rId4" Type="http://schemas.openxmlformats.org/officeDocument/2006/relationships/image" Target="../media/image13.jp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jpeg"/><Relationship Id="rId7"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chart" Target="../charts/chart2.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alphaModFix amt="43000"/>
          </a:blip>
          <a:stretch>
            <a:fillRect/>
          </a:stretch>
        </p:blipFill>
        <p:spPr>
          <a:xfrm>
            <a:off x="0" y="-5146"/>
            <a:ext cx="9143408" cy="6863145"/>
          </a:xfrm>
          <a:prstGeom prst="rect">
            <a:avLst/>
          </a:prstGeom>
          <a:ln>
            <a:noFill/>
          </a:ln>
          <a:effectLst>
            <a:outerShdw blurRad="292100" dist="139700" dir="2700000" algn="tl" rotWithShape="0">
              <a:srgbClr val="333333">
                <a:alpha val="65000"/>
              </a:srgbClr>
            </a:outerShdw>
          </a:effectLst>
        </p:spPr>
      </p:pic>
      <p:sp>
        <p:nvSpPr>
          <p:cNvPr id="2" name="正方形/長方形 1"/>
          <p:cNvSpPr/>
          <p:nvPr/>
        </p:nvSpPr>
        <p:spPr>
          <a:xfrm>
            <a:off x="843220" y="2264372"/>
            <a:ext cx="7297505" cy="1107996"/>
          </a:xfrm>
          <a:prstGeom prst="rect">
            <a:avLst/>
          </a:prstGeom>
          <a:noFill/>
        </p:spPr>
        <p:txBody>
          <a:bodyPr wrap="square" lIns="91440" tIns="45720" rIns="91440" bIns="45720">
            <a:spAutoFit/>
          </a:bodyPr>
          <a:lstStyle/>
          <a:p>
            <a:pPr algn="ctr"/>
            <a:r>
              <a:rPr lang="ja-JP" altLang="en-US" sz="6600" b="1" spc="50" dirty="0" smtClean="0">
                <a:ln w="12700" cmpd="sng">
                  <a:solidFill>
                    <a:srgbClr val="206018"/>
                  </a:solidFill>
                  <a:prstDash val="solid"/>
                </a:ln>
                <a:solidFill>
                  <a:schemeClr val="accent3">
                    <a:lumMod val="75000"/>
                  </a:schemeClr>
                </a:solidFill>
                <a:effectLst>
                  <a:glow rad="53100">
                    <a:srgbClr val="008000">
                      <a:alpha val="16000"/>
                    </a:srgbClr>
                  </a:glow>
                </a:effectLst>
              </a:rPr>
              <a:t>常盤なるまち、土浦</a:t>
            </a:r>
            <a:endParaRPr lang="ja-JP" altLang="en-US" sz="6600" b="1" spc="50" dirty="0">
              <a:ln w="12700" cmpd="sng">
                <a:solidFill>
                  <a:srgbClr val="206018"/>
                </a:solidFill>
                <a:prstDash val="solid"/>
              </a:ln>
              <a:solidFill>
                <a:schemeClr val="accent3">
                  <a:lumMod val="75000"/>
                </a:schemeClr>
              </a:solidFill>
              <a:effectLst>
                <a:glow rad="53100">
                  <a:srgbClr val="008000">
                    <a:alpha val="16000"/>
                  </a:srgbClr>
                </a:glow>
              </a:effectLst>
            </a:endParaRPr>
          </a:p>
        </p:txBody>
      </p:sp>
      <p:sp>
        <p:nvSpPr>
          <p:cNvPr id="3" name="テキスト ボックス 2"/>
          <p:cNvSpPr txBox="1"/>
          <p:nvPr/>
        </p:nvSpPr>
        <p:spPr>
          <a:xfrm>
            <a:off x="582967" y="3935217"/>
            <a:ext cx="7703498" cy="1200329"/>
          </a:xfrm>
          <a:prstGeom prst="rect">
            <a:avLst/>
          </a:prstGeom>
          <a:noFill/>
        </p:spPr>
        <p:txBody>
          <a:bodyPr wrap="square" rtlCol="0">
            <a:spAutoFit/>
          </a:bodyPr>
          <a:lstStyle/>
          <a:p>
            <a:pPr algn="ctr"/>
            <a:r>
              <a:rPr lang="en-US" altLang="ja-JP" dirty="0"/>
              <a:t>2013</a:t>
            </a:r>
            <a:r>
              <a:rPr lang="ja-JP" altLang="en-US" dirty="0"/>
              <a:t>年度都市計画マスタープラン策定</a:t>
            </a:r>
            <a:r>
              <a:rPr lang="ja-JP" altLang="en-US" dirty="0" smtClean="0"/>
              <a:t>実習　第</a:t>
            </a:r>
            <a:r>
              <a:rPr kumimoji="1" lang="en-US" altLang="ja-JP" dirty="0" smtClean="0"/>
              <a:t>3</a:t>
            </a:r>
            <a:r>
              <a:rPr kumimoji="1" lang="ja-JP" altLang="en-US" dirty="0" smtClean="0"/>
              <a:t>班</a:t>
            </a:r>
            <a:r>
              <a:rPr lang="ja-JP" altLang="en-US" dirty="0"/>
              <a:t>　</a:t>
            </a:r>
            <a:endParaRPr kumimoji="1" lang="en-US" altLang="ja-JP" dirty="0" smtClean="0"/>
          </a:p>
          <a:p>
            <a:pPr algn="ctr"/>
            <a:r>
              <a:rPr lang="ja-JP" altLang="en-US" dirty="0" smtClean="0"/>
              <a:t>班長：対馬和慶</a:t>
            </a:r>
            <a:endParaRPr lang="en-US" altLang="ja-JP" dirty="0" smtClean="0"/>
          </a:p>
          <a:p>
            <a:pPr algn="ctr"/>
            <a:r>
              <a:rPr lang="ja-JP" altLang="en-US" dirty="0" smtClean="0"/>
              <a:t>後閑晃司　　</a:t>
            </a:r>
            <a:r>
              <a:rPr kumimoji="1" lang="ja-JP" altLang="en-US" dirty="0" smtClean="0"/>
              <a:t>中村江</a:t>
            </a:r>
            <a:r>
              <a:rPr lang="ja-JP" altLang="ja-JP" dirty="0"/>
              <a:t>　</a:t>
            </a:r>
            <a:r>
              <a:rPr lang="ja-JP" altLang="en-US" dirty="0" smtClean="0"/>
              <a:t>　</a:t>
            </a:r>
            <a:r>
              <a:rPr lang="en-US" altLang="ja-JP" dirty="0" err="1" smtClean="0"/>
              <a:t>H.J.Kim</a:t>
            </a:r>
            <a:r>
              <a:rPr lang="ja-JP" altLang="ja-JP" dirty="0"/>
              <a:t>　</a:t>
            </a:r>
            <a:r>
              <a:rPr lang="ja-JP" altLang="en-US" dirty="0" smtClean="0"/>
              <a:t>　</a:t>
            </a:r>
            <a:r>
              <a:rPr kumimoji="1" lang="ja-JP" altLang="en-US" dirty="0" smtClean="0"/>
              <a:t>湊信乃介</a:t>
            </a:r>
            <a:endParaRPr kumimoji="1" lang="en-US" altLang="ja-JP" dirty="0" smtClean="0"/>
          </a:p>
          <a:p>
            <a:pPr algn="ctr"/>
            <a:r>
              <a:rPr lang="en-US" altLang="ja-JP" dirty="0" smtClean="0"/>
              <a:t>TA</a:t>
            </a:r>
            <a:r>
              <a:rPr lang="en-US" altLang="ja-JP" dirty="0"/>
              <a:t>:</a:t>
            </a:r>
            <a:r>
              <a:rPr lang="ja-JP" altLang="en-US" dirty="0"/>
              <a:t>山崎琢也</a:t>
            </a:r>
            <a:endParaRPr kumimoji="1" lang="en-US" altLang="ja-JP" dirty="0" smtClean="0"/>
          </a:p>
        </p:txBody>
      </p:sp>
      <p:pic>
        <p:nvPicPr>
          <p:cNvPr id="5" name="図 4" descr="スクリーンショット（2013-10-19 21.49.58）.png"/>
          <p:cNvPicPr>
            <a:picLocks noChangeAspect="1"/>
          </p:cNvPicPr>
          <p:nvPr/>
        </p:nvPicPr>
        <p:blipFill>
          <a:blip r:embed="rId4">
            <a:alphaModFix amt="61000"/>
            <a:extLst>
              <a:ext uri="{28A0092B-C50C-407E-A947-70E740481C1C}">
                <a14:useLocalDpi xmlns:a14="http://schemas.microsoft.com/office/drawing/2010/main" val="0"/>
              </a:ext>
            </a:extLst>
          </a:blip>
          <a:stretch>
            <a:fillRect/>
          </a:stretch>
        </p:blipFill>
        <p:spPr>
          <a:xfrm>
            <a:off x="72872" y="124253"/>
            <a:ext cx="848333" cy="748483"/>
          </a:xfrm>
          <a:prstGeom prst="rect">
            <a:avLst/>
          </a:prstGeom>
          <a:ln>
            <a:noFill/>
          </a:ln>
        </p:spPr>
      </p:pic>
    </p:spTree>
    <p:extLst>
      <p:ext uri="{BB962C8B-B14F-4D97-AF65-F5344CB8AC3E}">
        <p14:creationId xmlns:p14="http://schemas.microsoft.com/office/powerpoint/2010/main" val="28409216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457200" y="1417638"/>
            <a:ext cx="6332183" cy="2031325"/>
          </a:xfrm>
          <a:prstGeom prst="rect">
            <a:avLst/>
          </a:prstGeom>
          <a:noFill/>
        </p:spPr>
        <p:txBody>
          <a:bodyPr wrap="none" rtlCol="0">
            <a:spAutoFit/>
          </a:bodyPr>
          <a:lstStyle/>
          <a:p>
            <a:r>
              <a:rPr lang="en-US" altLang="ja-JP" dirty="0"/>
              <a:t>[</a:t>
            </a:r>
            <a:r>
              <a:rPr lang="ja-JP" altLang="en-US" dirty="0"/>
              <a:t>農業</a:t>
            </a:r>
            <a:r>
              <a:rPr lang="en-US" altLang="ja-JP" dirty="0"/>
              <a:t>]</a:t>
            </a:r>
          </a:p>
          <a:p>
            <a:r>
              <a:rPr lang="ja-JP" altLang="en-US" b="1" dirty="0">
                <a:solidFill>
                  <a:srgbClr val="FF0000"/>
                </a:solidFill>
                <a:effectLst>
                  <a:outerShdw blurRad="38100" dist="38100" dir="2700000" algn="tl">
                    <a:srgbClr val="000000">
                      <a:alpha val="43137"/>
                    </a:srgbClr>
                  </a:outerShdw>
                </a:effectLst>
              </a:rPr>
              <a:t>耕作放棄地</a:t>
            </a:r>
            <a:r>
              <a:rPr lang="ja-JP" altLang="en-US" dirty="0"/>
              <a:t>の増加！</a:t>
            </a:r>
            <a:endParaRPr lang="en-US" altLang="ja-JP" dirty="0"/>
          </a:p>
          <a:p>
            <a:r>
              <a:rPr lang="ja-JP" altLang="en-US" dirty="0"/>
              <a:t>平成</a:t>
            </a:r>
            <a:r>
              <a:rPr lang="en-US" altLang="ja-JP" dirty="0"/>
              <a:t>17</a:t>
            </a:r>
            <a:r>
              <a:rPr lang="ja-JP" altLang="en-US" dirty="0"/>
              <a:t>年時点、耕作放棄地面積（茨城県、農林業センサスより）</a:t>
            </a:r>
            <a:endParaRPr lang="en-US" altLang="ja-JP" dirty="0"/>
          </a:p>
          <a:p>
            <a:r>
              <a:rPr lang="en-US" altLang="ja-JP" dirty="0"/>
              <a:t>1</a:t>
            </a:r>
            <a:r>
              <a:rPr lang="ja-JP" altLang="en-US" dirty="0"/>
              <a:t>位）福島県：</a:t>
            </a:r>
            <a:r>
              <a:rPr lang="en-US" altLang="ja-JP" dirty="0"/>
              <a:t>21708ha</a:t>
            </a:r>
          </a:p>
          <a:p>
            <a:r>
              <a:rPr lang="en-US" altLang="ja-JP" dirty="0"/>
              <a:t>2</a:t>
            </a:r>
            <a:r>
              <a:rPr lang="ja-JP" altLang="en-US" dirty="0"/>
              <a:t>位）</a:t>
            </a:r>
            <a:r>
              <a:rPr lang="ja-JP" altLang="en-US" u="sng" dirty="0"/>
              <a:t>茨城県：</a:t>
            </a:r>
            <a:r>
              <a:rPr lang="en-US" altLang="ja-JP" u="sng" dirty="0"/>
              <a:t>20357ha</a:t>
            </a:r>
            <a:r>
              <a:rPr lang="ja-JP" altLang="en-US" dirty="0"/>
              <a:t>⇒</a:t>
            </a:r>
            <a:r>
              <a:rPr lang="en-US" altLang="ja-JP" u="sng" dirty="0"/>
              <a:t>21120ha</a:t>
            </a:r>
            <a:r>
              <a:rPr lang="en-US" altLang="ja-JP" dirty="0"/>
              <a:t>(</a:t>
            </a:r>
            <a:r>
              <a:rPr lang="ja-JP" altLang="en-US" dirty="0"/>
              <a:t>平成</a:t>
            </a:r>
            <a:r>
              <a:rPr lang="en-US" altLang="ja-JP" dirty="0"/>
              <a:t>22</a:t>
            </a:r>
            <a:r>
              <a:rPr lang="ja-JP" altLang="en-US" dirty="0"/>
              <a:t>年時点</a:t>
            </a:r>
            <a:r>
              <a:rPr lang="en-US" altLang="ja-JP" dirty="0"/>
              <a:t>)</a:t>
            </a:r>
            <a:endParaRPr lang="en-US" altLang="ja-JP" u="sng" dirty="0"/>
          </a:p>
          <a:p>
            <a:r>
              <a:rPr lang="en-US" altLang="ja-JP" dirty="0"/>
              <a:t>3</a:t>
            </a:r>
            <a:r>
              <a:rPr lang="ja-JP" altLang="en-US" dirty="0"/>
              <a:t>位）北海道：</a:t>
            </a:r>
            <a:r>
              <a:rPr lang="en-US" altLang="ja-JP" dirty="0"/>
              <a:t>19470ha</a:t>
            </a:r>
          </a:p>
          <a:p>
            <a:r>
              <a:rPr lang="ja-JP" altLang="en-US" dirty="0"/>
              <a:t>･･</a:t>
            </a:r>
            <a:r>
              <a:rPr lang="ja-JP" altLang="en-US" dirty="0" smtClean="0"/>
              <a:t>･</a:t>
            </a:r>
            <a:endParaRPr lang="en-US" altLang="ja-JP" dirty="0"/>
          </a:p>
        </p:txBody>
      </p:sp>
      <p:sp>
        <p:nvSpPr>
          <p:cNvPr id="4" name="テキスト ボックス 3"/>
          <p:cNvSpPr txBox="1"/>
          <p:nvPr/>
        </p:nvSpPr>
        <p:spPr>
          <a:xfrm>
            <a:off x="457200" y="3576300"/>
            <a:ext cx="3028393" cy="2031325"/>
          </a:xfrm>
          <a:prstGeom prst="rect">
            <a:avLst/>
          </a:prstGeom>
          <a:noFill/>
        </p:spPr>
        <p:txBody>
          <a:bodyPr wrap="none" rtlCol="0">
            <a:spAutoFit/>
          </a:bodyPr>
          <a:lstStyle/>
          <a:p>
            <a:r>
              <a:rPr kumimoji="1" lang="ja-JP" altLang="en-US" dirty="0" smtClean="0"/>
              <a:t>茨城県市区町村総面積順位</a:t>
            </a:r>
            <a:endParaRPr kumimoji="1" lang="en-US" altLang="ja-JP" dirty="0" smtClean="0"/>
          </a:p>
          <a:p>
            <a:r>
              <a:rPr kumimoji="1" lang="ja-JP" altLang="en-US" dirty="0" smtClean="0"/>
              <a:t>（</a:t>
            </a:r>
            <a:r>
              <a:rPr kumimoji="1" lang="en-US" altLang="ja-JP" dirty="0" smtClean="0"/>
              <a:t>30</a:t>
            </a:r>
            <a:r>
              <a:rPr kumimoji="1" lang="ja-JP" altLang="en-US" dirty="0" smtClean="0"/>
              <a:t>市区町村中、</a:t>
            </a:r>
            <a:r>
              <a:rPr kumimoji="1" lang="en-US" altLang="ja-JP" dirty="0" smtClean="0"/>
              <a:t>H22</a:t>
            </a:r>
            <a:r>
              <a:rPr kumimoji="1" lang="ja-JP" altLang="en-US" dirty="0" smtClean="0"/>
              <a:t>年度）</a:t>
            </a:r>
            <a:endParaRPr kumimoji="1" lang="en-US" altLang="ja-JP" dirty="0" smtClean="0"/>
          </a:p>
          <a:p>
            <a:r>
              <a:rPr lang="en-US" altLang="ja-JP" dirty="0" smtClean="0"/>
              <a:t>1</a:t>
            </a:r>
            <a:r>
              <a:rPr lang="ja-JP" altLang="en-US" dirty="0" smtClean="0"/>
              <a:t>位）常総太田市：</a:t>
            </a:r>
            <a:r>
              <a:rPr lang="en-US" altLang="ja-JP" dirty="0" smtClean="0"/>
              <a:t>372.0 ha</a:t>
            </a:r>
          </a:p>
          <a:p>
            <a:r>
              <a:rPr kumimoji="1" lang="en-US" altLang="ja-JP" dirty="0"/>
              <a:t>2</a:t>
            </a:r>
            <a:r>
              <a:rPr kumimoji="1" lang="ja-JP" altLang="en-US" dirty="0" smtClean="0"/>
              <a:t>位）常陸大宮市：</a:t>
            </a:r>
            <a:r>
              <a:rPr kumimoji="1" lang="en-US" altLang="ja-JP" dirty="0" smtClean="0"/>
              <a:t>348.4 ha</a:t>
            </a:r>
          </a:p>
          <a:p>
            <a:r>
              <a:rPr kumimoji="1" lang="en-US" altLang="ja-JP" dirty="0" smtClean="0"/>
              <a:t>3</a:t>
            </a:r>
            <a:r>
              <a:rPr kumimoji="1" lang="ja-JP" altLang="en-US" dirty="0" smtClean="0"/>
              <a:t>位）つくば市：</a:t>
            </a:r>
            <a:r>
              <a:rPr kumimoji="1" lang="en-US" altLang="ja-JP" dirty="0" smtClean="0"/>
              <a:t>284.1 ha</a:t>
            </a:r>
          </a:p>
          <a:p>
            <a:r>
              <a:rPr lang="ja-JP" altLang="en-US" dirty="0"/>
              <a:t>･･</a:t>
            </a:r>
            <a:r>
              <a:rPr lang="ja-JP" altLang="en-US" dirty="0" smtClean="0"/>
              <a:t>･</a:t>
            </a:r>
            <a:endParaRPr lang="en-US" altLang="ja-JP" dirty="0" smtClean="0"/>
          </a:p>
          <a:p>
            <a:r>
              <a:rPr kumimoji="1" lang="en-US" altLang="ja-JP" dirty="0" smtClean="0"/>
              <a:t>19</a:t>
            </a:r>
            <a:r>
              <a:rPr kumimoji="1" lang="ja-JP" altLang="en-US" dirty="0" smtClean="0"/>
              <a:t>位）</a:t>
            </a:r>
            <a:r>
              <a:rPr kumimoji="1" lang="ja-JP" altLang="en-US" dirty="0" smtClean="0">
                <a:solidFill>
                  <a:srgbClr val="FF0000"/>
                </a:solidFill>
              </a:rPr>
              <a:t>土浦市：</a:t>
            </a:r>
            <a:r>
              <a:rPr kumimoji="1" lang="en-US" altLang="ja-JP" dirty="0" smtClean="0">
                <a:solidFill>
                  <a:srgbClr val="FF0000"/>
                </a:solidFill>
              </a:rPr>
              <a:t>113.8 ha</a:t>
            </a:r>
            <a:endParaRPr kumimoji="1" lang="ja-JP" altLang="en-US" dirty="0">
              <a:solidFill>
                <a:srgbClr val="FF0000"/>
              </a:solidFill>
            </a:endParaRPr>
          </a:p>
        </p:txBody>
      </p:sp>
      <p:sp>
        <p:nvSpPr>
          <p:cNvPr id="5" name="テキスト ボックス 4"/>
          <p:cNvSpPr txBox="1"/>
          <p:nvPr/>
        </p:nvSpPr>
        <p:spPr>
          <a:xfrm>
            <a:off x="4080491" y="3576299"/>
            <a:ext cx="4019049" cy="2031325"/>
          </a:xfrm>
          <a:prstGeom prst="rect">
            <a:avLst/>
          </a:prstGeom>
          <a:noFill/>
        </p:spPr>
        <p:txBody>
          <a:bodyPr wrap="none" rtlCol="0">
            <a:spAutoFit/>
          </a:bodyPr>
          <a:lstStyle/>
          <a:p>
            <a:r>
              <a:rPr lang="ja-JP" altLang="en-US" dirty="0" smtClean="0"/>
              <a:t>総面積あたりの耕作放棄地の割合順位</a:t>
            </a:r>
            <a:endParaRPr lang="en-US" altLang="ja-JP" dirty="0" smtClean="0"/>
          </a:p>
          <a:p>
            <a:r>
              <a:rPr lang="ja-JP" altLang="en-US" dirty="0"/>
              <a:t>（</a:t>
            </a:r>
            <a:r>
              <a:rPr lang="en-US" altLang="ja-JP" dirty="0"/>
              <a:t>30</a:t>
            </a:r>
            <a:r>
              <a:rPr lang="ja-JP" altLang="en-US" dirty="0"/>
              <a:t>市区町村中、</a:t>
            </a:r>
            <a:r>
              <a:rPr lang="en-US" altLang="ja-JP" dirty="0"/>
              <a:t>H22</a:t>
            </a:r>
            <a:r>
              <a:rPr lang="ja-JP" altLang="en-US" dirty="0"/>
              <a:t>年度）</a:t>
            </a:r>
            <a:endParaRPr lang="en-US" altLang="ja-JP" dirty="0"/>
          </a:p>
          <a:p>
            <a:r>
              <a:rPr kumimoji="1" lang="en-US" altLang="ja-JP" dirty="0" smtClean="0"/>
              <a:t>1</a:t>
            </a:r>
            <a:r>
              <a:rPr kumimoji="1" lang="ja-JP" altLang="en-US" dirty="0" smtClean="0"/>
              <a:t>位）那珂市：</a:t>
            </a:r>
            <a:r>
              <a:rPr kumimoji="1" lang="en-US" altLang="ja-JP" dirty="0" smtClean="0"/>
              <a:t>7.3</a:t>
            </a:r>
            <a:r>
              <a:rPr kumimoji="1" lang="ja-JP" altLang="en-US" dirty="0" smtClean="0"/>
              <a:t>％</a:t>
            </a:r>
            <a:endParaRPr kumimoji="1" lang="en-US" altLang="ja-JP" dirty="0" smtClean="0"/>
          </a:p>
          <a:p>
            <a:r>
              <a:rPr lang="en-US" altLang="ja-JP" dirty="0" smtClean="0"/>
              <a:t>2</a:t>
            </a:r>
            <a:r>
              <a:rPr lang="ja-JP" altLang="en-US" dirty="0" smtClean="0"/>
              <a:t>位）牛久市：</a:t>
            </a:r>
            <a:r>
              <a:rPr lang="en-US" altLang="ja-JP" dirty="0" smtClean="0"/>
              <a:t>6.7</a:t>
            </a:r>
            <a:r>
              <a:rPr lang="ja-JP" altLang="en-US" dirty="0" smtClean="0"/>
              <a:t>％</a:t>
            </a:r>
            <a:endParaRPr lang="en-US" altLang="ja-JP" dirty="0" smtClean="0"/>
          </a:p>
          <a:p>
            <a:r>
              <a:rPr kumimoji="1" lang="en-US" altLang="ja-JP" dirty="0" smtClean="0"/>
              <a:t>3</a:t>
            </a:r>
            <a:r>
              <a:rPr kumimoji="1" lang="ja-JP" altLang="en-US" dirty="0" smtClean="0"/>
              <a:t>位）板東市：</a:t>
            </a:r>
            <a:r>
              <a:rPr kumimoji="1" lang="en-US" altLang="ja-JP" dirty="0" smtClean="0"/>
              <a:t>5.7</a:t>
            </a:r>
            <a:r>
              <a:rPr kumimoji="1" lang="ja-JP" altLang="en-US" dirty="0" smtClean="0"/>
              <a:t>％</a:t>
            </a:r>
            <a:endParaRPr kumimoji="1" lang="en-US" altLang="ja-JP" dirty="0" smtClean="0"/>
          </a:p>
          <a:p>
            <a:r>
              <a:rPr kumimoji="1" lang="en-US" altLang="ja-JP" dirty="0" smtClean="0"/>
              <a:t>4</a:t>
            </a:r>
            <a:r>
              <a:rPr kumimoji="1" lang="ja-JP" altLang="en-US" dirty="0" smtClean="0"/>
              <a:t>位）石岡市：</a:t>
            </a:r>
            <a:r>
              <a:rPr kumimoji="1" lang="en-US" altLang="ja-JP" dirty="0" smtClean="0"/>
              <a:t>5.4</a:t>
            </a:r>
            <a:r>
              <a:rPr kumimoji="1" lang="ja-JP" altLang="en-US" dirty="0" smtClean="0"/>
              <a:t>％</a:t>
            </a:r>
            <a:endParaRPr kumimoji="1" lang="en-US" altLang="ja-JP" dirty="0" smtClean="0"/>
          </a:p>
          <a:p>
            <a:r>
              <a:rPr lang="en-US" altLang="ja-JP" dirty="0" smtClean="0"/>
              <a:t>5</a:t>
            </a:r>
            <a:r>
              <a:rPr lang="ja-JP" altLang="en-US" dirty="0" smtClean="0"/>
              <a:t>位）</a:t>
            </a:r>
            <a:r>
              <a:rPr lang="ja-JP" altLang="en-US" dirty="0" smtClean="0">
                <a:solidFill>
                  <a:srgbClr val="FF0000"/>
                </a:solidFill>
              </a:rPr>
              <a:t>土浦市：</a:t>
            </a:r>
            <a:r>
              <a:rPr lang="en-US" altLang="ja-JP" dirty="0" smtClean="0">
                <a:solidFill>
                  <a:srgbClr val="FF0000"/>
                </a:solidFill>
              </a:rPr>
              <a:t>5.0</a:t>
            </a:r>
            <a:r>
              <a:rPr lang="ja-JP" altLang="en-US" dirty="0" smtClean="0">
                <a:solidFill>
                  <a:srgbClr val="FF0000"/>
                </a:solidFill>
              </a:rPr>
              <a:t>％</a:t>
            </a:r>
            <a:endParaRPr kumimoji="1" lang="ja-JP" altLang="en-US" dirty="0">
              <a:solidFill>
                <a:srgbClr val="FF0000"/>
              </a:solidFill>
            </a:endParaRPr>
          </a:p>
        </p:txBody>
      </p:sp>
      <p:sp>
        <p:nvSpPr>
          <p:cNvPr id="6" name="テキスト ボックス 5"/>
          <p:cNvSpPr txBox="1"/>
          <p:nvPr/>
        </p:nvSpPr>
        <p:spPr>
          <a:xfrm>
            <a:off x="2190579" y="5747661"/>
            <a:ext cx="4762842" cy="461665"/>
          </a:xfrm>
          <a:prstGeom prst="rect">
            <a:avLst/>
          </a:prstGeom>
          <a:noFill/>
        </p:spPr>
        <p:txBody>
          <a:bodyPr wrap="none" rtlCol="0">
            <a:spAutoFit/>
          </a:bodyPr>
          <a:lstStyle/>
          <a:p>
            <a:r>
              <a:rPr kumimoji="1" lang="ja-JP" altLang="en-US" dirty="0" smtClean="0"/>
              <a:t>土浦市にとって</a:t>
            </a:r>
            <a:r>
              <a:rPr kumimoji="1" lang="ja-JP" altLang="en-US" sz="2400" u="sng" dirty="0" smtClean="0"/>
              <a:t>耕作放棄地</a:t>
            </a:r>
            <a:r>
              <a:rPr kumimoji="1" lang="ja-JP" altLang="en-US" dirty="0" smtClean="0"/>
              <a:t>は大きな問題！</a:t>
            </a:r>
            <a:endParaRPr kumimoji="1" lang="ja-JP" altLang="en-US" dirty="0"/>
          </a:p>
        </p:txBody>
      </p:sp>
      <p:pic>
        <p:nvPicPr>
          <p:cNvPr id="7" name="図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12537" y="934124"/>
            <a:ext cx="1451108" cy="967027"/>
          </a:xfrm>
          <a:prstGeom prst="rect">
            <a:avLst/>
          </a:prstGeom>
        </p:spPr>
      </p:pic>
      <p:sp>
        <p:nvSpPr>
          <p:cNvPr id="19" name="正方形/長方形 18"/>
          <p:cNvSpPr/>
          <p:nvPr/>
        </p:nvSpPr>
        <p:spPr>
          <a:xfrm>
            <a:off x="0" y="0"/>
            <a:ext cx="9144000" cy="6858000"/>
          </a:xfrm>
          <a:prstGeom prst="rect">
            <a:avLst/>
          </a:prstGeom>
          <a:solidFill>
            <a:schemeClr val="bg1">
              <a:alpha val="67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0" name="正方形/長方形 19"/>
          <p:cNvSpPr/>
          <p:nvPr/>
        </p:nvSpPr>
        <p:spPr>
          <a:xfrm>
            <a:off x="0" y="2912828"/>
            <a:ext cx="9144000" cy="1120335"/>
          </a:xfrm>
          <a:prstGeom prst="rect">
            <a:avLst/>
          </a:prstGeom>
          <a:solidFill>
            <a:schemeClr val="tx1">
              <a:lumMod val="65000"/>
              <a:lumOff val="35000"/>
            </a:schemeClr>
          </a:solidFill>
        </p:spPr>
        <p:style>
          <a:lnRef idx="1">
            <a:schemeClr val="dk1"/>
          </a:lnRef>
          <a:fillRef idx="3">
            <a:schemeClr val="dk1"/>
          </a:fillRef>
          <a:effectRef idx="2">
            <a:schemeClr val="dk1"/>
          </a:effectRef>
          <a:fontRef idx="minor">
            <a:schemeClr val="lt1"/>
          </a:fontRef>
        </p:style>
        <p:txBody>
          <a:bodyPr rtlCol="0" anchor="ctr"/>
          <a:lstStyle/>
          <a:p>
            <a:pPr algn="ctr"/>
            <a:r>
              <a:rPr lang="ja-JP" altLang="en-US" sz="3200" dirty="0" smtClean="0"/>
              <a:t>課題</a:t>
            </a:r>
            <a:r>
              <a:rPr lang="ja-JP" altLang="en-US" sz="3200" dirty="0" smtClean="0"/>
              <a:t>：</a:t>
            </a:r>
            <a:r>
              <a:rPr lang="ja-JP" altLang="en-US" sz="3200" dirty="0"/>
              <a:t>市全</a:t>
            </a:r>
            <a:r>
              <a:rPr lang="ja-JP" altLang="en-US" sz="3200" dirty="0" smtClean="0"/>
              <a:t>体</a:t>
            </a:r>
            <a:r>
              <a:rPr lang="ja-JP" altLang="en-US" sz="3200" dirty="0" smtClean="0"/>
              <a:t>に</a:t>
            </a:r>
            <a:r>
              <a:rPr lang="ja-JP" altLang="en-US" sz="3200" dirty="0" smtClean="0"/>
              <a:t>活気が足りない！</a:t>
            </a:r>
            <a:endParaRPr lang="en-US" altLang="ja-JP" sz="3200" dirty="0" smtClean="0"/>
          </a:p>
          <a:p>
            <a:pPr algn="ctr"/>
            <a:r>
              <a:rPr kumimoji="1" lang="ja-JP" altLang="en-US" sz="3200" b="1" dirty="0" smtClean="0"/>
              <a:t>　　　</a:t>
            </a:r>
            <a:r>
              <a:rPr kumimoji="1" lang="en-US" altLang="ja-JP" sz="3200" b="1" dirty="0" smtClean="0"/>
              <a:t>        </a:t>
            </a:r>
            <a:r>
              <a:rPr kumimoji="1" lang="ja-JP" altLang="en-US" sz="3200" b="1" dirty="0" smtClean="0"/>
              <a:t>耕作放棄地の有効利用！</a:t>
            </a:r>
            <a:endParaRPr kumimoji="1" lang="ja-JP" altLang="en-US" sz="4000" b="1" dirty="0"/>
          </a:p>
        </p:txBody>
      </p:sp>
      <p:grpSp>
        <p:nvGrpSpPr>
          <p:cNvPr id="9" name="図形グループ 8"/>
          <p:cNvGrpSpPr/>
          <p:nvPr/>
        </p:nvGrpSpPr>
        <p:grpSpPr>
          <a:xfrm>
            <a:off x="109483" y="136056"/>
            <a:ext cx="8915956" cy="646404"/>
            <a:chOff x="18436" y="136070"/>
            <a:chExt cx="8915956" cy="646404"/>
          </a:xfrm>
        </p:grpSpPr>
        <p:grpSp>
          <p:nvGrpSpPr>
            <p:cNvPr id="10" name="図形グループ 9"/>
            <p:cNvGrpSpPr/>
            <p:nvPr/>
          </p:nvGrpSpPr>
          <p:grpSpPr>
            <a:xfrm>
              <a:off x="18436" y="136070"/>
              <a:ext cx="8915956" cy="646404"/>
              <a:chOff x="67704" y="136079"/>
              <a:chExt cx="9932055" cy="646402"/>
            </a:xfrm>
          </p:grpSpPr>
          <p:sp>
            <p:nvSpPr>
              <p:cNvPr id="12" name="フローチャート: 記憶データ 11"/>
              <p:cNvSpPr/>
              <p:nvPr/>
            </p:nvSpPr>
            <p:spPr>
              <a:xfrm rot="10800000" flipV="1">
                <a:off x="2490293" y="136081"/>
                <a:ext cx="1383854" cy="646395"/>
              </a:xfrm>
              <a:prstGeom prst="flowChartOnlineStorage">
                <a:avLst/>
              </a:prstGeom>
              <a:solidFill>
                <a:srgbClr val="6CA326"/>
              </a:solidFill>
            </p:spPr>
            <p:style>
              <a:lnRef idx="1">
                <a:schemeClr val="accent1"/>
              </a:lnRef>
              <a:fillRef idx="3">
                <a:schemeClr val="accent1"/>
              </a:fillRef>
              <a:effectRef idx="2">
                <a:schemeClr val="accent1"/>
              </a:effectRef>
              <a:fontRef idx="minor">
                <a:schemeClr val="lt1"/>
              </a:fontRef>
            </p:style>
            <p:txBody>
              <a:bodyPr wrap="none" rtlCol="0" anchor="ctr">
                <a:scene3d>
                  <a:camera prst="orthographicFront">
                    <a:rot lat="0" lon="0" rev="0"/>
                  </a:camera>
                  <a:lightRig rig="threePt" dir="t"/>
                </a:scene3d>
              </a:bodyPr>
              <a:lstStyle/>
              <a:p>
                <a:pPr algn="ctr"/>
                <a:r>
                  <a:rPr kumimoji="1" lang="ja-JP" altLang="en-US" sz="2800" dirty="0" smtClean="0"/>
                  <a:t>観光</a:t>
                </a:r>
                <a:endParaRPr kumimoji="1" lang="ja-JP" altLang="en-US" sz="2800" dirty="0"/>
              </a:p>
            </p:txBody>
          </p:sp>
          <p:sp>
            <p:nvSpPr>
              <p:cNvPr id="13" name="フローチャート: 記憶データ 12"/>
              <p:cNvSpPr/>
              <p:nvPr/>
            </p:nvSpPr>
            <p:spPr>
              <a:xfrm rot="10800000" flipV="1">
                <a:off x="3705380" y="136085"/>
                <a:ext cx="1383854" cy="646395"/>
              </a:xfrm>
              <a:prstGeom prst="flowChartOnlineStorage">
                <a:avLst/>
              </a:prstGeom>
              <a:solidFill>
                <a:srgbClr val="7FC02C"/>
              </a:solidFill>
            </p:spPr>
            <p:style>
              <a:lnRef idx="1">
                <a:schemeClr val="accent1"/>
              </a:lnRef>
              <a:fillRef idx="3">
                <a:schemeClr val="accent1"/>
              </a:fillRef>
              <a:effectRef idx="2">
                <a:schemeClr val="accent1"/>
              </a:effectRef>
              <a:fontRef idx="minor">
                <a:schemeClr val="lt1"/>
              </a:fontRef>
            </p:style>
            <p:txBody>
              <a:bodyPr wrap="none" rtlCol="0" anchor="ctr">
                <a:scene3d>
                  <a:camera prst="orthographicFront">
                    <a:rot lat="0" lon="0" rev="0"/>
                  </a:camera>
                  <a:lightRig rig="threePt" dir="t"/>
                </a:scene3d>
              </a:bodyPr>
              <a:lstStyle/>
              <a:p>
                <a:pPr algn="ctr"/>
                <a:r>
                  <a:rPr kumimoji="1" lang="ja-JP" altLang="en-US" sz="2800" dirty="0" smtClean="0">
                    <a:solidFill>
                      <a:srgbClr val="FF0000"/>
                    </a:solidFill>
                  </a:rPr>
                  <a:t>産業</a:t>
                </a:r>
                <a:endParaRPr kumimoji="1" lang="ja-JP" altLang="en-US" sz="2800" dirty="0">
                  <a:solidFill>
                    <a:srgbClr val="FF0000"/>
                  </a:solidFill>
                </a:endParaRPr>
              </a:p>
            </p:txBody>
          </p:sp>
          <p:sp>
            <p:nvSpPr>
              <p:cNvPr id="14" name="フローチャート: 記憶データ 13"/>
              <p:cNvSpPr/>
              <p:nvPr/>
            </p:nvSpPr>
            <p:spPr>
              <a:xfrm rot="10800000" flipV="1">
                <a:off x="4933388" y="136082"/>
                <a:ext cx="1383854" cy="646395"/>
              </a:xfrm>
              <a:prstGeom prst="flowChartOnlineStorage">
                <a:avLst/>
              </a:prstGeom>
              <a:solidFill>
                <a:srgbClr val="8FDA30"/>
              </a:solidFill>
            </p:spPr>
            <p:style>
              <a:lnRef idx="1">
                <a:schemeClr val="accent1"/>
              </a:lnRef>
              <a:fillRef idx="3">
                <a:schemeClr val="accent1"/>
              </a:fillRef>
              <a:effectRef idx="2">
                <a:schemeClr val="accent1"/>
              </a:effectRef>
              <a:fontRef idx="minor">
                <a:schemeClr val="lt1"/>
              </a:fontRef>
            </p:style>
            <p:txBody>
              <a:bodyPr wrap="none" rtlCol="0" anchor="ctr">
                <a:scene3d>
                  <a:camera prst="orthographicFront">
                    <a:rot lat="0" lon="0" rev="0"/>
                  </a:camera>
                  <a:lightRig rig="threePt" dir="t"/>
                </a:scene3d>
              </a:bodyPr>
              <a:lstStyle/>
              <a:p>
                <a:pPr algn="ctr"/>
                <a:r>
                  <a:rPr lang="ja-JP" altLang="en-US" sz="2800" dirty="0" smtClean="0">
                    <a:solidFill>
                      <a:schemeClr val="bg1"/>
                    </a:solidFill>
                  </a:rPr>
                  <a:t>防犯</a:t>
                </a:r>
                <a:endParaRPr kumimoji="1" lang="ja-JP" altLang="en-US" sz="2800" dirty="0">
                  <a:solidFill>
                    <a:schemeClr val="bg1"/>
                  </a:solidFill>
                </a:endParaRPr>
              </a:p>
            </p:txBody>
          </p:sp>
          <p:sp>
            <p:nvSpPr>
              <p:cNvPr id="15" name="フローチャート: 記憶データ 14"/>
              <p:cNvSpPr/>
              <p:nvPr/>
            </p:nvSpPr>
            <p:spPr>
              <a:xfrm rot="10800000" flipV="1">
                <a:off x="6153196" y="136079"/>
                <a:ext cx="1383854" cy="646395"/>
              </a:xfrm>
              <a:prstGeom prst="flowChartOnlineStorage">
                <a:avLst/>
              </a:prstGeom>
              <a:solidFill>
                <a:srgbClr val="9FF335"/>
              </a:solidFill>
            </p:spPr>
            <p:style>
              <a:lnRef idx="1">
                <a:schemeClr val="accent1"/>
              </a:lnRef>
              <a:fillRef idx="3">
                <a:schemeClr val="accent1"/>
              </a:fillRef>
              <a:effectRef idx="2">
                <a:schemeClr val="accent1"/>
              </a:effectRef>
              <a:fontRef idx="minor">
                <a:schemeClr val="lt1"/>
              </a:fontRef>
            </p:style>
            <p:txBody>
              <a:bodyPr wrap="none" rtlCol="0" anchor="ctr">
                <a:scene3d>
                  <a:camera prst="orthographicFront">
                    <a:rot lat="0" lon="0" rev="0"/>
                  </a:camera>
                  <a:lightRig rig="threePt" dir="t"/>
                </a:scene3d>
              </a:bodyPr>
              <a:lstStyle/>
              <a:p>
                <a:pPr algn="ctr"/>
                <a:r>
                  <a:rPr lang="ja-JP" altLang="en-US" sz="2800" dirty="0" smtClean="0"/>
                  <a:t>交通</a:t>
                </a:r>
                <a:endParaRPr kumimoji="1" lang="ja-JP" altLang="en-US" sz="2800" dirty="0"/>
              </a:p>
            </p:txBody>
          </p:sp>
          <p:sp>
            <p:nvSpPr>
              <p:cNvPr id="16" name="フローチャート: 記憶データ 15"/>
              <p:cNvSpPr/>
              <p:nvPr/>
            </p:nvSpPr>
            <p:spPr>
              <a:xfrm rot="10800000" flipV="1">
                <a:off x="67704" y="136083"/>
                <a:ext cx="1383854" cy="646395"/>
              </a:xfrm>
              <a:prstGeom prst="flowChartOnlineStorage">
                <a:avLst/>
              </a:prstGeom>
              <a:solidFill>
                <a:srgbClr val="43621A"/>
              </a:solidFill>
            </p:spPr>
            <p:style>
              <a:lnRef idx="1">
                <a:schemeClr val="accent1"/>
              </a:lnRef>
              <a:fillRef idx="3">
                <a:schemeClr val="accent1"/>
              </a:fillRef>
              <a:effectRef idx="2">
                <a:schemeClr val="accent1"/>
              </a:effectRef>
              <a:fontRef idx="minor">
                <a:schemeClr val="lt1"/>
              </a:fontRef>
            </p:style>
            <p:txBody>
              <a:bodyPr wrap="none" rtlCol="0" anchor="ctr">
                <a:scene3d>
                  <a:camera prst="orthographicFront">
                    <a:rot lat="0" lon="0" rev="0"/>
                  </a:camera>
                  <a:lightRig rig="threePt" dir="t"/>
                </a:scene3d>
              </a:bodyPr>
              <a:lstStyle/>
              <a:p>
                <a:pPr algn="ctr"/>
                <a:r>
                  <a:rPr lang="ja-JP" altLang="en-US" sz="2000" dirty="0" smtClean="0">
                    <a:solidFill>
                      <a:srgbClr val="FFFFFF"/>
                    </a:solidFill>
                  </a:rPr>
                  <a:t>懇談会</a:t>
                </a:r>
                <a:endParaRPr kumimoji="1" lang="ja-JP" altLang="en-US" sz="2000" dirty="0">
                  <a:solidFill>
                    <a:srgbClr val="FFFFFF"/>
                  </a:solidFill>
                </a:endParaRPr>
              </a:p>
            </p:txBody>
          </p:sp>
          <p:sp>
            <p:nvSpPr>
              <p:cNvPr id="17" name="フローチャート: 記憶データ 16"/>
              <p:cNvSpPr/>
              <p:nvPr/>
            </p:nvSpPr>
            <p:spPr>
              <a:xfrm rot="10800000" flipV="1">
                <a:off x="1280654" y="136079"/>
                <a:ext cx="1383854" cy="646395"/>
              </a:xfrm>
              <a:prstGeom prst="flowChartOnlineStorage">
                <a:avLst/>
              </a:prstGeom>
              <a:solidFill>
                <a:srgbClr val="547E1E"/>
              </a:solidFill>
            </p:spPr>
            <p:style>
              <a:lnRef idx="1">
                <a:schemeClr val="accent1"/>
              </a:lnRef>
              <a:fillRef idx="3">
                <a:schemeClr val="accent1"/>
              </a:fillRef>
              <a:effectRef idx="2">
                <a:schemeClr val="accent1"/>
              </a:effectRef>
              <a:fontRef idx="minor">
                <a:schemeClr val="lt1"/>
              </a:fontRef>
            </p:style>
            <p:txBody>
              <a:bodyPr wrap="none" rtlCol="0" anchor="ctr">
                <a:scene3d>
                  <a:camera prst="orthographicFront">
                    <a:rot lat="0" lon="0" rev="0"/>
                  </a:camera>
                  <a:lightRig rig="threePt" dir="t"/>
                </a:scene3d>
              </a:bodyPr>
              <a:lstStyle/>
              <a:p>
                <a:pPr algn="ctr"/>
                <a:r>
                  <a:rPr lang="ja-JP" altLang="en-US" dirty="0" smtClean="0"/>
                  <a:t>　現地見学</a:t>
                </a:r>
                <a:endParaRPr kumimoji="1" lang="ja-JP" altLang="en-US" dirty="0"/>
              </a:p>
            </p:txBody>
          </p:sp>
          <p:sp>
            <p:nvSpPr>
              <p:cNvPr id="18" name="フローチャート: 記憶データ 17"/>
              <p:cNvSpPr/>
              <p:nvPr/>
            </p:nvSpPr>
            <p:spPr>
              <a:xfrm rot="10800000" flipV="1">
                <a:off x="8615906" y="136086"/>
                <a:ext cx="1383853" cy="646395"/>
              </a:xfrm>
              <a:prstGeom prst="flowChartOnlineStorage">
                <a:avLst/>
              </a:prstGeom>
              <a:solidFill>
                <a:srgbClr val="A6FF35"/>
              </a:solidFill>
            </p:spPr>
            <p:style>
              <a:lnRef idx="1">
                <a:schemeClr val="accent1"/>
              </a:lnRef>
              <a:fillRef idx="3">
                <a:schemeClr val="accent1"/>
              </a:fillRef>
              <a:effectRef idx="2">
                <a:schemeClr val="accent1"/>
              </a:effectRef>
              <a:fontRef idx="minor">
                <a:schemeClr val="lt1"/>
              </a:fontRef>
            </p:style>
            <p:txBody>
              <a:bodyPr wrap="none" rtlCol="0" anchor="ctr">
                <a:scene3d>
                  <a:camera prst="orthographicFront">
                    <a:rot lat="0" lon="0" rev="0"/>
                  </a:camera>
                  <a:lightRig rig="threePt" dir="t"/>
                </a:scene3d>
              </a:bodyPr>
              <a:lstStyle/>
              <a:p>
                <a:pPr algn="ctr"/>
                <a:r>
                  <a:rPr lang="ja-JP" altLang="en-US" dirty="0" smtClean="0"/>
                  <a:t>　課題総括</a:t>
                </a:r>
                <a:endParaRPr kumimoji="1" lang="ja-JP" altLang="en-US" dirty="0"/>
              </a:p>
            </p:txBody>
          </p:sp>
        </p:grpSp>
        <p:sp>
          <p:nvSpPr>
            <p:cNvPr id="11" name="フローチャート: 記憶データ 10"/>
            <p:cNvSpPr/>
            <p:nvPr/>
          </p:nvSpPr>
          <p:spPr>
            <a:xfrm rot="10800000" flipV="1">
              <a:off x="6567572" y="136078"/>
              <a:ext cx="1283463" cy="646396"/>
            </a:xfrm>
            <a:prstGeom prst="flowChartOnlineStorage">
              <a:avLst/>
            </a:prstGeom>
            <a:solidFill>
              <a:srgbClr val="9FF335"/>
            </a:solidFill>
          </p:spPr>
          <p:style>
            <a:lnRef idx="1">
              <a:schemeClr val="accent1"/>
            </a:lnRef>
            <a:fillRef idx="3">
              <a:schemeClr val="accent1"/>
            </a:fillRef>
            <a:effectRef idx="2">
              <a:schemeClr val="accent1"/>
            </a:effectRef>
            <a:fontRef idx="minor">
              <a:schemeClr val="lt1"/>
            </a:fontRef>
          </p:style>
          <p:txBody>
            <a:bodyPr wrap="none" rtlCol="0" anchor="ctr">
              <a:scene3d>
                <a:camera prst="orthographicFront">
                  <a:rot lat="0" lon="0" rev="0"/>
                </a:camera>
                <a:lightRig rig="threePt" dir="t"/>
              </a:scene3d>
            </a:bodyPr>
            <a:lstStyle/>
            <a:p>
              <a:pPr algn="ctr"/>
              <a:r>
                <a:rPr lang="ja-JP" altLang="en-US" sz="2800" dirty="0" smtClean="0"/>
                <a:t>人口</a:t>
              </a:r>
              <a:endParaRPr kumimoji="1" lang="ja-JP" altLang="en-US" sz="2800" dirty="0"/>
            </a:p>
          </p:txBody>
        </p:sp>
      </p:grpSp>
    </p:spTree>
    <p:extLst>
      <p:ext uri="{BB962C8B-B14F-4D97-AF65-F5344CB8AC3E}">
        <p14:creationId xmlns:p14="http://schemas.microsoft.com/office/powerpoint/2010/main" val="1104338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3" name="図形グループ 22"/>
          <p:cNvGrpSpPr/>
          <p:nvPr/>
        </p:nvGrpSpPr>
        <p:grpSpPr>
          <a:xfrm>
            <a:off x="109483" y="136056"/>
            <a:ext cx="8915956" cy="646404"/>
            <a:chOff x="18436" y="136070"/>
            <a:chExt cx="8915956" cy="646404"/>
          </a:xfrm>
        </p:grpSpPr>
        <p:grpSp>
          <p:nvGrpSpPr>
            <p:cNvPr id="24" name="図形グループ 23"/>
            <p:cNvGrpSpPr/>
            <p:nvPr/>
          </p:nvGrpSpPr>
          <p:grpSpPr>
            <a:xfrm>
              <a:off x="18436" y="136070"/>
              <a:ext cx="8915956" cy="646404"/>
              <a:chOff x="67704" y="136079"/>
              <a:chExt cx="9932055" cy="646402"/>
            </a:xfrm>
          </p:grpSpPr>
          <p:sp>
            <p:nvSpPr>
              <p:cNvPr id="26" name="フローチャート: 記憶データ 25"/>
              <p:cNvSpPr/>
              <p:nvPr/>
            </p:nvSpPr>
            <p:spPr>
              <a:xfrm rot="10800000" flipV="1">
                <a:off x="2490293" y="136081"/>
                <a:ext cx="1383854" cy="646395"/>
              </a:xfrm>
              <a:prstGeom prst="flowChartOnlineStorage">
                <a:avLst/>
              </a:prstGeom>
              <a:solidFill>
                <a:srgbClr val="6CA326"/>
              </a:solidFill>
            </p:spPr>
            <p:style>
              <a:lnRef idx="1">
                <a:schemeClr val="accent1"/>
              </a:lnRef>
              <a:fillRef idx="3">
                <a:schemeClr val="accent1"/>
              </a:fillRef>
              <a:effectRef idx="2">
                <a:schemeClr val="accent1"/>
              </a:effectRef>
              <a:fontRef idx="minor">
                <a:schemeClr val="lt1"/>
              </a:fontRef>
            </p:style>
            <p:txBody>
              <a:bodyPr wrap="none" rtlCol="0" anchor="ctr">
                <a:scene3d>
                  <a:camera prst="orthographicFront">
                    <a:rot lat="0" lon="0" rev="0"/>
                  </a:camera>
                  <a:lightRig rig="threePt" dir="t"/>
                </a:scene3d>
              </a:bodyPr>
              <a:lstStyle/>
              <a:p>
                <a:pPr algn="ctr"/>
                <a:r>
                  <a:rPr kumimoji="1" lang="ja-JP" altLang="en-US" sz="2800" dirty="0" smtClean="0"/>
                  <a:t>観光</a:t>
                </a:r>
                <a:endParaRPr kumimoji="1" lang="ja-JP" altLang="en-US" sz="2800" dirty="0"/>
              </a:p>
            </p:txBody>
          </p:sp>
          <p:sp>
            <p:nvSpPr>
              <p:cNvPr id="27" name="フローチャート: 記憶データ 26"/>
              <p:cNvSpPr/>
              <p:nvPr/>
            </p:nvSpPr>
            <p:spPr>
              <a:xfrm rot="10800000" flipV="1">
                <a:off x="3705380" y="136085"/>
                <a:ext cx="1383854" cy="646395"/>
              </a:xfrm>
              <a:prstGeom prst="flowChartOnlineStorage">
                <a:avLst/>
              </a:prstGeom>
              <a:solidFill>
                <a:srgbClr val="7FC02C"/>
              </a:solidFill>
            </p:spPr>
            <p:style>
              <a:lnRef idx="1">
                <a:schemeClr val="accent1"/>
              </a:lnRef>
              <a:fillRef idx="3">
                <a:schemeClr val="accent1"/>
              </a:fillRef>
              <a:effectRef idx="2">
                <a:schemeClr val="accent1"/>
              </a:effectRef>
              <a:fontRef idx="minor">
                <a:schemeClr val="lt1"/>
              </a:fontRef>
            </p:style>
            <p:txBody>
              <a:bodyPr wrap="none" rtlCol="0" anchor="ctr">
                <a:scene3d>
                  <a:camera prst="orthographicFront">
                    <a:rot lat="0" lon="0" rev="0"/>
                  </a:camera>
                  <a:lightRig rig="threePt" dir="t"/>
                </a:scene3d>
              </a:bodyPr>
              <a:lstStyle/>
              <a:p>
                <a:pPr algn="ctr"/>
                <a:r>
                  <a:rPr kumimoji="1" lang="ja-JP" altLang="en-US" sz="2800" dirty="0" smtClean="0"/>
                  <a:t>産業</a:t>
                </a:r>
                <a:endParaRPr kumimoji="1" lang="ja-JP" altLang="en-US" sz="2800" dirty="0"/>
              </a:p>
            </p:txBody>
          </p:sp>
          <p:sp>
            <p:nvSpPr>
              <p:cNvPr id="28" name="フローチャート: 記憶データ 27"/>
              <p:cNvSpPr/>
              <p:nvPr/>
            </p:nvSpPr>
            <p:spPr>
              <a:xfrm rot="10800000" flipV="1">
                <a:off x="4933388" y="136082"/>
                <a:ext cx="1383854" cy="646395"/>
              </a:xfrm>
              <a:prstGeom prst="flowChartOnlineStorage">
                <a:avLst/>
              </a:prstGeom>
              <a:solidFill>
                <a:srgbClr val="8FDA30"/>
              </a:solidFill>
            </p:spPr>
            <p:style>
              <a:lnRef idx="1">
                <a:schemeClr val="accent1"/>
              </a:lnRef>
              <a:fillRef idx="3">
                <a:schemeClr val="accent1"/>
              </a:fillRef>
              <a:effectRef idx="2">
                <a:schemeClr val="accent1"/>
              </a:effectRef>
              <a:fontRef idx="minor">
                <a:schemeClr val="lt1"/>
              </a:fontRef>
            </p:style>
            <p:txBody>
              <a:bodyPr wrap="none" rtlCol="0" anchor="ctr">
                <a:scene3d>
                  <a:camera prst="orthographicFront">
                    <a:rot lat="0" lon="0" rev="0"/>
                  </a:camera>
                  <a:lightRig rig="threePt" dir="t"/>
                </a:scene3d>
              </a:bodyPr>
              <a:lstStyle/>
              <a:p>
                <a:pPr algn="ctr"/>
                <a:r>
                  <a:rPr lang="ja-JP" altLang="en-US" sz="2800" dirty="0" smtClean="0">
                    <a:solidFill>
                      <a:srgbClr val="FF0000"/>
                    </a:solidFill>
                  </a:rPr>
                  <a:t>防犯</a:t>
                </a:r>
                <a:endParaRPr kumimoji="1" lang="ja-JP" altLang="en-US" sz="2800" dirty="0">
                  <a:solidFill>
                    <a:srgbClr val="FF0000"/>
                  </a:solidFill>
                </a:endParaRPr>
              </a:p>
            </p:txBody>
          </p:sp>
          <p:sp>
            <p:nvSpPr>
              <p:cNvPr id="29" name="フローチャート: 記憶データ 28"/>
              <p:cNvSpPr/>
              <p:nvPr/>
            </p:nvSpPr>
            <p:spPr>
              <a:xfrm rot="10800000" flipV="1">
                <a:off x="6153196" y="136079"/>
                <a:ext cx="1383854" cy="646395"/>
              </a:xfrm>
              <a:prstGeom prst="flowChartOnlineStorage">
                <a:avLst/>
              </a:prstGeom>
              <a:solidFill>
                <a:srgbClr val="9FF335"/>
              </a:solidFill>
            </p:spPr>
            <p:style>
              <a:lnRef idx="1">
                <a:schemeClr val="accent1"/>
              </a:lnRef>
              <a:fillRef idx="3">
                <a:schemeClr val="accent1"/>
              </a:fillRef>
              <a:effectRef idx="2">
                <a:schemeClr val="accent1"/>
              </a:effectRef>
              <a:fontRef idx="minor">
                <a:schemeClr val="lt1"/>
              </a:fontRef>
            </p:style>
            <p:txBody>
              <a:bodyPr wrap="none" rtlCol="0" anchor="ctr">
                <a:scene3d>
                  <a:camera prst="orthographicFront">
                    <a:rot lat="0" lon="0" rev="0"/>
                  </a:camera>
                  <a:lightRig rig="threePt" dir="t"/>
                </a:scene3d>
              </a:bodyPr>
              <a:lstStyle/>
              <a:p>
                <a:pPr algn="ctr"/>
                <a:r>
                  <a:rPr lang="ja-JP" altLang="en-US" sz="2800" dirty="0" smtClean="0"/>
                  <a:t>交通</a:t>
                </a:r>
                <a:endParaRPr kumimoji="1" lang="ja-JP" altLang="en-US" sz="2800" dirty="0"/>
              </a:p>
            </p:txBody>
          </p:sp>
          <p:sp>
            <p:nvSpPr>
              <p:cNvPr id="30" name="フローチャート: 記憶データ 29"/>
              <p:cNvSpPr/>
              <p:nvPr/>
            </p:nvSpPr>
            <p:spPr>
              <a:xfrm rot="10800000" flipV="1">
                <a:off x="67704" y="136083"/>
                <a:ext cx="1383854" cy="646395"/>
              </a:xfrm>
              <a:prstGeom prst="flowChartOnlineStorage">
                <a:avLst/>
              </a:prstGeom>
              <a:solidFill>
                <a:srgbClr val="43621A"/>
              </a:solidFill>
            </p:spPr>
            <p:style>
              <a:lnRef idx="1">
                <a:schemeClr val="accent1"/>
              </a:lnRef>
              <a:fillRef idx="3">
                <a:schemeClr val="accent1"/>
              </a:fillRef>
              <a:effectRef idx="2">
                <a:schemeClr val="accent1"/>
              </a:effectRef>
              <a:fontRef idx="minor">
                <a:schemeClr val="lt1"/>
              </a:fontRef>
            </p:style>
            <p:txBody>
              <a:bodyPr wrap="none" rtlCol="0" anchor="ctr">
                <a:scene3d>
                  <a:camera prst="orthographicFront">
                    <a:rot lat="0" lon="0" rev="0"/>
                  </a:camera>
                  <a:lightRig rig="threePt" dir="t"/>
                </a:scene3d>
              </a:bodyPr>
              <a:lstStyle/>
              <a:p>
                <a:pPr algn="ctr"/>
                <a:r>
                  <a:rPr lang="ja-JP" altLang="en-US" sz="2000" dirty="0" smtClean="0">
                    <a:solidFill>
                      <a:srgbClr val="FFFFFF"/>
                    </a:solidFill>
                  </a:rPr>
                  <a:t>懇談会</a:t>
                </a:r>
                <a:endParaRPr kumimoji="1" lang="ja-JP" altLang="en-US" sz="2000" dirty="0">
                  <a:solidFill>
                    <a:srgbClr val="FFFFFF"/>
                  </a:solidFill>
                </a:endParaRPr>
              </a:p>
            </p:txBody>
          </p:sp>
          <p:sp>
            <p:nvSpPr>
              <p:cNvPr id="31" name="フローチャート: 記憶データ 30"/>
              <p:cNvSpPr/>
              <p:nvPr/>
            </p:nvSpPr>
            <p:spPr>
              <a:xfrm rot="10800000" flipV="1">
                <a:off x="1280654" y="136079"/>
                <a:ext cx="1383854" cy="646395"/>
              </a:xfrm>
              <a:prstGeom prst="flowChartOnlineStorage">
                <a:avLst/>
              </a:prstGeom>
              <a:solidFill>
                <a:srgbClr val="547E1E"/>
              </a:solidFill>
            </p:spPr>
            <p:style>
              <a:lnRef idx="1">
                <a:schemeClr val="accent1"/>
              </a:lnRef>
              <a:fillRef idx="3">
                <a:schemeClr val="accent1"/>
              </a:fillRef>
              <a:effectRef idx="2">
                <a:schemeClr val="accent1"/>
              </a:effectRef>
              <a:fontRef idx="minor">
                <a:schemeClr val="lt1"/>
              </a:fontRef>
            </p:style>
            <p:txBody>
              <a:bodyPr wrap="none" rtlCol="0" anchor="ctr">
                <a:scene3d>
                  <a:camera prst="orthographicFront">
                    <a:rot lat="0" lon="0" rev="0"/>
                  </a:camera>
                  <a:lightRig rig="threePt" dir="t"/>
                </a:scene3d>
              </a:bodyPr>
              <a:lstStyle/>
              <a:p>
                <a:pPr algn="ctr"/>
                <a:r>
                  <a:rPr lang="ja-JP" altLang="en-US" dirty="0" smtClean="0"/>
                  <a:t>　現地見学</a:t>
                </a:r>
                <a:endParaRPr kumimoji="1" lang="ja-JP" altLang="en-US" dirty="0"/>
              </a:p>
            </p:txBody>
          </p:sp>
          <p:sp>
            <p:nvSpPr>
              <p:cNvPr id="32" name="フローチャート: 記憶データ 31"/>
              <p:cNvSpPr/>
              <p:nvPr/>
            </p:nvSpPr>
            <p:spPr>
              <a:xfrm rot="10800000" flipV="1">
                <a:off x="8615906" y="136086"/>
                <a:ext cx="1383853" cy="646395"/>
              </a:xfrm>
              <a:prstGeom prst="flowChartOnlineStorage">
                <a:avLst/>
              </a:prstGeom>
              <a:solidFill>
                <a:srgbClr val="A6FF35"/>
              </a:solidFill>
            </p:spPr>
            <p:style>
              <a:lnRef idx="1">
                <a:schemeClr val="accent1"/>
              </a:lnRef>
              <a:fillRef idx="3">
                <a:schemeClr val="accent1"/>
              </a:fillRef>
              <a:effectRef idx="2">
                <a:schemeClr val="accent1"/>
              </a:effectRef>
              <a:fontRef idx="minor">
                <a:schemeClr val="lt1"/>
              </a:fontRef>
            </p:style>
            <p:txBody>
              <a:bodyPr wrap="none" rtlCol="0" anchor="ctr">
                <a:scene3d>
                  <a:camera prst="orthographicFront">
                    <a:rot lat="0" lon="0" rev="0"/>
                  </a:camera>
                  <a:lightRig rig="threePt" dir="t"/>
                </a:scene3d>
              </a:bodyPr>
              <a:lstStyle/>
              <a:p>
                <a:pPr algn="ctr"/>
                <a:r>
                  <a:rPr lang="ja-JP" altLang="en-US" dirty="0" smtClean="0"/>
                  <a:t>　課題総括</a:t>
                </a:r>
                <a:endParaRPr kumimoji="1" lang="ja-JP" altLang="en-US" dirty="0"/>
              </a:p>
            </p:txBody>
          </p:sp>
        </p:grpSp>
        <p:sp>
          <p:nvSpPr>
            <p:cNvPr id="25" name="フローチャート: 記憶データ 24"/>
            <p:cNvSpPr/>
            <p:nvPr/>
          </p:nvSpPr>
          <p:spPr>
            <a:xfrm rot="10800000" flipV="1">
              <a:off x="6567572" y="136078"/>
              <a:ext cx="1283463" cy="646396"/>
            </a:xfrm>
            <a:prstGeom prst="flowChartOnlineStorage">
              <a:avLst/>
            </a:prstGeom>
            <a:solidFill>
              <a:srgbClr val="9FF335"/>
            </a:solidFill>
          </p:spPr>
          <p:style>
            <a:lnRef idx="1">
              <a:schemeClr val="accent1"/>
            </a:lnRef>
            <a:fillRef idx="3">
              <a:schemeClr val="accent1"/>
            </a:fillRef>
            <a:effectRef idx="2">
              <a:schemeClr val="accent1"/>
            </a:effectRef>
            <a:fontRef idx="minor">
              <a:schemeClr val="lt1"/>
            </a:fontRef>
          </p:style>
          <p:txBody>
            <a:bodyPr wrap="none" rtlCol="0" anchor="ctr">
              <a:scene3d>
                <a:camera prst="orthographicFront">
                  <a:rot lat="0" lon="0" rev="0"/>
                </a:camera>
                <a:lightRig rig="threePt" dir="t"/>
              </a:scene3d>
            </a:bodyPr>
            <a:lstStyle/>
            <a:p>
              <a:pPr algn="ctr"/>
              <a:r>
                <a:rPr lang="ja-JP" altLang="en-US" sz="2800" dirty="0" smtClean="0"/>
                <a:t>人口</a:t>
              </a:r>
              <a:endParaRPr kumimoji="1" lang="ja-JP" altLang="en-US" sz="2800" dirty="0"/>
            </a:p>
          </p:txBody>
        </p:sp>
      </p:grpSp>
      <p:sp>
        <p:nvSpPr>
          <p:cNvPr id="35" name="コンテンツ プレースホルダー 2"/>
          <p:cNvSpPr txBox="1">
            <a:spLocks/>
          </p:cNvSpPr>
          <p:nvPr/>
        </p:nvSpPr>
        <p:spPr>
          <a:xfrm>
            <a:off x="457200" y="1600200"/>
            <a:ext cx="8229600" cy="4525963"/>
          </a:xfrm>
          <a:prstGeom prst="rect">
            <a:avLst/>
          </a:prstGeom>
        </p:spPr>
        <p:txBody>
          <a:bodyPr/>
          <a:lst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pPr marL="342900" lvl="1" indent="-342900">
              <a:buFont typeface="Arial"/>
              <a:buChar char="•"/>
            </a:pPr>
            <a:r>
              <a:rPr lang="ja-JP" altLang="en-US" dirty="0" smtClean="0"/>
              <a:t>茨城県内の犯罪発生件数</a:t>
            </a:r>
            <a:endParaRPr lang="en-US" altLang="ja-JP" dirty="0" smtClean="0"/>
          </a:p>
          <a:p>
            <a:pPr marL="0" lvl="1" indent="0">
              <a:buFont typeface="Arial"/>
              <a:buNone/>
            </a:pPr>
            <a:r>
              <a:rPr lang="en-US" altLang="ja-JP" dirty="0" smtClean="0"/>
              <a:t>		→</a:t>
            </a:r>
            <a:r>
              <a:rPr lang="ja-JP" altLang="en-US" dirty="0" smtClean="0"/>
              <a:t>県内市町村中、</a:t>
            </a:r>
            <a:r>
              <a:rPr lang="ja-JP" altLang="en-US" dirty="0" smtClean="0">
                <a:solidFill>
                  <a:srgbClr val="FF0000"/>
                </a:solidFill>
              </a:rPr>
              <a:t>ワースト</a:t>
            </a:r>
            <a:r>
              <a:rPr lang="en-US" altLang="ja-JP" dirty="0" smtClean="0">
                <a:solidFill>
                  <a:srgbClr val="FF0000"/>
                </a:solidFill>
              </a:rPr>
              <a:t>1</a:t>
            </a:r>
            <a:r>
              <a:rPr lang="ja-JP" altLang="en-US" dirty="0" smtClean="0">
                <a:solidFill>
                  <a:srgbClr val="FF0000"/>
                </a:solidFill>
              </a:rPr>
              <a:t>位</a:t>
            </a:r>
            <a:endParaRPr lang="en-US" altLang="ja-JP" dirty="0">
              <a:solidFill>
                <a:srgbClr val="FF0000"/>
              </a:solidFill>
            </a:endParaRPr>
          </a:p>
        </p:txBody>
      </p:sp>
      <p:pic>
        <p:nvPicPr>
          <p:cNvPr id="36" name="図 35" descr="2-1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1647" y="3143249"/>
            <a:ext cx="2298780" cy="3487417"/>
          </a:xfrm>
          <a:prstGeom prst="rect">
            <a:avLst/>
          </a:prstGeom>
        </p:spPr>
      </p:pic>
      <p:sp>
        <p:nvSpPr>
          <p:cNvPr id="37" name="円形吹き出し 36"/>
          <p:cNvSpPr/>
          <p:nvPr/>
        </p:nvSpPr>
        <p:spPr>
          <a:xfrm>
            <a:off x="1398309" y="3286125"/>
            <a:ext cx="3634065" cy="1984375"/>
          </a:xfrm>
          <a:prstGeom prst="wedgeEllipseCallout">
            <a:avLst>
              <a:gd name="adj1" fmla="val 85660"/>
              <a:gd name="adj2" fmla="val 22500"/>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2400" dirty="0">
              <a:latin typeface="ＭＳ ゴシック"/>
              <a:ea typeface="ＭＳ ゴシック"/>
              <a:cs typeface="ＭＳ ゴシック"/>
            </a:endParaRPr>
          </a:p>
        </p:txBody>
      </p:sp>
      <p:sp>
        <p:nvSpPr>
          <p:cNvPr id="38" name="テキスト ボックス 37"/>
          <p:cNvSpPr txBox="1"/>
          <p:nvPr/>
        </p:nvSpPr>
        <p:spPr>
          <a:xfrm>
            <a:off x="1816894" y="3905250"/>
            <a:ext cx="2646878" cy="830997"/>
          </a:xfrm>
          <a:prstGeom prst="rect">
            <a:avLst/>
          </a:prstGeom>
          <a:noFill/>
        </p:spPr>
        <p:txBody>
          <a:bodyPr wrap="none" rtlCol="0">
            <a:spAutoFit/>
          </a:bodyPr>
          <a:lstStyle/>
          <a:p>
            <a:pPr algn="ctr"/>
            <a:r>
              <a:rPr lang="ja-JP" altLang="en-US" sz="2400" dirty="0">
                <a:solidFill>
                  <a:srgbClr val="FF0000"/>
                </a:solidFill>
                <a:latin typeface="ＭＳ ゴシック"/>
                <a:ea typeface="ＭＳ ゴシック"/>
                <a:cs typeface="ＭＳ ゴシック"/>
              </a:rPr>
              <a:t>刑法犯総数</a:t>
            </a:r>
            <a:r>
              <a:rPr lang="en-US" altLang="ja-JP" sz="2400" dirty="0">
                <a:solidFill>
                  <a:srgbClr val="FF0000"/>
                </a:solidFill>
                <a:latin typeface="ＭＳ ゴシック"/>
                <a:ea typeface="ＭＳ ゴシック"/>
                <a:cs typeface="ＭＳ ゴシック"/>
              </a:rPr>
              <a:t> </a:t>
            </a:r>
            <a:r>
              <a:rPr lang="en-US" altLang="ja-JP" sz="2400" dirty="0" smtClean="0">
                <a:solidFill>
                  <a:srgbClr val="FF0000"/>
                </a:solidFill>
                <a:latin typeface="ＭＳ ゴシック"/>
                <a:ea typeface="ＭＳ ゴシック"/>
                <a:cs typeface="ＭＳ ゴシック"/>
              </a:rPr>
              <a:t>3,046</a:t>
            </a:r>
          </a:p>
          <a:p>
            <a:pPr algn="ctr"/>
            <a:r>
              <a:rPr lang="ja-JP" altLang="en-US" sz="2400" dirty="0" smtClean="0">
                <a:solidFill>
                  <a:srgbClr val="FF0000"/>
                </a:solidFill>
                <a:latin typeface="ＭＳ ゴシック"/>
                <a:ea typeface="ＭＳ ゴシック"/>
                <a:cs typeface="ＭＳ ゴシック"/>
              </a:rPr>
              <a:t>犯罪率</a:t>
            </a:r>
            <a:r>
              <a:rPr lang="en-US" altLang="ja-JP" sz="2400" dirty="0" smtClean="0">
                <a:solidFill>
                  <a:srgbClr val="FF0000"/>
                </a:solidFill>
                <a:latin typeface="ＭＳ ゴシック"/>
                <a:ea typeface="ＭＳ ゴシック"/>
                <a:cs typeface="ＭＳ ゴシック"/>
              </a:rPr>
              <a:t> 211.7</a:t>
            </a:r>
            <a:endParaRPr lang="ja-JP" altLang="en-US" sz="2400" dirty="0">
              <a:solidFill>
                <a:srgbClr val="FF0000"/>
              </a:solidFill>
              <a:latin typeface="ＭＳ ゴシック"/>
              <a:ea typeface="ＭＳ ゴシック"/>
              <a:cs typeface="ＭＳ ゴシック"/>
            </a:endParaRPr>
          </a:p>
        </p:txBody>
      </p:sp>
      <p:sp>
        <p:nvSpPr>
          <p:cNvPr id="39" name="テキスト ボックス 38"/>
          <p:cNvSpPr txBox="1"/>
          <p:nvPr/>
        </p:nvSpPr>
        <p:spPr>
          <a:xfrm>
            <a:off x="2806701" y="6254568"/>
            <a:ext cx="3273424" cy="400110"/>
          </a:xfrm>
          <a:prstGeom prst="rect">
            <a:avLst/>
          </a:prstGeom>
          <a:noFill/>
        </p:spPr>
        <p:txBody>
          <a:bodyPr wrap="square" rtlCol="0">
            <a:spAutoFit/>
          </a:bodyPr>
          <a:lstStyle/>
          <a:p>
            <a:pPr marL="0" lvl="1"/>
            <a:r>
              <a:rPr lang="ja-JP" altLang="en-US" sz="2000" dirty="0" smtClean="0"/>
              <a:t>昨年度</a:t>
            </a:r>
            <a:r>
              <a:rPr lang="en-US" altLang="ja-JP" sz="2000" dirty="0" smtClean="0"/>
              <a:t>MP</a:t>
            </a:r>
            <a:r>
              <a:rPr lang="ja-JP" altLang="en-US" sz="2000" dirty="0" smtClean="0"/>
              <a:t>策定実習発表より</a:t>
            </a:r>
            <a:endParaRPr lang="en-US" altLang="ja-JP" sz="2000" dirty="0"/>
          </a:p>
        </p:txBody>
      </p:sp>
    </p:spTree>
    <p:extLst>
      <p:ext uri="{BB962C8B-B14F-4D97-AF65-F5344CB8AC3E}">
        <p14:creationId xmlns:p14="http://schemas.microsoft.com/office/powerpoint/2010/main" val="28432797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図 26" descr="131025kamitakatsumap.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35478" y="3540125"/>
            <a:ext cx="3526820" cy="3041649"/>
          </a:xfrm>
          <a:prstGeom prst="rect">
            <a:avLst/>
          </a:prstGeom>
        </p:spPr>
      </p:pic>
      <p:pic>
        <p:nvPicPr>
          <p:cNvPr id="28" name="図 27" descr="20120601_2502604.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74848" y="5786815"/>
            <a:ext cx="529973" cy="794959"/>
          </a:xfrm>
          <a:prstGeom prst="rect">
            <a:avLst/>
          </a:prstGeom>
        </p:spPr>
      </p:pic>
      <p:sp>
        <p:nvSpPr>
          <p:cNvPr id="29" name="円形吹き出し 28"/>
          <p:cNvSpPr/>
          <p:nvPr/>
        </p:nvSpPr>
        <p:spPr>
          <a:xfrm>
            <a:off x="688116" y="3596017"/>
            <a:ext cx="3614370" cy="2299209"/>
          </a:xfrm>
          <a:prstGeom prst="wedgeEllipseCallout">
            <a:avLst>
              <a:gd name="adj1" fmla="val 76729"/>
              <a:gd name="adj2" fmla="val 25911"/>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dirty="0"/>
          </a:p>
        </p:txBody>
      </p:sp>
      <p:sp>
        <p:nvSpPr>
          <p:cNvPr id="30" name="コンテンツ プレースホルダー 2"/>
          <p:cNvSpPr>
            <a:spLocks noGrp="1"/>
          </p:cNvSpPr>
          <p:nvPr>
            <p:ph idx="1"/>
          </p:nvPr>
        </p:nvSpPr>
        <p:spPr>
          <a:xfrm>
            <a:off x="457200" y="1600200"/>
            <a:ext cx="8229600" cy="4525963"/>
          </a:xfrm>
        </p:spPr>
        <p:txBody>
          <a:bodyPr>
            <a:normAutofit/>
          </a:bodyPr>
          <a:lstStyle/>
          <a:p>
            <a:pPr marL="457200" lvl="1" indent="0">
              <a:lnSpc>
                <a:spcPct val="80000"/>
              </a:lnSpc>
              <a:buNone/>
            </a:pPr>
            <a:r>
              <a:rPr lang="ja-JP" altLang="en-US" dirty="0" smtClean="0"/>
              <a:t>「</a:t>
            </a:r>
            <a:r>
              <a:rPr lang="ja-JP" altLang="en-US" dirty="0"/>
              <a:t>いばらきデジタルマップ」のデータより、</a:t>
            </a:r>
            <a:endParaRPr lang="en-US" altLang="ja-JP" dirty="0"/>
          </a:p>
          <a:p>
            <a:pPr marL="0" indent="0">
              <a:lnSpc>
                <a:spcPct val="80000"/>
              </a:lnSpc>
              <a:buNone/>
            </a:pPr>
            <a:r>
              <a:rPr lang="en-US" altLang="ja-JP" sz="2800" dirty="0"/>
              <a:t>	</a:t>
            </a:r>
            <a:r>
              <a:rPr lang="ja-JP" altLang="en-US" sz="2800" dirty="0">
                <a:solidFill>
                  <a:srgbClr val="FF0000"/>
                </a:solidFill>
              </a:rPr>
              <a:t>平成</a:t>
            </a:r>
            <a:r>
              <a:rPr lang="en-US" altLang="ja-JP" sz="2800" dirty="0">
                <a:solidFill>
                  <a:srgbClr val="FF0000"/>
                </a:solidFill>
              </a:rPr>
              <a:t>25</a:t>
            </a:r>
            <a:r>
              <a:rPr lang="ja-JP" altLang="en-US" sz="2800" dirty="0">
                <a:solidFill>
                  <a:srgbClr val="FF0000"/>
                </a:solidFill>
              </a:rPr>
              <a:t>年刑法犯総数／人口総数</a:t>
            </a:r>
            <a:r>
              <a:rPr lang="ja-JP" altLang="en-US" sz="2800" dirty="0" smtClean="0"/>
              <a:t>の値を</a:t>
            </a:r>
            <a:r>
              <a:rPr lang="ja-JP" altLang="en-US" sz="2800" dirty="0"/>
              <a:t>調査</a:t>
            </a:r>
            <a:r>
              <a:rPr lang="en-US" altLang="ja-JP" sz="2800" dirty="0"/>
              <a:t>	</a:t>
            </a:r>
          </a:p>
          <a:p>
            <a:pPr marL="914400" lvl="2" indent="0">
              <a:buNone/>
            </a:pPr>
            <a:r>
              <a:rPr lang="en-US" altLang="ja-JP" sz="2800" dirty="0" smtClean="0"/>
              <a:t>→</a:t>
            </a:r>
            <a:r>
              <a:rPr lang="ja-JP" altLang="en-US" sz="2800" dirty="0" smtClean="0"/>
              <a:t>土浦市内では「</a:t>
            </a:r>
            <a:r>
              <a:rPr lang="ja-JP" altLang="en-US" sz="2800" dirty="0"/>
              <a:t>上高津」地域で</a:t>
            </a:r>
            <a:r>
              <a:rPr lang="ja-JP" altLang="en-US" sz="2800" dirty="0" smtClean="0"/>
              <a:t>最大と</a:t>
            </a:r>
            <a:r>
              <a:rPr lang="ja-JP" altLang="en-US" sz="2800" dirty="0"/>
              <a:t>なった</a:t>
            </a:r>
            <a:endParaRPr lang="en-US" altLang="ja-JP" sz="2800" dirty="0"/>
          </a:p>
          <a:p>
            <a:pPr marL="342900" lvl="1" indent="-342900">
              <a:buFont typeface="Arial"/>
              <a:buChar char="•"/>
            </a:pPr>
            <a:endParaRPr lang="en-US" altLang="ja-JP" dirty="0"/>
          </a:p>
        </p:txBody>
      </p:sp>
      <p:sp>
        <p:nvSpPr>
          <p:cNvPr id="31" name="テキスト ボックス 30"/>
          <p:cNvSpPr txBox="1"/>
          <p:nvPr/>
        </p:nvSpPr>
        <p:spPr>
          <a:xfrm>
            <a:off x="1306761" y="4042542"/>
            <a:ext cx="2236510" cy="830997"/>
          </a:xfrm>
          <a:prstGeom prst="rect">
            <a:avLst/>
          </a:prstGeom>
          <a:noFill/>
        </p:spPr>
        <p:txBody>
          <a:bodyPr wrap="none" rtlCol="0">
            <a:spAutoFit/>
          </a:bodyPr>
          <a:lstStyle/>
          <a:p>
            <a:r>
              <a:rPr kumimoji="1" lang="ja-JP" altLang="en-US" sz="2400" dirty="0" smtClean="0">
                <a:latin typeface="+mn-ea"/>
              </a:rPr>
              <a:t>刑法犯総数　</a:t>
            </a:r>
            <a:r>
              <a:rPr kumimoji="1" lang="en-US" altLang="ja-JP" sz="2400" dirty="0" smtClean="0">
                <a:latin typeface="+mn-ea"/>
              </a:rPr>
              <a:t>80</a:t>
            </a:r>
          </a:p>
          <a:p>
            <a:r>
              <a:rPr lang="ja-JP" altLang="en-US" sz="2400" dirty="0" smtClean="0">
                <a:latin typeface="+mn-ea"/>
              </a:rPr>
              <a:t>人口総数</a:t>
            </a:r>
            <a:r>
              <a:rPr lang="en-US" altLang="ja-JP" sz="2400" dirty="0" smtClean="0">
                <a:latin typeface="+mn-ea"/>
              </a:rPr>
              <a:t> 839</a:t>
            </a:r>
          </a:p>
        </p:txBody>
      </p:sp>
      <p:sp>
        <p:nvSpPr>
          <p:cNvPr id="32" name="テキスト ボックス 31"/>
          <p:cNvSpPr txBox="1"/>
          <p:nvPr/>
        </p:nvSpPr>
        <p:spPr>
          <a:xfrm>
            <a:off x="1305117" y="4890035"/>
            <a:ext cx="2122696" cy="492443"/>
          </a:xfrm>
          <a:prstGeom prst="rect">
            <a:avLst/>
          </a:prstGeom>
          <a:noFill/>
        </p:spPr>
        <p:txBody>
          <a:bodyPr wrap="none" rtlCol="0">
            <a:spAutoFit/>
          </a:bodyPr>
          <a:lstStyle/>
          <a:p>
            <a:r>
              <a:rPr lang="ja-JP" altLang="en-US" sz="2600" dirty="0">
                <a:solidFill>
                  <a:srgbClr val="FF0000"/>
                </a:solidFill>
                <a:latin typeface="+mn-ea"/>
              </a:rPr>
              <a:t>比率</a:t>
            </a:r>
            <a:r>
              <a:rPr lang="en-US" altLang="ja-JP" sz="2600" dirty="0">
                <a:solidFill>
                  <a:srgbClr val="FF0000"/>
                </a:solidFill>
                <a:latin typeface="+mn-ea"/>
              </a:rPr>
              <a:t> … </a:t>
            </a:r>
            <a:r>
              <a:rPr lang="en-US" altLang="ja-JP" sz="2600" dirty="0" smtClean="0">
                <a:solidFill>
                  <a:srgbClr val="FF0000"/>
                </a:solidFill>
                <a:latin typeface="+mn-ea"/>
              </a:rPr>
              <a:t>0.095</a:t>
            </a:r>
            <a:endParaRPr lang="ja-JP" altLang="en-US" sz="2600" dirty="0">
              <a:solidFill>
                <a:srgbClr val="FF0000"/>
              </a:solidFill>
              <a:latin typeface="+mn-ea"/>
            </a:endParaRPr>
          </a:p>
        </p:txBody>
      </p:sp>
      <p:sp>
        <p:nvSpPr>
          <p:cNvPr id="34" name="正方形/長方形 33"/>
          <p:cNvSpPr/>
          <p:nvPr/>
        </p:nvSpPr>
        <p:spPr>
          <a:xfrm>
            <a:off x="0" y="0"/>
            <a:ext cx="9144000" cy="6858000"/>
          </a:xfrm>
          <a:prstGeom prst="rect">
            <a:avLst/>
          </a:prstGeom>
          <a:solidFill>
            <a:schemeClr val="bg1">
              <a:alpha val="67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3" name="正方形/長方形 32"/>
          <p:cNvSpPr/>
          <p:nvPr/>
        </p:nvSpPr>
        <p:spPr>
          <a:xfrm>
            <a:off x="0" y="2912828"/>
            <a:ext cx="9144000" cy="1120335"/>
          </a:xfrm>
          <a:prstGeom prst="rect">
            <a:avLst/>
          </a:prstGeom>
          <a:solidFill>
            <a:schemeClr val="tx1">
              <a:lumMod val="65000"/>
              <a:lumOff val="35000"/>
            </a:schemeClr>
          </a:solidFill>
        </p:spPr>
        <p:style>
          <a:lnRef idx="1">
            <a:schemeClr val="dk1"/>
          </a:lnRef>
          <a:fillRef idx="3">
            <a:schemeClr val="dk1"/>
          </a:fillRef>
          <a:effectRef idx="2">
            <a:schemeClr val="dk1"/>
          </a:effectRef>
          <a:fontRef idx="minor">
            <a:schemeClr val="lt1"/>
          </a:fontRef>
        </p:style>
        <p:txBody>
          <a:bodyPr rtlCol="0" anchor="ctr"/>
          <a:lstStyle/>
          <a:p>
            <a:pPr algn="ctr"/>
            <a:r>
              <a:rPr lang="ja-JP" altLang="en-US" sz="3200" dirty="0" smtClean="0"/>
              <a:t>　</a:t>
            </a:r>
            <a:r>
              <a:rPr lang="ja-JP" altLang="en-US" sz="3200" dirty="0"/>
              <a:t>課題：</a:t>
            </a:r>
            <a:r>
              <a:rPr lang="ja-JP" altLang="en-US" sz="3200" dirty="0" smtClean="0"/>
              <a:t>土浦市、とくに「上高津」での</a:t>
            </a:r>
            <a:endParaRPr lang="en-US" altLang="ja-JP" sz="3200" dirty="0" smtClean="0"/>
          </a:p>
          <a:p>
            <a:pPr algn="ctr"/>
            <a:r>
              <a:rPr lang="ja-JP" altLang="en-US" sz="3200" dirty="0" smtClean="0"/>
              <a:t>防犯面の強化！！</a:t>
            </a:r>
            <a:r>
              <a:rPr kumimoji="1" lang="ja-JP" altLang="en-US" sz="3200" b="1" dirty="0" smtClean="0"/>
              <a:t>　　　</a:t>
            </a:r>
            <a:endParaRPr kumimoji="1" lang="ja-JP" altLang="en-US" sz="4000" b="1" dirty="0"/>
          </a:p>
        </p:txBody>
      </p:sp>
      <p:grpSp>
        <p:nvGrpSpPr>
          <p:cNvPr id="16" name="図形グループ 15"/>
          <p:cNvGrpSpPr/>
          <p:nvPr/>
        </p:nvGrpSpPr>
        <p:grpSpPr>
          <a:xfrm>
            <a:off x="109483" y="136056"/>
            <a:ext cx="8915956" cy="646404"/>
            <a:chOff x="18436" y="136070"/>
            <a:chExt cx="8915956" cy="646404"/>
          </a:xfrm>
        </p:grpSpPr>
        <p:grpSp>
          <p:nvGrpSpPr>
            <p:cNvPr id="17" name="図形グループ 16"/>
            <p:cNvGrpSpPr/>
            <p:nvPr/>
          </p:nvGrpSpPr>
          <p:grpSpPr>
            <a:xfrm>
              <a:off x="18436" y="136070"/>
              <a:ext cx="8915956" cy="646404"/>
              <a:chOff x="67704" y="136079"/>
              <a:chExt cx="9932055" cy="646402"/>
            </a:xfrm>
          </p:grpSpPr>
          <p:sp>
            <p:nvSpPr>
              <p:cNvPr id="19" name="フローチャート: 記憶データ 18"/>
              <p:cNvSpPr/>
              <p:nvPr/>
            </p:nvSpPr>
            <p:spPr>
              <a:xfrm rot="10800000" flipV="1">
                <a:off x="2490293" y="136081"/>
                <a:ext cx="1383854" cy="646395"/>
              </a:xfrm>
              <a:prstGeom prst="flowChartOnlineStorage">
                <a:avLst/>
              </a:prstGeom>
              <a:solidFill>
                <a:srgbClr val="6CA326"/>
              </a:solidFill>
            </p:spPr>
            <p:style>
              <a:lnRef idx="1">
                <a:schemeClr val="accent1"/>
              </a:lnRef>
              <a:fillRef idx="3">
                <a:schemeClr val="accent1"/>
              </a:fillRef>
              <a:effectRef idx="2">
                <a:schemeClr val="accent1"/>
              </a:effectRef>
              <a:fontRef idx="minor">
                <a:schemeClr val="lt1"/>
              </a:fontRef>
            </p:style>
            <p:txBody>
              <a:bodyPr wrap="none" rtlCol="0" anchor="ctr">
                <a:scene3d>
                  <a:camera prst="orthographicFront">
                    <a:rot lat="0" lon="0" rev="0"/>
                  </a:camera>
                  <a:lightRig rig="threePt" dir="t"/>
                </a:scene3d>
              </a:bodyPr>
              <a:lstStyle/>
              <a:p>
                <a:pPr algn="ctr"/>
                <a:r>
                  <a:rPr kumimoji="1" lang="ja-JP" altLang="en-US" sz="2800" dirty="0" smtClean="0"/>
                  <a:t>観光</a:t>
                </a:r>
                <a:endParaRPr kumimoji="1" lang="ja-JP" altLang="en-US" sz="2800" dirty="0"/>
              </a:p>
            </p:txBody>
          </p:sp>
          <p:sp>
            <p:nvSpPr>
              <p:cNvPr id="20" name="フローチャート: 記憶データ 19"/>
              <p:cNvSpPr/>
              <p:nvPr/>
            </p:nvSpPr>
            <p:spPr>
              <a:xfrm rot="10800000" flipV="1">
                <a:off x="3705380" y="136085"/>
                <a:ext cx="1383854" cy="646395"/>
              </a:xfrm>
              <a:prstGeom prst="flowChartOnlineStorage">
                <a:avLst/>
              </a:prstGeom>
              <a:solidFill>
                <a:srgbClr val="7FC02C"/>
              </a:solidFill>
            </p:spPr>
            <p:style>
              <a:lnRef idx="1">
                <a:schemeClr val="accent1"/>
              </a:lnRef>
              <a:fillRef idx="3">
                <a:schemeClr val="accent1"/>
              </a:fillRef>
              <a:effectRef idx="2">
                <a:schemeClr val="accent1"/>
              </a:effectRef>
              <a:fontRef idx="minor">
                <a:schemeClr val="lt1"/>
              </a:fontRef>
            </p:style>
            <p:txBody>
              <a:bodyPr wrap="none" rtlCol="0" anchor="ctr">
                <a:scene3d>
                  <a:camera prst="orthographicFront">
                    <a:rot lat="0" lon="0" rev="0"/>
                  </a:camera>
                  <a:lightRig rig="threePt" dir="t"/>
                </a:scene3d>
              </a:bodyPr>
              <a:lstStyle/>
              <a:p>
                <a:pPr algn="ctr"/>
                <a:r>
                  <a:rPr kumimoji="1" lang="ja-JP" altLang="en-US" sz="2800" dirty="0" smtClean="0"/>
                  <a:t>産業</a:t>
                </a:r>
                <a:endParaRPr kumimoji="1" lang="ja-JP" altLang="en-US" sz="2800" dirty="0"/>
              </a:p>
            </p:txBody>
          </p:sp>
          <p:sp>
            <p:nvSpPr>
              <p:cNvPr id="21" name="フローチャート: 記憶データ 20"/>
              <p:cNvSpPr/>
              <p:nvPr/>
            </p:nvSpPr>
            <p:spPr>
              <a:xfrm rot="10800000" flipV="1">
                <a:off x="4933388" y="136082"/>
                <a:ext cx="1383854" cy="646395"/>
              </a:xfrm>
              <a:prstGeom prst="flowChartOnlineStorage">
                <a:avLst/>
              </a:prstGeom>
              <a:solidFill>
                <a:srgbClr val="8FDA30"/>
              </a:solidFill>
            </p:spPr>
            <p:style>
              <a:lnRef idx="1">
                <a:schemeClr val="accent1"/>
              </a:lnRef>
              <a:fillRef idx="3">
                <a:schemeClr val="accent1"/>
              </a:fillRef>
              <a:effectRef idx="2">
                <a:schemeClr val="accent1"/>
              </a:effectRef>
              <a:fontRef idx="minor">
                <a:schemeClr val="lt1"/>
              </a:fontRef>
            </p:style>
            <p:txBody>
              <a:bodyPr wrap="none" rtlCol="0" anchor="ctr">
                <a:scene3d>
                  <a:camera prst="orthographicFront">
                    <a:rot lat="0" lon="0" rev="0"/>
                  </a:camera>
                  <a:lightRig rig="threePt" dir="t"/>
                </a:scene3d>
              </a:bodyPr>
              <a:lstStyle/>
              <a:p>
                <a:pPr algn="ctr"/>
                <a:r>
                  <a:rPr lang="ja-JP" altLang="en-US" sz="2800" dirty="0" smtClean="0">
                    <a:solidFill>
                      <a:srgbClr val="FF0000"/>
                    </a:solidFill>
                  </a:rPr>
                  <a:t>防犯</a:t>
                </a:r>
                <a:endParaRPr kumimoji="1" lang="ja-JP" altLang="en-US" sz="2800" dirty="0">
                  <a:solidFill>
                    <a:srgbClr val="FF0000"/>
                  </a:solidFill>
                </a:endParaRPr>
              </a:p>
            </p:txBody>
          </p:sp>
          <p:sp>
            <p:nvSpPr>
              <p:cNvPr id="22" name="フローチャート: 記憶データ 21"/>
              <p:cNvSpPr/>
              <p:nvPr/>
            </p:nvSpPr>
            <p:spPr>
              <a:xfrm rot="10800000" flipV="1">
                <a:off x="6153196" y="136079"/>
                <a:ext cx="1383854" cy="646395"/>
              </a:xfrm>
              <a:prstGeom prst="flowChartOnlineStorage">
                <a:avLst/>
              </a:prstGeom>
              <a:solidFill>
                <a:srgbClr val="9FF335"/>
              </a:solidFill>
            </p:spPr>
            <p:style>
              <a:lnRef idx="1">
                <a:schemeClr val="accent1"/>
              </a:lnRef>
              <a:fillRef idx="3">
                <a:schemeClr val="accent1"/>
              </a:fillRef>
              <a:effectRef idx="2">
                <a:schemeClr val="accent1"/>
              </a:effectRef>
              <a:fontRef idx="minor">
                <a:schemeClr val="lt1"/>
              </a:fontRef>
            </p:style>
            <p:txBody>
              <a:bodyPr wrap="none" rtlCol="0" anchor="ctr">
                <a:scene3d>
                  <a:camera prst="orthographicFront">
                    <a:rot lat="0" lon="0" rev="0"/>
                  </a:camera>
                  <a:lightRig rig="threePt" dir="t"/>
                </a:scene3d>
              </a:bodyPr>
              <a:lstStyle/>
              <a:p>
                <a:pPr algn="ctr"/>
                <a:r>
                  <a:rPr lang="ja-JP" altLang="en-US" sz="2800" dirty="0" smtClean="0"/>
                  <a:t>交通</a:t>
                </a:r>
                <a:endParaRPr kumimoji="1" lang="ja-JP" altLang="en-US" sz="2800" dirty="0"/>
              </a:p>
            </p:txBody>
          </p:sp>
          <p:sp>
            <p:nvSpPr>
              <p:cNvPr id="23" name="フローチャート: 記憶データ 22"/>
              <p:cNvSpPr/>
              <p:nvPr/>
            </p:nvSpPr>
            <p:spPr>
              <a:xfrm rot="10800000" flipV="1">
                <a:off x="67704" y="136083"/>
                <a:ext cx="1383854" cy="646395"/>
              </a:xfrm>
              <a:prstGeom prst="flowChartOnlineStorage">
                <a:avLst/>
              </a:prstGeom>
              <a:solidFill>
                <a:srgbClr val="43621A"/>
              </a:solidFill>
            </p:spPr>
            <p:style>
              <a:lnRef idx="1">
                <a:schemeClr val="accent1"/>
              </a:lnRef>
              <a:fillRef idx="3">
                <a:schemeClr val="accent1"/>
              </a:fillRef>
              <a:effectRef idx="2">
                <a:schemeClr val="accent1"/>
              </a:effectRef>
              <a:fontRef idx="minor">
                <a:schemeClr val="lt1"/>
              </a:fontRef>
            </p:style>
            <p:txBody>
              <a:bodyPr wrap="none" rtlCol="0" anchor="ctr">
                <a:scene3d>
                  <a:camera prst="orthographicFront">
                    <a:rot lat="0" lon="0" rev="0"/>
                  </a:camera>
                  <a:lightRig rig="threePt" dir="t"/>
                </a:scene3d>
              </a:bodyPr>
              <a:lstStyle/>
              <a:p>
                <a:pPr algn="ctr"/>
                <a:r>
                  <a:rPr lang="ja-JP" altLang="en-US" sz="2000" dirty="0" smtClean="0">
                    <a:solidFill>
                      <a:srgbClr val="FFFFFF"/>
                    </a:solidFill>
                  </a:rPr>
                  <a:t>懇談会</a:t>
                </a:r>
                <a:endParaRPr kumimoji="1" lang="ja-JP" altLang="en-US" sz="2000" dirty="0">
                  <a:solidFill>
                    <a:srgbClr val="FFFFFF"/>
                  </a:solidFill>
                </a:endParaRPr>
              </a:p>
            </p:txBody>
          </p:sp>
          <p:sp>
            <p:nvSpPr>
              <p:cNvPr id="24" name="フローチャート: 記憶データ 23"/>
              <p:cNvSpPr/>
              <p:nvPr/>
            </p:nvSpPr>
            <p:spPr>
              <a:xfrm rot="10800000" flipV="1">
                <a:off x="1280654" y="136079"/>
                <a:ext cx="1383854" cy="646395"/>
              </a:xfrm>
              <a:prstGeom prst="flowChartOnlineStorage">
                <a:avLst/>
              </a:prstGeom>
              <a:solidFill>
                <a:srgbClr val="547E1E"/>
              </a:solidFill>
            </p:spPr>
            <p:style>
              <a:lnRef idx="1">
                <a:schemeClr val="accent1"/>
              </a:lnRef>
              <a:fillRef idx="3">
                <a:schemeClr val="accent1"/>
              </a:fillRef>
              <a:effectRef idx="2">
                <a:schemeClr val="accent1"/>
              </a:effectRef>
              <a:fontRef idx="minor">
                <a:schemeClr val="lt1"/>
              </a:fontRef>
            </p:style>
            <p:txBody>
              <a:bodyPr wrap="none" rtlCol="0" anchor="ctr">
                <a:scene3d>
                  <a:camera prst="orthographicFront">
                    <a:rot lat="0" lon="0" rev="0"/>
                  </a:camera>
                  <a:lightRig rig="threePt" dir="t"/>
                </a:scene3d>
              </a:bodyPr>
              <a:lstStyle/>
              <a:p>
                <a:pPr algn="ctr"/>
                <a:r>
                  <a:rPr lang="ja-JP" altLang="en-US" dirty="0" smtClean="0"/>
                  <a:t>　現地見学</a:t>
                </a:r>
                <a:endParaRPr kumimoji="1" lang="ja-JP" altLang="en-US" dirty="0"/>
              </a:p>
            </p:txBody>
          </p:sp>
          <p:sp>
            <p:nvSpPr>
              <p:cNvPr id="25" name="フローチャート: 記憶データ 24"/>
              <p:cNvSpPr/>
              <p:nvPr/>
            </p:nvSpPr>
            <p:spPr>
              <a:xfrm rot="10800000" flipV="1">
                <a:off x="8615906" y="136086"/>
                <a:ext cx="1383853" cy="646395"/>
              </a:xfrm>
              <a:prstGeom prst="flowChartOnlineStorage">
                <a:avLst/>
              </a:prstGeom>
              <a:solidFill>
                <a:srgbClr val="A6FF35"/>
              </a:solidFill>
            </p:spPr>
            <p:style>
              <a:lnRef idx="1">
                <a:schemeClr val="accent1"/>
              </a:lnRef>
              <a:fillRef idx="3">
                <a:schemeClr val="accent1"/>
              </a:fillRef>
              <a:effectRef idx="2">
                <a:schemeClr val="accent1"/>
              </a:effectRef>
              <a:fontRef idx="minor">
                <a:schemeClr val="lt1"/>
              </a:fontRef>
            </p:style>
            <p:txBody>
              <a:bodyPr wrap="none" rtlCol="0" anchor="ctr">
                <a:scene3d>
                  <a:camera prst="orthographicFront">
                    <a:rot lat="0" lon="0" rev="0"/>
                  </a:camera>
                  <a:lightRig rig="threePt" dir="t"/>
                </a:scene3d>
              </a:bodyPr>
              <a:lstStyle/>
              <a:p>
                <a:pPr algn="ctr"/>
                <a:r>
                  <a:rPr lang="ja-JP" altLang="en-US" dirty="0" smtClean="0"/>
                  <a:t>　課題総括</a:t>
                </a:r>
                <a:endParaRPr kumimoji="1" lang="ja-JP" altLang="en-US" dirty="0"/>
              </a:p>
            </p:txBody>
          </p:sp>
        </p:grpSp>
        <p:sp>
          <p:nvSpPr>
            <p:cNvPr id="18" name="フローチャート: 記憶データ 17"/>
            <p:cNvSpPr/>
            <p:nvPr/>
          </p:nvSpPr>
          <p:spPr>
            <a:xfrm rot="10800000" flipV="1">
              <a:off x="6567572" y="136078"/>
              <a:ext cx="1283463" cy="646396"/>
            </a:xfrm>
            <a:prstGeom prst="flowChartOnlineStorage">
              <a:avLst/>
            </a:prstGeom>
            <a:solidFill>
              <a:srgbClr val="9FF335"/>
            </a:solidFill>
          </p:spPr>
          <p:style>
            <a:lnRef idx="1">
              <a:schemeClr val="accent1"/>
            </a:lnRef>
            <a:fillRef idx="3">
              <a:schemeClr val="accent1"/>
            </a:fillRef>
            <a:effectRef idx="2">
              <a:schemeClr val="accent1"/>
            </a:effectRef>
            <a:fontRef idx="minor">
              <a:schemeClr val="lt1"/>
            </a:fontRef>
          </p:style>
          <p:txBody>
            <a:bodyPr wrap="none" rtlCol="0" anchor="ctr">
              <a:scene3d>
                <a:camera prst="orthographicFront">
                  <a:rot lat="0" lon="0" rev="0"/>
                </a:camera>
                <a:lightRig rig="threePt" dir="t"/>
              </a:scene3d>
            </a:bodyPr>
            <a:lstStyle/>
            <a:p>
              <a:pPr algn="ctr"/>
              <a:r>
                <a:rPr lang="ja-JP" altLang="en-US" sz="2800" dirty="0" smtClean="0"/>
                <a:t>人口</a:t>
              </a:r>
              <a:endParaRPr kumimoji="1" lang="ja-JP" altLang="en-US" sz="2800" dirty="0"/>
            </a:p>
          </p:txBody>
        </p:sp>
      </p:grpSp>
    </p:spTree>
    <p:extLst>
      <p:ext uri="{BB962C8B-B14F-4D97-AF65-F5344CB8AC3E}">
        <p14:creationId xmlns:p14="http://schemas.microsoft.com/office/powerpoint/2010/main" val="2175768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fade">
                                      <p:cBhvr>
                                        <p:cTn id="13" dur="500"/>
                                        <p:tgtEl>
                                          <p:spTgt spid="2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500"/>
                                        <p:tgtEl>
                                          <p:spTgt spid="31"/>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fade">
                                      <p:cBhvr>
                                        <p:cTn id="25" dur="500"/>
                                        <p:tgtEl>
                                          <p:spTgt spid="3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1" grpId="0"/>
      <p:bldP spid="32" grpId="0"/>
      <p:bldP spid="34" grpId="0" animBg="1"/>
      <p:bldP spid="3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図 18" descr="スクリーンショット（2013-10-25 5.20.2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4917" y="311172"/>
            <a:ext cx="6091555" cy="5960554"/>
          </a:xfrm>
          <a:prstGeom prst="rect">
            <a:avLst/>
          </a:prstGeom>
        </p:spPr>
      </p:pic>
      <p:pic>
        <p:nvPicPr>
          <p:cNvPr id="9" name="図 8" descr="1098.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0743" y="4961910"/>
            <a:ext cx="1837845" cy="1918418"/>
          </a:xfrm>
          <a:prstGeom prst="rect">
            <a:avLst/>
          </a:prstGeom>
        </p:spPr>
      </p:pic>
      <p:sp>
        <p:nvSpPr>
          <p:cNvPr id="10" name="円/楕円 9"/>
          <p:cNvSpPr/>
          <p:nvPr/>
        </p:nvSpPr>
        <p:spPr>
          <a:xfrm>
            <a:off x="461823" y="3435697"/>
            <a:ext cx="2886068" cy="1166576"/>
          </a:xfrm>
          <a:prstGeom prst="ellipse">
            <a:avLst/>
          </a:prstGeom>
          <a:gradFill flip="none" rotWithShape="1">
            <a:gsLst>
              <a:gs pos="0">
                <a:schemeClr val="accent5">
                  <a:tint val="100000"/>
                  <a:shade val="100000"/>
                  <a:satMod val="130000"/>
                  <a:alpha val="62000"/>
                </a:schemeClr>
              </a:gs>
              <a:gs pos="100000">
                <a:schemeClr val="accent5">
                  <a:tint val="50000"/>
                  <a:shade val="100000"/>
                  <a:satMod val="350000"/>
                  <a:alpha val="62000"/>
                </a:schemeClr>
              </a:gs>
            </a:gsLst>
            <a:lin ang="16200000" scaled="0"/>
            <a:tileRect/>
          </a:gradFill>
        </p:spPr>
        <p:style>
          <a:lnRef idx="1">
            <a:schemeClr val="accent5"/>
          </a:lnRef>
          <a:fillRef idx="3">
            <a:schemeClr val="accent5"/>
          </a:fillRef>
          <a:effectRef idx="2">
            <a:schemeClr val="accent5"/>
          </a:effectRef>
          <a:fontRef idx="minor">
            <a:schemeClr val="lt1"/>
          </a:fontRef>
        </p:style>
        <p:txBody>
          <a:bodyPr rtlCol="0" anchor="ctr"/>
          <a:lstStyle/>
          <a:p>
            <a:pPr algn="ctr"/>
            <a:r>
              <a:rPr lang="ja-JP" altLang="en-US" dirty="0" smtClean="0"/>
              <a:t>外出は主に徒歩</a:t>
            </a:r>
            <a:endParaRPr lang="en-US" altLang="ja-JP" dirty="0" smtClean="0"/>
          </a:p>
          <a:p>
            <a:pPr algn="ctr"/>
            <a:r>
              <a:rPr lang="ja-JP" altLang="en-US" dirty="0" smtClean="0"/>
              <a:t>または自動車</a:t>
            </a:r>
            <a:endParaRPr lang="en-US" altLang="ja-JP" dirty="0" smtClean="0"/>
          </a:p>
        </p:txBody>
      </p:sp>
      <p:sp>
        <p:nvSpPr>
          <p:cNvPr id="15" name="円/楕円 14"/>
          <p:cNvSpPr/>
          <p:nvPr/>
        </p:nvSpPr>
        <p:spPr>
          <a:xfrm>
            <a:off x="4236720" y="5243319"/>
            <a:ext cx="2670502" cy="1383799"/>
          </a:xfrm>
          <a:prstGeom prst="ellipse">
            <a:avLst/>
          </a:prstGeom>
          <a:gradFill flip="none" rotWithShape="1">
            <a:gsLst>
              <a:gs pos="0">
                <a:schemeClr val="accent1">
                  <a:tint val="100000"/>
                  <a:shade val="100000"/>
                  <a:satMod val="130000"/>
                  <a:alpha val="64000"/>
                </a:schemeClr>
              </a:gs>
              <a:gs pos="100000">
                <a:schemeClr val="accent1">
                  <a:tint val="50000"/>
                  <a:shade val="100000"/>
                  <a:satMod val="350000"/>
                  <a:alpha val="64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dirty="0" smtClean="0"/>
              <a:t>外出支援として</a:t>
            </a:r>
            <a:endParaRPr kumimoji="1" lang="en-US" altLang="ja-JP" dirty="0" smtClean="0"/>
          </a:p>
          <a:p>
            <a:pPr algn="ctr"/>
            <a:r>
              <a:rPr kumimoji="1" lang="ja-JP" altLang="en-US" dirty="0" smtClean="0"/>
              <a:t>駅・病院・商店街などをむすぶ循環バスが欲しい</a:t>
            </a:r>
            <a:endParaRPr kumimoji="1" lang="ja-JP" altLang="en-US" dirty="0"/>
          </a:p>
        </p:txBody>
      </p:sp>
      <p:sp>
        <p:nvSpPr>
          <p:cNvPr id="16" name="円/楕円 15"/>
          <p:cNvSpPr/>
          <p:nvPr/>
        </p:nvSpPr>
        <p:spPr>
          <a:xfrm>
            <a:off x="6907222" y="2772323"/>
            <a:ext cx="1793911" cy="1383799"/>
          </a:xfrm>
          <a:prstGeom prst="ellipse">
            <a:avLst/>
          </a:prstGeom>
          <a:gradFill flip="none" rotWithShape="1">
            <a:gsLst>
              <a:gs pos="0">
                <a:schemeClr val="accent2">
                  <a:tint val="100000"/>
                  <a:shade val="100000"/>
                  <a:satMod val="130000"/>
                  <a:alpha val="64000"/>
                </a:schemeClr>
              </a:gs>
              <a:gs pos="100000">
                <a:schemeClr val="accent2">
                  <a:tint val="50000"/>
                  <a:shade val="100000"/>
                  <a:satMod val="350000"/>
                  <a:alpha val="64000"/>
                </a:schemeClr>
              </a:gs>
            </a:gsLst>
            <a:lin ang="16200000" scaled="0"/>
            <a:tileRect/>
          </a:gradFill>
        </p:spPr>
        <p:style>
          <a:lnRef idx="1">
            <a:schemeClr val="accent2"/>
          </a:lnRef>
          <a:fillRef idx="3">
            <a:schemeClr val="accent2"/>
          </a:fillRef>
          <a:effectRef idx="2">
            <a:schemeClr val="accent2"/>
          </a:effectRef>
          <a:fontRef idx="minor">
            <a:schemeClr val="lt1"/>
          </a:fontRef>
        </p:style>
        <p:txBody>
          <a:bodyPr rtlCol="0" anchor="ctr"/>
          <a:lstStyle/>
          <a:p>
            <a:pPr algn="ctr"/>
            <a:r>
              <a:rPr kumimoji="1" lang="ja-JP" altLang="en-US" dirty="0" smtClean="0"/>
              <a:t>足腰が弱って外に出るのがおっくう</a:t>
            </a:r>
            <a:endParaRPr kumimoji="1" lang="ja-JP" altLang="en-US" dirty="0"/>
          </a:p>
        </p:txBody>
      </p:sp>
      <p:sp>
        <p:nvSpPr>
          <p:cNvPr id="17" name="円/楕円 16"/>
          <p:cNvSpPr/>
          <p:nvPr/>
        </p:nvSpPr>
        <p:spPr>
          <a:xfrm>
            <a:off x="869447" y="5104732"/>
            <a:ext cx="2505560" cy="1383799"/>
          </a:xfrm>
          <a:prstGeom prst="ellipse">
            <a:avLst/>
          </a:prstGeom>
          <a:gradFill flip="none" rotWithShape="1">
            <a:gsLst>
              <a:gs pos="0">
                <a:schemeClr val="accent4">
                  <a:tint val="100000"/>
                  <a:shade val="100000"/>
                  <a:satMod val="130000"/>
                  <a:alpha val="58000"/>
                </a:schemeClr>
              </a:gs>
              <a:gs pos="100000">
                <a:schemeClr val="accent4">
                  <a:tint val="50000"/>
                  <a:shade val="100000"/>
                  <a:satMod val="350000"/>
                  <a:alpha val="58000"/>
                </a:schemeClr>
              </a:gs>
            </a:gsLst>
            <a:lin ang="16200000" scaled="0"/>
            <a:tileRect/>
          </a:gradFill>
        </p:spPr>
        <p:style>
          <a:lnRef idx="1">
            <a:schemeClr val="accent4"/>
          </a:lnRef>
          <a:fillRef idx="3">
            <a:schemeClr val="accent4"/>
          </a:fillRef>
          <a:effectRef idx="2">
            <a:schemeClr val="accent4"/>
          </a:effectRef>
          <a:fontRef idx="minor">
            <a:schemeClr val="lt1"/>
          </a:fontRef>
        </p:style>
        <p:txBody>
          <a:bodyPr rtlCol="0" anchor="ctr"/>
          <a:lstStyle/>
          <a:p>
            <a:pPr algn="ctr"/>
            <a:r>
              <a:rPr kumimoji="1" lang="ja-JP" altLang="en-US" dirty="0" smtClean="0"/>
              <a:t>タクシー料金も</a:t>
            </a:r>
            <a:endParaRPr kumimoji="1" lang="en-US" altLang="ja-JP" dirty="0" smtClean="0"/>
          </a:p>
          <a:p>
            <a:pPr algn="ctr"/>
            <a:r>
              <a:rPr kumimoji="1" lang="ja-JP" altLang="en-US" dirty="0" smtClean="0"/>
              <a:t>助成してほしい</a:t>
            </a:r>
            <a:endParaRPr kumimoji="1" lang="ja-JP" altLang="en-US" dirty="0"/>
          </a:p>
        </p:txBody>
      </p:sp>
      <p:sp>
        <p:nvSpPr>
          <p:cNvPr id="18" name="円/楕円 17"/>
          <p:cNvSpPr/>
          <p:nvPr/>
        </p:nvSpPr>
        <p:spPr>
          <a:xfrm>
            <a:off x="573548" y="1034557"/>
            <a:ext cx="2051096" cy="937439"/>
          </a:xfrm>
          <a:prstGeom prst="ellipse">
            <a:avLst/>
          </a:prstGeom>
          <a:gradFill flip="none" rotWithShape="1">
            <a:gsLst>
              <a:gs pos="0">
                <a:schemeClr val="accent6">
                  <a:tint val="100000"/>
                  <a:shade val="100000"/>
                  <a:satMod val="130000"/>
                  <a:alpha val="79000"/>
                </a:schemeClr>
              </a:gs>
              <a:gs pos="100000">
                <a:schemeClr val="accent6">
                  <a:tint val="50000"/>
                  <a:shade val="100000"/>
                  <a:satMod val="350000"/>
                  <a:alpha val="79000"/>
                </a:schemeClr>
              </a:gs>
            </a:gsLst>
            <a:lin ang="16200000" scaled="0"/>
            <a:tileRect/>
          </a:gradFill>
        </p:spPr>
        <p:style>
          <a:lnRef idx="1">
            <a:schemeClr val="accent6"/>
          </a:lnRef>
          <a:fillRef idx="3">
            <a:schemeClr val="accent6"/>
          </a:fillRef>
          <a:effectRef idx="2">
            <a:schemeClr val="accent6"/>
          </a:effectRef>
          <a:fontRef idx="minor">
            <a:schemeClr val="lt1"/>
          </a:fontRef>
        </p:style>
        <p:txBody>
          <a:bodyPr rtlCol="0" anchor="ctr"/>
          <a:lstStyle/>
          <a:p>
            <a:pPr algn="ctr"/>
            <a:r>
              <a:rPr kumimoji="1" lang="ja-JP" altLang="en-US" dirty="0" smtClean="0"/>
              <a:t>新治では</a:t>
            </a:r>
            <a:endParaRPr kumimoji="1" lang="en-US" altLang="ja-JP" dirty="0" smtClean="0"/>
          </a:p>
          <a:p>
            <a:pPr algn="ctr"/>
            <a:r>
              <a:rPr kumimoji="1" lang="ja-JP" altLang="en-US" dirty="0" smtClean="0"/>
              <a:t>外での楽しみが</a:t>
            </a:r>
            <a:r>
              <a:rPr lang="ja-JP" altLang="en-US" dirty="0" smtClean="0"/>
              <a:t>少ない</a:t>
            </a:r>
            <a:endParaRPr kumimoji="1" lang="en-US" altLang="ja-JP" dirty="0" smtClean="0"/>
          </a:p>
        </p:txBody>
      </p:sp>
      <p:sp>
        <p:nvSpPr>
          <p:cNvPr id="21" name="正方形/長方形 20"/>
          <p:cNvSpPr/>
          <p:nvPr/>
        </p:nvSpPr>
        <p:spPr>
          <a:xfrm>
            <a:off x="5394960" y="893871"/>
            <a:ext cx="3440090" cy="166082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2400" dirty="0" smtClean="0"/>
              <a:t>日常生活ニーズ調査から</a:t>
            </a:r>
            <a:endParaRPr kumimoji="1" lang="en-US" altLang="ja-JP" sz="2400" dirty="0" smtClean="0"/>
          </a:p>
          <a:p>
            <a:pPr algn="ctr"/>
            <a:r>
              <a:rPr kumimoji="1" lang="ja-JP" altLang="en-US" sz="2400" dirty="0" smtClean="0"/>
              <a:t>わかった高齢者の生活</a:t>
            </a:r>
            <a:endParaRPr kumimoji="1" lang="en-US" altLang="ja-JP" sz="2400" dirty="0" smtClean="0"/>
          </a:p>
          <a:p>
            <a:pPr algn="ctr"/>
            <a:endParaRPr kumimoji="1" lang="en-US" altLang="ja-JP" dirty="0" smtClean="0"/>
          </a:p>
          <a:p>
            <a:pPr algn="ctr"/>
            <a:r>
              <a:rPr lang="ja-JP" altLang="en-US" sz="1200" dirty="0" smtClean="0"/>
              <a:t>第</a:t>
            </a:r>
            <a:r>
              <a:rPr lang="en-US" altLang="ja-JP" sz="1200" dirty="0" smtClean="0"/>
              <a:t>5</a:t>
            </a:r>
            <a:r>
              <a:rPr lang="ja-JP" altLang="en-US" sz="1200" dirty="0" smtClean="0"/>
              <a:t>次土浦市老人福祉計画および</a:t>
            </a:r>
            <a:endParaRPr lang="en-US" altLang="ja-JP" sz="1200" dirty="0" smtClean="0"/>
          </a:p>
          <a:p>
            <a:pPr algn="ctr"/>
            <a:r>
              <a:rPr lang="ja-JP" altLang="en-US" sz="1200" dirty="0" smtClean="0"/>
              <a:t>介護保険事業計画より</a:t>
            </a:r>
            <a:endParaRPr kumimoji="1" lang="ja-JP" altLang="en-US" sz="1200" dirty="0"/>
          </a:p>
        </p:txBody>
      </p:sp>
      <p:sp>
        <p:nvSpPr>
          <p:cNvPr id="25" name="円/楕円 24"/>
          <p:cNvSpPr/>
          <p:nvPr/>
        </p:nvSpPr>
        <p:spPr>
          <a:xfrm>
            <a:off x="1289737" y="1971996"/>
            <a:ext cx="2669814" cy="937439"/>
          </a:xfrm>
          <a:prstGeom prst="ellipse">
            <a:avLst/>
          </a:prstGeom>
          <a:gradFill flip="none" rotWithShape="1">
            <a:gsLst>
              <a:gs pos="0">
                <a:schemeClr val="accent6">
                  <a:tint val="100000"/>
                  <a:shade val="100000"/>
                  <a:satMod val="130000"/>
                  <a:alpha val="79000"/>
                </a:schemeClr>
              </a:gs>
              <a:gs pos="100000">
                <a:schemeClr val="accent6">
                  <a:tint val="50000"/>
                  <a:shade val="100000"/>
                  <a:satMod val="350000"/>
                  <a:alpha val="79000"/>
                </a:schemeClr>
              </a:gs>
            </a:gsLst>
            <a:lin ang="16200000" scaled="0"/>
            <a:tileRect/>
          </a:gradFill>
        </p:spPr>
        <p:style>
          <a:lnRef idx="1">
            <a:schemeClr val="accent6"/>
          </a:lnRef>
          <a:fillRef idx="3">
            <a:schemeClr val="accent6"/>
          </a:fillRef>
          <a:effectRef idx="2">
            <a:schemeClr val="accent6"/>
          </a:effectRef>
          <a:fontRef idx="minor">
            <a:schemeClr val="lt1"/>
          </a:fontRef>
        </p:style>
        <p:txBody>
          <a:bodyPr rtlCol="0" anchor="ctr"/>
          <a:lstStyle/>
          <a:p>
            <a:pPr algn="ctr"/>
            <a:r>
              <a:rPr kumimoji="1" lang="ja-JP" altLang="en-US" dirty="0" smtClean="0"/>
              <a:t>新治では</a:t>
            </a:r>
            <a:r>
              <a:rPr lang="ja-JP" altLang="en-US" dirty="0" smtClean="0"/>
              <a:t>自動車</a:t>
            </a:r>
            <a:endParaRPr lang="en-US" altLang="ja-JP" dirty="0" smtClean="0"/>
          </a:p>
          <a:p>
            <a:pPr algn="ctr"/>
            <a:r>
              <a:rPr lang="ja-JP" altLang="en-US" dirty="0" smtClean="0"/>
              <a:t>利用が多い　</a:t>
            </a:r>
            <a:endParaRPr kumimoji="1" lang="en-US" altLang="ja-JP" dirty="0" smtClean="0"/>
          </a:p>
        </p:txBody>
      </p:sp>
      <p:grpSp>
        <p:nvGrpSpPr>
          <p:cNvPr id="28" name="図形グループ 27"/>
          <p:cNvGrpSpPr/>
          <p:nvPr/>
        </p:nvGrpSpPr>
        <p:grpSpPr>
          <a:xfrm>
            <a:off x="109483" y="136056"/>
            <a:ext cx="8915956" cy="646404"/>
            <a:chOff x="18436" y="136070"/>
            <a:chExt cx="8915956" cy="646404"/>
          </a:xfrm>
        </p:grpSpPr>
        <p:grpSp>
          <p:nvGrpSpPr>
            <p:cNvPr id="29" name="図形グループ 28"/>
            <p:cNvGrpSpPr/>
            <p:nvPr/>
          </p:nvGrpSpPr>
          <p:grpSpPr>
            <a:xfrm>
              <a:off x="18436" y="136070"/>
              <a:ext cx="8915956" cy="646404"/>
              <a:chOff x="67704" y="136079"/>
              <a:chExt cx="9932055" cy="646402"/>
            </a:xfrm>
          </p:grpSpPr>
          <p:sp>
            <p:nvSpPr>
              <p:cNvPr id="31" name="フローチャート: 記憶データ 30"/>
              <p:cNvSpPr/>
              <p:nvPr/>
            </p:nvSpPr>
            <p:spPr>
              <a:xfrm rot="10800000" flipV="1">
                <a:off x="2490293" y="136081"/>
                <a:ext cx="1383854" cy="646395"/>
              </a:xfrm>
              <a:prstGeom prst="flowChartOnlineStorage">
                <a:avLst/>
              </a:prstGeom>
              <a:solidFill>
                <a:srgbClr val="6CA326"/>
              </a:solidFill>
            </p:spPr>
            <p:style>
              <a:lnRef idx="1">
                <a:schemeClr val="accent1"/>
              </a:lnRef>
              <a:fillRef idx="3">
                <a:schemeClr val="accent1"/>
              </a:fillRef>
              <a:effectRef idx="2">
                <a:schemeClr val="accent1"/>
              </a:effectRef>
              <a:fontRef idx="minor">
                <a:schemeClr val="lt1"/>
              </a:fontRef>
            </p:style>
            <p:txBody>
              <a:bodyPr wrap="none" rtlCol="0" anchor="ctr">
                <a:scene3d>
                  <a:camera prst="orthographicFront">
                    <a:rot lat="0" lon="0" rev="0"/>
                  </a:camera>
                  <a:lightRig rig="threePt" dir="t"/>
                </a:scene3d>
              </a:bodyPr>
              <a:lstStyle/>
              <a:p>
                <a:pPr algn="ctr"/>
                <a:r>
                  <a:rPr kumimoji="1" lang="ja-JP" altLang="en-US" sz="2800" dirty="0" smtClean="0"/>
                  <a:t>観光</a:t>
                </a:r>
                <a:endParaRPr kumimoji="1" lang="ja-JP" altLang="en-US" sz="2800" dirty="0"/>
              </a:p>
            </p:txBody>
          </p:sp>
          <p:sp>
            <p:nvSpPr>
              <p:cNvPr id="32" name="フローチャート: 記憶データ 31"/>
              <p:cNvSpPr/>
              <p:nvPr/>
            </p:nvSpPr>
            <p:spPr>
              <a:xfrm rot="10800000" flipV="1">
                <a:off x="3705380" y="136085"/>
                <a:ext cx="1383854" cy="646395"/>
              </a:xfrm>
              <a:prstGeom prst="flowChartOnlineStorage">
                <a:avLst/>
              </a:prstGeom>
              <a:solidFill>
                <a:srgbClr val="7FC02C"/>
              </a:solidFill>
            </p:spPr>
            <p:style>
              <a:lnRef idx="1">
                <a:schemeClr val="accent1"/>
              </a:lnRef>
              <a:fillRef idx="3">
                <a:schemeClr val="accent1"/>
              </a:fillRef>
              <a:effectRef idx="2">
                <a:schemeClr val="accent1"/>
              </a:effectRef>
              <a:fontRef idx="minor">
                <a:schemeClr val="lt1"/>
              </a:fontRef>
            </p:style>
            <p:txBody>
              <a:bodyPr wrap="none" rtlCol="0" anchor="ctr">
                <a:scene3d>
                  <a:camera prst="orthographicFront">
                    <a:rot lat="0" lon="0" rev="0"/>
                  </a:camera>
                  <a:lightRig rig="threePt" dir="t"/>
                </a:scene3d>
              </a:bodyPr>
              <a:lstStyle/>
              <a:p>
                <a:pPr algn="ctr"/>
                <a:r>
                  <a:rPr kumimoji="1" lang="ja-JP" altLang="en-US" sz="2800" dirty="0" smtClean="0"/>
                  <a:t>産業</a:t>
                </a:r>
                <a:endParaRPr kumimoji="1" lang="ja-JP" altLang="en-US" sz="2800" dirty="0"/>
              </a:p>
            </p:txBody>
          </p:sp>
          <p:sp>
            <p:nvSpPr>
              <p:cNvPr id="33" name="フローチャート: 記憶データ 32"/>
              <p:cNvSpPr/>
              <p:nvPr/>
            </p:nvSpPr>
            <p:spPr>
              <a:xfrm rot="10800000" flipV="1">
                <a:off x="4933388" y="136082"/>
                <a:ext cx="1383854" cy="646395"/>
              </a:xfrm>
              <a:prstGeom prst="flowChartOnlineStorage">
                <a:avLst/>
              </a:prstGeom>
              <a:solidFill>
                <a:srgbClr val="8FDA30"/>
              </a:solidFill>
            </p:spPr>
            <p:style>
              <a:lnRef idx="1">
                <a:schemeClr val="accent1"/>
              </a:lnRef>
              <a:fillRef idx="3">
                <a:schemeClr val="accent1"/>
              </a:fillRef>
              <a:effectRef idx="2">
                <a:schemeClr val="accent1"/>
              </a:effectRef>
              <a:fontRef idx="minor">
                <a:schemeClr val="lt1"/>
              </a:fontRef>
            </p:style>
            <p:txBody>
              <a:bodyPr wrap="none" rtlCol="0" anchor="ctr">
                <a:scene3d>
                  <a:camera prst="orthographicFront">
                    <a:rot lat="0" lon="0" rev="0"/>
                  </a:camera>
                  <a:lightRig rig="threePt" dir="t"/>
                </a:scene3d>
              </a:bodyPr>
              <a:lstStyle/>
              <a:p>
                <a:pPr algn="ctr"/>
                <a:r>
                  <a:rPr lang="ja-JP" altLang="en-US" sz="2800" dirty="0" smtClean="0">
                    <a:solidFill>
                      <a:schemeClr val="bg1"/>
                    </a:solidFill>
                  </a:rPr>
                  <a:t>防犯</a:t>
                </a:r>
                <a:endParaRPr kumimoji="1" lang="ja-JP" altLang="en-US" sz="2800" dirty="0">
                  <a:solidFill>
                    <a:schemeClr val="bg1"/>
                  </a:solidFill>
                </a:endParaRPr>
              </a:p>
            </p:txBody>
          </p:sp>
          <p:sp>
            <p:nvSpPr>
              <p:cNvPr id="34" name="フローチャート: 記憶データ 33"/>
              <p:cNvSpPr/>
              <p:nvPr/>
            </p:nvSpPr>
            <p:spPr>
              <a:xfrm rot="10800000" flipV="1">
                <a:off x="6153196" y="136079"/>
                <a:ext cx="1383854" cy="646395"/>
              </a:xfrm>
              <a:prstGeom prst="flowChartOnlineStorage">
                <a:avLst/>
              </a:prstGeom>
              <a:solidFill>
                <a:srgbClr val="9FF335"/>
              </a:solidFill>
            </p:spPr>
            <p:style>
              <a:lnRef idx="1">
                <a:schemeClr val="accent1"/>
              </a:lnRef>
              <a:fillRef idx="3">
                <a:schemeClr val="accent1"/>
              </a:fillRef>
              <a:effectRef idx="2">
                <a:schemeClr val="accent1"/>
              </a:effectRef>
              <a:fontRef idx="minor">
                <a:schemeClr val="lt1"/>
              </a:fontRef>
            </p:style>
            <p:txBody>
              <a:bodyPr wrap="none" rtlCol="0" anchor="ctr">
                <a:scene3d>
                  <a:camera prst="orthographicFront">
                    <a:rot lat="0" lon="0" rev="0"/>
                  </a:camera>
                  <a:lightRig rig="threePt" dir="t"/>
                </a:scene3d>
              </a:bodyPr>
              <a:lstStyle/>
              <a:p>
                <a:pPr algn="ctr"/>
                <a:r>
                  <a:rPr lang="ja-JP" altLang="en-US" sz="2800" dirty="0" smtClean="0">
                    <a:solidFill>
                      <a:srgbClr val="FF0000"/>
                    </a:solidFill>
                  </a:rPr>
                  <a:t>交通</a:t>
                </a:r>
                <a:endParaRPr kumimoji="1" lang="ja-JP" altLang="en-US" sz="2800" dirty="0">
                  <a:solidFill>
                    <a:srgbClr val="FF0000"/>
                  </a:solidFill>
                </a:endParaRPr>
              </a:p>
            </p:txBody>
          </p:sp>
          <p:sp>
            <p:nvSpPr>
              <p:cNvPr id="35" name="フローチャート: 記憶データ 34"/>
              <p:cNvSpPr/>
              <p:nvPr/>
            </p:nvSpPr>
            <p:spPr>
              <a:xfrm rot="10800000" flipV="1">
                <a:off x="67704" y="136083"/>
                <a:ext cx="1383854" cy="646395"/>
              </a:xfrm>
              <a:prstGeom prst="flowChartOnlineStorage">
                <a:avLst/>
              </a:prstGeom>
              <a:solidFill>
                <a:srgbClr val="43621A"/>
              </a:solidFill>
            </p:spPr>
            <p:style>
              <a:lnRef idx="1">
                <a:schemeClr val="accent1"/>
              </a:lnRef>
              <a:fillRef idx="3">
                <a:schemeClr val="accent1"/>
              </a:fillRef>
              <a:effectRef idx="2">
                <a:schemeClr val="accent1"/>
              </a:effectRef>
              <a:fontRef idx="minor">
                <a:schemeClr val="lt1"/>
              </a:fontRef>
            </p:style>
            <p:txBody>
              <a:bodyPr wrap="none" rtlCol="0" anchor="ctr">
                <a:scene3d>
                  <a:camera prst="orthographicFront">
                    <a:rot lat="0" lon="0" rev="0"/>
                  </a:camera>
                  <a:lightRig rig="threePt" dir="t"/>
                </a:scene3d>
              </a:bodyPr>
              <a:lstStyle/>
              <a:p>
                <a:pPr algn="ctr"/>
                <a:r>
                  <a:rPr lang="ja-JP" altLang="en-US" sz="2000" dirty="0" smtClean="0">
                    <a:solidFill>
                      <a:srgbClr val="FFFFFF"/>
                    </a:solidFill>
                  </a:rPr>
                  <a:t>懇談会</a:t>
                </a:r>
                <a:endParaRPr kumimoji="1" lang="ja-JP" altLang="en-US" sz="2000" dirty="0">
                  <a:solidFill>
                    <a:srgbClr val="FFFFFF"/>
                  </a:solidFill>
                </a:endParaRPr>
              </a:p>
            </p:txBody>
          </p:sp>
          <p:sp>
            <p:nvSpPr>
              <p:cNvPr id="36" name="フローチャート: 記憶データ 35"/>
              <p:cNvSpPr/>
              <p:nvPr/>
            </p:nvSpPr>
            <p:spPr>
              <a:xfrm rot="10800000" flipV="1">
                <a:off x="1280654" y="136079"/>
                <a:ext cx="1383854" cy="646395"/>
              </a:xfrm>
              <a:prstGeom prst="flowChartOnlineStorage">
                <a:avLst/>
              </a:prstGeom>
              <a:solidFill>
                <a:srgbClr val="547E1E"/>
              </a:solidFill>
            </p:spPr>
            <p:style>
              <a:lnRef idx="1">
                <a:schemeClr val="accent1"/>
              </a:lnRef>
              <a:fillRef idx="3">
                <a:schemeClr val="accent1"/>
              </a:fillRef>
              <a:effectRef idx="2">
                <a:schemeClr val="accent1"/>
              </a:effectRef>
              <a:fontRef idx="minor">
                <a:schemeClr val="lt1"/>
              </a:fontRef>
            </p:style>
            <p:txBody>
              <a:bodyPr wrap="none" rtlCol="0" anchor="ctr">
                <a:scene3d>
                  <a:camera prst="orthographicFront">
                    <a:rot lat="0" lon="0" rev="0"/>
                  </a:camera>
                  <a:lightRig rig="threePt" dir="t"/>
                </a:scene3d>
              </a:bodyPr>
              <a:lstStyle/>
              <a:p>
                <a:pPr algn="ctr"/>
                <a:r>
                  <a:rPr lang="ja-JP" altLang="en-US" dirty="0" smtClean="0"/>
                  <a:t>　現地見学</a:t>
                </a:r>
                <a:endParaRPr kumimoji="1" lang="ja-JP" altLang="en-US" dirty="0"/>
              </a:p>
            </p:txBody>
          </p:sp>
          <p:sp>
            <p:nvSpPr>
              <p:cNvPr id="37" name="フローチャート: 記憶データ 36"/>
              <p:cNvSpPr/>
              <p:nvPr/>
            </p:nvSpPr>
            <p:spPr>
              <a:xfrm rot="10800000" flipV="1">
                <a:off x="8615906" y="136086"/>
                <a:ext cx="1383853" cy="646395"/>
              </a:xfrm>
              <a:prstGeom prst="flowChartOnlineStorage">
                <a:avLst/>
              </a:prstGeom>
              <a:solidFill>
                <a:srgbClr val="A6FF35"/>
              </a:solidFill>
            </p:spPr>
            <p:style>
              <a:lnRef idx="1">
                <a:schemeClr val="accent1"/>
              </a:lnRef>
              <a:fillRef idx="3">
                <a:schemeClr val="accent1"/>
              </a:fillRef>
              <a:effectRef idx="2">
                <a:schemeClr val="accent1"/>
              </a:effectRef>
              <a:fontRef idx="minor">
                <a:schemeClr val="lt1"/>
              </a:fontRef>
            </p:style>
            <p:txBody>
              <a:bodyPr wrap="none" rtlCol="0" anchor="ctr">
                <a:scene3d>
                  <a:camera prst="orthographicFront">
                    <a:rot lat="0" lon="0" rev="0"/>
                  </a:camera>
                  <a:lightRig rig="threePt" dir="t"/>
                </a:scene3d>
              </a:bodyPr>
              <a:lstStyle/>
              <a:p>
                <a:pPr algn="ctr"/>
                <a:r>
                  <a:rPr lang="ja-JP" altLang="en-US" dirty="0" smtClean="0"/>
                  <a:t>　課題総括</a:t>
                </a:r>
                <a:endParaRPr kumimoji="1" lang="ja-JP" altLang="en-US" dirty="0"/>
              </a:p>
            </p:txBody>
          </p:sp>
        </p:grpSp>
        <p:sp>
          <p:nvSpPr>
            <p:cNvPr id="30" name="フローチャート: 記憶データ 29"/>
            <p:cNvSpPr/>
            <p:nvPr/>
          </p:nvSpPr>
          <p:spPr>
            <a:xfrm rot="10800000" flipV="1">
              <a:off x="6567572" y="136078"/>
              <a:ext cx="1283463" cy="646396"/>
            </a:xfrm>
            <a:prstGeom prst="flowChartOnlineStorage">
              <a:avLst/>
            </a:prstGeom>
            <a:solidFill>
              <a:srgbClr val="9FF335"/>
            </a:solidFill>
          </p:spPr>
          <p:style>
            <a:lnRef idx="1">
              <a:schemeClr val="accent1"/>
            </a:lnRef>
            <a:fillRef idx="3">
              <a:schemeClr val="accent1"/>
            </a:fillRef>
            <a:effectRef idx="2">
              <a:schemeClr val="accent1"/>
            </a:effectRef>
            <a:fontRef idx="minor">
              <a:schemeClr val="lt1"/>
            </a:fontRef>
          </p:style>
          <p:txBody>
            <a:bodyPr wrap="none" rtlCol="0" anchor="ctr">
              <a:scene3d>
                <a:camera prst="orthographicFront">
                  <a:rot lat="0" lon="0" rev="0"/>
                </a:camera>
                <a:lightRig rig="threePt" dir="t"/>
              </a:scene3d>
            </a:bodyPr>
            <a:lstStyle/>
            <a:p>
              <a:pPr algn="ctr"/>
              <a:r>
                <a:rPr lang="ja-JP" altLang="en-US" sz="2800" dirty="0" smtClean="0"/>
                <a:t>人口</a:t>
              </a:r>
              <a:endParaRPr kumimoji="1" lang="ja-JP" altLang="en-US" sz="2800" dirty="0"/>
            </a:p>
          </p:txBody>
        </p:sp>
      </p:grpSp>
    </p:spTree>
    <p:extLst>
      <p:ext uri="{BB962C8B-B14F-4D97-AF65-F5344CB8AC3E}">
        <p14:creationId xmlns:p14="http://schemas.microsoft.com/office/powerpoint/2010/main" val="29745124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図形グループ 1"/>
          <p:cNvGrpSpPr/>
          <p:nvPr/>
        </p:nvGrpSpPr>
        <p:grpSpPr>
          <a:xfrm>
            <a:off x="384216" y="782474"/>
            <a:ext cx="8529764" cy="6006134"/>
            <a:chOff x="384216" y="453772"/>
            <a:chExt cx="8529764" cy="6006134"/>
          </a:xfrm>
        </p:grpSpPr>
        <p:pic>
          <p:nvPicPr>
            <p:cNvPr id="4" name="図 3"/>
            <p:cNvPicPr>
              <a:picLocks noChangeAspect="1"/>
            </p:cNvPicPr>
            <p:nvPr/>
          </p:nvPicPr>
          <p:blipFill>
            <a:blip r:embed="rId3"/>
            <a:stretch>
              <a:fillRect/>
            </a:stretch>
          </p:blipFill>
          <p:spPr>
            <a:xfrm>
              <a:off x="3657600" y="893993"/>
              <a:ext cx="4549282" cy="5565913"/>
            </a:xfrm>
            <a:prstGeom prst="rect">
              <a:avLst/>
            </a:prstGeom>
          </p:spPr>
        </p:pic>
        <p:sp>
          <p:nvSpPr>
            <p:cNvPr id="5" name="円/楕円 4"/>
            <p:cNvSpPr/>
            <p:nvPr/>
          </p:nvSpPr>
          <p:spPr>
            <a:xfrm>
              <a:off x="4408241" y="982340"/>
              <a:ext cx="1524000" cy="1413565"/>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6" name="線吹き出し 1 (枠付き) 5"/>
            <p:cNvSpPr/>
            <p:nvPr/>
          </p:nvSpPr>
          <p:spPr>
            <a:xfrm>
              <a:off x="6937198" y="893993"/>
              <a:ext cx="1976782" cy="795130"/>
            </a:xfrm>
            <a:prstGeom prst="borderCallout1">
              <a:avLst>
                <a:gd name="adj1" fmla="val 18750"/>
                <a:gd name="adj2" fmla="val -8333"/>
                <a:gd name="adj3" fmla="val 58755"/>
                <a:gd name="adj4" fmla="val -48247"/>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dirty="0" smtClean="0">
                  <a:solidFill>
                    <a:schemeClr val="tx1"/>
                  </a:solidFill>
                </a:rPr>
                <a:t>新治地区</a:t>
              </a:r>
              <a:endParaRPr kumimoji="1" lang="en-US" altLang="ja-JP" dirty="0" smtClean="0">
                <a:solidFill>
                  <a:schemeClr val="tx1"/>
                </a:solidFill>
              </a:endParaRPr>
            </a:p>
          </p:txBody>
        </p:sp>
        <p:sp>
          <p:nvSpPr>
            <p:cNvPr id="7" name="テキスト ボックス 6"/>
            <p:cNvSpPr txBox="1"/>
            <p:nvPr/>
          </p:nvSpPr>
          <p:spPr>
            <a:xfrm>
              <a:off x="384216" y="453772"/>
              <a:ext cx="1786066" cy="584776"/>
            </a:xfrm>
            <a:prstGeom prst="rect">
              <a:avLst/>
            </a:prstGeom>
            <a:noFill/>
          </p:spPr>
          <p:txBody>
            <a:bodyPr wrap="none" rtlCol="0">
              <a:spAutoFit/>
            </a:bodyPr>
            <a:lstStyle/>
            <a:p>
              <a:r>
                <a:rPr kumimoji="1" lang="ja-JP" altLang="en-US" sz="3200" dirty="0" smtClean="0"/>
                <a:t>路線バス</a:t>
              </a:r>
              <a:endParaRPr kumimoji="1" lang="ja-JP" altLang="en-US" sz="3200" dirty="0"/>
            </a:p>
          </p:txBody>
        </p:sp>
        <p:sp>
          <p:nvSpPr>
            <p:cNvPr id="8" name="正方形/長方形 7"/>
            <p:cNvSpPr/>
            <p:nvPr/>
          </p:nvSpPr>
          <p:spPr>
            <a:xfrm>
              <a:off x="416560" y="1137920"/>
              <a:ext cx="3017520" cy="78232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dirty="0" smtClean="0">
                  <a:solidFill>
                    <a:srgbClr val="000000"/>
                  </a:solidFill>
                </a:rPr>
                <a:t>例えば、新治地区の一部には路線バスが走っていない</a:t>
              </a:r>
              <a:endParaRPr kumimoji="1" lang="ja-JP" altLang="en-US" dirty="0">
                <a:solidFill>
                  <a:srgbClr val="000000"/>
                </a:solidFill>
              </a:endParaRPr>
            </a:p>
          </p:txBody>
        </p:sp>
        <p:sp>
          <p:nvSpPr>
            <p:cNvPr id="9" name="正方形/長方形 8"/>
            <p:cNvSpPr/>
            <p:nvPr/>
          </p:nvSpPr>
          <p:spPr>
            <a:xfrm>
              <a:off x="416560" y="2072640"/>
              <a:ext cx="3017520" cy="78232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dirty="0" smtClean="0">
                  <a:solidFill>
                    <a:srgbClr val="000000"/>
                  </a:solidFill>
                </a:rPr>
                <a:t>また、路線バスは土浦市の駅前に路線が集中している</a:t>
              </a:r>
              <a:endParaRPr kumimoji="1" lang="ja-JP" altLang="en-US" dirty="0">
                <a:solidFill>
                  <a:srgbClr val="000000"/>
                </a:solidFill>
              </a:endParaRPr>
            </a:p>
          </p:txBody>
        </p:sp>
        <p:sp>
          <p:nvSpPr>
            <p:cNvPr id="10" name="正方形/長方形 9"/>
            <p:cNvSpPr/>
            <p:nvPr/>
          </p:nvSpPr>
          <p:spPr>
            <a:xfrm>
              <a:off x="416560" y="3169920"/>
              <a:ext cx="3017520" cy="1026160"/>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dirty="0" smtClean="0">
                  <a:solidFill>
                    <a:srgbClr val="000000"/>
                  </a:solidFill>
                </a:rPr>
                <a:t>路線バスは一部の地域からの需要、郊外間の移動の需要には対応できない</a:t>
              </a:r>
              <a:endParaRPr kumimoji="1" lang="ja-JP" altLang="en-US" dirty="0">
                <a:solidFill>
                  <a:srgbClr val="000000"/>
                </a:solidFill>
              </a:endParaRPr>
            </a:p>
          </p:txBody>
        </p:sp>
        <p:sp>
          <p:nvSpPr>
            <p:cNvPr id="11" name="正方形/長方形 10"/>
            <p:cNvSpPr/>
            <p:nvPr/>
          </p:nvSpPr>
          <p:spPr>
            <a:xfrm>
              <a:off x="416560" y="4927600"/>
              <a:ext cx="3017520" cy="78232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dirty="0" smtClean="0">
                  <a:solidFill>
                    <a:srgbClr val="000000"/>
                  </a:solidFill>
                </a:rPr>
                <a:t>のりあいタクシーは？</a:t>
              </a:r>
              <a:endParaRPr kumimoji="1" lang="ja-JP" altLang="en-US" dirty="0">
                <a:solidFill>
                  <a:srgbClr val="000000"/>
                </a:solidFill>
              </a:endParaRPr>
            </a:p>
          </p:txBody>
        </p:sp>
      </p:grpSp>
      <p:grpSp>
        <p:nvGrpSpPr>
          <p:cNvPr id="22" name="図形グループ 21"/>
          <p:cNvGrpSpPr/>
          <p:nvPr/>
        </p:nvGrpSpPr>
        <p:grpSpPr>
          <a:xfrm>
            <a:off x="109483" y="136056"/>
            <a:ext cx="8915956" cy="646404"/>
            <a:chOff x="18436" y="136070"/>
            <a:chExt cx="8915956" cy="646404"/>
          </a:xfrm>
        </p:grpSpPr>
        <p:grpSp>
          <p:nvGrpSpPr>
            <p:cNvPr id="23" name="図形グループ 22"/>
            <p:cNvGrpSpPr/>
            <p:nvPr/>
          </p:nvGrpSpPr>
          <p:grpSpPr>
            <a:xfrm>
              <a:off x="18436" y="136070"/>
              <a:ext cx="8915956" cy="646404"/>
              <a:chOff x="67704" y="136079"/>
              <a:chExt cx="9932055" cy="646402"/>
            </a:xfrm>
          </p:grpSpPr>
          <p:sp>
            <p:nvSpPr>
              <p:cNvPr id="25" name="フローチャート: 記憶データ 24"/>
              <p:cNvSpPr/>
              <p:nvPr/>
            </p:nvSpPr>
            <p:spPr>
              <a:xfrm rot="10800000" flipV="1">
                <a:off x="2490293" y="136081"/>
                <a:ext cx="1383854" cy="646395"/>
              </a:xfrm>
              <a:prstGeom prst="flowChartOnlineStorage">
                <a:avLst/>
              </a:prstGeom>
              <a:solidFill>
                <a:srgbClr val="6CA326"/>
              </a:solidFill>
            </p:spPr>
            <p:style>
              <a:lnRef idx="1">
                <a:schemeClr val="accent1"/>
              </a:lnRef>
              <a:fillRef idx="3">
                <a:schemeClr val="accent1"/>
              </a:fillRef>
              <a:effectRef idx="2">
                <a:schemeClr val="accent1"/>
              </a:effectRef>
              <a:fontRef idx="minor">
                <a:schemeClr val="lt1"/>
              </a:fontRef>
            </p:style>
            <p:txBody>
              <a:bodyPr wrap="none" rtlCol="0" anchor="ctr">
                <a:scene3d>
                  <a:camera prst="orthographicFront">
                    <a:rot lat="0" lon="0" rev="0"/>
                  </a:camera>
                  <a:lightRig rig="threePt" dir="t"/>
                </a:scene3d>
              </a:bodyPr>
              <a:lstStyle/>
              <a:p>
                <a:pPr algn="ctr"/>
                <a:r>
                  <a:rPr kumimoji="1" lang="ja-JP" altLang="en-US" sz="2800" dirty="0" smtClean="0"/>
                  <a:t>観光</a:t>
                </a:r>
                <a:endParaRPr kumimoji="1" lang="ja-JP" altLang="en-US" sz="2800" dirty="0"/>
              </a:p>
            </p:txBody>
          </p:sp>
          <p:sp>
            <p:nvSpPr>
              <p:cNvPr id="26" name="フローチャート: 記憶データ 25"/>
              <p:cNvSpPr/>
              <p:nvPr/>
            </p:nvSpPr>
            <p:spPr>
              <a:xfrm rot="10800000" flipV="1">
                <a:off x="3705380" y="136085"/>
                <a:ext cx="1383854" cy="646395"/>
              </a:xfrm>
              <a:prstGeom prst="flowChartOnlineStorage">
                <a:avLst/>
              </a:prstGeom>
              <a:solidFill>
                <a:srgbClr val="7FC02C"/>
              </a:solidFill>
            </p:spPr>
            <p:style>
              <a:lnRef idx="1">
                <a:schemeClr val="accent1"/>
              </a:lnRef>
              <a:fillRef idx="3">
                <a:schemeClr val="accent1"/>
              </a:fillRef>
              <a:effectRef idx="2">
                <a:schemeClr val="accent1"/>
              </a:effectRef>
              <a:fontRef idx="minor">
                <a:schemeClr val="lt1"/>
              </a:fontRef>
            </p:style>
            <p:txBody>
              <a:bodyPr wrap="none" rtlCol="0" anchor="ctr">
                <a:scene3d>
                  <a:camera prst="orthographicFront">
                    <a:rot lat="0" lon="0" rev="0"/>
                  </a:camera>
                  <a:lightRig rig="threePt" dir="t"/>
                </a:scene3d>
              </a:bodyPr>
              <a:lstStyle/>
              <a:p>
                <a:pPr algn="ctr"/>
                <a:r>
                  <a:rPr kumimoji="1" lang="ja-JP" altLang="en-US" sz="2800" dirty="0" smtClean="0"/>
                  <a:t>産業</a:t>
                </a:r>
                <a:endParaRPr kumimoji="1" lang="ja-JP" altLang="en-US" sz="2800" dirty="0"/>
              </a:p>
            </p:txBody>
          </p:sp>
          <p:sp>
            <p:nvSpPr>
              <p:cNvPr id="27" name="フローチャート: 記憶データ 26"/>
              <p:cNvSpPr/>
              <p:nvPr/>
            </p:nvSpPr>
            <p:spPr>
              <a:xfrm rot="10800000" flipV="1">
                <a:off x="4933388" y="136082"/>
                <a:ext cx="1383854" cy="646395"/>
              </a:xfrm>
              <a:prstGeom prst="flowChartOnlineStorage">
                <a:avLst/>
              </a:prstGeom>
              <a:solidFill>
                <a:srgbClr val="8FDA30"/>
              </a:solidFill>
            </p:spPr>
            <p:style>
              <a:lnRef idx="1">
                <a:schemeClr val="accent1"/>
              </a:lnRef>
              <a:fillRef idx="3">
                <a:schemeClr val="accent1"/>
              </a:fillRef>
              <a:effectRef idx="2">
                <a:schemeClr val="accent1"/>
              </a:effectRef>
              <a:fontRef idx="minor">
                <a:schemeClr val="lt1"/>
              </a:fontRef>
            </p:style>
            <p:txBody>
              <a:bodyPr wrap="none" rtlCol="0" anchor="ctr">
                <a:scene3d>
                  <a:camera prst="orthographicFront">
                    <a:rot lat="0" lon="0" rev="0"/>
                  </a:camera>
                  <a:lightRig rig="threePt" dir="t"/>
                </a:scene3d>
              </a:bodyPr>
              <a:lstStyle/>
              <a:p>
                <a:pPr algn="ctr"/>
                <a:r>
                  <a:rPr lang="ja-JP" altLang="en-US" sz="2800" dirty="0" smtClean="0">
                    <a:solidFill>
                      <a:schemeClr val="bg1"/>
                    </a:solidFill>
                  </a:rPr>
                  <a:t>防犯</a:t>
                </a:r>
                <a:endParaRPr kumimoji="1" lang="ja-JP" altLang="en-US" sz="2800" dirty="0">
                  <a:solidFill>
                    <a:schemeClr val="bg1"/>
                  </a:solidFill>
                </a:endParaRPr>
              </a:p>
            </p:txBody>
          </p:sp>
          <p:sp>
            <p:nvSpPr>
              <p:cNvPr id="28" name="フローチャート: 記憶データ 27"/>
              <p:cNvSpPr/>
              <p:nvPr/>
            </p:nvSpPr>
            <p:spPr>
              <a:xfrm rot="10800000" flipV="1">
                <a:off x="6153196" y="136079"/>
                <a:ext cx="1383854" cy="646395"/>
              </a:xfrm>
              <a:prstGeom prst="flowChartOnlineStorage">
                <a:avLst/>
              </a:prstGeom>
              <a:solidFill>
                <a:srgbClr val="9FF335"/>
              </a:solidFill>
            </p:spPr>
            <p:style>
              <a:lnRef idx="1">
                <a:schemeClr val="accent1"/>
              </a:lnRef>
              <a:fillRef idx="3">
                <a:schemeClr val="accent1"/>
              </a:fillRef>
              <a:effectRef idx="2">
                <a:schemeClr val="accent1"/>
              </a:effectRef>
              <a:fontRef idx="minor">
                <a:schemeClr val="lt1"/>
              </a:fontRef>
            </p:style>
            <p:txBody>
              <a:bodyPr wrap="none" rtlCol="0" anchor="ctr">
                <a:scene3d>
                  <a:camera prst="orthographicFront">
                    <a:rot lat="0" lon="0" rev="0"/>
                  </a:camera>
                  <a:lightRig rig="threePt" dir="t"/>
                </a:scene3d>
              </a:bodyPr>
              <a:lstStyle/>
              <a:p>
                <a:pPr algn="ctr"/>
                <a:r>
                  <a:rPr lang="ja-JP" altLang="en-US" sz="2800" dirty="0" smtClean="0">
                    <a:solidFill>
                      <a:srgbClr val="FF0000"/>
                    </a:solidFill>
                  </a:rPr>
                  <a:t>交通</a:t>
                </a:r>
                <a:endParaRPr kumimoji="1" lang="ja-JP" altLang="en-US" sz="2800" dirty="0">
                  <a:solidFill>
                    <a:srgbClr val="FF0000"/>
                  </a:solidFill>
                </a:endParaRPr>
              </a:p>
            </p:txBody>
          </p:sp>
          <p:sp>
            <p:nvSpPr>
              <p:cNvPr id="29" name="フローチャート: 記憶データ 28"/>
              <p:cNvSpPr/>
              <p:nvPr/>
            </p:nvSpPr>
            <p:spPr>
              <a:xfrm rot="10800000" flipV="1">
                <a:off x="67704" y="136083"/>
                <a:ext cx="1383854" cy="646395"/>
              </a:xfrm>
              <a:prstGeom prst="flowChartOnlineStorage">
                <a:avLst/>
              </a:prstGeom>
              <a:solidFill>
                <a:srgbClr val="43621A"/>
              </a:solidFill>
            </p:spPr>
            <p:style>
              <a:lnRef idx="1">
                <a:schemeClr val="accent1"/>
              </a:lnRef>
              <a:fillRef idx="3">
                <a:schemeClr val="accent1"/>
              </a:fillRef>
              <a:effectRef idx="2">
                <a:schemeClr val="accent1"/>
              </a:effectRef>
              <a:fontRef idx="minor">
                <a:schemeClr val="lt1"/>
              </a:fontRef>
            </p:style>
            <p:txBody>
              <a:bodyPr wrap="none" rtlCol="0" anchor="ctr">
                <a:scene3d>
                  <a:camera prst="orthographicFront">
                    <a:rot lat="0" lon="0" rev="0"/>
                  </a:camera>
                  <a:lightRig rig="threePt" dir="t"/>
                </a:scene3d>
              </a:bodyPr>
              <a:lstStyle/>
              <a:p>
                <a:pPr algn="ctr"/>
                <a:r>
                  <a:rPr lang="ja-JP" altLang="en-US" sz="2000" dirty="0" smtClean="0">
                    <a:solidFill>
                      <a:srgbClr val="FFFFFF"/>
                    </a:solidFill>
                  </a:rPr>
                  <a:t>懇談会</a:t>
                </a:r>
                <a:endParaRPr kumimoji="1" lang="ja-JP" altLang="en-US" sz="2000" dirty="0">
                  <a:solidFill>
                    <a:srgbClr val="FFFFFF"/>
                  </a:solidFill>
                </a:endParaRPr>
              </a:p>
            </p:txBody>
          </p:sp>
          <p:sp>
            <p:nvSpPr>
              <p:cNvPr id="30" name="フローチャート: 記憶データ 29"/>
              <p:cNvSpPr/>
              <p:nvPr/>
            </p:nvSpPr>
            <p:spPr>
              <a:xfrm rot="10800000" flipV="1">
                <a:off x="1280654" y="136079"/>
                <a:ext cx="1383854" cy="646395"/>
              </a:xfrm>
              <a:prstGeom prst="flowChartOnlineStorage">
                <a:avLst/>
              </a:prstGeom>
              <a:solidFill>
                <a:srgbClr val="547E1E"/>
              </a:solidFill>
            </p:spPr>
            <p:style>
              <a:lnRef idx="1">
                <a:schemeClr val="accent1"/>
              </a:lnRef>
              <a:fillRef idx="3">
                <a:schemeClr val="accent1"/>
              </a:fillRef>
              <a:effectRef idx="2">
                <a:schemeClr val="accent1"/>
              </a:effectRef>
              <a:fontRef idx="minor">
                <a:schemeClr val="lt1"/>
              </a:fontRef>
            </p:style>
            <p:txBody>
              <a:bodyPr wrap="none" rtlCol="0" anchor="ctr">
                <a:scene3d>
                  <a:camera prst="orthographicFront">
                    <a:rot lat="0" lon="0" rev="0"/>
                  </a:camera>
                  <a:lightRig rig="threePt" dir="t"/>
                </a:scene3d>
              </a:bodyPr>
              <a:lstStyle/>
              <a:p>
                <a:pPr algn="ctr"/>
                <a:r>
                  <a:rPr lang="ja-JP" altLang="en-US" dirty="0" smtClean="0"/>
                  <a:t>　現地見学</a:t>
                </a:r>
                <a:endParaRPr kumimoji="1" lang="ja-JP" altLang="en-US" dirty="0"/>
              </a:p>
            </p:txBody>
          </p:sp>
          <p:sp>
            <p:nvSpPr>
              <p:cNvPr id="31" name="フローチャート: 記憶データ 30"/>
              <p:cNvSpPr/>
              <p:nvPr/>
            </p:nvSpPr>
            <p:spPr>
              <a:xfrm rot="10800000" flipV="1">
                <a:off x="8615906" y="136086"/>
                <a:ext cx="1383853" cy="646395"/>
              </a:xfrm>
              <a:prstGeom prst="flowChartOnlineStorage">
                <a:avLst/>
              </a:prstGeom>
              <a:solidFill>
                <a:srgbClr val="A6FF35"/>
              </a:solidFill>
            </p:spPr>
            <p:style>
              <a:lnRef idx="1">
                <a:schemeClr val="accent1"/>
              </a:lnRef>
              <a:fillRef idx="3">
                <a:schemeClr val="accent1"/>
              </a:fillRef>
              <a:effectRef idx="2">
                <a:schemeClr val="accent1"/>
              </a:effectRef>
              <a:fontRef idx="minor">
                <a:schemeClr val="lt1"/>
              </a:fontRef>
            </p:style>
            <p:txBody>
              <a:bodyPr wrap="none" rtlCol="0" anchor="ctr">
                <a:scene3d>
                  <a:camera prst="orthographicFront">
                    <a:rot lat="0" lon="0" rev="0"/>
                  </a:camera>
                  <a:lightRig rig="threePt" dir="t"/>
                </a:scene3d>
              </a:bodyPr>
              <a:lstStyle/>
              <a:p>
                <a:pPr algn="ctr"/>
                <a:r>
                  <a:rPr lang="ja-JP" altLang="en-US" dirty="0" smtClean="0"/>
                  <a:t>　課題総括</a:t>
                </a:r>
                <a:endParaRPr kumimoji="1" lang="ja-JP" altLang="en-US" dirty="0"/>
              </a:p>
            </p:txBody>
          </p:sp>
        </p:grpSp>
        <p:sp>
          <p:nvSpPr>
            <p:cNvPr id="24" name="フローチャート: 記憶データ 23"/>
            <p:cNvSpPr/>
            <p:nvPr/>
          </p:nvSpPr>
          <p:spPr>
            <a:xfrm rot="10800000" flipV="1">
              <a:off x="6567572" y="136078"/>
              <a:ext cx="1283463" cy="646396"/>
            </a:xfrm>
            <a:prstGeom prst="flowChartOnlineStorage">
              <a:avLst/>
            </a:prstGeom>
            <a:solidFill>
              <a:srgbClr val="9FF335"/>
            </a:solidFill>
          </p:spPr>
          <p:style>
            <a:lnRef idx="1">
              <a:schemeClr val="accent1"/>
            </a:lnRef>
            <a:fillRef idx="3">
              <a:schemeClr val="accent1"/>
            </a:fillRef>
            <a:effectRef idx="2">
              <a:schemeClr val="accent1"/>
            </a:effectRef>
            <a:fontRef idx="minor">
              <a:schemeClr val="lt1"/>
            </a:fontRef>
          </p:style>
          <p:txBody>
            <a:bodyPr wrap="none" rtlCol="0" anchor="ctr">
              <a:scene3d>
                <a:camera prst="orthographicFront">
                  <a:rot lat="0" lon="0" rev="0"/>
                </a:camera>
                <a:lightRig rig="threePt" dir="t"/>
              </a:scene3d>
            </a:bodyPr>
            <a:lstStyle/>
            <a:p>
              <a:pPr algn="ctr"/>
              <a:r>
                <a:rPr lang="ja-JP" altLang="en-US" sz="2800" dirty="0" smtClean="0"/>
                <a:t>人口</a:t>
              </a:r>
              <a:endParaRPr kumimoji="1" lang="ja-JP" altLang="en-US" sz="2800" dirty="0"/>
            </a:p>
          </p:txBody>
        </p:sp>
      </p:grpSp>
    </p:spTree>
    <p:extLst>
      <p:ext uri="{BB962C8B-B14F-4D97-AF65-F5344CB8AC3E}">
        <p14:creationId xmlns:p14="http://schemas.microsoft.com/office/powerpoint/2010/main" val="20913071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3549797" y="1282459"/>
            <a:ext cx="5461762" cy="5476327"/>
          </a:xfrm>
          <a:prstGeom prst="rect">
            <a:avLst/>
          </a:prstGeom>
        </p:spPr>
      </p:pic>
      <p:sp>
        <p:nvSpPr>
          <p:cNvPr id="5" name="テキスト ボックス 4"/>
          <p:cNvSpPr txBox="1"/>
          <p:nvPr/>
        </p:nvSpPr>
        <p:spPr>
          <a:xfrm>
            <a:off x="327968" y="862034"/>
            <a:ext cx="3082895" cy="584776"/>
          </a:xfrm>
          <a:prstGeom prst="rect">
            <a:avLst/>
          </a:prstGeom>
          <a:noFill/>
        </p:spPr>
        <p:txBody>
          <a:bodyPr wrap="none" rtlCol="0">
            <a:spAutoFit/>
          </a:bodyPr>
          <a:lstStyle/>
          <a:p>
            <a:r>
              <a:rPr kumimoji="1" lang="ja-JP" altLang="en-US" sz="3200" dirty="0" smtClean="0"/>
              <a:t>のりあいタクシー</a:t>
            </a:r>
            <a:endParaRPr kumimoji="1" lang="ja-JP" altLang="en-US" sz="3200" dirty="0"/>
          </a:p>
        </p:txBody>
      </p:sp>
      <p:sp>
        <p:nvSpPr>
          <p:cNvPr id="6" name="正方形/長方形 5"/>
          <p:cNvSpPr/>
          <p:nvPr/>
        </p:nvSpPr>
        <p:spPr>
          <a:xfrm>
            <a:off x="416560" y="1526386"/>
            <a:ext cx="3017520" cy="78232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dirty="0" smtClean="0">
                <a:solidFill>
                  <a:srgbClr val="000000"/>
                </a:solidFill>
              </a:rPr>
              <a:t>利用者からの予約</a:t>
            </a:r>
            <a:endParaRPr kumimoji="1" lang="en-US" altLang="ja-JP" dirty="0" smtClean="0">
              <a:solidFill>
                <a:srgbClr val="000000"/>
              </a:solidFill>
            </a:endParaRPr>
          </a:p>
          <a:p>
            <a:pPr algn="ctr"/>
            <a:r>
              <a:rPr lang="ja-JP" altLang="en-US" dirty="0" smtClean="0">
                <a:solidFill>
                  <a:srgbClr val="000000"/>
                </a:solidFill>
              </a:rPr>
              <a:t>（</a:t>
            </a:r>
            <a:r>
              <a:rPr lang="ja-JP" altLang="en-US" dirty="0">
                <a:solidFill>
                  <a:srgbClr val="000000"/>
                </a:solidFill>
              </a:rPr>
              <a:t>出発地・</a:t>
            </a:r>
            <a:r>
              <a:rPr lang="ja-JP" altLang="en-US" dirty="0" smtClean="0">
                <a:solidFill>
                  <a:srgbClr val="000000"/>
                </a:solidFill>
              </a:rPr>
              <a:t>目的地指定）</a:t>
            </a:r>
            <a:endParaRPr lang="ja-JP" altLang="en-US" dirty="0">
              <a:solidFill>
                <a:srgbClr val="000000"/>
              </a:solidFill>
            </a:endParaRPr>
          </a:p>
        </p:txBody>
      </p:sp>
      <p:sp>
        <p:nvSpPr>
          <p:cNvPr id="7" name="正方形/長方形 6"/>
          <p:cNvSpPr/>
          <p:nvPr/>
        </p:nvSpPr>
        <p:spPr>
          <a:xfrm>
            <a:off x="416560" y="2461106"/>
            <a:ext cx="3017520" cy="78232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dirty="0" smtClean="0">
                <a:solidFill>
                  <a:srgbClr val="000000"/>
                </a:solidFill>
              </a:rPr>
              <a:t>高齢者の地域間の移動需要に対応（年会費</a:t>
            </a:r>
            <a:r>
              <a:rPr kumimoji="1" lang="en-US" altLang="ja-JP" dirty="0" smtClean="0">
                <a:solidFill>
                  <a:srgbClr val="000000"/>
                </a:solidFill>
              </a:rPr>
              <a:t>2000</a:t>
            </a:r>
            <a:r>
              <a:rPr kumimoji="1" lang="ja-JP" altLang="en-US" dirty="0" smtClean="0">
                <a:solidFill>
                  <a:srgbClr val="000000"/>
                </a:solidFill>
              </a:rPr>
              <a:t>円）</a:t>
            </a:r>
            <a:endParaRPr kumimoji="1" lang="ja-JP" altLang="en-US" dirty="0">
              <a:solidFill>
                <a:srgbClr val="000000"/>
              </a:solidFill>
            </a:endParaRPr>
          </a:p>
        </p:txBody>
      </p:sp>
      <p:sp>
        <p:nvSpPr>
          <p:cNvPr id="8" name="正方形/長方形 7"/>
          <p:cNvSpPr/>
          <p:nvPr/>
        </p:nvSpPr>
        <p:spPr>
          <a:xfrm>
            <a:off x="416560" y="4564226"/>
            <a:ext cx="3017520" cy="894080"/>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dirty="0" smtClean="0">
                <a:solidFill>
                  <a:srgbClr val="000000"/>
                </a:solidFill>
              </a:rPr>
              <a:t>8</a:t>
            </a:r>
            <a:r>
              <a:rPr kumimoji="1" lang="ja-JP" altLang="en-US" dirty="0" smtClean="0">
                <a:solidFill>
                  <a:srgbClr val="000000"/>
                </a:solidFill>
              </a:rPr>
              <a:t>：</a:t>
            </a:r>
            <a:r>
              <a:rPr kumimoji="1" lang="en-US" altLang="ja-JP" dirty="0" smtClean="0">
                <a:solidFill>
                  <a:srgbClr val="000000"/>
                </a:solidFill>
              </a:rPr>
              <a:t>00</a:t>
            </a:r>
            <a:r>
              <a:rPr kumimoji="1" lang="ja-JP" altLang="en-US" dirty="0" smtClean="0">
                <a:solidFill>
                  <a:srgbClr val="000000"/>
                </a:solidFill>
              </a:rPr>
              <a:t>から</a:t>
            </a:r>
            <a:r>
              <a:rPr kumimoji="1" lang="en-US" altLang="ja-JP" dirty="0" smtClean="0">
                <a:solidFill>
                  <a:srgbClr val="000000"/>
                </a:solidFill>
              </a:rPr>
              <a:t>16</a:t>
            </a:r>
            <a:r>
              <a:rPr kumimoji="1" lang="ja-JP" altLang="en-US" dirty="0" smtClean="0">
                <a:solidFill>
                  <a:srgbClr val="000000"/>
                </a:solidFill>
              </a:rPr>
              <a:t>：</a:t>
            </a:r>
            <a:r>
              <a:rPr kumimoji="1" lang="en-US" altLang="ja-JP" dirty="0" smtClean="0">
                <a:solidFill>
                  <a:srgbClr val="000000"/>
                </a:solidFill>
              </a:rPr>
              <a:t>30</a:t>
            </a:r>
            <a:r>
              <a:rPr kumimoji="1" lang="ja-JP" altLang="en-US" dirty="0" smtClean="0">
                <a:solidFill>
                  <a:srgbClr val="000000"/>
                </a:solidFill>
              </a:rPr>
              <a:t>まで運行</a:t>
            </a:r>
            <a:endParaRPr kumimoji="1" lang="en-US" altLang="ja-JP" dirty="0" smtClean="0">
              <a:solidFill>
                <a:srgbClr val="000000"/>
              </a:solidFill>
            </a:endParaRPr>
          </a:p>
          <a:p>
            <a:pPr algn="ctr"/>
            <a:r>
              <a:rPr lang="ja-JP" altLang="en-US" dirty="0" smtClean="0">
                <a:solidFill>
                  <a:srgbClr val="000000"/>
                </a:solidFill>
              </a:rPr>
              <a:t>（各地区で</a:t>
            </a:r>
            <a:r>
              <a:rPr lang="en-US" altLang="ja-JP" dirty="0" smtClean="0">
                <a:solidFill>
                  <a:srgbClr val="000000"/>
                </a:solidFill>
              </a:rPr>
              <a:t>1</a:t>
            </a:r>
            <a:r>
              <a:rPr lang="ja-JP" altLang="en-US" dirty="0" smtClean="0">
                <a:solidFill>
                  <a:srgbClr val="000000"/>
                </a:solidFill>
              </a:rPr>
              <a:t>時間間隔、土日祝日は運休）</a:t>
            </a:r>
            <a:endParaRPr kumimoji="1" lang="ja-JP" altLang="en-US" dirty="0">
              <a:solidFill>
                <a:srgbClr val="000000"/>
              </a:solidFill>
            </a:endParaRPr>
          </a:p>
        </p:txBody>
      </p:sp>
      <p:sp>
        <p:nvSpPr>
          <p:cNvPr id="9" name="正方形/長方形 8"/>
          <p:cNvSpPr/>
          <p:nvPr/>
        </p:nvSpPr>
        <p:spPr>
          <a:xfrm>
            <a:off x="416560" y="3395826"/>
            <a:ext cx="3017520" cy="78232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dirty="0" smtClean="0">
                <a:solidFill>
                  <a:srgbClr val="000000"/>
                </a:solidFill>
              </a:rPr>
              <a:t>商店・病院までの運行も</a:t>
            </a:r>
            <a:endParaRPr kumimoji="1" lang="en-US" altLang="ja-JP" dirty="0" smtClean="0">
              <a:solidFill>
                <a:srgbClr val="000000"/>
              </a:solidFill>
            </a:endParaRPr>
          </a:p>
          <a:p>
            <a:pPr algn="ctr"/>
            <a:r>
              <a:rPr kumimoji="1" lang="ja-JP" altLang="en-US" dirty="0" smtClean="0">
                <a:solidFill>
                  <a:srgbClr val="000000"/>
                </a:solidFill>
              </a:rPr>
              <a:t>行っている</a:t>
            </a:r>
            <a:endParaRPr kumimoji="1" lang="ja-JP" altLang="en-US" dirty="0">
              <a:solidFill>
                <a:srgbClr val="000000"/>
              </a:solidFill>
            </a:endParaRPr>
          </a:p>
        </p:txBody>
      </p:sp>
      <p:grpSp>
        <p:nvGrpSpPr>
          <p:cNvPr id="18" name="図形グループ 17"/>
          <p:cNvGrpSpPr/>
          <p:nvPr/>
        </p:nvGrpSpPr>
        <p:grpSpPr>
          <a:xfrm>
            <a:off x="109483" y="136056"/>
            <a:ext cx="8915956" cy="646404"/>
            <a:chOff x="18436" y="136070"/>
            <a:chExt cx="8915956" cy="646404"/>
          </a:xfrm>
        </p:grpSpPr>
        <p:grpSp>
          <p:nvGrpSpPr>
            <p:cNvPr id="19" name="図形グループ 18"/>
            <p:cNvGrpSpPr/>
            <p:nvPr/>
          </p:nvGrpSpPr>
          <p:grpSpPr>
            <a:xfrm>
              <a:off x="18436" y="136070"/>
              <a:ext cx="8915956" cy="646404"/>
              <a:chOff x="67704" y="136079"/>
              <a:chExt cx="9932055" cy="646402"/>
            </a:xfrm>
          </p:grpSpPr>
          <p:sp>
            <p:nvSpPr>
              <p:cNvPr id="31" name="フローチャート: 記憶データ 30"/>
              <p:cNvSpPr/>
              <p:nvPr/>
            </p:nvSpPr>
            <p:spPr>
              <a:xfrm rot="10800000" flipV="1">
                <a:off x="2490293" y="136081"/>
                <a:ext cx="1383854" cy="646395"/>
              </a:xfrm>
              <a:prstGeom prst="flowChartOnlineStorage">
                <a:avLst/>
              </a:prstGeom>
              <a:solidFill>
                <a:srgbClr val="6CA326"/>
              </a:solidFill>
            </p:spPr>
            <p:style>
              <a:lnRef idx="1">
                <a:schemeClr val="accent1"/>
              </a:lnRef>
              <a:fillRef idx="3">
                <a:schemeClr val="accent1"/>
              </a:fillRef>
              <a:effectRef idx="2">
                <a:schemeClr val="accent1"/>
              </a:effectRef>
              <a:fontRef idx="minor">
                <a:schemeClr val="lt1"/>
              </a:fontRef>
            </p:style>
            <p:txBody>
              <a:bodyPr wrap="none" rtlCol="0" anchor="ctr">
                <a:scene3d>
                  <a:camera prst="orthographicFront">
                    <a:rot lat="0" lon="0" rev="0"/>
                  </a:camera>
                  <a:lightRig rig="threePt" dir="t"/>
                </a:scene3d>
              </a:bodyPr>
              <a:lstStyle/>
              <a:p>
                <a:pPr algn="ctr"/>
                <a:r>
                  <a:rPr kumimoji="1" lang="ja-JP" altLang="en-US" sz="2800" dirty="0" smtClean="0"/>
                  <a:t>観光</a:t>
                </a:r>
                <a:endParaRPr kumimoji="1" lang="ja-JP" altLang="en-US" sz="2800" dirty="0"/>
              </a:p>
            </p:txBody>
          </p:sp>
          <p:sp>
            <p:nvSpPr>
              <p:cNvPr id="32" name="フローチャート: 記憶データ 31"/>
              <p:cNvSpPr/>
              <p:nvPr/>
            </p:nvSpPr>
            <p:spPr>
              <a:xfrm rot="10800000" flipV="1">
                <a:off x="3705380" y="136085"/>
                <a:ext cx="1383854" cy="646395"/>
              </a:xfrm>
              <a:prstGeom prst="flowChartOnlineStorage">
                <a:avLst/>
              </a:prstGeom>
              <a:solidFill>
                <a:srgbClr val="7FC02C"/>
              </a:solidFill>
            </p:spPr>
            <p:style>
              <a:lnRef idx="1">
                <a:schemeClr val="accent1"/>
              </a:lnRef>
              <a:fillRef idx="3">
                <a:schemeClr val="accent1"/>
              </a:fillRef>
              <a:effectRef idx="2">
                <a:schemeClr val="accent1"/>
              </a:effectRef>
              <a:fontRef idx="minor">
                <a:schemeClr val="lt1"/>
              </a:fontRef>
            </p:style>
            <p:txBody>
              <a:bodyPr wrap="none" rtlCol="0" anchor="ctr">
                <a:scene3d>
                  <a:camera prst="orthographicFront">
                    <a:rot lat="0" lon="0" rev="0"/>
                  </a:camera>
                  <a:lightRig rig="threePt" dir="t"/>
                </a:scene3d>
              </a:bodyPr>
              <a:lstStyle/>
              <a:p>
                <a:pPr algn="ctr"/>
                <a:r>
                  <a:rPr kumimoji="1" lang="ja-JP" altLang="en-US" sz="2800" dirty="0" smtClean="0"/>
                  <a:t>産業</a:t>
                </a:r>
                <a:endParaRPr kumimoji="1" lang="ja-JP" altLang="en-US" sz="2800" dirty="0"/>
              </a:p>
            </p:txBody>
          </p:sp>
          <p:sp>
            <p:nvSpPr>
              <p:cNvPr id="33" name="フローチャート: 記憶データ 32"/>
              <p:cNvSpPr/>
              <p:nvPr/>
            </p:nvSpPr>
            <p:spPr>
              <a:xfrm rot="10800000" flipV="1">
                <a:off x="4933388" y="136082"/>
                <a:ext cx="1383854" cy="646395"/>
              </a:xfrm>
              <a:prstGeom prst="flowChartOnlineStorage">
                <a:avLst/>
              </a:prstGeom>
              <a:solidFill>
                <a:srgbClr val="8FDA30"/>
              </a:solidFill>
            </p:spPr>
            <p:style>
              <a:lnRef idx="1">
                <a:schemeClr val="accent1"/>
              </a:lnRef>
              <a:fillRef idx="3">
                <a:schemeClr val="accent1"/>
              </a:fillRef>
              <a:effectRef idx="2">
                <a:schemeClr val="accent1"/>
              </a:effectRef>
              <a:fontRef idx="minor">
                <a:schemeClr val="lt1"/>
              </a:fontRef>
            </p:style>
            <p:txBody>
              <a:bodyPr wrap="none" rtlCol="0" anchor="ctr">
                <a:scene3d>
                  <a:camera prst="orthographicFront">
                    <a:rot lat="0" lon="0" rev="0"/>
                  </a:camera>
                  <a:lightRig rig="threePt" dir="t"/>
                </a:scene3d>
              </a:bodyPr>
              <a:lstStyle/>
              <a:p>
                <a:pPr algn="ctr"/>
                <a:r>
                  <a:rPr lang="ja-JP" altLang="en-US" sz="2800" dirty="0" smtClean="0">
                    <a:solidFill>
                      <a:schemeClr val="bg1"/>
                    </a:solidFill>
                  </a:rPr>
                  <a:t>防犯</a:t>
                </a:r>
                <a:endParaRPr kumimoji="1" lang="ja-JP" altLang="en-US" sz="2800" dirty="0">
                  <a:solidFill>
                    <a:schemeClr val="bg1"/>
                  </a:solidFill>
                </a:endParaRPr>
              </a:p>
            </p:txBody>
          </p:sp>
          <p:sp>
            <p:nvSpPr>
              <p:cNvPr id="34" name="フローチャート: 記憶データ 33"/>
              <p:cNvSpPr/>
              <p:nvPr/>
            </p:nvSpPr>
            <p:spPr>
              <a:xfrm rot="10800000" flipV="1">
                <a:off x="6153196" y="136079"/>
                <a:ext cx="1383854" cy="646395"/>
              </a:xfrm>
              <a:prstGeom prst="flowChartOnlineStorage">
                <a:avLst/>
              </a:prstGeom>
              <a:solidFill>
                <a:srgbClr val="9FF335"/>
              </a:solidFill>
            </p:spPr>
            <p:style>
              <a:lnRef idx="1">
                <a:schemeClr val="accent1"/>
              </a:lnRef>
              <a:fillRef idx="3">
                <a:schemeClr val="accent1"/>
              </a:fillRef>
              <a:effectRef idx="2">
                <a:schemeClr val="accent1"/>
              </a:effectRef>
              <a:fontRef idx="minor">
                <a:schemeClr val="lt1"/>
              </a:fontRef>
            </p:style>
            <p:txBody>
              <a:bodyPr wrap="none" rtlCol="0" anchor="ctr">
                <a:scene3d>
                  <a:camera prst="orthographicFront">
                    <a:rot lat="0" lon="0" rev="0"/>
                  </a:camera>
                  <a:lightRig rig="threePt" dir="t"/>
                </a:scene3d>
              </a:bodyPr>
              <a:lstStyle/>
              <a:p>
                <a:pPr algn="ctr"/>
                <a:r>
                  <a:rPr lang="ja-JP" altLang="en-US" sz="2800" dirty="0" smtClean="0">
                    <a:solidFill>
                      <a:srgbClr val="FF0000"/>
                    </a:solidFill>
                  </a:rPr>
                  <a:t>交通</a:t>
                </a:r>
                <a:endParaRPr kumimoji="1" lang="ja-JP" altLang="en-US" sz="2800" dirty="0">
                  <a:solidFill>
                    <a:srgbClr val="FF0000"/>
                  </a:solidFill>
                </a:endParaRPr>
              </a:p>
            </p:txBody>
          </p:sp>
          <p:sp>
            <p:nvSpPr>
              <p:cNvPr id="35" name="フローチャート: 記憶データ 34"/>
              <p:cNvSpPr/>
              <p:nvPr/>
            </p:nvSpPr>
            <p:spPr>
              <a:xfrm rot="10800000" flipV="1">
                <a:off x="67704" y="136083"/>
                <a:ext cx="1383854" cy="646395"/>
              </a:xfrm>
              <a:prstGeom prst="flowChartOnlineStorage">
                <a:avLst/>
              </a:prstGeom>
              <a:solidFill>
                <a:srgbClr val="43621A"/>
              </a:solidFill>
            </p:spPr>
            <p:style>
              <a:lnRef idx="1">
                <a:schemeClr val="accent1"/>
              </a:lnRef>
              <a:fillRef idx="3">
                <a:schemeClr val="accent1"/>
              </a:fillRef>
              <a:effectRef idx="2">
                <a:schemeClr val="accent1"/>
              </a:effectRef>
              <a:fontRef idx="minor">
                <a:schemeClr val="lt1"/>
              </a:fontRef>
            </p:style>
            <p:txBody>
              <a:bodyPr wrap="none" rtlCol="0" anchor="ctr">
                <a:scene3d>
                  <a:camera prst="orthographicFront">
                    <a:rot lat="0" lon="0" rev="0"/>
                  </a:camera>
                  <a:lightRig rig="threePt" dir="t"/>
                </a:scene3d>
              </a:bodyPr>
              <a:lstStyle/>
              <a:p>
                <a:pPr algn="ctr"/>
                <a:r>
                  <a:rPr lang="ja-JP" altLang="en-US" sz="2000" dirty="0" smtClean="0">
                    <a:solidFill>
                      <a:srgbClr val="FFFFFF"/>
                    </a:solidFill>
                  </a:rPr>
                  <a:t>懇談会</a:t>
                </a:r>
                <a:endParaRPr kumimoji="1" lang="ja-JP" altLang="en-US" sz="2000" dirty="0">
                  <a:solidFill>
                    <a:srgbClr val="FFFFFF"/>
                  </a:solidFill>
                </a:endParaRPr>
              </a:p>
            </p:txBody>
          </p:sp>
          <p:sp>
            <p:nvSpPr>
              <p:cNvPr id="36" name="フローチャート: 記憶データ 35"/>
              <p:cNvSpPr/>
              <p:nvPr/>
            </p:nvSpPr>
            <p:spPr>
              <a:xfrm rot="10800000" flipV="1">
                <a:off x="1280654" y="136079"/>
                <a:ext cx="1383854" cy="646395"/>
              </a:xfrm>
              <a:prstGeom prst="flowChartOnlineStorage">
                <a:avLst/>
              </a:prstGeom>
              <a:solidFill>
                <a:srgbClr val="547E1E"/>
              </a:solidFill>
            </p:spPr>
            <p:style>
              <a:lnRef idx="1">
                <a:schemeClr val="accent1"/>
              </a:lnRef>
              <a:fillRef idx="3">
                <a:schemeClr val="accent1"/>
              </a:fillRef>
              <a:effectRef idx="2">
                <a:schemeClr val="accent1"/>
              </a:effectRef>
              <a:fontRef idx="minor">
                <a:schemeClr val="lt1"/>
              </a:fontRef>
            </p:style>
            <p:txBody>
              <a:bodyPr wrap="none" rtlCol="0" anchor="ctr">
                <a:scene3d>
                  <a:camera prst="orthographicFront">
                    <a:rot lat="0" lon="0" rev="0"/>
                  </a:camera>
                  <a:lightRig rig="threePt" dir="t"/>
                </a:scene3d>
              </a:bodyPr>
              <a:lstStyle/>
              <a:p>
                <a:pPr algn="ctr"/>
                <a:r>
                  <a:rPr lang="ja-JP" altLang="en-US" dirty="0" smtClean="0"/>
                  <a:t>　現地見学</a:t>
                </a:r>
                <a:endParaRPr kumimoji="1" lang="ja-JP" altLang="en-US" dirty="0"/>
              </a:p>
            </p:txBody>
          </p:sp>
          <p:sp>
            <p:nvSpPr>
              <p:cNvPr id="37" name="フローチャート: 記憶データ 36"/>
              <p:cNvSpPr/>
              <p:nvPr/>
            </p:nvSpPr>
            <p:spPr>
              <a:xfrm rot="10800000" flipV="1">
                <a:off x="8615906" y="136086"/>
                <a:ext cx="1383853" cy="646395"/>
              </a:xfrm>
              <a:prstGeom prst="flowChartOnlineStorage">
                <a:avLst/>
              </a:prstGeom>
              <a:solidFill>
                <a:srgbClr val="A6FF35"/>
              </a:solidFill>
            </p:spPr>
            <p:style>
              <a:lnRef idx="1">
                <a:schemeClr val="accent1"/>
              </a:lnRef>
              <a:fillRef idx="3">
                <a:schemeClr val="accent1"/>
              </a:fillRef>
              <a:effectRef idx="2">
                <a:schemeClr val="accent1"/>
              </a:effectRef>
              <a:fontRef idx="minor">
                <a:schemeClr val="lt1"/>
              </a:fontRef>
            </p:style>
            <p:txBody>
              <a:bodyPr wrap="none" rtlCol="0" anchor="ctr">
                <a:scene3d>
                  <a:camera prst="orthographicFront">
                    <a:rot lat="0" lon="0" rev="0"/>
                  </a:camera>
                  <a:lightRig rig="threePt" dir="t"/>
                </a:scene3d>
              </a:bodyPr>
              <a:lstStyle/>
              <a:p>
                <a:pPr algn="ctr"/>
                <a:r>
                  <a:rPr lang="ja-JP" altLang="en-US" dirty="0" smtClean="0"/>
                  <a:t>　課題総括</a:t>
                </a:r>
                <a:endParaRPr kumimoji="1" lang="ja-JP" altLang="en-US" dirty="0"/>
              </a:p>
            </p:txBody>
          </p:sp>
        </p:grpSp>
        <p:sp>
          <p:nvSpPr>
            <p:cNvPr id="30" name="フローチャート: 記憶データ 29"/>
            <p:cNvSpPr/>
            <p:nvPr/>
          </p:nvSpPr>
          <p:spPr>
            <a:xfrm rot="10800000" flipV="1">
              <a:off x="6567572" y="136078"/>
              <a:ext cx="1283463" cy="646396"/>
            </a:xfrm>
            <a:prstGeom prst="flowChartOnlineStorage">
              <a:avLst/>
            </a:prstGeom>
            <a:solidFill>
              <a:srgbClr val="9FF335"/>
            </a:solidFill>
          </p:spPr>
          <p:style>
            <a:lnRef idx="1">
              <a:schemeClr val="accent1"/>
            </a:lnRef>
            <a:fillRef idx="3">
              <a:schemeClr val="accent1"/>
            </a:fillRef>
            <a:effectRef idx="2">
              <a:schemeClr val="accent1"/>
            </a:effectRef>
            <a:fontRef idx="minor">
              <a:schemeClr val="lt1"/>
            </a:fontRef>
          </p:style>
          <p:txBody>
            <a:bodyPr wrap="none" rtlCol="0" anchor="ctr">
              <a:scene3d>
                <a:camera prst="orthographicFront">
                  <a:rot lat="0" lon="0" rev="0"/>
                </a:camera>
                <a:lightRig rig="threePt" dir="t"/>
              </a:scene3d>
            </a:bodyPr>
            <a:lstStyle/>
            <a:p>
              <a:pPr algn="ctr"/>
              <a:r>
                <a:rPr lang="ja-JP" altLang="en-US" sz="2800" dirty="0" smtClean="0"/>
                <a:t>人口</a:t>
              </a:r>
              <a:endParaRPr kumimoji="1" lang="ja-JP" altLang="en-US" sz="2800" dirty="0"/>
            </a:p>
          </p:txBody>
        </p:sp>
      </p:grpSp>
      <p:pic>
        <p:nvPicPr>
          <p:cNvPr id="2" name="図 1" descr="スクリーンショット（2013-10-25 10.02.36）.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1077" y="5288126"/>
            <a:ext cx="2614943" cy="1392015"/>
          </a:xfrm>
          <a:prstGeom prst="rect">
            <a:avLst/>
          </a:prstGeom>
        </p:spPr>
      </p:pic>
    </p:spTree>
    <p:extLst>
      <p:ext uri="{BB962C8B-B14F-4D97-AF65-F5344CB8AC3E}">
        <p14:creationId xmlns:p14="http://schemas.microsoft.com/office/powerpoint/2010/main" val="18001153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矢印コネクタ 4"/>
          <p:cNvCxnSpPr/>
          <p:nvPr/>
        </p:nvCxnSpPr>
        <p:spPr>
          <a:xfrm flipV="1">
            <a:off x="1031019" y="1540236"/>
            <a:ext cx="0" cy="469347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7" name="直線矢印コネクタ 6"/>
          <p:cNvCxnSpPr/>
          <p:nvPr/>
        </p:nvCxnSpPr>
        <p:spPr>
          <a:xfrm>
            <a:off x="1031019" y="6233714"/>
            <a:ext cx="6677329"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0" name="円/楕円 9"/>
          <p:cNvSpPr/>
          <p:nvPr/>
        </p:nvSpPr>
        <p:spPr>
          <a:xfrm>
            <a:off x="1145832" y="4849304"/>
            <a:ext cx="2194560" cy="1285019"/>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dirty="0" smtClean="0">
                <a:solidFill>
                  <a:srgbClr val="000000"/>
                </a:solidFill>
              </a:rPr>
              <a:t>キララちゃんバス</a:t>
            </a:r>
            <a:endParaRPr kumimoji="1" lang="ja-JP" altLang="en-US" dirty="0">
              <a:solidFill>
                <a:srgbClr val="000000"/>
              </a:solidFill>
            </a:endParaRPr>
          </a:p>
        </p:txBody>
      </p:sp>
      <p:sp>
        <p:nvSpPr>
          <p:cNvPr id="11" name="テキスト ボックス 10"/>
          <p:cNvSpPr txBox="1"/>
          <p:nvPr/>
        </p:nvSpPr>
        <p:spPr>
          <a:xfrm>
            <a:off x="7142480" y="6373304"/>
            <a:ext cx="1755408" cy="369332"/>
          </a:xfrm>
          <a:prstGeom prst="rect">
            <a:avLst/>
          </a:prstGeom>
          <a:noFill/>
        </p:spPr>
        <p:txBody>
          <a:bodyPr wrap="none" rtlCol="0">
            <a:spAutoFit/>
          </a:bodyPr>
          <a:lstStyle/>
          <a:p>
            <a:r>
              <a:rPr kumimoji="1" lang="ja-JP" altLang="en-US" dirty="0" smtClean="0"/>
              <a:t>中心からの距離</a:t>
            </a:r>
            <a:endParaRPr kumimoji="1" lang="ja-JP" altLang="en-US" dirty="0"/>
          </a:p>
        </p:txBody>
      </p:sp>
      <p:sp>
        <p:nvSpPr>
          <p:cNvPr id="13" name="テキスト ボックス 12"/>
          <p:cNvSpPr txBox="1"/>
          <p:nvPr/>
        </p:nvSpPr>
        <p:spPr>
          <a:xfrm>
            <a:off x="431330" y="1699704"/>
            <a:ext cx="461665" cy="1196902"/>
          </a:xfrm>
          <a:prstGeom prst="rect">
            <a:avLst/>
          </a:prstGeom>
          <a:noFill/>
        </p:spPr>
        <p:txBody>
          <a:bodyPr vert="eaVert" wrap="none" rtlCol="0">
            <a:spAutoFit/>
          </a:bodyPr>
          <a:lstStyle/>
          <a:p>
            <a:r>
              <a:rPr kumimoji="1" lang="ja-JP" altLang="en-US" dirty="0" smtClean="0"/>
              <a:t>カバー度合</a:t>
            </a:r>
            <a:endParaRPr kumimoji="1" lang="ja-JP" altLang="en-US" dirty="0"/>
          </a:p>
        </p:txBody>
      </p:sp>
      <p:sp>
        <p:nvSpPr>
          <p:cNvPr id="15" name="テキスト ボックス 14"/>
          <p:cNvSpPr txBox="1"/>
          <p:nvPr/>
        </p:nvSpPr>
        <p:spPr>
          <a:xfrm>
            <a:off x="1130969" y="1049657"/>
            <a:ext cx="3057247" cy="584776"/>
          </a:xfrm>
          <a:prstGeom prst="rect">
            <a:avLst/>
          </a:prstGeom>
          <a:noFill/>
        </p:spPr>
        <p:txBody>
          <a:bodyPr wrap="none" rtlCol="0">
            <a:spAutoFit/>
          </a:bodyPr>
          <a:lstStyle/>
          <a:p>
            <a:r>
              <a:rPr kumimoji="1" lang="ja-JP" altLang="en-US" sz="3200" dirty="0" smtClean="0"/>
              <a:t>公共交通の種類</a:t>
            </a:r>
            <a:endParaRPr kumimoji="1" lang="ja-JP" altLang="en-US" sz="3200" dirty="0"/>
          </a:p>
        </p:txBody>
      </p:sp>
      <p:sp>
        <p:nvSpPr>
          <p:cNvPr id="16" name="円/楕円 15"/>
          <p:cNvSpPr/>
          <p:nvPr/>
        </p:nvSpPr>
        <p:spPr>
          <a:xfrm>
            <a:off x="2997200" y="3294824"/>
            <a:ext cx="2194560" cy="1285019"/>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dirty="0" smtClean="0">
                <a:solidFill>
                  <a:srgbClr val="000000"/>
                </a:solidFill>
              </a:rPr>
              <a:t>路線バス</a:t>
            </a:r>
            <a:endParaRPr kumimoji="1" lang="ja-JP" altLang="en-US" dirty="0">
              <a:solidFill>
                <a:srgbClr val="000000"/>
              </a:solidFill>
            </a:endParaRPr>
          </a:p>
        </p:txBody>
      </p:sp>
      <p:sp>
        <p:nvSpPr>
          <p:cNvPr id="17" name="円/楕円 16"/>
          <p:cNvSpPr/>
          <p:nvPr/>
        </p:nvSpPr>
        <p:spPr>
          <a:xfrm>
            <a:off x="2143760" y="1699704"/>
            <a:ext cx="2194560" cy="1285019"/>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dirty="0" smtClean="0">
                <a:solidFill>
                  <a:srgbClr val="000000"/>
                </a:solidFill>
              </a:rPr>
              <a:t>のりあい</a:t>
            </a:r>
            <a:endParaRPr kumimoji="1" lang="en-US" altLang="ja-JP" dirty="0" smtClean="0">
              <a:solidFill>
                <a:srgbClr val="000000"/>
              </a:solidFill>
            </a:endParaRPr>
          </a:p>
          <a:p>
            <a:pPr algn="ctr"/>
            <a:r>
              <a:rPr kumimoji="1" lang="ja-JP" altLang="en-US" dirty="0" smtClean="0">
                <a:solidFill>
                  <a:srgbClr val="000000"/>
                </a:solidFill>
              </a:rPr>
              <a:t>タクシー</a:t>
            </a:r>
            <a:endParaRPr kumimoji="1" lang="ja-JP" altLang="en-US" dirty="0">
              <a:solidFill>
                <a:srgbClr val="000000"/>
              </a:solidFill>
            </a:endParaRPr>
          </a:p>
        </p:txBody>
      </p:sp>
      <p:sp>
        <p:nvSpPr>
          <p:cNvPr id="18" name="円/楕円 17"/>
          <p:cNvSpPr/>
          <p:nvPr/>
        </p:nvSpPr>
        <p:spPr>
          <a:xfrm>
            <a:off x="5301272" y="4849304"/>
            <a:ext cx="2194560" cy="1285019"/>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dirty="0" smtClean="0">
                <a:solidFill>
                  <a:srgbClr val="000000"/>
                </a:solidFill>
              </a:rPr>
              <a:t>常磐線</a:t>
            </a:r>
            <a:endParaRPr kumimoji="1" lang="ja-JP" altLang="en-US" dirty="0">
              <a:solidFill>
                <a:srgbClr val="000000"/>
              </a:solidFill>
            </a:endParaRPr>
          </a:p>
        </p:txBody>
      </p:sp>
      <p:grpSp>
        <p:nvGrpSpPr>
          <p:cNvPr id="27" name="図形グループ 26"/>
          <p:cNvGrpSpPr/>
          <p:nvPr/>
        </p:nvGrpSpPr>
        <p:grpSpPr>
          <a:xfrm>
            <a:off x="109483" y="136056"/>
            <a:ext cx="8915956" cy="646404"/>
            <a:chOff x="18436" y="136070"/>
            <a:chExt cx="8915956" cy="646404"/>
          </a:xfrm>
        </p:grpSpPr>
        <p:grpSp>
          <p:nvGrpSpPr>
            <p:cNvPr id="28" name="図形グループ 27"/>
            <p:cNvGrpSpPr/>
            <p:nvPr/>
          </p:nvGrpSpPr>
          <p:grpSpPr>
            <a:xfrm>
              <a:off x="18436" y="136070"/>
              <a:ext cx="8915956" cy="646404"/>
              <a:chOff x="67704" y="136079"/>
              <a:chExt cx="9932055" cy="646402"/>
            </a:xfrm>
          </p:grpSpPr>
          <p:sp>
            <p:nvSpPr>
              <p:cNvPr id="30" name="フローチャート: 記憶データ 29"/>
              <p:cNvSpPr/>
              <p:nvPr/>
            </p:nvSpPr>
            <p:spPr>
              <a:xfrm rot="10800000" flipV="1">
                <a:off x="2490293" y="136081"/>
                <a:ext cx="1383854" cy="646395"/>
              </a:xfrm>
              <a:prstGeom prst="flowChartOnlineStorage">
                <a:avLst/>
              </a:prstGeom>
              <a:solidFill>
                <a:srgbClr val="6CA326"/>
              </a:solidFill>
            </p:spPr>
            <p:style>
              <a:lnRef idx="1">
                <a:schemeClr val="accent1"/>
              </a:lnRef>
              <a:fillRef idx="3">
                <a:schemeClr val="accent1"/>
              </a:fillRef>
              <a:effectRef idx="2">
                <a:schemeClr val="accent1"/>
              </a:effectRef>
              <a:fontRef idx="minor">
                <a:schemeClr val="lt1"/>
              </a:fontRef>
            </p:style>
            <p:txBody>
              <a:bodyPr wrap="none" rtlCol="0" anchor="ctr">
                <a:scene3d>
                  <a:camera prst="orthographicFront">
                    <a:rot lat="0" lon="0" rev="0"/>
                  </a:camera>
                  <a:lightRig rig="threePt" dir="t"/>
                </a:scene3d>
              </a:bodyPr>
              <a:lstStyle/>
              <a:p>
                <a:pPr algn="ctr"/>
                <a:r>
                  <a:rPr kumimoji="1" lang="ja-JP" altLang="en-US" sz="2800" dirty="0" smtClean="0"/>
                  <a:t>観光</a:t>
                </a:r>
                <a:endParaRPr kumimoji="1" lang="ja-JP" altLang="en-US" sz="2800" dirty="0"/>
              </a:p>
            </p:txBody>
          </p:sp>
          <p:sp>
            <p:nvSpPr>
              <p:cNvPr id="31" name="フローチャート: 記憶データ 30"/>
              <p:cNvSpPr/>
              <p:nvPr/>
            </p:nvSpPr>
            <p:spPr>
              <a:xfrm rot="10800000" flipV="1">
                <a:off x="3705380" y="136085"/>
                <a:ext cx="1383854" cy="646395"/>
              </a:xfrm>
              <a:prstGeom prst="flowChartOnlineStorage">
                <a:avLst/>
              </a:prstGeom>
              <a:solidFill>
                <a:srgbClr val="7FC02C"/>
              </a:solidFill>
            </p:spPr>
            <p:style>
              <a:lnRef idx="1">
                <a:schemeClr val="accent1"/>
              </a:lnRef>
              <a:fillRef idx="3">
                <a:schemeClr val="accent1"/>
              </a:fillRef>
              <a:effectRef idx="2">
                <a:schemeClr val="accent1"/>
              </a:effectRef>
              <a:fontRef idx="minor">
                <a:schemeClr val="lt1"/>
              </a:fontRef>
            </p:style>
            <p:txBody>
              <a:bodyPr wrap="none" rtlCol="0" anchor="ctr">
                <a:scene3d>
                  <a:camera prst="orthographicFront">
                    <a:rot lat="0" lon="0" rev="0"/>
                  </a:camera>
                  <a:lightRig rig="threePt" dir="t"/>
                </a:scene3d>
              </a:bodyPr>
              <a:lstStyle/>
              <a:p>
                <a:pPr algn="ctr"/>
                <a:r>
                  <a:rPr kumimoji="1" lang="ja-JP" altLang="en-US" sz="2800" dirty="0" smtClean="0"/>
                  <a:t>産業</a:t>
                </a:r>
                <a:endParaRPr kumimoji="1" lang="ja-JP" altLang="en-US" sz="2800" dirty="0"/>
              </a:p>
            </p:txBody>
          </p:sp>
          <p:sp>
            <p:nvSpPr>
              <p:cNvPr id="32" name="フローチャート: 記憶データ 31"/>
              <p:cNvSpPr/>
              <p:nvPr/>
            </p:nvSpPr>
            <p:spPr>
              <a:xfrm rot="10800000" flipV="1">
                <a:off x="4933388" y="136082"/>
                <a:ext cx="1383854" cy="646395"/>
              </a:xfrm>
              <a:prstGeom prst="flowChartOnlineStorage">
                <a:avLst/>
              </a:prstGeom>
              <a:solidFill>
                <a:srgbClr val="8FDA30"/>
              </a:solidFill>
            </p:spPr>
            <p:style>
              <a:lnRef idx="1">
                <a:schemeClr val="accent1"/>
              </a:lnRef>
              <a:fillRef idx="3">
                <a:schemeClr val="accent1"/>
              </a:fillRef>
              <a:effectRef idx="2">
                <a:schemeClr val="accent1"/>
              </a:effectRef>
              <a:fontRef idx="minor">
                <a:schemeClr val="lt1"/>
              </a:fontRef>
            </p:style>
            <p:txBody>
              <a:bodyPr wrap="none" rtlCol="0" anchor="ctr">
                <a:scene3d>
                  <a:camera prst="orthographicFront">
                    <a:rot lat="0" lon="0" rev="0"/>
                  </a:camera>
                  <a:lightRig rig="threePt" dir="t"/>
                </a:scene3d>
              </a:bodyPr>
              <a:lstStyle/>
              <a:p>
                <a:pPr algn="ctr"/>
                <a:r>
                  <a:rPr lang="ja-JP" altLang="en-US" sz="2800" dirty="0" smtClean="0">
                    <a:solidFill>
                      <a:schemeClr val="bg1"/>
                    </a:solidFill>
                  </a:rPr>
                  <a:t>防犯</a:t>
                </a:r>
                <a:endParaRPr kumimoji="1" lang="ja-JP" altLang="en-US" sz="2800" dirty="0">
                  <a:solidFill>
                    <a:schemeClr val="bg1"/>
                  </a:solidFill>
                </a:endParaRPr>
              </a:p>
            </p:txBody>
          </p:sp>
          <p:sp>
            <p:nvSpPr>
              <p:cNvPr id="33" name="フローチャート: 記憶データ 32"/>
              <p:cNvSpPr/>
              <p:nvPr/>
            </p:nvSpPr>
            <p:spPr>
              <a:xfrm rot="10800000" flipV="1">
                <a:off x="6153196" y="136079"/>
                <a:ext cx="1383854" cy="646395"/>
              </a:xfrm>
              <a:prstGeom prst="flowChartOnlineStorage">
                <a:avLst/>
              </a:prstGeom>
              <a:solidFill>
                <a:srgbClr val="9FF335"/>
              </a:solidFill>
            </p:spPr>
            <p:style>
              <a:lnRef idx="1">
                <a:schemeClr val="accent1"/>
              </a:lnRef>
              <a:fillRef idx="3">
                <a:schemeClr val="accent1"/>
              </a:fillRef>
              <a:effectRef idx="2">
                <a:schemeClr val="accent1"/>
              </a:effectRef>
              <a:fontRef idx="minor">
                <a:schemeClr val="lt1"/>
              </a:fontRef>
            </p:style>
            <p:txBody>
              <a:bodyPr wrap="none" rtlCol="0" anchor="ctr">
                <a:scene3d>
                  <a:camera prst="orthographicFront">
                    <a:rot lat="0" lon="0" rev="0"/>
                  </a:camera>
                  <a:lightRig rig="threePt" dir="t"/>
                </a:scene3d>
              </a:bodyPr>
              <a:lstStyle/>
              <a:p>
                <a:pPr algn="ctr"/>
                <a:r>
                  <a:rPr lang="ja-JP" altLang="en-US" sz="2800" dirty="0" smtClean="0">
                    <a:solidFill>
                      <a:srgbClr val="FF0000"/>
                    </a:solidFill>
                  </a:rPr>
                  <a:t>交通</a:t>
                </a:r>
                <a:endParaRPr kumimoji="1" lang="ja-JP" altLang="en-US" sz="2800" dirty="0">
                  <a:solidFill>
                    <a:srgbClr val="FF0000"/>
                  </a:solidFill>
                </a:endParaRPr>
              </a:p>
            </p:txBody>
          </p:sp>
          <p:sp>
            <p:nvSpPr>
              <p:cNvPr id="34" name="フローチャート: 記憶データ 33"/>
              <p:cNvSpPr/>
              <p:nvPr/>
            </p:nvSpPr>
            <p:spPr>
              <a:xfrm rot="10800000" flipV="1">
                <a:off x="67704" y="136083"/>
                <a:ext cx="1383854" cy="646395"/>
              </a:xfrm>
              <a:prstGeom prst="flowChartOnlineStorage">
                <a:avLst/>
              </a:prstGeom>
              <a:solidFill>
                <a:srgbClr val="43621A"/>
              </a:solidFill>
            </p:spPr>
            <p:style>
              <a:lnRef idx="1">
                <a:schemeClr val="accent1"/>
              </a:lnRef>
              <a:fillRef idx="3">
                <a:schemeClr val="accent1"/>
              </a:fillRef>
              <a:effectRef idx="2">
                <a:schemeClr val="accent1"/>
              </a:effectRef>
              <a:fontRef idx="minor">
                <a:schemeClr val="lt1"/>
              </a:fontRef>
            </p:style>
            <p:txBody>
              <a:bodyPr wrap="none" rtlCol="0" anchor="ctr">
                <a:scene3d>
                  <a:camera prst="orthographicFront">
                    <a:rot lat="0" lon="0" rev="0"/>
                  </a:camera>
                  <a:lightRig rig="threePt" dir="t"/>
                </a:scene3d>
              </a:bodyPr>
              <a:lstStyle/>
              <a:p>
                <a:pPr algn="ctr"/>
                <a:r>
                  <a:rPr lang="ja-JP" altLang="en-US" sz="2000" dirty="0" smtClean="0">
                    <a:solidFill>
                      <a:srgbClr val="FFFFFF"/>
                    </a:solidFill>
                  </a:rPr>
                  <a:t>懇談会</a:t>
                </a:r>
                <a:endParaRPr kumimoji="1" lang="ja-JP" altLang="en-US" sz="2000" dirty="0">
                  <a:solidFill>
                    <a:srgbClr val="FFFFFF"/>
                  </a:solidFill>
                </a:endParaRPr>
              </a:p>
            </p:txBody>
          </p:sp>
          <p:sp>
            <p:nvSpPr>
              <p:cNvPr id="35" name="フローチャート: 記憶データ 34"/>
              <p:cNvSpPr/>
              <p:nvPr/>
            </p:nvSpPr>
            <p:spPr>
              <a:xfrm rot="10800000" flipV="1">
                <a:off x="1280654" y="136079"/>
                <a:ext cx="1383854" cy="646395"/>
              </a:xfrm>
              <a:prstGeom prst="flowChartOnlineStorage">
                <a:avLst/>
              </a:prstGeom>
              <a:solidFill>
                <a:srgbClr val="547E1E"/>
              </a:solidFill>
            </p:spPr>
            <p:style>
              <a:lnRef idx="1">
                <a:schemeClr val="accent1"/>
              </a:lnRef>
              <a:fillRef idx="3">
                <a:schemeClr val="accent1"/>
              </a:fillRef>
              <a:effectRef idx="2">
                <a:schemeClr val="accent1"/>
              </a:effectRef>
              <a:fontRef idx="minor">
                <a:schemeClr val="lt1"/>
              </a:fontRef>
            </p:style>
            <p:txBody>
              <a:bodyPr wrap="none" rtlCol="0" anchor="ctr">
                <a:scene3d>
                  <a:camera prst="orthographicFront">
                    <a:rot lat="0" lon="0" rev="0"/>
                  </a:camera>
                  <a:lightRig rig="threePt" dir="t"/>
                </a:scene3d>
              </a:bodyPr>
              <a:lstStyle/>
              <a:p>
                <a:pPr algn="ctr"/>
                <a:r>
                  <a:rPr lang="ja-JP" altLang="en-US" dirty="0" smtClean="0"/>
                  <a:t>　現地見学</a:t>
                </a:r>
                <a:endParaRPr kumimoji="1" lang="ja-JP" altLang="en-US" dirty="0"/>
              </a:p>
            </p:txBody>
          </p:sp>
          <p:sp>
            <p:nvSpPr>
              <p:cNvPr id="36" name="フローチャート: 記憶データ 35"/>
              <p:cNvSpPr/>
              <p:nvPr/>
            </p:nvSpPr>
            <p:spPr>
              <a:xfrm rot="10800000" flipV="1">
                <a:off x="8615906" y="136086"/>
                <a:ext cx="1383853" cy="646395"/>
              </a:xfrm>
              <a:prstGeom prst="flowChartOnlineStorage">
                <a:avLst/>
              </a:prstGeom>
              <a:solidFill>
                <a:srgbClr val="A6FF35"/>
              </a:solidFill>
            </p:spPr>
            <p:style>
              <a:lnRef idx="1">
                <a:schemeClr val="accent1"/>
              </a:lnRef>
              <a:fillRef idx="3">
                <a:schemeClr val="accent1"/>
              </a:fillRef>
              <a:effectRef idx="2">
                <a:schemeClr val="accent1"/>
              </a:effectRef>
              <a:fontRef idx="minor">
                <a:schemeClr val="lt1"/>
              </a:fontRef>
            </p:style>
            <p:txBody>
              <a:bodyPr wrap="none" rtlCol="0" anchor="ctr">
                <a:scene3d>
                  <a:camera prst="orthographicFront">
                    <a:rot lat="0" lon="0" rev="0"/>
                  </a:camera>
                  <a:lightRig rig="threePt" dir="t"/>
                </a:scene3d>
              </a:bodyPr>
              <a:lstStyle/>
              <a:p>
                <a:pPr algn="ctr"/>
                <a:r>
                  <a:rPr lang="ja-JP" altLang="en-US" dirty="0" smtClean="0"/>
                  <a:t>　課題総括</a:t>
                </a:r>
                <a:endParaRPr kumimoji="1" lang="ja-JP" altLang="en-US" dirty="0"/>
              </a:p>
            </p:txBody>
          </p:sp>
        </p:grpSp>
        <p:sp>
          <p:nvSpPr>
            <p:cNvPr id="29" name="フローチャート: 記憶データ 28"/>
            <p:cNvSpPr/>
            <p:nvPr/>
          </p:nvSpPr>
          <p:spPr>
            <a:xfrm rot="10800000" flipV="1">
              <a:off x="6567572" y="136078"/>
              <a:ext cx="1283463" cy="646396"/>
            </a:xfrm>
            <a:prstGeom prst="flowChartOnlineStorage">
              <a:avLst/>
            </a:prstGeom>
            <a:solidFill>
              <a:srgbClr val="9FF335"/>
            </a:solidFill>
          </p:spPr>
          <p:style>
            <a:lnRef idx="1">
              <a:schemeClr val="accent1"/>
            </a:lnRef>
            <a:fillRef idx="3">
              <a:schemeClr val="accent1"/>
            </a:fillRef>
            <a:effectRef idx="2">
              <a:schemeClr val="accent1"/>
            </a:effectRef>
            <a:fontRef idx="minor">
              <a:schemeClr val="lt1"/>
            </a:fontRef>
          </p:style>
          <p:txBody>
            <a:bodyPr wrap="none" rtlCol="0" anchor="ctr">
              <a:scene3d>
                <a:camera prst="orthographicFront">
                  <a:rot lat="0" lon="0" rev="0"/>
                </a:camera>
                <a:lightRig rig="threePt" dir="t"/>
              </a:scene3d>
            </a:bodyPr>
            <a:lstStyle/>
            <a:p>
              <a:pPr algn="ctr"/>
              <a:r>
                <a:rPr lang="ja-JP" altLang="en-US" sz="2800" dirty="0" smtClean="0"/>
                <a:t>人口</a:t>
              </a:r>
              <a:endParaRPr kumimoji="1" lang="ja-JP" altLang="en-US" sz="2800" dirty="0"/>
            </a:p>
          </p:txBody>
        </p:sp>
      </p:grpSp>
    </p:spTree>
    <p:extLst>
      <p:ext uri="{BB962C8B-B14F-4D97-AF65-F5344CB8AC3E}">
        <p14:creationId xmlns:p14="http://schemas.microsoft.com/office/powerpoint/2010/main" val="39965308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図形グループ 3"/>
          <p:cNvGrpSpPr/>
          <p:nvPr/>
        </p:nvGrpSpPr>
        <p:grpSpPr>
          <a:xfrm>
            <a:off x="492913" y="1683796"/>
            <a:ext cx="8238067" cy="4872566"/>
            <a:chOff x="550332" y="1788583"/>
            <a:chExt cx="8238067" cy="4872566"/>
          </a:xfrm>
        </p:grpSpPr>
        <p:pic>
          <p:nvPicPr>
            <p:cNvPr id="5" name="図 4" descr="illust2016.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12195" y="4402666"/>
              <a:ext cx="1776204" cy="2258483"/>
            </a:xfrm>
            <a:prstGeom prst="rect">
              <a:avLst/>
            </a:prstGeom>
          </p:spPr>
        </p:pic>
        <p:sp>
          <p:nvSpPr>
            <p:cNvPr id="6" name="円形吹き出し 5"/>
            <p:cNvSpPr/>
            <p:nvPr/>
          </p:nvSpPr>
          <p:spPr>
            <a:xfrm>
              <a:off x="550332" y="1788583"/>
              <a:ext cx="6720417" cy="3549650"/>
            </a:xfrm>
            <a:prstGeom prst="wedgeEllipseCallout">
              <a:avLst>
                <a:gd name="adj1" fmla="val 48701"/>
                <a:gd name="adj2" fmla="val 36859"/>
              </a:avLst>
            </a:prstGeom>
            <a:solidFill>
              <a:schemeClr val="accent5">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2800" dirty="0" smtClean="0"/>
                <a:t>交通手段の有無は高齢者の生活に大きく関わる。</a:t>
              </a:r>
              <a:endParaRPr lang="en-US" altLang="ja-JP" sz="2800" dirty="0" smtClean="0"/>
            </a:p>
            <a:p>
              <a:pPr algn="ctr"/>
              <a:r>
                <a:rPr lang="ja-JP" altLang="en-US" sz="2800" dirty="0" smtClean="0"/>
                <a:t>今のままで十分？</a:t>
              </a:r>
              <a:endParaRPr lang="en-US" altLang="ja-JP" sz="2800" dirty="0" smtClean="0"/>
            </a:p>
          </p:txBody>
        </p:sp>
      </p:grpSp>
      <p:sp>
        <p:nvSpPr>
          <p:cNvPr id="27" name="正方形/長方形 26"/>
          <p:cNvSpPr/>
          <p:nvPr/>
        </p:nvSpPr>
        <p:spPr>
          <a:xfrm>
            <a:off x="0" y="0"/>
            <a:ext cx="9144000" cy="6858000"/>
          </a:xfrm>
          <a:prstGeom prst="rect">
            <a:avLst/>
          </a:prstGeom>
          <a:solidFill>
            <a:schemeClr val="bg1">
              <a:alpha val="67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8" name="正方形/長方形 27"/>
          <p:cNvSpPr/>
          <p:nvPr/>
        </p:nvSpPr>
        <p:spPr>
          <a:xfrm>
            <a:off x="0" y="2875906"/>
            <a:ext cx="9144000" cy="1120335"/>
          </a:xfrm>
          <a:prstGeom prst="rect">
            <a:avLst/>
          </a:prstGeom>
          <a:solidFill>
            <a:schemeClr val="tx1">
              <a:lumMod val="65000"/>
              <a:lumOff val="35000"/>
            </a:schemeClr>
          </a:solidFill>
        </p:spPr>
        <p:style>
          <a:lnRef idx="1">
            <a:schemeClr val="dk1"/>
          </a:lnRef>
          <a:fillRef idx="3">
            <a:schemeClr val="dk1"/>
          </a:fillRef>
          <a:effectRef idx="2">
            <a:schemeClr val="dk1"/>
          </a:effectRef>
          <a:fontRef idx="minor">
            <a:schemeClr val="lt1"/>
          </a:fontRef>
        </p:style>
        <p:txBody>
          <a:bodyPr rtlCol="0" anchor="ctr"/>
          <a:lstStyle/>
          <a:p>
            <a:pPr algn="ctr"/>
            <a:r>
              <a:rPr lang="ja-JP" altLang="en-US" sz="3200" dirty="0" smtClean="0"/>
              <a:t>　　</a:t>
            </a:r>
            <a:r>
              <a:rPr lang="ja-JP" altLang="en-US" sz="3200" dirty="0"/>
              <a:t>　課題：</a:t>
            </a:r>
            <a:r>
              <a:rPr lang="ja-JP" altLang="en-US" sz="3200" dirty="0" smtClean="0"/>
              <a:t>多方面への幅広い交通手段の確保！</a:t>
            </a:r>
            <a:endParaRPr kumimoji="1" lang="ja-JP" altLang="en-US" sz="4000" b="1" dirty="0"/>
          </a:p>
        </p:txBody>
      </p:sp>
      <p:grpSp>
        <p:nvGrpSpPr>
          <p:cNvPr id="17" name="図形グループ 16"/>
          <p:cNvGrpSpPr/>
          <p:nvPr/>
        </p:nvGrpSpPr>
        <p:grpSpPr>
          <a:xfrm>
            <a:off x="109483" y="136056"/>
            <a:ext cx="8915956" cy="646404"/>
            <a:chOff x="18436" y="136070"/>
            <a:chExt cx="8915956" cy="646404"/>
          </a:xfrm>
        </p:grpSpPr>
        <p:grpSp>
          <p:nvGrpSpPr>
            <p:cNvPr id="18" name="図形グループ 17"/>
            <p:cNvGrpSpPr/>
            <p:nvPr/>
          </p:nvGrpSpPr>
          <p:grpSpPr>
            <a:xfrm>
              <a:off x="18436" y="136070"/>
              <a:ext cx="8915956" cy="646404"/>
              <a:chOff x="67704" y="136079"/>
              <a:chExt cx="9932055" cy="646402"/>
            </a:xfrm>
          </p:grpSpPr>
          <p:sp>
            <p:nvSpPr>
              <p:cNvPr id="20" name="フローチャート: 記憶データ 19"/>
              <p:cNvSpPr/>
              <p:nvPr/>
            </p:nvSpPr>
            <p:spPr>
              <a:xfrm rot="10800000" flipV="1">
                <a:off x="2490293" y="136081"/>
                <a:ext cx="1383854" cy="646395"/>
              </a:xfrm>
              <a:prstGeom prst="flowChartOnlineStorage">
                <a:avLst/>
              </a:prstGeom>
              <a:solidFill>
                <a:srgbClr val="6CA326"/>
              </a:solidFill>
            </p:spPr>
            <p:style>
              <a:lnRef idx="1">
                <a:schemeClr val="accent1"/>
              </a:lnRef>
              <a:fillRef idx="3">
                <a:schemeClr val="accent1"/>
              </a:fillRef>
              <a:effectRef idx="2">
                <a:schemeClr val="accent1"/>
              </a:effectRef>
              <a:fontRef idx="minor">
                <a:schemeClr val="lt1"/>
              </a:fontRef>
            </p:style>
            <p:txBody>
              <a:bodyPr wrap="none" rtlCol="0" anchor="ctr">
                <a:scene3d>
                  <a:camera prst="orthographicFront">
                    <a:rot lat="0" lon="0" rev="0"/>
                  </a:camera>
                  <a:lightRig rig="threePt" dir="t"/>
                </a:scene3d>
              </a:bodyPr>
              <a:lstStyle/>
              <a:p>
                <a:pPr algn="ctr"/>
                <a:r>
                  <a:rPr kumimoji="1" lang="ja-JP" altLang="en-US" sz="2800" dirty="0" smtClean="0"/>
                  <a:t>観光</a:t>
                </a:r>
                <a:endParaRPr kumimoji="1" lang="ja-JP" altLang="en-US" sz="2800" dirty="0"/>
              </a:p>
            </p:txBody>
          </p:sp>
          <p:sp>
            <p:nvSpPr>
              <p:cNvPr id="21" name="フローチャート: 記憶データ 20"/>
              <p:cNvSpPr/>
              <p:nvPr/>
            </p:nvSpPr>
            <p:spPr>
              <a:xfrm rot="10800000" flipV="1">
                <a:off x="3705380" y="136085"/>
                <a:ext cx="1383854" cy="646395"/>
              </a:xfrm>
              <a:prstGeom prst="flowChartOnlineStorage">
                <a:avLst/>
              </a:prstGeom>
              <a:solidFill>
                <a:srgbClr val="7FC02C"/>
              </a:solidFill>
            </p:spPr>
            <p:style>
              <a:lnRef idx="1">
                <a:schemeClr val="accent1"/>
              </a:lnRef>
              <a:fillRef idx="3">
                <a:schemeClr val="accent1"/>
              </a:fillRef>
              <a:effectRef idx="2">
                <a:schemeClr val="accent1"/>
              </a:effectRef>
              <a:fontRef idx="minor">
                <a:schemeClr val="lt1"/>
              </a:fontRef>
            </p:style>
            <p:txBody>
              <a:bodyPr wrap="none" rtlCol="0" anchor="ctr">
                <a:scene3d>
                  <a:camera prst="orthographicFront">
                    <a:rot lat="0" lon="0" rev="0"/>
                  </a:camera>
                  <a:lightRig rig="threePt" dir="t"/>
                </a:scene3d>
              </a:bodyPr>
              <a:lstStyle/>
              <a:p>
                <a:pPr algn="ctr"/>
                <a:r>
                  <a:rPr kumimoji="1" lang="ja-JP" altLang="en-US" sz="2800" dirty="0" smtClean="0"/>
                  <a:t>産業</a:t>
                </a:r>
                <a:endParaRPr kumimoji="1" lang="ja-JP" altLang="en-US" sz="2800" dirty="0"/>
              </a:p>
            </p:txBody>
          </p:sp>
          <p:sp>
            <p:nvSpPr>
              <p:cNvPr id="22" name="フローチャート: 記憶データ 21"/>
              <p:cNvSpPr/>
              <p:nvPr/>
            </p:nvSpPr>
            <p:spPr>
              <a:xfrm rot="10800000" flipV="1">
                <a:off x="4933388" y="136082"/>
                <a:ext cx="1383854" cy="646395"/>
              </a:xfrm>
              <a:prstGeom prst="flowChartOnlineStorage">
                <a:avLst/>
              </a:prstGeom>
              <a:solidFill>
                <a:srgbClr val="8FDA30"/>
              </a:solidFill>
            </p:spPr>
            <p:style>
              <a:lnRef idx="1">
                <a:schemeClr val="accent1"/>
              </a:lnRef>
              <a:fillRef idx="3">
                <a:schemeClr val="accent1"/>
              </a:fillRef>
              <a:effectRef idx="2">
                <a:schemeClr val="accent1"/>
              </a:effectRef>
              <a:fontRef idx="minor">
                <a:schemeClr val="lt1"/>
              </a:fontRef>
            </p:style>
            <p:txBody>
              <a:bodyPr wrap="none" rtlCol="0" anchor="ctr">
                <a:scene3d>
                  <a:camera prst="orthographicFront">
                    <a:rot lat="0" lon="0" rev="0"/>
                  </a:camera>
                  <a:lightRig rig="threePt" dir="t"/>
                </a:scene3d>
              </a:bodyPr>
              <a:lstStyle/>
              <a:p>
                <a:pPr algn="ctr"/>
                <a:r>
                  <a:rPr lang="ja-JP" altLang="en-US" sz="2800" dirty="0" smtClean="0">
                    <a:solidFill>
                      <a:schemeClr val="bg1"/>
                    </a:solidFill>
                  </a:rPr>
                  <a:t>防犯</a:t>
                </a:r>
                <a:endParaRPr kumimoji="1" lang="ja-JP" altLang="en-US" sz="2800" dirty="0">
                  <a:solidFill>
                    <a:schemeClr val="bg1"/>
                  </a:solidFill>
                </a:endParaRPr>
              </a:p>
            </p:txBody>
          </p:sp>
          <p:sp>
            <p:nvSpPr>
              <p:cNvPr id="23" name="フローチャート: 記憶データ 22"/>
              <p:cNvSpPr/>
              <p:nvPr/>
            </p:nvSpPr>
            <p:spPr>
              <a:xfrm rot="10800000" flipV="1">
                <a:off x="6153196" y="136079"/>
                <a:ext cx="1383854" cy="646395"/>
              </a:xfrm>
              <a:prstGeom prst="flowChartOnlineStorage">
                <a:avLst/>
              </a:prstGeom>
              <a:solidFill>
                <a:srgbClr val="9FF335"/>
              </a:solidFill>
            </p:spPr>
            <p:style>
              <a:lnRef idx="1">
                <a:schemeClr val="accent1"/>
              </a:lnRef>
              <a:fillRef idx="3">
                <a:schemeClr val="accent1"/>
              </a:fillRef>
              <a:effectRef idx="2">
                <a:schemeClr val="accent1"/>
              </a:effectRef>
              <a:fontRef idx="minor">
                <a:schemeClr val="lt1"/>
              </a:fontRef>
            </p:style>
            <p:txBody>
              <a:bodyPr wrap="none" rtlCol="0" anchor="ctr">
                <a:scene3d>
                  <a:camera prst="orthographicFront">
                    <a:rot lat="0" lon="0" rev="0"/>
                  </a:camera>
                  <a:lightRig rig="threePt" dir="t"/>
                </a:scene3d>
              </a:bodyPr>
              <a:lstStyle/>
              <a:p>
                <a:pPr algn="ctr"/>
                <a:r>
                  <a:rPr lang="ja-JP" altLang="en-US" sz="2800" dirty="0" smtClean="0">
                    <a:solidFill>
                      <a:srgbClr val="FF0000"/>
                    </a:solidFill>
                  </a:rPr>
                  <a:t>交通</a:t>
                </a:r>
                <a:endParaRPr kumimoji="1" lang="ja-JP" altLang="en-US" sz="2800" dirty="0">
                  <a:solidFill>
                    <a:srgbClr val="FF0000"/>
                  </a:solidFill>
                </a:endParaRPr>
              </a:p>
            </p:txBody>
          </p:sp>
          <p:sp>
            <p:nvSpPr>
              <p:cNvPr id="24" name="フローチャート: 記憶データ 23"/>
              <p:cNvSpPr/>
              <p:nvPr/>
            </p:nvSpPr>
            <p:spPr>
              <a:xfrm rot="10800000" flipV="1">
                <a:off x="67704" y="136083"/>
                <a:ext cx="1383854" cy="646395"/>
              </a:xfrm>
              <a:prstGeom prst="flowChartOnlineStorage">
                <a:avLst/>
              </a:prstGeom>
              <a:solidFill>
                <a:srgbClr val="43621A"/>
              </a:solidFill>
            </p:spPr>
            <p:style>
              <a:lnRef idx="1">
                <a:schemeClr val="accent1"/>
              </a:lnRef>
              <a:fillRef idx="3">
                <a:schemeClr val="accent1"/>
              </a:fillRef>
              <a:effectRef idx="2">
                <a:schemeClr val="accent1"/>
              </a:effectRef>
              <a:fontRef idx="minor">
                <a:schemeClr val="lt1"/>
              </a:fontRef>
            </p:style>
            <p:txBody>
              <a:bodyPr wrap="none" rtlCol="0" anchor="ctr">
                <a:scene3d>
                  <a:camera prst="orthographicFront">
                    <a:rot lat="0" lon="0" rev="0"/>
                  </a:camera>
                  <a:lightRig rig="threePt" dir="t"/>
                </a:scene3d>
              </a:bodyPr>
              <a:lstStyle/>
              <a:p>
                <a:pPr algn="ctr"/>
                <a:r>
                  <a:rPr lang="ja-JP" altLang="en-US" sz="2000" dirty="0" smtClean="0">
                    <a:solidFill>
                      <a:srgbClr val="FFFFFF"/>
                    </a:solidFill>
                  </a:rPr>
                  <a:t>懇談会</a:t>
                </a:r>
                <a:endParaRPr kumimoji="1" lang="ja-JP" altLang="en-US" sz="2000" dirty="0">
                  <a:solidFill>
                    <a:srgbClr val="FFFFFF"/>
                  </a:solidFill>
                </a:endParaRPr>
              </a:p>
            </p:txBody>
          </p:sp>
          <p:sp>
            <p:nvSpPr>
              <p:cNvPr id="25" name="フローチャート: 記憶データ 24"/>
              <p:cNvSpPr/>
              <p:nvPr/>
            </p:nvSpPr>
            <p:spPr>
              <a:xfrm rot="10800000" flipV="1">
                <a:off x="1280654" y="136079"/>
                <a:ext cx="1383854" cy="646395"/>
              </a:xfrm>
              <a:prstGeom prst="flowChartOnlineStorage">
                <a:avLst/>
              </a:prstGeom>
              <a:solidFill>
                <a:srgbClr val="547E1E"/>
              </a:solidFill>
            </p:spPr>
            <p:style>
              <a:lnRef idx="1">
                <a:schemeClr val="accent1"/>
              </a:lnRef>
              <a:fillRef idx="3">
                <a:schemeClr val="accent1"/>
              </a:fillRef>
              <a:effectRef idx="2">
                <a:schemeClr val="accent1"/>
              </a:effectRef>
              <a:fontRef idx="minor">
                <a:schemeClr val="lt1"/>
              </a:fontRef>
            </p:style>
            <p:txBody>
              <a:bodyPr wrap="none" rtlCol="0" anchor="ctr">
                <a:scene3d>
                  <a:camera prst="orthographicFront">
                    <a:rot lat="0" lon="0" rev="0"/>
                  </a:camera>
                  <a:lightRig rig="threePt" dir="t"/>
                </a:scene3d>
              </a:bodyPr>
              <a:lstStyle/>
              <a:p>
                <a:pPr algn="ctr"/>
                <a:r>
                  <a:rPr lang="ja-JP" altLang="en-US" dirty="0" smtClean="0"/>
                  <a:t>　現地見学</a:t>
                </a:r>
                <a:endParaRPr kumimoji="1" lang="ja-JP" altLang="en-US" dirty="0"/>
              </a:p>
            </p:txBody>
          </p:sp>
          <p:sp>
            <p:nvSpPr>
              <p:cNvPr id="26" name="フローチャート: 記憶データ 25"/>
              <p:cNvSpPr/>
              <p:nvPr/>
            </p:nvSpPr>
            <p:spPr>
              <a:xfrm rot="10800000" flipV="1">
                <a:off x="8615906" y="136086"/>
                <a:ext cx="1383853" cy="646395"/>
              </a:xfrm>
              <a:prstGeom prst="flowChartOnlineStorage">
                <a:avLst/>
              </a:prstGeom>
              <a:solidFill>
                <a:srgbClr val="A6FF35"/>
              </a:solidFill>
            </p:spPr>
            <p:style>
              <a:lnRef idx="1">
                <a:schemeClr val="accent1"/>
              </a:lnRef>
              <a:fillRef idx="3">
                <a:schemeClr val="accent1"/>
              </a:fillRef>
              <a:effectRef idx="2">
                <a:schemeClr val="accent1"/>
              </a:effectRef>
              <a:fontRef idx="minor">
                <a:schemeClr val="lt1"/>
              </a:fontRef>
            </p:style>
            <p:txBody>
              <a:bodyPr wrap="none" rtlCol="0" anchor="ctr">
                <a:scene3d>
                  <a:camera prst="orthographicFront">
                    <a:rot lat="0" lon="0" rev="0"/>
                  </a:camera>
                  <a:lightRig rig="threePt" dir="t"/>
                </a:scene3d>
              </a:bodyPr>
              <a:lstStyle/>
              <a:p>
                <a:pPr algn="ctr"/>
                <a:r>
                  <a:rPr lang="ja-JP" altLang="en-US" dirty="0" smtClean="0"/>
                  <a:t>　課題総括</a:t>
                </a:r>
                <a:endParaRPr kumimoji="1" lang="ja-JP" altLang="en-US" dirty="0"/>
              </a:p>
            </p:txBody>
          </p:sp>
        </p:grpSp>
        <p:sp>
          <p:nvSpPr>
            <p:cNvPr id="19" name="フローチャート: 記憶データ 18"/>
            <p:cNvSpPr/>
            <p:nvPr/>
          </p:nvSpPr>
          <p:spPr>
            <a:xfrm rot="10800000" flipV="1">
              <a:off x="6567572" y="136078"/>
              <a:ext cx="1283463" cy="646396"/>
            </a:xfrm>
            <a:prstGeom prst="flowChartOnlineStorage">
              <a:avLst/>
            </a:prstGeom>
            <a:solidFill>
              <a:srgbClr val="9FF335"/>
            </a:solidFill>
          </p:spPr>
          <p:style>
            <a:lnRef idx="1">
              <a:schemeClr val="accent1"/>
            </a:lnRef>
            <a:fillRef idx="3">
              <a:schemeClr val="accent1"/>
            </a:fillRef>
            <a:effectRef idx="2">
              <a:schemeClr val="accent1"/>
            </a:effectRef>
            <a:fontRef idx="minor">
              <a:schemeClr val="lt1"/>
            </a:fontRef>
          </p:style>
          <p:txBody>
            <a:bodyPr wrap="none" rtlCol="0" anchor="ctr">
              <a:scene3d>
                <a:camera prst="orthographicFront">
                  <a:rot lat="0" lon="0" rev="0"/>
                </a:camera>
                <a:lightRig rig="threePt" dir="t"/>
              </a:scene3d>
            </a:bodyPr>
            <a:lstStyle/>
            <a:p>
              <a:pPr algn="ctr"/>
              <a:r>
                <a:rPr lang="ja-JP" altLang="en-US" sz="2800" dirty="0" smtClean="0"/>
                <a:t>人口</a:t>
              </a:r>
              <a:endParaRPr kumimoji="1" lang="ja-JP" altLang="en-US" sz="2800" dirty="0"/>
            </a:p>
          </p:txBody>
        </p:sp>
      </p:grpSp>
    </p:spTree>
    <p:extLst>
      <p:ext uri="{BB962C8B-B14F-4D97-AF65-F5344CB8AC3E}">
        <p14:creationId xmlns:p14="http://schemas.microsoft.com/office/powerpoint/2010/main" val="2052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500"/>
                                        <p:tgtEl>
                                          <p:spTgt spid="27"/>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グラフ 13"/>
          <p:cNvGraphicFramePr>
            <a:graphicFrameLocks/>
          </p:cNvGraphicFramePr>
          <p:nvPr>
            <p:extLst>
              <p:ext uri="{D42A27DB-BD31-4B8C-83A1-F6EECF244321}">
                <p14:modId xmlns:p14="http://schemas.microsoft.com/office/powerpoint/2010/main" val="4206371755"/>
              </p:ext>
            </p:extLst>
          </p:nvPr>
        </p:nvGraphicFramePr>
        <p:xfrm>
          <a:off x="1216526" y="940468"/>
          <a:ext cx="6724316" cy="5117952"/>
        </p:xfrm>
        <a:graphic>
          <a:graphicData uri="http://schemas.openxmlformats.org/drawingml/2006/chart">
            <c:chart xmlns:c="http://schemas.openxmlformats.org/drawingml/2006/chart" xmlns:r="http://schemas.openxmlformats.org/officeDocument/2006/relationships" r:id="rId2"/>
          </a:graphicData>
        </a:graphic>
      </p:graphicFrame>
      <p:grpSp>
        <p:nvGrpSpPr>
          <p:cNvPr id="13" name="図形グループ 12"/>
          <p:cNvGrpSpPr/>
          <p:nvPr/>
        </p:nvGrpSpPr>
        <p:grpSpPr>
          <a:xfrm>
            <a:off x="109483" y="136056"/>
            <a:ext cx="8915956" cy="646404"/>
            <a:chOff x="18436" y="136070"/>
            <a:chExt cx="8915956" cy="646404"/>
          </a:xfrm>
        </p:grpSpPr>
        <p:grpSp>
          <p:nvGrpSpPr>
            <p:cNvPr id="15" name="図形グループ 14"/>
            <p:cNvGrpSpPr/>
            <p:nvPr/>
          </p:nvGrpSpPr>
          <p:grpSpPr>
            <a:xfrm>
              <a:off x="18436" y="136070"/>
              <a:ext cx="8915956" cy="646404"/>
              <a:chOff x="67704" y="136079"/>
              <a:chExt cx="9932055" cy="646402"/>
            </a:xfrm>
          </p:grpSpPr>
          <p:sp>
            <p:nvSpPr>
              <p:cNvPr id="17" name="フローチャート: 記憶データ 16"/>
              <p:cNvSpPr/>
              <p:nvPr/>
            </p:nvSpPr>
            <p:spPr>
              <a:xfrm rot="10800000" flipV="1">
                <a:off x="2490293" y="136081"/>
                <a:ext cx="1383854" cy="646395"/>
              </a:xfrm>
              <a:prstGeom prst="flowChartOnlineStorage">
                <a:avLst/>
              </a:prstGeom>
              <a:solidFill>
                <a:srgbClr val="6CA326"/>
              </a:solidFill>
            </p:spPr>
            <p:style>
              <a:lnRef idx="1">
                <a:schemeClr val="accent1"/>
              </a:lnRef>
              <a:fillRef idx="3">
                <a:schemeClr val="accent1"/>
              </a:fillRef>
              <a:effectRef idx="2">
                <a:schemeClr val="accent1"/>
              </a:effectRef>
              <a:fontRef idx="minor">
                <a:schemeClr val="lt1"/>
              </a:fontRef>
            </p:style>
            <p:txBody>
              <a:bodyPr wrap="none" rtlCol="0" anchor="ctr">
                <a:scene3d>
                  <a:camera prst="orthographicFront">
                    <a:rot lat="0" lon="0" rev="0"/>
                  </a:camera>
                  <a:lightRig rig="threePt" dir="t"/>
                </a:scene3d>
              </a:bodyPr>
              <a:lstStyle/>
              <a:p>
                <a:pPr algn="ctr"/>
                <a:r>
                  <a:rPr kumimoji="1" lang="ja-JP" altLang="en-US" sz="2800" dirty="0" smtClean="0"/>
                  <a:t>観光</a:t>
                </a:r>
                <a:endParaRPr kumimoji="1" lang="ja-JP" altLang="en-US" sz="2800" dirty="0"/>
              </a:p>
            </p:txBody>
          </p:sp>
          <p:sp>
            <p:nvSpPr>
              <p:cNvPr id="18" name="フローチャート: 記憶データ 17"/>
              <p:cNvSpPr/>
              <p:nvPr/>
            </p:nvSpPr>
            <p:spPr>
              <a:xfrm rot="10800000" flipV="1">
                <a:off x="3705380" y="136085"/>
                <a:ext cx="1383854" cy="646395"/>
              </a:xfrm>
              <a:prstGeom prst="flowChartOnlineStorage">
                <a:avLst/>
              </a:prstGeom>
              <a:solidFill>
                <a:srgbClr val="7FC02C"/>
              </a:solidFill>
            </p:spPr>
            <p:style>
              <a:lnRef idx="1">
                <a:schemeClr val="accent1"/>
              </a:lnRef>
              <a:fillRef idx="3">
                <a:schemeClr val="accent1"/>
              </a:fillRef>
              <a:effectRef idx="2">
                <a:schemeClr val="accent1"/>
              </a:effectRef>
              <a:fontRef idx="minor">
                <a:schemeClr val="lt1"/>
              </a:fontRef>
            </p:style>
            <p:txBody>
              <a:bodyPr wrap="none" rtlCol="0" anchor="ctr">
                <a:scene3d>
                  <a:camera prst="orthographicFront">
                    <a:rot lat="0" lon="0" rev="0"/>
                  </a:camera>
                  <a:lightRig rig="threePt" dir="t"/>
                </a:scene3d>
              </a:bodyPr>
              <a:lstStyle/>
              <a:p>
                <a:pPr algn="ctr"/>
                <a:r>
                  <a:rPr kumimoji="1" lang="ja-JP" altLang="en-US" sz="2800" dirty="0" smtClean="0"/>
                  <a:t>産業</a:t>
                </a:r>
                <a:endParaRPr kumimoji="1" lang="ja-JP" altLang="en-US" sz="2800" dirty="0"/>
              </a:p>
            </p:txBody>
          </p:sp>
          <p:sp>
            <p:nvSpPr>
              <p:cNvPr id="19" name="フローチャート: 記憶データ 18"/>
              <p:cNvSpPr/>
              <p:nvPr/>
            </p:nvSpPr>
            <p:spPr>
              <a:xfrm rot="10800000" flipV="1">
                <a:off x="4933388" y="136082"/>
                <a:ext cx="1383854" cy="646395"/>
              </a:xfrm>
              <a:prstGeom prst="flowChartOnlineStorage">
                <a:avLst/>
              </a:prstGeom>
              <a:solidFill>
                <a:srgbClr val="8FDA30"/>
              </a:solidFill>
            </p:spPr>
            <p:style>
              <a:lnRef idx="1">
                <a:schemeClr val="accent1"/>
              </a:lnRef>
              <a:fillRef idx="3">
                <a:schemeClr val="accent1"/>
              </a:fillRef>
              <a:effectRef idx="2">
                <a:schemeClr val="accent1"/>
              </a:effectRef>
              <a:fontRef idx="minor">
                <a:schemeClr val="lt1"/>
              </a:fontRef>
            </p:style>
            <p:txBody>
              <a:bodyPr wrap="none" rtlCol="0" anchor="ctr">
                <a:scene3d>
                  <a:camera prst="orthographicFront">
                    <a:rot lat="0" lon="0" rev="0"/>
                  </a:camera>
                  <a:lightRig rig="threePt" dir="t"/>
                </a:scene3d>
              </a:bodyPr>
              <a:lstStyle/>
              <a:p>
                <a:pPr algn="ctr"/>
                <a:r>
                  <a:rPr lang="ja-JP" altLang="en-US" sz="2800" dirty="0" smtClean="0">
                    <a:solidFill>
                      <a:schemeClr val="bg1"/>
                    </a:solidFill>
                  </a:rPr>
                  <a:t>防犯</a:t>
                </a:r>
                <a:endParaRPr kumimoji="1" lang="ja-JP" altLang="en-US" sz="2800" dirty="0">
                  <a:solidFill>
                    <a:schemeClr val="bg1"/>
                  </a:solidFill>
                </a:endParaRPr>
              </a:p>
            </p:txBody>
          </p:sp>
          <p:sp>
            <p:nvSpPr>
              <p:cNvPr id="20" name="フローチャート: 記憶データ 19"/>
              <p:cNvSpPr/>
              <p:nvPr/>
            </p:nvSpPr>
            <p:spPr>
              <a:xfrm rot="10800000" flipV="1">
                <a:off x="6153196" y="136079"/>
                <a:ext cx="1383854" cy="646395"/>
              </a:xfrm>
              <a:prstGeom prst="flowChartOnlineStorage">
                <a:avLst/>
              </a:prstGeom>
              <a:solidFill>
                <a:srgbClr val="9FF335"/>
              </a:solidFill>
            </p:spPr>
            <p:style>
              <a:lnRef idx="1">
                <a:schemeClr val="accent1"/>
              </a:lnRef>
              <a:fillRef idx="3">
                <a:schemeClr val="accent1"/>
              </a:fillRef>
              <a:effectRef idx="2">
                <a:schemeClr val="accent1"/>
              </a:effectRef>
              <a:fontRef idx="minor">
                <a:schemeClr val="lt1"/>
              </a:fontRef>
            </p:style>
            <p:txBody>
              <a:bodyPr wrap="none" rtlCol="0" anchor="ctr">
                <a:scene3d>
                  <a:camera prst="orthographicFront">
                    <a:rot lat="0" lon="0" rev="0"/>
                  </a:camera>
                  <a:lightRig rig="threePt" dir="t"/>
                </a:scene3d>
              </a:bodyPr>
              <a:lstStyle/>
              <a:p>
                <a:pPr algn="ctr"/>
                <a:r>
                  <a:rPr lang="ja-JP" altLang="en-US" sz="2800" dirty="0" smtClean="0"/>
                  <a:t>交通</a:t>
                </a:r>
                <a:endParaRPr kumimoji="1" lang="ja-JP" altLang="en-US" sz="2800" dirty="0"/>
              </a:p>
            </p:txBody>
          </p:sp>
          <p:sp>
            <p:nvSpPr>
              <p:cNvPr id="21" name="フローチャート: 記憶データ 20"/>
              <p:cNvSpPr/>
              <p:nvPr/>
            </p:nvSpPr>
            <p:spPr>
              <a:xfrm rot="10800000" flipV="1">
                <a:off x="67704" y="136083"/>
                <a:ext cx="1383854" cy="646395"/>
              </a:xfrm>
              <a:prstGeom prst="flowChartOnlineStorage">
                <a:avLst/>
              </a:prstGeom>
              <a:solidFill>
                <a:srgbClr val="43621A"/>
              </a:solidFill>
            </p:spPr>
            <p:style>
              <a:lnRef idx="1">
                <a:schemeClr val="accent1"/>
              </a:lnRef>
              <a:fillRef idx="3">
                <a:schemeClr val="accent1"/>
              </a:fillRef>
              <a:effectRef idx="2">
                <a:schemeClr val="accent1"/>
              </a:effectRef>
              <a:fontRef idx="minor">
                <a:schemeClr val="lt1"/>
              </a:fontRef>
            </p:style>
            <p:txBody>
              <a:bodyPr wrap="none" rtlCol="0" anchor="ctr">
                <a:scene3d>
                  <a:camera prst="orthographicFront">
                    <a:rot lat="0" lon="0" rev="0"/>
                  </a:camera>
                  <a:lightRig rig="threePt" dir="t"/>
                </a:scene3d>
              </a:bodyPr>
              <a:lstStyle/>
              <a:p>
                <a:pPr algn="ctr"/>
                <a:r>
                  <a:rPr lang="ja-JP" altLang="en-US" sz="2000" dirty="0" smtClean="0">
                    <a:solidFill>
                      <a:srgbClr val="FFFFFF"/>
                    </a:solidFill>
                  </a:rPr>
                  <a:t>懇談会</a:t>
                </a:r>
                <a:endParaRPr kumimoji="1" lang="ja-JP" altLang="en-US" sz="2000" dirty="0">
                  <a:solidFill>
                    <a:srgbClr val="FFFFFF"/>
                  </a:solidFill>
                </a:endParaRPr>
              </a:p>
            </p:txBody>
          </p:sp>
          <p:sp>
            <p:nvSpPr>
              <p:cNvPr id="22" name="フローチャート: 記憶データ 21"/>
              <p:cNvSpPr/>
              <p:nvPr/>
            </p:nvSpPr>
            <p:spPr>
              <a:xfrm rot="10800000" flipV="1">
                <a:off x="1280654" y="136079"/>
                <a:ext cx="1383854" cy="646395"/>
              </a:xfrm>
              <a:prstGeom prst="flowChartOnlineStorage">
                <a:avLst/>
              </a:prstGeom>
              <a:solidFill>
                <a:srgbClr val="547E1E"/>
              </a:solidFill>
            </p:spPr>
            <p:style>
              <a:lnRef idx="1">
                <a:schemeClr val="accent1"/>
              </a:lnRef>
              <a:fillRef idx="3">
                <a:schemeClr val="accent1"/>
              </a:fillRef>
              <a:effectRef idx="2">
                <a:schemeClr val="accent1"/>
              </a:effectRef>
              <a:fontRef idx="minor">
                <a:schemeClr val="lt1"/>
              </a:fontRef>
            </p:style>
            <p:txBody>
              <a:bodyPr wrap="none" rtlCol="0" anchor="ctr">
                <a:scene3d>
                  <a:camera prst="orthographicFront">
                    <a:rot lat="0" lon="0" rev="0"/>
                  </a:camera>
                  <a:lightRig rig="threePt" dir="t"/>
                </a:scene3d>
              </a:bodyPr>
              <a:lstStyle/>
              <a:p>
                <a:pPr algn="ctr"/>
                <a:r>
                  <a:rPr lang="ja-JP" altLang="en-US" dirty="0" smtClean="0"/>
                  <a:t>　現地見学</a:t>
                </a:r>
                <a:endParaRPr kumimoji="1" lang="ja-JP" altLang="en-US" dirty="0"/>
              </a:p>
            </p:txBody>
          </p:sp>
          <p:sp>
            <p:nvSpPr>
              <p:cNvPr id="23" name="フローチャート: 記憶データ 22"/>
              <p:cNvSpPr/>
              <p:nvPr/>
            </p:nvSpPr>
            <p:spPr>
              <a:xfrm rot="10800000" flipV="1">
                <a:off x="8615906" y="136086"/>
                <a:ext cx="1383853" cy="646395"/>
              </a:xfrm>
              <a:prstGeom prst="flowChartOnlineStorage">
                <a:avLst/>
              </a:prstGeom>
              <a:solidFill>
                <a:srgbClr val="A6FF35"/>
              </a:solidFill>
            </p:spPr>
            <p:style>
              <a:lnRef idx="1">
                <a:schemeClr val="accent1"/>
              </a:lnRef>
              <a:fillRef idx="3">
                <a:schemeClr val="accent1"/>
              </a:fillRef>
              <a:effectRef idx="2">
                <a:schemeClr val="accent1"/>
              </a:effectRef>
              <a:fontRef idx="minor">
                <a:schemeClr val="lt1"/>
              </a:fontRef>
            </p:style>
            <p:txBody>
              <a:bodyPr wrap="none" rtlCol="0" anchor="ctr">
                <a:scene3d>
                  <a:camera prst="orthographicFront">
                    <a:rot lat="0" lon="0" rev="0"/>
                  </a:camera>
                  <a:lightRig rig="threePt" dir="t"/>
                </a:scene3d>
              </a:bodyPr>
              <a:lstStyle/>
              <a:p>
                <a:pPr algn="ctr"/>
                <a:r>
                  <a:rPr lang="ja-JP" altLang="en-US" dirty="0" smtClean="0"/>
                  <a:t>　課題総括</a:t>
                </a:r>
                <a:endParaRPr kumimoji="1" lang="ja-JP" altLang="en-US" dirty="0"/>
              </a:p>
            </p:txBody>
          </p:sp>
        </p:grpSp>
        <p:sp>
          <p:nvSpPr>
            <p:cNvPr id="16" name="フローチャート: 記憶データ 15"/>
            <p:cNvSpPr/>
            <p:nvPr/>
          </p:nvSpPr>
          <p:spPr>
            <a:xfrm rot="10800000" flipV="1">
              <a:off x="6567572" y="136078"/>
              <a:ext cx="1283463" cy="646396"/>
            </a:xfrm>
            <a:prstGeom prst="flowChartOnlineStorage">
              <a:avLst/>
            </a:prstGeom>
            <a:solidFill>
              <a:srgbClr val="9FF335"/>
            </a:solidFill>
          </p:spPr>
          <p:style>
            <a:lnRef idx="1">
              <a:schemeClr val="accent1"/>
            </a:lnRef>
            <a:fillRef idx="3">
              <a:schemeClr val="accent1"/>
            </a:fillRef>
            <a:effectRef idx="2">
              <a:schemeClr val="accent1"/>
            </a:effectRef>
            <a:fontRef idx="minor">
              <a:schemeClr val="lt1"/>
            </a:fontRef>
          </p:style>
          <p:txBody>
            <a:bodyPr wrap="none" rtlCol="0" anchor="ctr">
              <a:scene3d>
                <a:camera prst="orthographicFront">
                  <a:rot lat="0" lon="0" rev="0"/>
                </a:camera>
                <a:lightRig rig="threePt" dir="t"/>
              </a:scene3d>
            </a:bodyPr>
            <a:lstStyle/>
            <a:p>
              <a:pPr algn="ctr"/>
              <a:r>
                <a:rPr lang="ja-JP" altLang="en-US" sz="2800" dirty="0" smtClean="0">
                  <a:solidFill>
                    <a:srgbClr val="FF0000"/>
                  </a:solidFill>
                </a:rPr>
                <a:t>人口</a:t>
              </a:r>
              <a:endParaRPr kumimoji="1" lang="ja-JP" altLang="en-US" sz="2800" dirty="0">
                <a:solidFill>
                  <a:srgbClr val="FF0000"/>
                </a:solidFill>
              </a:endParaRPr>
            </a:p>
          </p:txBody>
        </p:sp>
      </p:grpSp>
      <p:sp>
        <p:nvSpPr>
          <p:cNvPr id="24" name="テキスト ボックス 23"/>
          <p:cNvSpPr txBox="1"/>
          <p:nvPr/>
        </p:nvSpPr>
        <p:spPr>
          <a:xfrm>
            <a:off x="7569200" y="5689088"/>
            <a:ext cx="274320" cy="369332"/>
          </a:xfrm>
          <a:prstGeom prst="rect">
            <a:avLst/>
          </a:prstGeom>
          <a:noFill/>
        </p:spPr>
        <p:txBody>
          <a:bodyPr wrap="square" rtlCol="0">
            <a:spAutoFit/>
          </a:bodyPr>
          <a:lstStyle/>
          <a:p>
            <a:r>
              <a:rPr lang="ja-JP" altLang="en-US" dirty="0" smtClean="0"/>
              <a:t>人</a:t>
            </a:r>
            <a:endParaRPr kumimoji="1" lang="ja-JP" altLang="en-US" dirty="0"/>
          </a:p>
        </p:txBody>
      </p:sp>
    </p:spTree>
    <p:extLst>
      <p:ext uri="{BB962C8B-B14F-4D97-AF65-F5344CB8AC3E}">
        <p14:creationId xmlns:p14="http://schemas.microsoft.com/office/powerpoint/2010/main" val="19916935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グラフ 3"/>
          <p:cNvGraphicFramePr>
            <a:graphicFrameLocks/>
          </p:cNvGraphicFramePr>
          <p:nvPr>
            <p:extLst>
              <p:ext uri="{D42A27DB-BD31-4B8C-83A1-F6EECF244321}">
                <p14:modId xmlns:p14="http://schemas.microsoft.com/office/powerpoint/2010/main" val="258462443"/>
              </p:ext>
            </p:extLst>
          </p:nvPr>
        </p:nvGraphicFramePr>
        <p:xfrm>
          <a:off x="1216526" y="954618"/>
          <a:ext cx="6724316" cy="5103801"/>
        </p:xfrm>
        <a:graphic>
          <a:graphicData uri="http://schemas.openxmlformats.org/drawingml/2006/chart">
            <c:chart xmlns:c="http://schemas.openxmlformats.org/drawingml/2006/chart" xmlns:r="http://schemas.openxmlformats.org/officeDocument/2006/relationships" r:id="rId2"/>
          </a:graphicData>
        </a:graphic>
      </p:graphicFrame>
      <p:grpSp>
        <p:nvGrpSpPr>
          <p:cNvPr id="14" name="図形グループ 13"/>
          <p:cNvGrpSpPr/>
          <p:nvPr/>
        </p:nvGrpSpPr>
        <p:grpSpPr>
          <a:xfrm>
            <a:off x="109483" y="136056"/>
            <a:ext cx="8915956" cy="646404"/>
            <a:chOff x="18436" y="136070"/>
            <a:chExt cx="8915956" cy="646404"/>
          </a:xfrm>
        </p:grpSpPr>
        <p:grpSp>
          <p:nvGrpSpPr>
            <p:cNvPr id="15" name="図形グループ 14"/>
            <p:cNvGrpSpPr/>
            <p:nvPr/>
          </p:nvGrpSpPr>
          <p:grpSpPr>
            <a:xfrm>
              <a:off x="18436" y="136070"/>
              <a:ext cx="8915956" cy="646404"/>
              <a:chOff x="67704" y="136079"/>
              <a:chExt cx="9932055" cy="646402"/>
            </a:xfrm>
          </p:grpSpPr>
          <p:sp>
            <p:nvSpPr>
              <p:cNvPr id="17" name="フローチャート: 記憶データ 16"/>
              <p:cNvSpPr/>
              <p:nvPr/>
            </p:nvSpPr>
            <p:spPr>
              <a:xfrm rot="10800000" flipV="1">
                <a:off x="2490293" y="136081"/>
                <a:ext cx="1383854" cy="646395"/>
              </a:xfrm>
              <a:prstGeom prst="flowChartOnlineStorage">
                <a:avLst/>
              </a:prstGeom>
              <a:solidFill>
                <a:srgbClr val="6CA326"/>
              </a:solidFill>
            </p:spPr>
            <p:style>
              <a:lnRef idx="1">
                <a:schemeClr val="accent1"/>
              </a:lnRef>
              <a:fillRef idx="3">
                <a:schemeClr val="accent1"/>
              </a:fillRef>
              <a:effectRef idx="2">
                <a:schemeClr val="accent1"/>
              </a:effectRef>
              <a:fontRef idx="minor">
                <a:schemeClr val="lt1"/>
              </a:fontRef>
            </p:style>
            <p:txBody>
              <a:bodyPr wrap="none" rtlCol="0" anchor="ctr">
                <a:scene3d>
                  <a:camera prst="orthographicFront">
                    <a:rot lat="0" lon="0" rev="0"/>
                  </a:camera>
                  <a:lightRig rig="threePt" dir="t"/>
                </a:scene3d>
              </a:bodyPr>
              <a:lstStyle/>
              <a:p>
                <a:pPr algn="ctr"/>
                <a:r>
                  <a:rPr kumimoji="1" lang="ja-JP" altLang="en-US" sz="2800" dirty="0" smtClean="0"/>
                  <a:t>観光</a:t>
                </a:r>
                <a:endParaRPr kumimoji="1" lang="ja-JP" altLang="en-US" sz="2800" dirty="0"/>
              </a:p>
            </p:txBody>
          </p:sp>
          <p:sp>
            <p:nvSpPr>
              <p:cNvPr id="18" name="フローチャート: 記憶データ 17"/>
              <p:cNvSpPr/>
              <p:nvPr/>
            </p:nvSpPr>
            <p:spPr>
              <a:xfrm rot="10800000" flipV="1">
                <a:off x="3705380" y="136085"/>
                <a:ext cx="1383854" cy="646395"/>
              </a:xfrm>
              <a:prstGeom prst="flowChartOnlineStorage">
                <a:avLst/>
              </a:prstGeom>
              <a:solidFill>
                <a:srgbClr val="7FC02C"/>
              </a:solidFill>
            </p:spPr>
            <p:style>
              <a:lnRef idx="1">
                <a:schemeClr val="accent1"/>
              </a:lnRef>
              <a:fillRef idx="3">
                <a:schemeClr val="accent1"/>
              </a:fillRef>
              <a:effectRef idx="2">
                <a:schemeClr val="accent1"/>
              </a:effectRef>
              <a:fontRef idx="minor">
                <a:schemeClr val="lt1"/>
              </a:fontRef>
            </p:style>
            <p:txBody>
              <a:bodyPr wrap="none" rtlCol="0" anchor="ctr">
                <a:scene3d>
                  <a:camera prst="orthographicFront">
                    <a:rot lat="0" lon="0" rev="0"/>
                  </a:camera>
                  <a:lightRig rig="threePt" dir="t"/>
                </a:scene3d>
              </a:bodyPr>
              <a:lstStyle/>
              <a:p>
                <a:pPr algn="ctr"/>
                <a:r>
                  <a:rPr kumimoji="1" lang="ja-JP" altLang="en-US" sz="2800" dirty="0" smtClean="0"/>
                  <a:t>産業</a:t>
                </a:r>
                <a:endParaRPr kumimoji="1" lang="ja-JP" altLang="en-US" sz="2800" dirty="0"/>
              </a:p>
            </p:txBody>
          </p:sp>
          <p:sp>
            <p:nvSpPr>
              <p:cNvPr id="19" name="フローチャート: 記憶データ 18"/>
              <p:cNvSpPr/>
              <p:nvPr/>
            </p:nvSpPr>
            <p:spPr>
              <a:xfrm rot="10800000" flipV="1">
                <a:off x="4933388" y="136082"/>
                <a:ext cx="1383854" cy="646395"/>
              </a:xfrm>
              <a:prstGeom prst="flowChartOnlineStorage">
                <a:avLst/>
              </a:prstGeom>
              <a:solidFill>
                <a:srgbClr val="8FDA30"/>
              </a:solidFill>
            </p:spPr>
            <p:style>
              <a:lnRef idx="1">
                <a:schemeClr val="accent1"/>
              </a:lnRef>
              <a:fillRef idx="3">
                <a:schemeClr val="accent1"/>
              </a:fillRef>
              <a:effectRef idx="2">
                <a:schemeClr val="accent1"/>
              </a:effectRef>
              <a:fontRef idx="minor">
                <a:schemeClr val="lt1"/>
              </a:fontRef>
            </p:style>
            <p:txBody>
              <a:bodyPr wrap="none" rtlCol="0" anchor="ctr">
                <a:scene3d>
                  <a:camera prst="orthographicFront">
                    <a:rot lat="0" lon="0" rev="0"/>
                  </a:camera>
                  <a:lightRig rig="threePt" dir="t"/>
                </a:scene3d>
              </a:bodyPr>
              <a:lstStyle/>
              <a:p>
                <a:pPr algn="ctr"/>
                <a:r>
                  <a:rPr lang="ja-JP" altLang="en-US" sz="2800" dirty="0" smtClean="0">
                    <a:solidFill>
                      <a:schemeClr val="bg1"/>
                    </a:solidFill>
                  </a:rPr>
                  <a:t>防犯</a:t>
                </a:r>
                <a:endParaRPr kumimoji="1" lang="ja-JP" altLang="en-US" sz="2800" dirty="0">
                  <a:solidFill>
                    <a:schemeClr val="bg1"/>
                  </a:solidFill>
                </a:endParaRPr>
              </a:p>
            </p:txBody>
          </p:sp>
          <p:sp>
            <p:nvSpPr>
              <p:cNvPr id="20" name="フローチャート: 記憶データ 19"/>
              <p:cNvSpPr/>
              <p:nvPr/>
            </p:nvSpPr>
            <p:spPr>
              <a:xfrm rot="10800000" flipV="1">
                <a:off x="6153196" y="136079"/>
                <a:ext cx="1383854" cy="646395"/>
              </a:xfrm>
              <a:prstGeom prst="flowChartOnlineStorage">
                <a:avLst/>
              </a:prstGeom>
              <a:solidFill>
                <a:srgbClr val="9FF335"/>
              </a:solidFill>
            </p:spPr>
            <p:style>
              <a:lnRef idx="1">
                <a:schemeClr val="accent1"/>
              </a:lnRef>
              <a:fillRef idx="3">
                <a:schemeClr val="accent1"/>
              </a:fillRef>
              <a:effectRef idx="2">
                <a:schemeClr val="accent1"/>
              </a:effectRef>
              <a:fontRef idx="minor">
                <a:schemeClr val="lt1"/>
              </a:fontRef>
            </p:style>
            <p:txBody>
              <a:bodyPr wrap="none" rtlCol="0" anchor="ctr">
                <a:scene3d>
                  <a:camera prst="orthographicFront">
                    <a:rot lat="0" lon="0" rev="0"/>
                  </a:camera>
                  <a:lightRig rig="threePt" dir="t"/>
                </a:scene3d>
              </a:bodyPr>
              <a:lstStyle/>
              <a:p>
                <a:pPr algn="ctr"/>
                <a:r>
                  <a:rPr lang="ja-JP" altLang="en-US" sz="2800" dirty="0" smtClean="0"/>
                  <a:t>交通</a:t>
                </a:r>
                <a:endParaRPr kumimoji="1" lang="ja-JP" altLang="en-US" sz="2800" dirty="0"/>
              </a:p>
            </p:txBody>
          </p:sp>
          <p:sp>
            <p:nvSpPr>
              <p:cNvPr id="21" name="フローチャート: 記憶データ 20"/>
              <p:cNvSpPr/>
              <p:nvPr/>
            </p:nvSpPr>
            <p:spPr>
              <a:xfrm rot="10800000" flipV="1">
                <a:off x="67704" y="136083"/>
                <a:ext cx="1383854" cy="646395"/>
              </a:xfrm>
              <a:prstGeom prst="flowChartOnlineStorage">
                <a:avLst/>
              </a:prstGeom>
              <a:solidFill>
                <a:srgbClr val="43621A"/>
              </a:solidFill>
            </p:spPr>
            <p:style>
              <a:lnRef idx="1">
                <a:schemeClr val="accent1"/>
              </a:lnRef>
              <a:fillRef idx="3">
                <a:schemeClr val="accent1"/>
              </a:fillRef>
              <a:effectRef idx="2">
                <a:schemeClr val="accent1"/>
              </a:effectRef>
              <a:fontRef idx="minor">
                <a:schemeClr val="lt1"/>
              </a:fontRef>
            </p:style>
            <p:txBody>
              <a:bodyPr wrap="none" rtlCol="0" anchor="ctr">
                <a:scene3d>
                  <a:camera prst="orthographicFront">
                    <a:rot lat="0" lon="0" rev="0"/>
                  </a:camera>
                  <a:lightRig rig="threePt" dir="t"/>
                </a:scene3d>
              </a:bodyPr>
              <a:lstStyle/>
              <a:p>
                <a:pPr algn="ctr"/>
                <a:r>
                  <a:rPr lang="ja-JP" altLang="en-US" sz="2000" dirty="0" smtClean="0">
                    <a:solidFill>
                      <a:srgbClr val="FFFFFF"/>
                    </a:solidFill>
                  </a:rPr>
                  <a:t>懇談会</a:t>
                </a:r>
                <a:endParaRPr kumimoji="1" lang="ja-JP" altLang="en-US" sz="2000" dirty="0">
                  <a:solidFill>
                    <a:srgbClr val="FFFFFF"/>
                  </a:solidFill>
                </a:endParaRPr>
              </a:p>
            </p:txBody>
          </p:sp>
          <p:sp>
            <p:nvSpPr>
              <p:cNvPr id="22" name="フローチャート: 記憶データ 21"/>
              <p:cNvSpPr/>
              <p:nvPr/>
            </p:nvSpPr>
            <p:spPr>
              <a:xfrm rot="10800000" flipV="1">
                <a:off x="1280654" y="136079"/>
                <a:ext cx="1383854" cy="646395"/>
              </a:xfrm>
              <a:prstGeom prst="flowChartOnlineStorage">
                <a:avLst/>
              </a:prstGeom>
              <a:solidFill>
                <a:srgbClr val="547E1E"/>
              </a:solidFill>
            </p:spPr>
            <p:style>
              <a:lnRef idx="1">
                <a:schemeClr val="accent1"/>
              </a:lnRef>
              <a:fillRef idx="3">
                <a:schemeClr val="accent1"/>
              </a:fillRef>
              <a:effectRef idx="2">
                <a:schemeClr val="accent1"/>
              </a:effectRef>
              <a:fontRef idx="minor">
                <a:schemeClr val="lt1"/>
              </a:fontRef>
            </p:style>
            <p:txBody>
              <a:bodyPr wrap="none" rtlCol="0" anchor="ctr">
                <a:scene3d>
                  <a:camera prst="orthographicFront">
                    <a:rot lat="0" lon="0" rev="0"/>
                  </a:camera>
                  <a:lightRig rig="threePt" dir="t"/>
                </a:scene3d>
              </a:bodyPr>
              <a:lstStyle/>
              <a:p>
                <a:pPr algn="ctr"/>
                <a:r>
                  <a:rPr lang="ja-JP" altLang="en-US" dirty="0" smtClean="0"/>
                  <a:t>　現地見学</a:t>
                </a:r>
                <a:endParaRPr kumimoji="1" lang="ja-JP" altLang="en-US" dirty="0"/>
              </a:p>
            </p:txBody>
          </p:sp>
          <p:sp>
            <p:nvSpPr>
              <p:cNvPr id="23" name="フローチャート: 記憶データ 22"/>
              <p:cNvSpPr/>
              <p:nvPr/>
            </p:nvSpPr>
            <p:spPr>
              <a:xfrm rot="10800000" flipV="1">
                <a:off x="8615906" y="136086"/>
                <a:ext cx="1383853" cy="646395"/>
              </a:xfrm>
              <a:prstGeom prst="flowChartOnlineStorage">
                <a:avLst/>
              </a:prstGeom>
              <a:solidFill>
                <a:srgbClr val="A6FF35"/>
              </a:solidFill>
            </p:spPr>
            <p:style>
              <a:lnRef idx="1">
                <a:schemeClr val="accent1"/>
              </a:lnRef>
              <a:fillRef idx="3">
                <a:schemeClr val="accent1"/>
              </a:fillRef>
              <a:effectRef idx="2">
                <a:schemeClr val="accent1"/>
              </a:effectRef>
              <a:fontRef idx="minor">
                <a:schemeClr val="lt1"/>
              </a:fontRef>
            </p:style>
            <p:txBody>
              <a:bodyPr wrap="none" rtlCol="0" anchor="ctr">
                <a:scene3d>
                  <a:camera prst="orthographicFront">
                    <a:rot lat="0" lon="0" rev="0"/>
                  </a:camera>
                  <a:lightRig rig="threePt" dir="t"/>
                </a:scene3d>
              </a:bodyPr>
              <a:lstStyle/>
              <a:p>
                <a:pPr algn="ctr"/>
                <a:r>
                  <a:rPr lang="ja-JP" altLang="en-US" dirty="0" smtClean="0"/>
                  <a:t>　課題総括</a:t>
                </a:r>
                <a:endParaRPr kumimoji="1" lang="ja-JP" altLang="en-US" dirty="0"/>
              </a:p>
            </p:txBody>
          </p:sp>
        </p:grpSp>
        <p:sp>
          <p:nvSpPr>
            <p:cNvPr id="16" name="フローチャート: 記憶データ 15"/>
            <p:cNvSpPr/>
            <p:nvPr/>
          </p:nvSpPr>
          <p:spPr>
            <a:xfrm rot="10800000" flipV="1">
              <a:off x="6567572" y="136078"/>
              <a:ext cx="1283463" cy="646396"/>
            </a:xfrm>
            <a:prstGeom prst="flowChartOnlineStorage">
              <a:avLst/>
            </a:prstGeom>
            <a:solidFill>
              <a:srgbClr val="9FF335"/>
            </a:solidFill>
          </p:spPr>
          <p:style>
            <a:lnRef idx="1">
              <a:schemeClr val="accent1"/>
            </a:lnRef>
            <a:fillRef idx="3">
              <a:schemeClr val="accent1"/>
            </a:fillRef>
            <a:effectRef idx="2">
              <a:schemeClr val="accent1"/>
            </a:effectRef>
            <a:fontRef idx="minor">
              <a:schemeClr val="lt1"/>
            </a:fontRef>
          </p:style>
          <p:txBody>
            <a:bodyPr wrap="none" rtlCol="0" anchor="ctr">
              <a:scene3d>
                <a:camera prst="orthographicFront">
                  <a:rot lat="0" lon="0" rev="0"/>
                </a:camera>
                <a:lightRig rig="threePt" dir="t"/>
              </a:scene3d>
            </a:bodyPr>
            <a:lstStyle/>
            <a:p>
              <a:pPr algn="ctr"/>
              <a:r>
                <a:rPr lang="ja-JP" altLang="en-US" sz="2800" dirty="0" smtClean="0">
                  <a:solidFill>
                    <a:srgbClr val="FF0000"/>
                  </a:solidFill>
                </a:rPr>
                <a:t>人口</a:t>
              </a:r>
              <a:endParaRPr kumimoji="1" lang="ja-JP" altLang="en-US" sz="2800" dirty="0">
                <a:solidFill>
                  <a:srgbClr val="FF0000"/>
                </a:solidFill>
              </a:endParaRPr>
            </a:p>
          </p:txBody>
        </p:sp>
      </p:grpSp>
      <p:sp>
        <p:nvSpPr>
          <p:cNvPr id="24" name="テキスト ボックス 23"/>
          <p:cNvSpPr txBox="1"/>
          <p:nvPr/>
        </p:nvSpPr>
        <p:spPr>
          <a:xfrm>
            <a:off x="7569200" y="5689088"/>
            <a:ext cx="274320" cy="369332"/>
          </a:xfrm>
          <a:prstGeom prst="rect">
            <a:avLst/>
          </a:prstGeom>
          <a:noFill/>
        </p:spPr>
        <p:txBody>
          <a:bodyPr wrap="square" rtlCol="0">
            <a:spAutoFit/>
          </a:bodyPr>
          <a:lstStyle/>
          <a:p>
            <a:r>
              <a:rPr lang="ja-JP" altLang="en-US" dirty="0" smtClean="0"/>
              <a:t>人</a:t>
            </a:r>
            <a:endParaRPr kumimoji="1" lang="ja-JP" altLang="en-US" dirty="0"/>
          </a:p>
        </p:txBody>
      </p:sp>
    </p:spTree>
    <p:extLst>
      <p:ext uri="{BB962C8B-B14F-4D97-AF65-F5344CB8AC3E}">
        <p14:creationId xmlns:p14="http://schemas.microsoft.com/office/powerpoint/2010/main" val="21131187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正方形/長方形 62"/>
          <p:cNvSpPr/>
          <p:nvPr/>
        </p:nvSpPr>
        <p:spPr>
          <a:xfrm>
            <a:off x="1011353" y="3789680"/>
            <a:ext cx="7722739" cy="531423"/>
          </a:xfrm>
          <a:prstGeom prst="rect">
            <a:avLst/>
          </a:prstGeom>
          <a:solidFill>
            <a:schemeClr val="accent5">
              <a:lumMod val="60000"/>
              <a:lumOff val="40000"/>
            </a:schemeClr>
          </a:soli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scene3d>
              <a:camera prst="orthographicFront">
                <a:rot lat="0" lon="0" rev="0"/>
              </a:camera>
              <a:lightRig rig="threePt" dir="t"/>
            </a:scene3d>
          </a:bodyPr>
          <a:lstStyle/>
          <a:p>
            <a:pPr algn="ctr"/>
            <a:endParaRPr kumimoji="1" lang="ja-JP" altLang="en-US" dirty="0"/>
          </a:p>
        </p:txBody>
      </p:sp>
      <p:sp>
        <p:nvSpPr>
          <p:cNvPr id="2" name="正方形/長方形 1"/>
          <p:cNvSpPr/>
          <p:nvPr/>
        </p:nvSpPr>
        <p:spPr>
          <a:xfrm>
            <a:off x="1376745" y="1927410"/>
            <a:ext cx="4345724" cy="4044400"/>
          </a:xfrm>
          <a:prstGeom prst="rect">
            <a:avLst/>
          </a:prstGeom>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scene3d>
              <a:camera prst="orthographicFront">
                <a:rot lat="0" lon="0" rev="0"/>
              </a:camera>
              <a:lightRig rig="threePt" dir="t"/>
            </a:scene3d>
          </a:bodyPr>
          <a:lstStyle/>
          <a:p>
            <a:pPr algn="ctr"/>
            <a:endParaRPr kumimoji="1" lang="ja-JP" altLang="en-US" dirty="0"/>
          </a:p>
        </p:txBody>
      </p:sp>
      <p:sp>
        <p:nvSpPr>
          <p:cNvPr id="3" name="円/楕円 2"/>
          <p:cNvSpPr/>
          <p:nvPr/>
        </p:nvSpPr>
        <p:spPr>
          <a:xfrm>
            <a:off x="2285999" y="2561111"/>
            <a:ext cx="2659530" cy="3062115"/>
          </a:xfrm>
          <a:prstGeom prst="ellipse">
            <a:avLst/>
          </a:prstGeom>
          <a:no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scene3d>
              <a:camera prst="orthographicFront">
                <a:rot lat="0" lon="0" rev="0"/>
              </a:camera>
              <a:lightRig rig="threePt" dir="t"/>
            </a:scene3d>
          </a:bodyPr>
          <a:lstStyle/>
          <a:p>
            <a:pPr algn="ctr"/>
            <a:endParaRPr kumimoji="1" lang="ja-JP" altLang="en-US" dirty="0"/>
          </a:p>
        </p:txBody>
      </p:sp>
      <p:sp>
        <p:nvSpPr>
          <p:cNvPr id="37" name="正方形/長方形 36"/>
          <p:cNvSpPr/>
          <p:nvPr/>
        </p:nvSpPr>
        <p:spPr>
          <a:xfrm>
            <a:off x="8057437" y="2332528"/>
            <a:ext cx="676655" cy="3420523"/>
          </a:xfrm>
          <a:prstGeom prst="rect">
            <a:avLst/>
          </a:prstGeom>
          <a:solidFill>
            <a:srgbClr val="3F8025">
              <a:alpha val="85000"/>
            </a:srgbClr>
          </a:solidFill>
          <a:ln>
            <a:noFill/>
          </a:ln>
        </p:spPr>
        <p:style>
          <a:lnRef idx="1">
            <a:schemeClr val="accent3"/>
          </a:lnRef>
          <a:fillRef idx="3">
            <a:schemeClr val="accent3"/>
          </a:fillRef>
          <a:effectRef idx="2">
            <a:schemeClr val="accent3"/>
          </a:effectRef>
          <a:fontRef idx="minor">
            <a:schemeClr val="lt1"/>
          </a:fontRef>
        </p:style>
        <p:txBody>
          <a:bodyPr vert="eaVert" rtlCol="0" anchor="ctr"/>
          <a:lstStyle/>
          <a:p>
            <a:pPr algn="ctr"/>
            <a:r>
              <a:rPr kumimoji="1" lang="ja-JP" altLang="en-US" sz="3200" dirty="0" smtClean="0"/>
              <a:t>今後の調査の流れ</a:t>
            </a:r>
            <a:endParaRPr kumimoji="1" lang="en-US" altLang="ja-JP" sz="3200" dirty="0" smtClean="0"/>
          </a:p>
        </p:txBody>
      </p:sp>
      <p:grpSp>
        <p:nvGrpSpPr>
          <p:cNvPr id="41" name="図形グループ 40"/>
          <p:cNvGrpSpPr/>
          <p:nvPr/>
        </p:nvGrpSpPr>
        <p:grpSpPr>
          <a:xfrm>
            <a:off x="10410" y="136422"/>
            <a:ext cx="9144000" cy="748483"/>
            <a:chOff x="10410" y="136422"/>
            <a:chExt cx="9144000" cy="748483"/>
          </a:xfrm>
        </p:grpSpPr>
        <p:sp>
          <p:nvSpPr>
            <p:cNvPr id="39" name="正方形/長方形 38"/>
            <p:cNvSpPr/>
            <p:nvPr/>
          </p:nvSpPr>
          <p:spPr>
            <a:xfrm>
              <a:off x="10410" y="145751"/>
              <a:ext cx="9144000" cy="728743"/>
            </a:xfrm>
            <a:prstGeom prst="rect">
              <a:avLst/>
            </a:prstGeom>
            <a:solidFill>
              <a:schemeClr val="tx1">
                <a:lumMod val="65000"/>
                <a:lumOff val="35000"/>
              </a:schemeClr>
            </a:solidFill>
          </p:spPr>
          <p:style>
            <a:lnRef idx="1">
              <a:schemeClr val="dk1"/>
            </a:lnRef>
            <a:fillRef idx="3">
              <a:schemeClr val="dk1"/>
            </a:fillRef>
            <a:effectRef idx="2">
              <a:schemeClr val="dk1"/>
            </a:effectRef>
            <a:fontRef idx="minor">
              <a:schemeClr val="lt1"/>
            </a:fontRef>
          </p:style>
          <p:txBody>
            <a:bodyPr rtlCol="0" anchor="ctr"/>
            <a:lstStyle/>
            <a:p>
              <a:r>
                <a:rPr kumimoji="1" lang="ja-JP" altLang="en-US" sz="3200" dirty="0" smtClean="0"/>
                <a:t>　　　　</a:t>
              </a:r>
              <a:r>
                <a:rPr kumimoji="1" lang="ja-JP" altLang="en-US" sz="4000" b="1" dirty="0" smtClean="0"/>
                <a:t>発表フローチャート</a:t>
              </a:r>
              <a:endParaRPr kumimoji="1" lang="ja-JP" altLang="en-US" sz="4000" b="1" dirty="0"/>
            </a:p>
          </p:txBody>
        </p:sp>
        <p:pic>
          <p:nvPicPr>
            <p:cNvPr id="40" name="図 39" descr="スクリーンショット（2013-10-19 21.49.58）.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679" y="136422"/>
              <a:ext cx="848333" cy="748483"/>
            </a:xfrm>
            <a:prstGeom prst="rect">
              <a:avLst/>
            </a:prstGeom>
            <a:ln>
              <a:solidFill>
                <a:schemeClr val="tx1"/>
              </a:solidFill>
            </a:ln>
          </p:spPr>
        </p:pic>
      </p:grpSp>
      <p:sp>
        <p:nvSpPr>
          <p:cNvPr id="42" name="正方形/長方形 41"/>
          <p:cNvSpPr/>
          <p:nvPr/>
        </p:nvSpPr>
        <p:spPr>
          <a:xfrm>
            <a:off x="351765" y="2570709"/>
            <a:ext cx="659588" cy="3052517"/>
          </a:xfrm>
          <a:prstGeom prst="rect">
            <a:avLst/>
          </a:prstGeom>
          <a:solidFill>
            <a:srgbClr val="3F8025">
              <a:alpha val="82000"/>
            </a:srgbClr>
          </a:solidFill>
          <a:ln>
            <a:noFill/>
          </a:ln>
        </p:spPr>
        <p:style>
          <a:lnRef idx="1">
            <a:schemeClr val="accent3"/>
          </a:lnRef>
          <a:fillRef idx="3">
            <a:schemeClr val="accent3"/>
          </a:fillRef>
          <a:effectRef idx="2">
            <a:schemeClr val="accent3"/>
          </a:effectRef>
          <a:fontRef idx="minor">
            <a:schemeClr val="lt1"/>
          </a:fontRef>
        </p:style>
        <p:txBody>
          <a:bodyPr vert="eaVert" rtlCol="0" anchor="ctr"/>
          <a:lstStyle/>
          <a:p>
            <a:pPr algn="ctr"/>
            <a:r>
              <a:rPr kumimoji="1" lang="ja-JP" altLang="en-US" sz="3200" dirty="0" smtClean="0"/>
              <a:t>現状把握と課題</a:t>
            </a:r>
            <a:endParaRPr kumimoji="1" lang="ja-JP" altLang="en-US" sz="3200" dirty="0"/>
          </a:p>
        </p:txBody>
      </p:sp>
      <p:sp>
        <p:nvSpPr>
          <p:cNvPr id="45" name="正方形/長方形 44"/>
          <p:cNvSpPr/>
          <p:nvPr/>
        </p:nvSpPr>
        <p:spPr>
          <a:xfrm>
            <a:off x="5996235" y="2764029"/>
            <a:ext cx="672905" cy="2446481"/>
          </a:xfrm>
          <a:prstGeom prst="rect">
            <a:avLst/>
          </a:prstGeom>
          <a:solidFill>
            <a:srgbClr val="3F8025">
              <a:alpha val="89000"/>
            </a:srgbClr>
          </a:solidFill>
          <a:ln>
            <a:noFill/>
          </a:ln>
        </p:spPr>
        <p:style>
          <a:lnRef idx="1">
            <a:schemeClr val="accent3"/>
          </a:lnRef>
          <a:fillRef idx="3">
            <a:schemeClr val="accent3"/>
          </a:fillRef>
          <a:effectRef idx="2">
            <a:schemeClr val="accent3"/>
          </a:effectRef>
          <a:fontRef idx="minor">
            <a:schemeClr val="lt1"/>
          </a:fontRef>
        </p:style>
        <p:txBody>
          <a:bodyPr vert="eaVert" rtlCol="0" anchor="ctr"/>
          <a:lstStyle/>
          <a:p>
            <a:pPr algn="ctr"/>
            <a:r>
              <a:rPr kumimoji="1" lang="ja-JP" altLang="en-US" sz="3200" dirty="0" smtClean="0"/>
              <a:t>目標都市像</a:t>
            </a:r>
            <a:endParaRPr kumimoji="1" lang="ja-JP" altLang="en-US" sz="3200" dirty="0"/>
          </a:p>
        </p:txBody>
      </p:sp>
      <p:sp>
        <p:nvSpPr>
          <p:cNvPr id="46" name="正方形/長方形 45"/>
          <p:cNvSpPr/>
          <p:nvPr/>
        </p:nvSpPr>
        <p:spPr>
          <a:xfrm>
            <a:off x="7006019" y="2764029"/>
            <a:ext cx="665398" cy="2446481"/>
          </a:xfrm>
          <a:prstGeom prst="rect">
            <a:avLst/>
          </a:prstGeom>
          <a:solidFill>
            <a:srgbClr val="3F8025">
              <a:alpha val="94000"/>
            </a:srgbClr>
          </a:solidFill>
          <a:ln>
            <a:noFill/>
          </a:ln>
        </p:spPr>
        <p:style>
          <a:lnRef idx="1">
            <a:schemeClr val="accent3"/>
          </a:lnRef>
          <a:fillRef idx="3">
            <a:schemeClr val="accent3"/>
          </a:fillRef>
          <a:effectRef idx="2">
            <a:schemeClr val="accent3"/>
          </a:effectRef>
          <a:fontRef idx="minor">
            <a:schemeClr val="lt1"/>
          </a:fontRef>
        </p:style>
        <p:txBody>
          <a:bodyPr vert="eaVert" rtlCol="0" anchor="ctr"/>
          <a:lstStyle/>
          <a:p>
            <a:pPr algn="ctr"/>
            <a:r>
              <a:rPr kumimoji="1" lang="ja-JP" altLang="en-US" sz="3200" dirty="0" smtClean="0"/>
              <a:t>提案</a:t>
            </a:r>
            <a:endParaRPr kumimoji="1" lang="ja-JP" altLang="en-US" sz="3200" dirty="0"/>
          </a:p>
        </p:txBody>
      </p:sp>
      <p:grpSp>
        <p:nvGrpSpPr>
          <p:cNvPr id="13" name="図形グループ 12"/>
          <p:cNvGrpSpPr/>
          <p:nvPr/>
        </p:nvGrpSpPr>
        <p:grpSpPr>
          <a:xfrm>
            <a:off x="1376744" y="2332529"/>
            <a:ext cx="4226809" cy="3420522"/>
            <a:chOff x="586325" y="1034846"/>
            <a:chExt cx="4561053" cy="3639280"/>
          </a:xfrm>
        </p:grpSpPr>
        <p:grpSp>
          <p:nvGrpSpPr>
            <p:cNvPr id="14" name="図形グループ 13"/>
            <p:cNvGrpSpPr/>
            <p:nvPr/>
          </p:nvGrpSpPr>
          <p:grpSpPr>
            <a:xfrm>
              <a:off x="957696" y="1034846"/>
              <a:ext cx="4189682" cy="3639280"/>
              <a:chOff x="1114006" y="1034852"/>
              <a:chExt cx="4667155" cy="3639267"/>
            </a:xfrm>
          </p:grpSpPr>
          <p:sp>
            <p:nvSpPr>
              <p:cNvPr id="16" name="フローチャート: 記憶データ 15"/>
              <p:cNvSpPr/>
              <p:nvPr/>
            </p:nvSpPr>
            <p:spPr>
              <a:xfrm rot="10800000" flipV="1">
                <a:off x="4397307" y="2481837"/>
                <a:ext cx="1383854" cy="646395"/>
              </a:xfrm>
              <a:prstGeom prst="flowChartOnlineStorage">
                <a:avLst/>
              </a:prstGeom>
              <a:solidFill>
                <a:srgbClr val="6CA326"/>
              </a:solidFill>
              <a:ln>
                <a:noFill/>
              </a:ln>
            </p:spPr>
            <p:style>
              <a:lnRef idx="1">
                <a:schemeClr val="accent1"/>
              </a:lnRef>
              <a:fillRef idx="3">
                <a:schemeClr val="accent1"/>
              </a:fillRef>
              <a:effectRef idx="2">
                <a:schemeClr val="accent1"/>
              </a:effectRef>
              <a:fontRef idx="minor">
                <a:schemeClr val="lt1"/>
              </a:fontRef>
            </p:style>
            <p:txBody>
              <a:bodyPr wrap="none" rtlCol="0" anchor="ctr">
                <a:scene3d>
                  <a:camera prst="orthographicFront">
                    <a:rot lat="0" lon="0" rev="0"/>
                  </a:camera>
                  <a:lightRig rig="threePt" dir="t"/>
                </a:scene3d>
              </a:bodyPr>
              <a:lstStyle/>
              <a:p>
                <a:pPr algn="ctr"/>
                <a:r>
                  <a:rPr kumimoji="1" lang="ja-JP" altLang="en-US" sz="2800" dirty="0" smtClean="0"/>
                  <a:t>観光</a:t>
                </a:r>
                <a:endParaRPr kumimoji="1" lang="ja-JP" altLang="en-US" sz="2800" dirty="0"/>
              </a:p>
            </p:txBody>
          </p:sp>
          <p:sp>
            <p:nvSpPr>
              <p:cNvPr id="17" name="フローチャート: 記憶データ 16"/>
              <p:cNvSpPr/>
              <p:nvPr/>
            </p:nvSpPr>
            <p:spPr>
              <a:xfrm rot="10800000" flipV="1">
                <a:off x="3977665" y="3256657"/>
                <a:ext cx="1383854" cy="646395"/>
              </a:xfrm>
              <a:prstGeom prst="flowChartOnlineStorage">
                <a:avLst/>
              </a:prstGeom>
              <a:solidFill>
                <a:srgbClr val="7FC02C"/>
              </a:solidFill>
              <a:ln>
                <a:noFill/>
              </a:ln>
            </p:spPr>
            <p:style>
              <a:lnRef idx="1">
                <a:schemeClr val="accent1"/>
              </a:lnRef>
              <a:fillRef idx="3">
                <a:schemeClr val="accent1"/>
              </a:fillRef>
              <a:effectRef idx="2">
                <a:schemeClr val="accent1"/>
              </a:effectRef>
              <a:fontRef idx="minor">
                <a:schemeClr val="lt1"/>
              </a:fontRef>
            </p:style>
            <p:txBody>
              <a:bodyPr wrap="none" rtlCol="0" anchor="ctr">
                <a:scene3d>
                  <a:camera prst="orthographicFront">
                    <a:rot lat="0" lon="0" rev="0"/>
                  </a:camera>
                  <a:lightRig rig="threePt" dir="t"/>
                </a:scene3d>
              </a:bodyPr>
              <a:lstStyle/>
              <a:p>
                <a:pPr algn="ctr"/>
                <a:r>
                  <a:rPr kumimoji="1" lang="ja-JP" altLang="en-US" sz="2800" dirty="0" smtClean="0"/>
                  <a:t>産業</a:t>
                </a:r>
                <a:endParaRPr kumimoji="1" lang="ja-JP" altLang="en-US" sz="2800" dirty="0"/>
              </a:p>
            </p:txBody>
          </p:sp>
          <p:sp>
            <p:nvSpPr>
              <p:cNvPr id="18" name="フローチャート: 記憶データ 17"/>
              <p:cNvSpPr/>
              <p:nvPr/>
            </p:nvSpPr>
            <p:spPr>
              <a:xfrm rot="10800000" flipV="1">
                <a:off x="2673616" y="4027724"/>
                <a:ext cx="1383854" cy="646395"/>
              </a:xfrm>
              <a:prstGeom prst="flowChartOnlineStorage">
                <a:avLst/>
              </a:prstGeom>
              <a:solidFill>
                <a:srgbClr val="8FDA30"/>
              </a:solidFill>
              <a:ln>
                <a:noFill/>
              </a:ln>
            </p:spPr>
            <p:style>
              <a:lnRef idx="1">
                <a:schemeClr val="accent1"/>
              </a:lnRef>
              <a:fillRef idx="3">
                <a:schemeClr val="accent1"/>
              </a:fillRef>
              <a:effectRef idx="2">
                <a:schemeClr val="accent1"/>
              </a:effectRef>
              <a:fontRef idx="minor">
                <a:schemeClr val="lt1"/>
              </a:fontRef>
            </p:style>
            <p:txBody>
              <a:bodyPr wrap="none" rtlCol="0" anchor="ctr">
                <a:scene3d>
                  <a:camera prst="orthographicFront">
                    <a:rot lat="0" lon="0" rev="0"/>
                  </a:camera>
                  <a:lightRig rig="threePt" dir="t"/>
                </a:scene3d>
              </a:bodyPr>
              <a:lstStyle/>
              <a:p>
                <a:pPr algn="ctr"/>
                <a:r>
                  <a:rPr lang="ja-JP" altLang="en-US" sz="2800" dirty="0" smtClean="0">
                    <a:solidFill>
                      <a:schemeClr val="bg1"/>
                    </a:solidFill>
                  </a:rPr>
                  <a:t>防犯</a:t>
                </a:r>
                <a:endParaRPr kumimoji="1" lang="ja-JP" altLang="en-US" sz="2800" dirty="0">
                  <a:solidFill>
                    <a:schemeClr val="bg1"/>
                  </a:solidFill>
                </a:endParaRPr>
              </a:p>
            </p:txBody>
          </p:sp>
          <p:sp>
            <p:nvSpPr>
              <p:cNvPr id="19" name="フローチャート: 記憶データ 18"/>
              <p:cNvSpPr/>
              <p:nvPr/>
            </p:nvSpPr>
            <p:spPr>
              <a:xfrm rot="10800000" flipV="1">
                <a:off x="1306403" y="3300007"/>
                <a:ext cx="1383854" cy="646395"/>
              </a:xfrm>
              <a:prstGeom prst="flowChartOnlineStorage">
                <a:avLst/>
              </a:prstGeom>
              <a:solidFill>
                <a:srgbClr val="9FF335"/>
              </a:solidFill>
              <a:ln>
                <a:noFill/>
              </a:ln>
            </p:spPr>
            <p:style>
              <a:lnRef idx="1">
                <a:schemeClr val="accent1"/>
              </a:lnRef>
              <a:fillRef idx="3">
                <a:schemeClr val="accent1"/>
              </a:fillRef>
              <a:effectRef idx="2">
                <a:schemeClr val="accent1"/>
              </a:effectRef>
              <a:fontRef idx="minor">
                <a:schemeClr val="lt1"/>
              </a:fontRef>
            </p:style>
            <p:txBody>
              <a:bodyPr wrap="none" rtlCol="0" anchor="ctr">
                <a:scene3d>
                  <a:camera prst="orthographicFront">
                    <a:rot lat="0" lon="0" rev="0"/>
                  </a:camera>
                  <a:lightRig rig="threePt" dir="t"/>
                </a:scene3d>
              </a:bodyPr>
              <a:lstStyle/>
              <a:p>
                <a:pPr algn="ctr"/>
                <a:r>
                  <a:rPr lang="ja-JP" altLang="en-US" sz="2800" dirty="0" smtClean="0"/>
                  <a:t>交通</a:t>
                </a:r>
                <a:endParaRPr kumimoji="1" lang="ja-JP" altLang="en-US" sz="2800" dirty="0"/>
              </a:p>
            </p:txBody>
          </p:sp>
          <p:sp>
            <p:nvSpPr>
              <p:cNvPr id="20" name="フローチャート: 記憶データ 19"/>
              <p:cNvSpPr/>
              <p:nvPr/>
            </p:nvSpPr>
            <p:spPr>
              <a:xfrm rot="10800000" flipV="1">
                <a:off x="2593810" y="1034852"/>
                <a:ext cx="1383854" cy="646395"/>
              </a:xfrm>
              <a:prstGeom prst="flowChartOnlineStorage">
                <a:avLst/>
              </a:prstGeom>
              <a:solidFill>
                <a:srgbClr val="43621A"/>
              </a:solidFill>
              <a:ln>
                <a:noFill/>
              </a:ln>
            </p:spPr>
            <p:style>
              <a:lnRef idx="1">
                <a:schemeClr val="accent1"/>
              </a:lnRef>
              <a:fillRef idx="3">
                <a:schemeClr val="accent1"/>
              </a:fillRef>
              <a:effectRef idx="2">
                <a:schemeClr val="accent1"/>
              </a:effectRef>
              <a:fontRef idx="minor">
                <a:schemeClr val="lt1"/>
              </a:fontRef>
            </p:style>
            <p:txBody>
              <a:bodyPr wrap="none" rtlCol="0" anchor="ctr">
                <a:scene3d>
                  <a:camera prst="orthographicFront">
                    <a:rot lat="0" lon="0" rev="0"/>
                  </a:camera>
                  <a:lightRig rig="threePt" dir="t"/>
                </a:scene3d>
              </a:bodyPr>
              <a:lstStyle/>
              <a:p>
                <a:pPr algn="ctr"/>
                <a:r>
                  <a:rPr lang="ja-JP" altLang="en-US" sz="2000" dirty="0" smtClean="0">
                    <a:solidFill>
                      <a:schemeClr val="bg1"/>
                    </a:solidFill>
                  </a:rPr>
                  <a:t>懇談会</a:t>
                </a:r>
                <a:endParaRPr kumimoji="1" lang="ja-JP" altLang="en-US" sz="2000" dirty="0">
                  <a:solidFill>
                    <a:schemeClr val="bg1"/>
                  </a:solidFill>
                </a:endParaRPr>
              </a:p>
            </p:txBody>
          </p:sp>
          <p:sp>
            <p:nvSpPr>
              <p:cNvPr id="21" name="フローチャート: 記憶データ 20"/>
              <p:cNvSpPr/>
              <p:nvPr/>
            </p:nvSpPr>
            <p:spPr>
              <a:xfrm rot="10800000" flipV="1">
                <a:off x="3977665" y="1681248"/>
                <a:ext cx="1383854" cy="646395"/>
              </a:xfrm>
              <a:prstGeom prst="flowChartOnlineStorage">
                <a:avLst/>
              </a:prstGeom>
              <a:solidFill>
                <a:srgbClr val="547E1E"/>
              </a:solidFill>
              <a:ln>
                <a:noFill/>
              </a:ln>
            </p:spPr>
            <p:style>
              <a:lnRef idx="1">
                <a:schemeClr val="accent1"/>
              </a:lnRef>
              <a:fillRef idx="3">
                <a:schemeClr val="accent1"/>
              </a:fillRef>
              <a:effectRef idx="2">
                <a:schemeClr val="accent1"/>
              </a:effectRef>
              <a:fontRef idx="minor">
                <a:schemeClr val="lt1"/>
              </a:fontRef>
            </p:style>
            <p:txBody>
              <a:bodyPr wrap="none" rtlCol="0" anchor="ctr">
                <a:scene3d>
                  <a:camera prst="orthographicFront">
                    <a:rot lat="0" lon="0" rev="0"/>
                  </a:camera>
                  <a:lightRig rig="threePt" dir="t"/>
                </a:scene3d>
              </a:bodyPr>
              <a:lstStyle/>
              <a:p>
                <a:pPr algn="ctr"/>
                <a:r>
                  <a:rPr lang="ja-JP" altLang="en-US" dirty="0" smtClean="0"/>
                  <a:t>　現地見学</a:t>
                </a:r>
                <a:endParaRPr kumimoji="1" lang="ja-JP" altLang="en-US" dirty="0"/>
              </a:p>
            </p:txBody>
          </p:sp>
          <p:sp>
            <p:nvSpPr>
              <p:cNvPr id="22" name="フローチャート: 記憶データ 21"/>
              <p:cNvSpPr/>
              <p:nvPr/>
            </p:nvSpPr>
            <p:spPr>
              <a:xfrm rot="10800000" flipV="1">
                <a:off x="1114006" y="1710217"/>
                <a:ext cx="1559605" cy="646395"/>
              </a:xfrm>
              <a:prstGeom prst="flowChartOnlineStorage">
                <a:avLst/>
              </a:prstGeom>
              <a:solidFill>
                <a:srgbClr val="A6FF35"/>
              </a:solidFill>
              <a:ln>
                <a:noFill/>
              </a:ln>
            </p:spPr>
            <p:style>
              <a:lnRef idx="1">
                <a:schemeClr val="accent1"/>
              </a:lnRef>
              <a:fillRef idx="3">
                <a:schemeClr val="accent1"/>
              </a:fillRef>
              <a:effectRef idx="2">
                <a:schemeClr val="accent1"/>
              </a:effectRef>
              <a:fontRef idx="minor">
                <a:schemeClr val="lt1"/>
              </a:fontRef>
            </p:style>
            <p:txBody>
              <a:bodyPr wrap="none" rtlCol="0" anchor="ctr">
                <a:scene3d>
                  <a:camera prst="orthographicFront">
                    <a:rot lat="0" lon="0" rev="0"/>
                  </a:camera>
                  <a:lightRig rig="threePt" dir="t"/>
                </a:scene3d>
              </a:bodyPr>
              <a:lstStyle/>
              <a:p>
                <a:pPr algn="ctr"/>
                <a:r>
                  <a:rPr lang="ja-JP" altLang="en-US" dirty="0" smtClean="0"/>
                  <a:t>　課題総括</a:t>
                </a:r>
                <a:endParaRPr kumimoji="1" lang="ja-JP" altLang="en-US" dirty="0"/>
              </a:p>
            </p:txBody>
          </p:sp>
        </p:grpSp>
        <p:sp>
          <p:nvSpPr>
            <p:cNvPr id="15" name="フローチャート: 記憶データ 14"/>
            <p:cNvSpPr/>
            <p:nvPr/>
          </p:nvSpPr>
          <p:spPr>
            <a:xfrm rot="10800000" flipV="1">
              <a:off x="586325" y="2504202"/>
              <a:ext cx="1283463" cy="646396"/>
            </a:xfrm>
            <a:prstGeom prst="flowChartOnlineStorage">
              <a:avLst/>
            </a:prstGeom>
            <a:solidFill>
              <a:srgbClr val="9FF335"/>
            </a:solidFill>
            <a:ln>
              <a:noFill/>
            </a:ln>
          </p:spPr>
          <p:style>
            <a:lnRef idx="1">
              <a:schemeClr val="accent1"/>
            </a:lnRef>
            <a:fillRef idx="3">
              <a:schemeClr val="accent1"/>
            </a:fillRef>
            <a:effectRef idx="2">
              <a:schemeClr val="accent1"/>
            </a:effectRef>
            <a:fontRef idx="minor">
              <a:schemeClr val="lt1"/>
            </a:fontRef>
          </p:style>
          <p:txBody>
            <a:bodyPr wrap="none" rtlCol="0" anchor="ctr">
              <a:scene3d>
                <a:camera prst="orthographicFront">
                  <a:rot lat="0" lon="0" rev="0"/>
                </a:camera>
                <a:lightRig rig="threePt" dir="t"/>
              </a:scene3d>
            </a:bodyPr>
            <a:lstStyle/>
            <a:p>
              <a:pPr algn="ctr"/>
              <a:r>
                <a:rPr lang="ja-JP" altLang="en-US" sz="2800" dirty="0" smtClean="0"/>
                <a:t>人口</a:t>
              </a:r>
              <a:endParaRPr kumimoji="1" lang="ja-JP" altLang="en-US" sz="2800" dirty="0"/>
            </a:p>
          </p:txBody>
        </p:sp>
      </p:grpSp>
      <p:grpSp>
        <p:nvGrpSpPr>
          <p:cNvPr id="10" name="図形グループ 9"/>
          <p:cNvGrpSpPr/>
          <p:nvPr/>
        </p:nvGrpSpPr>
        <p:grpSpPr>
          <a:xfrm>
            <a:off x="4278239" y="2712618"/>
            <a:ext cx="132882" cy="144704"/>
            <a:chOff x="4284718" y="2699658"/>
            <a:chExt cx="132882" cy="144704"/>
          </a:xfrm>
        </p:grpSpPr>
        <p:cxnSp>
          <p:nvCxnSpPr>
            <p:cNvPr id="5" name="直線コネクタ 4"/>
            <p:cNvCxnSpPr/>
            <p:nvPr/>
          </p:nvCxnSpPr>
          <p:spPr>
            <a:xfrm flipH="1" flipV="1">
              <a:off x="4343568" y="2699658"/>
              <a:ext cx="74032" cy="1439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8" name="直線コネクタ 27"/>
            <p:cNvCxnSpPr/>
            <p:nvPr/>
          </p:nvCxnSpPr>
          <p:spPr>
            <a:xfrm>
              <a:off x="4284718" y="2844362"/>
              <a:ext cx="125867" cy="0"/>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34" name="図形グループ 33"/>
          <p:cNvGrpSpPr/>
          <p:nvPr/>
        </p:nvGrpSpPr>
        <p:grpSpPr>
          <a:xfrm>
            <a:off x="2943449" y="5408518"/>
            <a:ext cx="139039" cy="147019"/>
            <a:chOff x="4413516" y="2840279"/>
            <a:chExt cx="139039" cy="147019"/>
          </a:xfrm>
        </p:grpSpPr>
        <p:cxnSp>
          <p:nvCxnSpPr>
            <p:cNvPr id="35" name="直線コネクタ 34"/>
            <p:cNvCxnSpPr/>
            <p:nvPr/>
          </p:nvCxnSpPr>
          <p:spPr>
            <a:xfrm>
              <a:off x="4413516" y="2847730"/>
              <a:ext cx="139039" cy="4801"/>
            </a:xfrm>
            <a:prstGeom prst="line">
              <a:avLst/>
            </a:prstGeom>
          </p:spPr>
          <p:style>
            <a:lnRef idx="2">
              <a:schemeClr val="accent1"/>
            </a:lnRef>
            <a:fillRef idx="0">
              <a:schemeClr val="accent1"/>
            </a:fillRef>
            <a:effectRef idx="1">
              <a:schemeClr val="accent1"/>
            </a:effectRef>
            <a:fontRef idx="minor">
              <a:schemeClr val="tx1"/>
            </a:fontRef>
          </p:style>
        </p:cxnSp>
        <p:cxnSp>
          <p:nvCxnSpPr>
            <p:cNvPr id="36" name="直線コネクタ 35"/>
            <p:cNvCxnSpPr/>
            <p:nvPr/>
          </p:nvCxnSpPr>
          <p:spPr>
            <a:xfrm flipH="1" flipV="1">
              <a:off x="4414669" y="2840279"/>
              <a:ext cx="11099" cy="147019"/>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43" name="図形グループ 42"/>
          <p:cNvGrpSpPr/>
          <p:nvPr/>
        </p:nvGrpSpPr>
        <p:grpSpPr>
          <a:xfrm>
            <a:off x="4398557" y="5210510"/>
            <a:ext cx="111079" cy="113567"/>
            <a:chOff x="4410585" y="2730795"/>
            <a:chExt cx="111079" cy="113567"/>
          </a:xfrm>
        </p:grpSpPr>
        <p:cxnSp>
          <p:nvCxnSpPr>
            <p:cNvPr id="47" name="直線コネクタ 46"/>
            <p:cNvCxnSpPr/>
            <p:nvPr/>
          </p:nvCxnSpPr>
          <p:spPr>
            <a:xfrm flipV="1">
              <a:off x="4421684" y="2730795"/>
              <a:ext cx="5549" cy="108767"/>
            </a:xfrm>
            <a:prstGeom prst="line">
              <a:avLst/>
            </a:prstGeom>
          </p:spPr>
          <p:style>
            <a:lnRef idx="2">
              <a:schemeClr val="accent1"/>
            </a:lnRef>
            <a:fillRef idx="0">
              <a:schemeClr val="accent1"/>
            </a:fillRef>
            <a:effectRef idx="1">
              <a:schemeClr val="accent1"/>
            </a:effectRef>
            <a:fontRef idx="minor">
              <a:schemeClr val="tx1"/>
            </a:fontRef>
          </p:style>
        </p:cxnSp>
        <p:cxnSp>
          <p:nvCxnSpPr>
            <p:cNvPr id="48" name="直線コネクタ 47"/>
            <p:cNvCxnSpPr/>
            <p:nvPr/>
          </p:nvCxnSpPr>
          <p:spPr>
            <a:xfrm flipH="1">
              <a:off x="4410585" y="2844362"/>
              <a:ext cx="111079" cy="0"/>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51" name="図形グループ 50"/>
          <p:cNvGrpSpPr/>
          <p:nvPr/>
        </p:nvGrpSpPr>
        <p:grpSpPr>
          <a:xfrm>
            <a:off x="2764536" y="2817287"/>
            <a:ext cx="126431" cy="106449"/>
            <a:chOff x="4295256" y="2823226"/>
            <a:chExt cx="126431" cy="106449"/>
          </a:xfrm>
        </p:grpSpPr>
        <p:cxnSp>
          <p:nvCxnSpPr>
            <p:cNvPr id="52" name="直線コネクタ 51"/>
            <p:cNvCxnSpPr/>
            <p:nvPr/>
          </p:nvCxnSpPr>
          <p:spPr>
            <a:xfrm flipH="1">
              <a:off x="4295256" y="2823226"/>
              <a:ext cx="12643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53" name="直線コネクタ 52"/>
            <p:cNvCxnSpPr/>
            <p:nvPr/>
          </p:nvCxnSpPr>
          <p:spPr>
            <a:xfrm flipV="1">
              <a:off x="4351736" y="2828026"/>
              <a:ext cx="62933" cy="101649"/>
            </a:xfrm>
            <a:prstGeom prst="line">
              <a:avLst/>
            </a:prstGeom>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5316920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グラフ 4"/>
          <p:cNvGraphicFramePr>
            <a:graphicFrameLocks/>
          </p:cNvGraphicFramePr>
          <p:nvPr>
            <p:extLst>
              <p:ext uri="{D42A27DB-BD31-4B8C-83A1-F6EECF244321}">
                <p14:modId xmlns:p14="http://schemas.microsoft.com/office/powerpoint/2010/main" val="2670846589"/>
              </p:ext>
            </p:extLst>
          </p:nvPr>
        </p:nvGraphicFramePr>
        <p:xfrm>
          <a:off x="1216526" y="940468"/>
          <a:ext cx="6724316" cy="5117952"/>
        </p:xfrm>
        <a:graphic>
          <a:graphicData uri="http://schemas.openxmlformats.org/drawingml/2006/chart">
            <c:chart xmlns:c="http://schemas.openxmlformats.org/drawingml/2006/chart" xmlns:r="http://schemas.openxmlformats.org/officeDocument/2006/relationships" r:id="rId2"/>
          </a:graphicData>
        </a:graphic>
      </p:graphicFrame>
      <p:grpSp>
        <p:nvGrpSpPr>
          <p:cNvPr id="14" name="図形グループ 13"/>
          <p:cNvGrpSpPr/>
          <p:nvPr/>
        </p:nvGrpSpPr>
        <p:grpSpPr>
          <a:xfrm>
            <a:off x="109483" y="136056"/>
            <a:ext cx="8915956" cy="646404"/>
            <a:chOff x="18436" y="136070"/>
            <a:chExt cx="8915956" cy="646404"/>
          </a:xfrm>
        </p:grpSpPr>
        <p:grpSp>
          <p:nvGrpSpPr>
            <p:cNvPr id="15" name="図形グループ 14"/>
            <p:cNvGrpSpPr/>
            <p:nvPr/>
          </p:nvGrpSpPr>
          <p:grpSpPr>
            <a:xfrm>
              <a:off x="18436" y="136070"/>
              <a:ext cx="8915956" cy="646404"/>
              <a:chOff x="67704" y="136079"/>
              <a:chExt cx="9932055" cy="646402"/>
            </a:xfrm>
          </p:grpSpPr>
          <p:sp>
            <p:nvSpPr>
              <p:cNvPr id="17" name="フローチャート: 記憶データ 16"/>
              <p:cNvSpPr/>
              <p:nvPr/>
            </p:nvSpPr>
            <p:spPr>
              <a:xfrm rot="10800000" flipV="1">
                <a:off x="2490293" y="136081"/>
                <a:ext cx="1383854" cy="646395"/>
              </a:xfrm>
              <a:prstGeom prst="flowChartOnlineStorage">
                <a:avLst/>
              </a:prstGeom>
              <a:solidFill>
                <a:srgbClr val="6CA326"/>
              </a:solidFill>
            </p:spPr>
            <p:style>
              <a:lnRef idx="1">
                <a:schemeClr val="accent1"/>
              </a:lnRef>
              <a:fillRef idx="3">
                <a:schemeClr val="accent1"/>
              </a:fillRef>
              <a:effectRef idx="2">
                <a:schemeClr val="accent1"/>
              </a:effectRef>
              <a:fontRef idx="minor">
                <a:schemeClr val="lt1"/>
              </a:fontRef>
            </p:style>
            <p:txBody>
              <a:bodyPr wrap="none" rtlCol="0" anchor="ctr">
                <a:scene3d>
                  <a:camera prst="orthographicFront">
                    <a:rot lat="0" lon="0" rev="0"/>
                  </a:camera>
                  <a:lightRig rig="threePt" dir="t"/>
                </a:scene3d>
              </a:bodyPr>
              <a:lstStyle/>
              <a:p>
                <a:pPr algn="ctr"/>
                <a:r>
                  <a:rPr kumimoji="1" lang="ja-JP" altLang="en-US" sz="2800" dirty="0" smtClean="0"/>
                  <a:t>観光</a:t>
                </a:r>
                <a:endParaRPr kumimoji="1" lang="ja-JP" altLang="en-US" sz="2800" dirty="0"/>
              </a:p>
            </p:txBody>
          </p:sp>
          <p:sp>
            <p:nvSpPr>
              <p:cNvPr id="18" name="フローチャート: 記憶データ 17"/>
              <p:cNvSpPr/>
              <p:nvPr/>
            </p:nvSpPr>
            <p:spPr>
              <a:xfrm rot="10800000" flipV="1">
                <a:off x="3705380" y="136085"/>
                <a:ext cx="1383854" cy="646395"/>
              </a:xfrm>
              <a:prstGeom prst="flowChartOnlineStorage">
                <a:avLst/>
              </a:prstGeom>
              <a:solidFill>
                <a:srgbClr val="7FC02C"/>
              </a:solidFill>
            </p:spPr>
            <p:style>
              <a:lnRef idx="1">
                <a:schemeClr val="accent1"/>
              </a:lnRef>
              <a:fillRef idx="3">
                <a:schemeClr val="accent1"/>
              </a:fillRef>
              <a:effectRef idx="2">
                <a:schemeClr val="accent1"/>
              </a:effectRef>
              <a:fontRef idx="minor">
                <a:schemeClr val="lt1"/>
              </a:fontRef>
            </p:style>
            <p:txBody>
              <a:bodyPr wrap="none" rtlCol="0" anchor="ctr">
                <a:scene3d>
                  <a:camera prst="orthographicFront">
                    <a:rot lat="0" lon="0" rev="0"/>
                  </a:camera>
                  <a:lightRig rig="threePt" dir="t"/>
                </a:scene3d>
              </a:bodyPr>
              <a:lstStyle/>
              <a:p>
                <a:pPr algn="ctr"/>
                <a:r>
                  <a:rPr kumimoji="1" lang="ja-JP" altLang="en-US" sz="2800" dirty="0" smtClean="0"/>
                  <a:t>産業</a:t>
                </a:r>
                <a:endParaRPr kumimoji="1" lang="ja-JP" altLang="en-US" sz="2800" dirty="0"/>
              </a:p>
            </p:txBody>
          </p:sp>
          <p:sp>
            <p:nvSpPr>
              <p:cNvPr id="19" name="フローチャート: 記憶データ 18"/>
              <p:cNvSpPr/>
              <p:nvPr/>
            </p:nvSpPr>
            <p:spPr>
              <a:xfrm rot="10800000" flipV="1">
                <a:off x="4933388" y="136082"/>
                <a:ext cx="1383854" cy="646395"/>
              </a:xfrm>
              <a:prstGeom prst="flowChartOnlineStorage">
                <a:avLst/>
              </a:prstGeom>
              <a:solidFill>
                <a:srgbClr val="8FDA30"/>
              </a:solidFill>
            </p:spPr>
            <p:style>
              <a:lnRef idx="1">
                <a:schemeClr val="accent1"/>
              </a:lnRef>
              <a:fillRef idx="3">
                <a:schemeClr val="accent1"/>
              </a:fillRef>
              <a:effectRef idx="2">
                <a:schemeClr val="accent1"/>
              </a:effectRef>
              <a:fontRef idx="minor">
                <a:schemeClr val="lt1"/>
              </a:fontRef>
            </p:style>
            <p:txBody>
              <a:bodyPr wrap="none" rtlCol="0" anchor="ctr">
                <a:scene3d>
                  <a:camera prst="orthographicFront">
                    <a:rot lat="0" lon="0" rev="0"/>
                  </a:camera>
                  <a:lightRig rig="threePt" dir="t"/>
                </a:scene3d>
              </a:bodyPr>
              <a:lstStyle/>
              <a:p>
                <a:pPr algn="ctr"/>
                <a:r>
                  <a:rPr lang="ja-JP" altLang="en-US" sz="2800" dirty="0" smtClean="0">
                    <a:solidFill>
                      <a:schemeClr val="bg1"/>
                    </a:solidFill>
                  </a:rPr>
                  <a:t>防犯</a:t>
                </a:r>
                <a:endParaRPr kumimoji="1" lang="ja-JP" altLang="en-US" sz="2800" dirty="0">
                  <a:solidFill>
                    <a:schemeClr val="bg1"/>
                  </a:solidFill>
                </a:endParaRPr>
              </a:p>
            </p:txBody>
          </p:sp>
          <p:sp>
            <p:nvSpPr>
              <p:cNvPr id="20" name="フローチャート: 記憶データ 19"/>
              <p:cNvSpPr/>
              <p:nvPr/>
            </p:nvSpPr>
            <p:spPr>
              <a:xfrm rot="10800000" flipV="1">
                <a:off x="6153196" y="136079"/>
                <a:ext cx="1383854" cy="646395"/>
              </a:xfrm>
              <a:prstGeom prst="flowChartOnlineStorage">
                <a:avLst/>
              </a:prstGeom>
              <a:solidFill>
                <a:srgbClr val="9FF335"/>
              </a:solidFill>
            </p:spPr>
            <p:style>
              <a:lnRef idx="1">
                <a:schemeClr val="accent1"/>
              </a:lnRef>
              <a:fillRef idx="3">
                <a:schemeClr val="accent1"/>
              </a:fillRef>
              <a:effectRef idx="2">
                <a:schemeClr val="accent1"/>
              </a:effectRef>
              <a:fontRef idx="minor">
                <a:schemeClr val="lt1"/>
              </a:fontRef>
            </p:style>
            <p:txBody>
              <a:bodyPr wrap="none" rtlCol="0" anchor="ctr">
                <a:scene3d>
                  <a:camera prst="orthographicFront">
                    <a:rot lat="0" lon="0" rev="0"/>
                  </a:camera>
                  <a:lightRig rig="threePt" dir="t"/>
                </a:scene3d>
              </a:bodyPr>
              <a:lstStyle/>
              <a:p>
                <a:pPr algn="ctr"/>
                <a:r>
                  <a:rPr lang="ja-JP" altLang="en-US" sz="2800" dirty="0" smtClean="0"/>
                  <a:t>交通</a:t>
                </a:r>
                <a:endParaRPr kumimoji="1" lang="ja-JP" altLang="en-US" sz="2800" dirty="0"/>
              </a:p>
            </p:txBody>
          </p:sp>
          <p:sp>
            <p:nvSpPr>
              <p:cNvPr id="21" name="フローチャート: 記憶データ 20"/>
              <p:cNvSpPr/>
              <p:nvPr/>
            </p:nvSpPr>
            <p:spPr>
              <a:xfrm rot="10800000" flipV="1">
                <a:off x="67704" y="136083"/>
                <a:ext cx="1383854" cy="646395"/>
              </a:xfrm>
              <a:prstGeom prst="flowChartOnlineStorage">
                <a:avLst/>
              </a:prstGeom>
              <a:solidFill>
                <a:srgbClr val="43621A"/>
              </a:solidFill>
            </p:spPr>
            <p:style>
              <a:lnRef idx="1">
                <a:schemeClr val="accent1"/>
              </a:lnRef>
              <a:fillRef idx="3">
                <a:schemeClr val="accent1"/>
              </a:fillRef>
              <a:effectRef idx="2">
                <a:schemeClr val="accent1"/>
              </a:effectRef>
              <a:fontRef idx="minor">
                <a:schemeClr val="lt1"/>
              </a:fontRef>
            </p:style>
            <p:txBody>
              <a:bodyPr wrap="none" rtlCol="0" anchor="ctr">
                <a:scene3d>
                  <a:camera prst="orthographicFront">
                    <a:rot lat="0" lon="0" rev="0"/>
                  </a:camera>
                  <a:lightRig rig="threePt" dir="t"/>
                </a:scene3d>
              </a:bodyPr>
              <a:lstStyle/>
              <a:p>
                <a:pPr algn="ctr"/>
                <a:r>
                  <a:rPr lang="ja-JP" altLang="en-US" sz="2000" dirty="0" smtClean="0">
                    <a:solidFill>
                      <a:srgbClr val="FFFFFF"/>
                    </a:solidFill>
                  </a:rPr>
                  <a:t>懇談会</a:t>
                </a:r>
                <a:endParaRPr kumimoji="1" lang="ja-JP" altLang="en-US" sz="2000" dirty="0">
                  <a:solidFill>
                    <a:srgbClr val="FFFFFF"/>
                  </a:solidFill>
                </a:endParaRPr>
              </a:p>
            </p:txBody>
          </p:sp>
          <p:sp>
            <p:nvSpPr>
              <p:cNvPr id="22" name="フローチャート: 記憶データ 21"/>
              <p:cNvSpPr/>
              <p:nvPr/>
            </p:nvSpPr>
            <p:spPr>
              <a:xfrm rot="10800000" flipV="1">
                <a:off x="1280654" y="136079"/>
                <a:ext cx="1383854" cy="646395"/>
              </a:xfrm>
              <a:prstGeom prst="flowChartOnlineStorage">
                <a:avLst/>
              </a:prstGeom>
              <a:solidFill>
                <a:srgbClr val="547E1E"/>
              </a:solidFill>
            </p:spPr>
            <p:style>
              <a:lnRef idx="1">
                <a:schemeClr val="accent1"/>
              </a:lnRef>
              <a:fillRef idx="3">
                <a:schemeClr val="accent1"/>
              </a:fillRef>
              <a:effectRef idx="2">
                <a:schemeClr val="accent1"/>
              </a:effectRef>
              <a:fontRef idx="minor">
                <a:schemeClr val="lt1"/>
              </a:fontRef>
            </p:style>
            <p:txBody>
              <a:bodyPr wrap="none" rtlCol="0" anchor="ctr">
                <a:scene3d>
                  <a:camera prst="orthographicFront">
                    <a:rot lat="0" lon="0" rev="0"/>
                  </a:camera>
                  <a:lightRig rig="threePt" dir="t"/>
                </a:scene3d>
              </a:bodyPr>
              <a:lstStyle/>
              <a:p>
                <a:pPr algn="ctr"/>
                <a:r>
                  <a:rPr lang="ja-JP" altLang="en-US" dirty="0" smtClean="0"/>
                  <a:t>　現地見学</a:t>
                </a:r>
                <a:endParaRPr kumimoji="1" lang="ja-JP" altLang="en-US" dirty="0"/>
              </a:p>
            </p:txBody>
          </p:sp>
          <p:sp>
            <p:nvSpPr>
              <p:cNvPr id="23" name="フローチャート: 記憶データ 22"/>
              <p:cNvSpPr/>
              <p:nvPr/>
            </p:nvSpPr>
            <p:spPr>
              <a:xfrm rot="10800000" flipV="1">
                <a:off x="8615906" y="136086"/>
                <a:ext cx="1383853" cy="646395"/>
              </a:xfrm>
              <a:prstGeom prst="flowChartOnlineStorage">
                <a:avLst/>
              </a:prstGeom>
              <a:solidFill>
                <a:srgbClr val="A6FF35"/>
              </a:solidFill>
            </p:spPr>
            <p:style>
              <a:lnRef idx="1">
                <a:schemeClr val="accent1"/>
              </a:lnRef>
              <a:fillRef idx="3">
                <a:schemeClr val="accent1"/>
              </a:fillRef>
              <a:effectRef idx="2">
                <a:schemeClr val="accent1"/>
              </a:effectRef>
              <a:fontRef idx="minor">
                <a:schemeClr val="lt1"/>
              </a:fontRef>
            </p:style>
            <p:txBody>
              <a:bodyPr wrap="none" rtlCol="0" anchor="ctr">
                <a:scene3d>
                  <a:camera prst="orthographicFront">
                    <a:rot lat="0" lon="0" rev="0"/>
                  </a:camera>
                  <a:lightRig rig="threePt" dir="t"/>
                </a:scene3d>
              </a:bodyPr>
              <a:lstStyle/>
              <a:p>
                <a:pPr algn="ctr"/>
                <a:r>
                  <a:rPr lang="ja-JP" altLang="en-US" dirty="0" smtClean="0"/>
                  <a:t>　課題総括</a:t>
                </a:r>
                <a:endParaRPr kumimoji="1" lang="ja-JP" altLang="en-US" dirty="0"/>
              </a:p>
            </p:txBody>
          </p:sp>
        </p:grpSp>
        <p:sp>
          <p:nvSpPr>
            <p:cNvPr id="16" name="フローチャート: 記憶データ 15"/>
            <p:cNvSpPr/>
            <p:nvPr/>
          </p:nvSpPr>
          <p:spPr>
            <a:xfrm rot="10800000" flipV="1">
              <a:off x="6567572" y="136078"/>
              <a:ext cx="1283463" cy="646396"/>
            </a:xfrm>
            <a:prstGeom prst="flowChartOnlineStorage">
              <a:avLst/>
            </a:prstGeom>
            <a:solidFill>
              <a:srgbClr val="9FF335"/>
            </a:solidFill>
          </p:spPr>
          <p:style>
            <a:lnRef idx="1">
              <a:schemeClr val="accent1"/>
            </a:lnRef>
            <a:fillRef idx="3">
              <a:schemeClr val="accent1"/>
            </a:fillRef>
            <a:effectRef idx="2">
              <a:schemeClr val="accent1"/>
            </a:effectRef>
            <a:fontRef idx="minor">
              <a:schemeClr val="lt1"/>
            </a:fontRef>
          </p:style>
          <p:txBody>
            <a:bodyPr wrap="none" rtlCol="0" anchor="ctr">
              <a:scene3d>
                <a:camera prst="orthographicFront">
                  <a:rot lat="0" lon="0" rev="0"/>
                </a:camera>
                <a:lightRig rig="threePt" dir="t"/>
              </a:scene3d>
            </a:bodyPr>
            <a:lstStyle/>
            <a:p>
              <a:pPr algn="ctr"/>
              <a:r>
                <a:rPr lang="ja-JP" altLang="en-US" sz="2800" dirty="0" smtClean="0">
                  <a:solidFill>
                    <a:srgbClr val="FF0000"/>
                  </a:solidFill>
                </a:rPr>
                <a:t>人口</a:t>
              </a:r>
              <a:endParaRPr kumimoji="1" lang="ja-JP" altLang="en-US" sz="2800" dirty="0">
                <a:solidFill>
                  <a:srgbClr val="FF0000"/>
                </a:solidFill>
              </a:endParaRPr>
            </a:p>
          </p:txBody>
        </p:sp>
      </p:grpSp>
      <p:sp>
        <p:nvSpPr>
          <p:cNvPr id="24" name="テキスト ボックス 23"/>
          <p:cNvSpPr txBox="1"/>
          <p:nvPr/>
        </p:nvSpPr>
        <p:spPr>
          <a:xfrm>
            <a:off x="7569200" y="5689088"/>
            <a:ext cx="274320" cy="369332"/>
          </a:xfrm>
          <a:prstGeom prst="rect">
            <a:avLst/>
          </a:prstGeom>
          <a:noFill/>
        </p:spPr>
        <p:txBody>
          <a:bodyPr wrap="square" rtlCol="0">
            <a:spAutoFit/>
          </a:bodyPr>
          <a:lstStyle/>
          <a:p>
            <a:r>
              <a:rPr lang="ja-JP" altLang="en-US" dirty="0" smtClean="0"/>
              <a:t>人</a:t>
            </a:r>
            <a:endParaRPr kumimoji="1" lang="ja-JP" altLang="en-US" dirty="0"/>
          </a:p>
        </p:txBody>
      </p:sp>
    </p:spTree>
    <p:extLst>
      <p:ext uri="{BB962C8B-B14F-4D97-AF65-F5344CB8AC3E}">
        <p14:creationId xmlns:p14="http://schemas.microsoft.com/office/powerpoint/2010/main" val="30094712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グラフ 5"/>
          <p:cNvGraphicFramePr>
            <a:graphicFrameLocks/>
          </p:cNvGraphicFramePr>
          <p:nvPr>
            <p:extLst>
              <p:ext uri="{D42A27DB-BD31-4B8C-83A1-F6EECF244321}">
                <p14:modId xmlns:p14="http://schemas.microsoft.com/office/powerpoint/2010/main" val="399128298"/>
              </p:ext>
            </p:extLst>
          </p:nvPr>
        </p:nvGraphicFramePr>
        <p:xfrm>
          <a:off x="1216526" y="940468"/>
          <a:ext cx="6724316" cy="5117952"/>
        </p:xfrm>
        <a:graphic>
          <a:graphicData uri="http://schemas.openxmlformats.org/drawingml/2006/chart">
            <c:chart xmlns:c="http://schemas.openxmlformats.org/drawingml/2006/chart" xmlns:r="http://schemas.openxmlformats.org/officeDocument/2006/relationships" r:id="rId2"/>
          </a:graphicData>
        </a:graphic>
      </p:graphicFrame>
      <p:grpSp>
        <p:nvGrpSpPr>
          <p:cNvPr id="14" name="図形グループ 13"/>
          <p:cNvGrpSpPr/>
          <p:nvPr/>
        </p:nvGrpSpPr>
        <p:grpSpPr>
          <a:xfrm>
            <a:off x="109483" y="136056"/>
            <a:ext cx="8915956" cy="646404"/>
            <a:chOff x="18436" y="136070"/>
            <a:chExt cx="8915956" cy="646404"/>
          </a:xfrm>
        </p:grpSpPr>
        <p:grpSp>
          <p:nvGrpSpPr>
            <p:cNvPr id="15" name="図形グループ 14"/>
            <p:cNvGrpSpPr/>
            <p:nvPr/>
          </p:nvGrpSpPr>
          <p:grpSpPr>
            <a:xfrm>
              <a:off x="18436" y="136070"/>
              <a:ext cx="8915956" cy="646404"/>
              <a:chOff x="67704" y="136079"/>
              <a:chExt cx="9932055" cy="646402"/>
            </a:xfrm>
          </p:grpSpPr>
          <p:sp>
            <p:nvSpPr>
              <p:cNvPr id="17" name="フローチャート: 記憶データ 16"/>
              <p:cNvSpPr/>
              <p:nvPr/>
            </p:nvSpPr>
            <p:spPr>
              <a:xfrm rot="10800000" flipV="1">
                <a:off x="2490293" y="136081"/>
                <a:ext cx="1383854" cy="646395"/>
              </a:xfrm>
              <a:prstGeom prst="flowChartOnlineStorage">
                <a:avLst/>
              </a:prstGeom>
              <a:solidFill>
                <a:srgbClr val="6CA326"/>
              </a:solidFill>
            </p:spPr>
            <p:style>
              <a:lnRef idx="1">
                <a:schemeClr val="accent1"/>
              </a:lnRef>
              <a:fillRef idx="3">
                <a:schemeClr val="accent1"/>
              </a:fillRef>
              <a:effectRef idx="2">
                <a:schemeClr val="accent1"/>
              </a:effectRef>
              <a:fontRef idx="minor">
                <a:schemeClr val="lt1"/>
              </a:fontRef>
            </p:style>
            <p:txBody>
              <a:bodyPr wrap="none" rtlCol="0" anchor="ctr">
                <a:scene3d>
                  <a:camera prst="orthographicFront">
                    <a:rot lat="0" lon="0" rev="0"/>
                  </a:camera>
                  <a:lightRig rig="threePt" dir="t"/>
                </a:scene3d>
              </a:bodyPr>
              <a:lstStyle/>
              <a:p>
                <a:pPr algn="ctr"/>
                <a:r>
                  <a:rPr kumimoji="1" lang="ja-JP" altLang="en-US" sz="2800" dirty="0" smtClean="0"/>
                  <a:t>観光</a:t>
                </a:r>
                <a:endParaRPr kumimoji="1" lang="ja-JP" altLang="en-US" sz="2800" dirty="0"/>
              </a:p>
            </p:txBody>
          </p:sp>
          <p:sp>
            <p:nvSpPr>
              <p:cNvPr id="18" name="フローチャート: 記憶データ 17"/>
              <p:cNvSpPr/>
              <p:nvPr/>
            </p:nvSpPr>
            <p:spPr>
              <a:xfrm rot="10800000" flipV="1">
                <a:off x="3705380" y="136085"/>
                <a:ext cx="1383854" cy="646395"/>
              </a:xfrm>
              <a:prstGeom prst="flowChartOnlineStorage">
                <a:avLst/>
              </a:prstGeom>
              <a:solidFill>
                <a:srgbClr val="7FC02C"/>
              </a:solidFill>
            </p:spPr>
            <p:style>
              <a:lnRef idx="1">
                <a:schemeClr val="accent1"/>
              </a:lnRef>
              <a:fillRef idx="3">
                <a:schemeClr val="accent1"/>
              </a:fillRef>
              <a:effectRef idx="2">
                <a:schemeClr val="accent1"/>
              </a:effectRef>
              <a:fontRef idx="minor">
                <a:schemeClr val="lt1"/>
              </a:fontRef>
            </p:style>
            <p:txBody>
              <a:bodyPr wrap="none" rtlCol="0" anchor="ctr">
                <a:scene3d>
                  <a:camera prst="orthographicFront">
                    <a:rot lat="0" lon="0" rev="0"/>
                  </a:camera>
                  <a:lightRig rig="threePt" dir="t"/>
                </a:scene3d>
              </a:bodyPr>
              <a:lstStyle/>
              <a:p>
                <a:pPr algn="ctr"/>
                <a:r>
                  <a:rPr kumimoji="1" lang="ja-JP" altLang="en-US" sz="2800" dirty="0" smtClean="0"/>
                  <a:t>産業</a:t>
                </a:r>
                <a:endParaRPr kumimoji="1" lang="ja-JP" altLang="en-US" sz="2800" dirty="0"/>
              </a:p>
            </p:txBody>
          </p:sp>
          <p:sp>
            <p:nvSpPr>
              <p:cNvPr id="19" name="フローチャート: 記憶データ 18"/>
              <p:cNvSpPr/>
              <p:nvPr/>
            </p:nvSpPr>
            <p:spPr>
              <a:xfrm rot="10800000" flipV="1">
                <a:off x="4933388" y="136082"/>
                <a:ext cx="1383854" cy="646395"/>
              </a:xfrm>
              <a:prstGeom prst="flowChartOnlineStorage">
                <a:avLst/>
              </a:prstGeom>
              <a:solidFill>
                <a:srgbClr val="8FDA30"/>
              </a:solidFill>
            </p:spPr>
            <p:style>
              <a:lnRef idx="1">
                <a:schemeClr val="accent1"/>
              </a:lnRef>
              <a:fillRef idx="3">
                <a:schemeClr val="accent1"/>
              </a:fillRef>
              <a:effectRef idx="2">
                <a:schemeClr val="accent1"/>
              </a:effectRef>
              <a:fontRef idx="minor">
                <a:schemeClr val="lt1"/>
              </a:fontRef>
            </p:style>
            <p:txBody>
              <a:bodyPr wrap="none" rtlCol="0" anchor="ctr">
                <a:scene3d>
                  <a:camera prst="orthographicFront">
                    <a:rot lat="0" lon="0" rev="0"/>
                  </a:camera>
                  <a:lightRig rig="threePt" dir="t"/>
                </a:scene3d>
              </a:bodyPr>
              <a:lstStyle/>
              <a:p>
                <a:pPr algn="ctr"/>
                <a:r>
                  <a:rPr lang="ja-JP" altLang="en-US" sz="2800" dirty="0" smtClean="0">
                    <a:solidFill>
                      <a:schemeClr val="bg1"/>
                    </a:solidFill>
                  </a:rPr>
                  <a:t>防犯</a:t>
                </a:r>
                <a:endParaRPr kumimoji="1" lang="ja-JP" altLang="en-US" sz="2800" dirty="0">
                  <a:solidFill>
                    <a:schemeClr val="bg1"/>
                  </a:solidFill>
                </a:endParaRPr>
              </a:p>
            </p:txBody>
          </p:sp>
          <p:sp>
            <p:nvSpPr>
              <p:cNvPr id="20" name="フローチャート: 記憶データ 19"/>
              <p:cNvSpPr/>
              <p:nvPr/>
            </p:nvSpPr>
            <p:spPr>
              <a:xfrm rot="10800000" flipV="1">
                <a:off x="6153196" y="136079"/>
                <a:ext cx="1383854" cy="646395"/>
              </a:xfrm>
              <a:prstGeom prst="flowChartOnlineStorage">
                <a:avLst/>
              </a:prstGeom>
              <a:solidFill>
                <a:srgbClr val="9FF335"/>
              </a:solidFill>
            </p:spPr>
            <p:style>
              <a:lnRef idx="1">
                <a:schemeClr val="accent1"/>
              </a:lnRef>
              <a:fillRef idx="3">
                <a:schemeClr val="accent1"/>
              </a:fillRef>
              <a:effectRef idx="2">
                <a:schemeClr val="accent1"/>
              </a:effectRef>
              <a:fontRef idx="minor">
                <a:schemeClr val="lt1"/>
              </a:fontRef>
            </p:style>
            <p:txBody>
              <a:bodyPr wrap="none" rtlCol="0" anchor="ctr">
                <a:scene3d>
                  <a:camera prst="orthographicFront">
                    <a:rot lat="0" lon="0" rev="0"/>
                  </a:camera>
                  <a:lightRig rig="threePt" dir="t"/>
                </a:scene3d>
              </a:bodyPr>
              <a:lstStyle/>
              <a:p>
                <a:pPr algn="ctr"/>
                <a:r>
                  <a:rPr lang="ja-JP" altLang="en-US" sz="2800" dirty="0" smtClean="0"/>
                  <a:t>交通</a:t>
                </a:r>
                <a:endParaRPr kumimoji="1" lang="ja-JP" altLang="en-US" sz="2800" dirty="0"/>
              </a:p>
            </p:txBody>
          </p:sp>
          <p:sp>
            <p:nvSpPr>
              <p:cNvPr id="21" name="フローチャート: 記憶データ 20"/>
              <p:cNvSpPr/>
              <p:nvPr/>
            </p:nvSpPr>
            <p:spPr>
              <a:xfrm rot="10800000" flipV="1">
                <a:off x="67704" y="136083"/>
                <a:ext cx="1383854" cy="646395"/>
              </a:xfrm>
              <a:prstGeom prst="flowChartOnlineStorage">
                <a:avLst/>
              </a:prstGeom>
              <a:solidFill>
                <a:srgbClr val="43621A"/>
              </a:solidFill>
            </p:spPr>
            <p:style>
              <a:lnRef idx="1">
                <a:schemeClr val="accent1"/>
              </a:lnRef>
              <a:fillRef idx="3">
                <a:schemeClr val="accent1"/>
              </a:fillRef>
              <a:effectRef idx="2">
                <a:schemeClr val="accent1"/>
              </a:effectRef>
              <a:fontRef idx="minor">
                <a:schemeClr val="lt1"/>
              </a:fontRef>
            </p:style>
            <p:txBody>
              <a:bodyPr wrap="none" rtlCol="0" anchor="ctr">
                <a:scene3d>
                  <a:camera prst="orthographicFront">
                    <a:rot lat="0" lon="0" rev="0"/>
                  </a:camera>
                  <a:lightRig rig="threePt" dir="t"/>
                </a:scene3d>
              </a:bodyPr>
              <a:lstStyle/>
              <a:p>
                <a:pPr algn="ctr"/>
                <a:r>
                  <a:rPr lang="ja-JP" altLang="en-US" sz="2000" dirty="0" smtClean="0">
                    <a:solidFill>
                      <a:srgbClr val="FFFFFF"/>
                    </a:solidFill>
                  </a:rPr>
                  <a:t>懇談会</a:t>
                </a:r>
                <a:endParaRPr kumimoji="1" lang="ja-JP" altLang="en-US" sz="2000" dirty="0">
                  <a:solidFill>
                    <a:srgbClr val="FFFFFF"/>
                  </a:solidFill>
                </a:endParaRPr>
              </a:p>
            </p:txBody>
          </p:sp>
          <p:sp>
            <p:nvSpPr>
              <p:cNvPr id="22" name="フローチャート: 記憶データ 21"/>
              <p:cNvSpPr/>
              <p:nvPr/>
            </p:nvSpPr>
            <p:spPr>
              <a:xfrm rot="10800000" flipV="1">
                <a:off x="1280654" y="136079"/>
                <a:ext cx="1383854" cy="646395"/>
              </a:xfrm>
              <a:prstGeom prst="flowChartOnlineStorage">
                <a:avLst/>
              </a:prstGeom>
              <a:solidFill>
                <a:srgbClr val="547E1E"/>
              </a:solidFill>
            </p:spPr>
            <p:style>
              <a:lnRef idx="1">
                <a:schemeClr val="accent1"/>
              </a:lnRef>
              <a:fillRef idx="3">
                <a:schemeClr val="accent1"/>
              </a:fillRef>
              <a:effectRef idx="2">
                <a:schemeClr val="accent1"/>
              </a:effectRef>
              <a:fontRef idx="minor">
                <a:schemeClr val="lt1"/>
              </a:fontRef>
            </p:style>
            <p:txBody>
              <a:bodyPr wrap="none" rtlCol="0" anchor="ctr">
                <a:scene3d>
                  <a:camera prst="orthographicFront">
                    <a:rot lat="0" lon="0" rev="0"/>
                  </a:camera>
                  <a:lightRig rig="threePt" dir="t"/>
                </a:scene3d>
              </a:bodyPr>
              <a:lstStyle/>
              <a:p>
                <a:pPr algn="ctr"/>
                <a:r>
                  <a:rPr lang="ja-JP" altLang="en-US" dirty="0" smtClean="0"/>
                  <a:t>　現地見学</a:t>
                </a:r>
                <a:endParaRPr kumimoji="1" lang="ja-JP" altLang="en-US" dirty="0"/>
              </a:p>
            </p:txBody>
          </p:sp>
          <p:sp>
            <p:nvSpPr>
              <p:cNvPr id="23" name="フローチャート: 記憶データ 22"/>
              <p:cNvSpPr/>
              <p:nvPr/>
            </p:nvSpPr>
            <p:spPr>
              <a:xfrm rot="10800000" flipV="1">
                <a:off x="8615906" y="136086"/>
                <a:ext cx="1383853" cy="646395"/>
              </a:xfrm>
              <a:prstGeom prst="flowChartOnlineStorage">
                <a:avLst/>
              </a:prstGeom>
              <a:solidFill>
                <a:srgbClr val="A6FF35"/>
              </a:solidFill>
            </p:spPr>
            <p:style>
              <a:lnRef idx="1">
                <a:schemeClr val="accent1"/>
              </a:lnRef>
              <a:fillRef idx="3">
                <a:schemeClr val="accent1"/>
              </a:fillRef>
              <a:effectRef idx="2">
                <a:schemeClr val="accent1"/>
              </a:effectRef>
              <a:fontRef idx="minor">
                <a:schemeClr val="lt1"/>
              </a:fontRef>
            </p:style>
            <p:txBody>
              <a:bodyPr wrap="none" rtlCol="0" anchor="ctr">
                <a:scene3d>
                  <a:camera prst="orthographicFront">
                    <a:rot lat="0" lon="0" rev="0"/>
                  </a:camera>
                  <a:lightRig rig="threePt" dir="t"/>
                </a:scene3d>
              </a:bodyPr>
              <a:lstStyle/>
              <a:p>
                <a:pPr algn="ctr"/>
                <a:r>
                  <a:rPr lang="ja-JP" altLang="en-US" dirty="0" smtClean="0"/>
                  <a:t>　課題総括</a:t>
                </a:r>
                <a:endParaRPr kumimoji="1" lang="ja-JP" altLang="en-US" dirty="0"/>
              </a:p>
            </p:txBody>
          </p:sp>
        </p:grpSp>
        <p:sp>
          <p:nvSpPr>
            <p:cNvPr id="16" name="フローチャート: 記憶データ 15"/>
            <p:cNvSpPr/>
            <p:nvPr/>
          </p:nvSpPr>
          <p:spPr>
            <a:xfrm rot="10800000" flipV="1">
              <a:off x="6567572" y="136078"/>
              <a:ext cx="1283463" cy="646396"/>
            </a:xfrm>
            <a:prstGeom prst="flowChartOnlineStorage">
              <a:avLst/>
            </a:prstGeom>
            <a:solidFill>
              <a:srgbClr val="9FF335"/>
            </a:solidFill>
          </p:spPr>
          <p:style>
            <a:lnRef idx="1">
              <a:schemeClr val="accent1"/>
            </a:lnRef>
            <a:fillRef idx="3">
              <a:schemeClr val="accent1"/>
            </a:fillRef>
            <a:effectRef idx="2">
              <a:schemeClr val="accent1"/>
            </a:effectRef>
            <a:fontRef idx="minor">
              <a:schemeClr val="lt1"/>
            </a:fontRef>
          </p:style>
          <p:txBody>
            <a:bodyPr wrap="none" rtlCol="0" anchor="ctr">
              <a:scene3d>
                <a:camera prst="orthographicFront">
                  <a:rot lat="0" lon="0" rev="0"/>
                </a:camera>
                <a:lightRig rig="threePt" dir="t"/>
              </a:scene3d>
            </a:bodyPr>
            <a:lstStyle/>
            <a:p>
              <a:pPr algn="ctr"/>
              <a:r>
                <a:rPr lang="ja-JP" altLang="en-US" sz="2800" dirty="0" smtClean="0">
                  <a:solidFill>
                    <a:srgbClr val="FF0000"/>
                  </a:solidFill>
                </a:rPr>
                <a:t>人口</a:t>
              </a:r>
              <a:endParaRPr kumimoji="1" lang="ja-JP" altLang="en-US" sz="2800" dirty="0">
                <a:solidFill>
                  <a:srgbClr val="FF0000"/>
                </a:solidFill>
              </a:endParaRPr>
            </a:p>
          </p:txBody>
        </p:sp>
      </p:grpSp>
      <p:sp>
        <p:nvSpPr>
          <p:cNvPr id="24" name="テキスト ボックス 23"/>
          <p:cNvSpPr txBox="1"/>
          <p:nvPr/>
        </p:nvSpPr>
        <p:spPr>
          <a:xfrm>
            <a:off x="7569200" y="5689088"/>
            <a:ext cx="274320" cy="369332"/>
          </a:xfrm>
          <a:prstGeom prst="rect">
            <a:avLst/>
          </a:prstGeom>
          <a:noFill/>
        </p:spPr>
        <p:txBody>
          <a:bodyPr wrap="square" rtlCol="0">
            <a:spAutoFit/>
          </a:bodyPr>
          <a:lstStyle/>
          <a:p>
            <a:r>
              <a:rPr lang="ja-JP" altLang="en-US" dirty="0" smtClean="0"/>
              <a:t>人</a:t>
            </a:r>
            <a:endParaRPr kumimoji="1" lang="ja-JP" altLang="en-US" dirty="0"/>
          </a:p>
        </p:txBody>
      </p:sp>
    </p:spTree>
    <p:extLst>
      <p:ext uri="{BB962C8B-B14F-4D97-AF65-F5344CB8AC3E}">
        <p14:creationId xmlns:p14="http://schemas.microsoft.com/office/powerpoint/2010/main" val="91051720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グラフ 3"/>
          <p:cNvGraphicFramePr>
            <a:graphicFrameLocks/>
          </p:cNvGraphicFramePr>
          <p:nvPr>
            <p:extLst>
              <p:ext uri="{D42A27DB-BD31-4B8C-83A1-F6EECF244321}">
                <p14:modId xmlns:p14="http://schemas.microsoft.com/office/powerpoint/2010/main" val="1173779539"/>
              </p:ext>
            </p:extLst>
          </p:nvPr>
        </p:nvGraphicFramePr>
        <p:xfrm>
          <a:off x="1216526" y="944162"/>
          <a:ext cx="6724316" cy="5114258"/>
        </p:xfrm>
        <a:graphic>
          <a:graphicData uri="http://schemas.openxmlformats.org/drawingml/2006/chart">
            <c:chart xmlns:c="http://schemas.openxmlformats.org/drawingml/2006/chart" xmlns:r="http://schemas.openxmlformats.org/officeDocument/2006/relationships" r:id="rId2"/>
          </a:graphicData>
        </a:graphic>
      </p:graphicFrame>
      <p:grpSp>
        <p:nvGrpSpPr>
          <p:cNvPr id="14" name="図形グループ 13"/>
          <p:cNvGrpSpPr/>
          <p:nvPr/>
        </p:nvGrpSpPr>
        <p:grpSpPr>
          <a:xfrm>
            <a:off x="109483" y="136056"/>
            <a:ext cx="8915956" cy="646404"/>
            <a:chOff x="18436" y="136070"/>
            <a:chExt cx="8915956" cy="646404"/>
          </a:xfrm>
        </p:grpSpPr>
        <p:grpSp>
          <p:nvGrpSpPr>
            <p:cNvPr id="15" name="図形グループ 14"/>
            <p:cNvGrpSpPr/>
            <p:nvPr/>
          </p:nvGrpSpPr>
          <p:grpSpPr>
            <a:xfrm>
              <a:off x="18436" y="136070"/>
              <a:ext cx="8915956" cy="646404"/>
              <a:chOff x="67704" y="136079"/>
              <a:chExt cx="9932055" cy="646402"/>
            </a:xfrm>
          </p:grpSpPr>
          <p:sp>
            <p:nvSpPr>
              <p:cNvPr id="17" name="フローチャート: 記憶データ 16"/>
              <p:cNvSpPr/>
              <p:nvPr/>
            </p:nvSpPr>
            <p:spPr>
              <a:xfrm rot="10800000" flipV="1">
                <a:off x="2490293" y="136081"/>
                <a:ext cx="1383854" cy="646395"/>
              </a:xfrm>
              <a:prstGeom prst="flowChartOnlineStorage">
                <a:avLst/>
              </a:prstGeom>
              <a:solidFill>
                <a:srgbClr val="6CA326"/>
              </a:solidFill>
            </p:spPr>
            <p:style>
              <a:lnRef idx="1">
                <a:schemeClr val="accent1"/>
              </a:lnRef>
              <a:fillRef idx="3">
                <a:schemeClr val="accent1"/>
              </a:fillRef>
              <a:effectRef idx="2">
                <a:schemeClr val="accent1"/>
              </a:effectRef>
              <a:fontRef idx="minor">
                <a:schemeClr val="lt1"/>
              </a:fontRef>
            </p:style>
            <p:txBody>
              <a:bodyPr wrap="none" rtlCol="0" anchor="ctr">
                <a:scene3d>
                  <a:camera prst="orthographicFront">
                    <a:rot lat="0" lon="0" rev="0"/>
                  </a:camera>
                  <a:lightRig rig="threePt" dir="t"/>
                </a:scene3d>
              </a:bodyPr>
              <a:lstStyle/>
              <a:p>
                <a:pPr algn="ctr"/>
                <a:r>
                  <a:rPr kumimoji="1" lang="ja-JP" altLang="en-US" sz="2800" dirty="0" smtClean="0"/>
                  <a:t>観光</a:t>
                </a:r>
                <a:endParaRPr kumimoji="1" lang="ja-JP" altLang="en-US" sz="2800" dirty="0"/>
              </a:p>
            </p:txBody>
          </p:sp>
          <p:sp>
            <p:nvSpPr>
              <p:cNvPr id="18" name="フローチャート: 記憶データ 17"/>
              <p:cNvSpPr/>
              <p:nvPr/>
            </p:nvSpPr>
            <p:spPr>
              <a:xfrm rot="10800000" flipV="1">
                <a:off x="3705380" y="136085"/>
                <a:ext cx="1383854" cy="646395"/>
              </a:xfrm>
              <a:prstGeom prst="flowChartOnlineStorage">
                <a:avLst/>
              </a:prstGeom>
              <a:solidFill>
                <a:srgbClr val="7FC02C"/>
              </a:solidFill>
            </p:spPr>
            <p:style>
              <a:lnRef idx="1">
                <a:schemeClr val="accent1"/>
              </a:lnRef>
              <a:fillRef idx="3">
                <a:schemeClr val="accent1"/>
              </a:fillRef>
              <a:effectRef idx="2">
                <a:schemeClr val="accent1"/>
              </a:effectRef>
              <a:fontRef idx="minor">
                <a:schemeClr val="lt1"/>
              </a:fontRef>
            </p:style>
            <p:txBody>
              <a:bodyPr wrap="none" rtlCol="0" anchor="ctr">
                <a:scene3d>
                  <a:camera prst="orthographicFront">
                    <a:rot lat="0" lon="0" rev="0"/>
                  </a:camera>
                  <a:lightRig rig="threePt" dir="t"/>
                </a:scene3d>
              </a:bodyPr>
              <a:lstStyle/>
              <a:p>
                <a:pPr algn="ctr"/>
                <a:r>
                  <a:rPr kumimoji="1" lang="ja-JP" altLang="en-US" sz="2800" dirty="0" smtClean="0"/>
                  <a:t>産業</a:t>
                </a:r>
                <a:endParaRPr kumimoji="1" lang="ja-JP" altLang="en-US" sz="2800" dirty="0"/>
              </a:p>
            </p:txBody>
          </p:sp>
          <p:sp>
            <p:nvSpPr>
              <p:cNvPr id="19" name="フローチャート: 記憶データ 18"/>
              <p:cNvSpPr/>
              <p:nvPr/>
            </p:nvSpPr>
            <p:spPr>
              <a:xfrm rot="10800000" flipV="1">
                <a:off x="4933388" y="136082"/>
                <a:ext cx="1383854" cy="646395"/>
              </a:xfrm>
              <a:prstGeom prst="flowChartOnlineStorage">
                <a:avLst/>
              </a:prstGeom>
              <a:solidFill>
                <a:srgbClr val="8FDA30"/>
              </a:solidFill>
            </p:spPr>
            <p:style>
              <a:lnRef idx="1">
                <a:schemeClr val="accent1"/>
              </a:lnRef>
              <a:fillRef idx="3">
                <a:schemeClr val="accent1"/>
              </a:fillRef>
              <a:effectRef idx="2">
                <a:schemeClr val="accent1"/>
              </a:effectRef>
              <a:fontRef idx="minor">
                <a:schemeClr val="lt1"/>
              </a:fontRef>
            </p:style>
            <p:txBody>
              <a:bodyPr wrap="none" rtlCol="0" anchor="ctr">
                <a:scene3d>
                  <a:camera prst="orthographicFront">
                    <a:rot lat="0" lon="0" rev="0"/>
                  </a:camera>
                  <a:lightRig rig="threePt" dir="t"/>
                </a:scene3d>
              </a:bodyPr>
              <a:lstStyle/>
              <a:p>
                <a:pPr algn="ctr"/>
                <a:r>
                  <a:rPr lang="ja-JP" altLang="en-US" sz="2800" dirty="0" smtClean="0">
                    <a:solidFill>
                      <a:schemeClr val="bg1"/>
                    </a:solidFill>
                  </a:rPr>
                  <a:t>防犯</a:t>
                </a:r>
                <a:endParaRPr kumimoji="1" lang="ja-JP" altLang="en-US" sz="2800" dirty="0">
                  <a:solidFill>
                    <a:schemeClr val="bg1"/>
                  </a:solidFill>
                </a:endParaRPr>
              </a:p>
            </p:txBody>
          </p:sp>
          <p:sp>
            <p:nvSpPr>
              <p:cNvPr id="20" name="フローチャート: 記憶データ 19"/>
              <p:cNvSpPr/>
              <p:nvPr/>
            </p:nvSpPr>
            <p:spPr>
              <a:xfrm rot="10800000" flipV="1">
                <a:off x="6153196" y="136079"/>
                <a:ext cx="1383854" cy="646395"/>
              </a:xfrm>
              <a:prstGeom prst="flowChartOnlineStorage">
                <a:avLst/>
              </a:prstGeom>
              <a:solidFill>
                <a:srgbClr val="9FF335"/>
              </a:solidFill>
            </p:spPr>
            <p:style>
              <a:lnRef idx="1">
                <a:schemeClr val="accent1"/>
              </a:lnRef>
              <a:fillRef idx="3">
                <a:schemeClr val="accent1"/>
              </a:fillRef>
              <a:effectRef idx="2">
                <a:schemeClr val="accent1"/>
              </a:effectRef>
              <a:fontRef idx="minor">
                <a:schemeClr val="lt1"/>
              </a:fontRef>
            </p:style>
            <p:txBody>
              <a:bodyPr wrap="none" rtlCol="0" anchor="ctr">
                <a:scene3d>
                  <a:camera prst="orthographicFront">
                    <a:rot lat="0" lon="0" rev="0"/>
                  </a:camera>
                  <a:lightRig rig="threePt" dir="t"/>
                </a:scene3d>
              </a:bodyPr>
              <a:lstStyle/>
              <a:p>
                <a:pPr algn="ctr"/>
                <a:r>
                  <a:rPr lang="ja-JP" altLang="en-US" sz="2800" dirty="0" smtClean="0"/>
                  <a:t>交通</a:t>
                </a:r>
                <a:endParaRPr kumimoji="1" lang="ja-JP" altLang="en-US" sz="2800" dirty="0"/>
              </a:p>
            </p:txBody>
          </p:sp>
          <p:sp>
            <p:nvSpPr>
              <p:cNvPr id="21" name="フローチャート: 記憶データ 20"/>
              <p:cNvSpPr/>
              <p:nvPr/>
            </p:nvSpPr>
            <p:spPr>
              <a:xfrm rot="10800000" flipV="1">
                <a:off x="67704" y="136083"/>
                <a:ext cx="1383854" cy="646395"/>
              </a:xfrm>
              <a:prstGeom prst="flowChartOnlineStorage">
                <a:avLst/>
              </a:prstGeom>
              <a:solidFill>
                <a:srgbClr val="43621A"/>
              </a:solidFill>
            </p:spPr>
            <p:style>
              <a:lnRef idx="1">
                <a:schemeClr val="accent1"/>
              </a:lnRef>
              <a:fillRef idx="3">
                <a:schemeClr val="accent1"/>
              </a:fillRef>
              <a:effectRef idx="2">
                <a:schemeClr val="accent1"/>
              </a:effectRef>
              <a:fontRef idx="minor">
                <a:schemeClr val="lt1"/>
              </a:fontRef>
            </p:style>
            <p:txBody>
              <a:bodyPr wrap="none" rtlCol="0" anchor="ctr">
                <a:scene3d>
                  <a:camera prst="orthographicFront">
                    <a:rot lat="0" lon="0" rev="0"/>
                  </a:camera>
                  <a:lightRig rig="threePt" dir="t"/>
                </a:scene3d>
              </a:bodyPr>
              <a:lstStyle/>
              <a:p>
                <a:pPr algn="ctr"/>
                <a:r>
                  <a:rPr lang="ja-JP" altLang="en-US" sz="2000" dirty="0" smtClean="0">
                    <a:solidFill>
                      <a:srgbClr val="FFFFFF"/>
                    </a:solidFill>
                  </a:rPr>
                  <a:t>懇談会</a:t>
                </a:r>
                <a:endParaRPr kumimoji="1" lang="ja-JP" altLang="en-US" sz="2000" dirty="0">
                  <a:solidFill>
                    <a:srgbClr val="FFFFFF"/>
                  </a:solidFill>
                </a:endParaRPr>
              </a:p>
            </p:txBody>
          </p:sp>
          <p:sp>
            <p:nvSpPr>
              <p:cNvPr id="22" name="フローチャート: 記憶データ 21"/>
              <p:cNvSpPr/>
              <p:nvPr/>
            </p:nvSpPr>
            <p:spPr>
              <a:xfrm rot="10800000" flipV="1">
                <a:off x="1280654" y="136079"/>
                <a:ext cx="1383854" cy="646395"/>
              </a:xfrm>
              <a:prstGeom prst="flowChartOnlineStorage">
                <a:avLst/>
              </a:prstGeom>
              <a:solidFill>
                <a:srgbClr val="547E1E"/>
              </a:solidFill>
            </p:spPr>
            <p:style>
              <a:lnRef idx="1">
                <a:schemeClr val="accent1"/>
              </a:lnRef>
              <a:fillRef idx="3">
                <a:schemeClr val="accent1"/>
              </a:fillRef>
              <a:effectRef idx="2">
                <a:schemeClr val="accent1"/>
              </a:effectRef>
              <a:fontRef idx="minor">
                <a:schemeClr val="lt1"/>
              </a:fontRef>
            </p:style>
            <p:txBody>
              <a:bodyPr wrap="none" rtlCol="0" anchor="ctr">
                <a:scene3d>
                  <a:camera prst="orthographicFront">
                    <a:rot lat="0" lon="0" rev="0"/>
                  </a:camera>
                  <a:lightRig rig="threePt" dir="t"/>
                </a:scene3d>
              </a:bodyPr>
              <a:lstStyle/>
              <a:p>
                <a:pPr algn="ctr"/>
                <a:r>
                  <a:rPr lang="ja-JP" altLang="en-US" dirty="0" smtClean="0"/>
                  <a:t>　現地見学</a:t>
                </a:r>
                <a:endParaRPr kumimoji="1" lang="ja-JP" altLang="en-US" dirty="0"/>
              </a:p>
            </p:txBody>
          </p:sp>
          <p:sp>
            <p:nvSpPr>
              <p:cNvPr id="23" name="フローチャート: 記憶データ 22"/>
              <p:cNvSpPr/>
              <p:nvPr/>
            </p:nvSpPr>
            <p:spPr>
              <a:xfrm rot="10800000" flipV="1">
                <a:off x="8615906" y="136086"/>
                <a:ext cx="1383853" cy="646395"/>
              </a:xfrm>
              <a:prstGeom prst="flowChartOnlineStorage">
                <a:avLst/>
              </a:prstGeom>
              <a:solidFill>
                <a:srgbClr val="A6FF35"/>
              </a:solidFill>
            </p:spPr>
            <p:style>
              <a:lnRef idx="1">
                <a:schemeClr val="accent1"/>
              </a:lnRef>
              <a:fillRef idx="3">
                <a:schemeClr val="accent1"/>
              </a:fillRef>
              <a:effectRef idx="2">
                <a:schemeClr val="accent1"/>
              </a:effectRef>
              <a:fontRef idx="minor">
                <a:schemeClr val="lt1"/>
              </a:fontRef>
            </p:style>
            <p:txBody>
              <a:bodyPr wrap="none" rtlCol="0" anchor="ctr">
                <a:scene3d>
                  <a:camera prst="orthographicFront">
                    <a:rot lat="0" lon="0" rev="0"/>
                  </a:camera>
                  <a:lightRig rig="threePt" dir="t"/>
                </a:scene3d>
              </a:bodyPr>
              <a:lstStyle/>
              <a:p>
                <a:pPr algn="ctr"/>
                <a:r>
                  <a:rPr lang="ja-JP" altLang="en-US" dirty="0" smtClean="0"/>
                  <a:t>　課題総括</a:t>
                </a:r>
                <a:endParaRPr kumimoji="1" lang="ja-JP" altLang="en-US" dirty="0"/>
              </a:p>
            </p:txBody>
          </p:sp>
        </p:grpSp>
        <p:sp>
          <p:nvSpPr>
            <p:cNvPr id="16" name="フローチャート: 記憶データ 15"/>
            <p:cNvSpPr/>
            <p:nvPr/>
          </p:nvSpPr>
          <p:spPr>
            <a:xfrm rot="10800000" flipV="1">
              <a:off x="6567572" y="136078"/>
              <a:ext cx="1283463" cy="646396"/>
            </a:xfrm>
            <a:prstGeom prst="flowChartOnlineStorage">
              <a:avLst/>
            </a:prstGeom>
            <a:solidFill>
              <a:srgbClr val="9FF335"/>
            </a:solidFill>
          </p:spPr>
          <p:style>
            <a:lnRef idx="1">
              <a:schemeClr val="accent1"/>
            </a:lnRef>
            <a:fillRef idx="3">
              <a:schemeClr val="accent1"/>
            </a:fillRef>
            <a:effectRef idx="2">
              <a:schemeClr val="accent1"/>
            </a:effectRef>
            <a:fontRef idx="minor">
              <a:schemeClr val="lt1"/>
            </a:fontRef>
          </p:style>
          <p:txBody>
            <a:bodyPr wrap="none" rtlCol="0" anchor="ctr">
              <a:scene3d>
                <a:camera prst="orthographicFront">
                  <a:rot lat="0" lon="0" rev="0"/>
                </a:camera>
                <a:lightRig rig="threePt" dir="t"/>
              </a:scene3d>
            </a:bodyPr>
            <a:lstStyle/>
            <a:p>
              <a:pPr algn="ctr"/>
              <a:r>
                <a:rPr lang="ja-JP" altLang="en-US" sz="2800" dirty="0" smtClean="0">
                  <a:solidFill>
                    <a:srgbClr val="FF0000"/>
                  </a:solidFill>
                </a:rPr>
                <a:t>人口</a:t>
              </a:r>
              <a:endParaRPr kumimoji="1" lang="ja-JP" altLang="en-US" sz="2800" dirty="0">
                <a:solidFill>
                  <a:srgbClr val="FF0000"/>
                </a:solidFill>
              </a:endParaRPr>
            </a:p>
          </p:txBody>
        </p:sp>
      </p:grpSp>
      <p:sp>
        <p:nvSpPr>
          <p:cNvPr id="2" name="テキスト ボックス 1"/>
          <p:cNvSpPr txBox="1"/>
          <p:nvPr/>
        </p:nvSpPr>
        <p:spPr>
          <a:xfrm>
            <a:off x="7569200" y="5689088"/>
            <a:ext cx="274320" cy="369332"/>
          </a:xfrm>
          <a:prstGeom prst="rect">
            <a:avLst/>
          </a:prstGeom>
          <a:noFill/>
        </p:spPr>
        <p:txBody>
          <a:bodyPr wrap="square" rtlCol="0">
            <a:spAutoFit/>
          </a:bodyPr>
          <a:lstStyle/>
          <a:p>
            <a:r>
              <a:rPr lang="ja-JP" altLang="en-US" dirty="0" smtClean="0"/>
              <a:t>人</a:t>
            </a:r>
            <a:endParaRPr kumimoji="1" lang="ja-JP" altLang="en-US" dirty="0"/>
          </a:p>
        </p:txBody>
      </p:sp>
    </p:spTree>
    <p:extLst>
      <p:ext uri="{BB962C8B-B14F-4D97-AF65-F5344CB8AC3E}">
        <p14:creationId xmlns:p14="http://schemas.microsoft.com/office/powerpoint/2010/main" val="6126156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グラフ 1"/>
          <p:cNvGraphicFramePr>
            <a:graphicFrameLocks/>
          </p:cNvGraphicFramePr>
          <p:nvPr>
            <p:extLst>
              <p:ext uri="{D42A27DB-BD31-4B8C-83A1-F6EECF244321}">
                <p14:modId xmlns:p14="http://schemas.microsoft.com/office/powerpoint/2010/main" val="1104843262"/>
              </p:ext>
            </p:extLst>
          </p:nvPr>
        </p:nvGraphicFramePr>
        <p:xfrm>
          <a:off x="1216526" y="940468"/>
          <a:ext cx="6724316" cy="511795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グラフ 3"/>
          <p:cNvGraphicFramePr>
            <a:graphicFrameLocks/>
          </p:cNvGraphicFramePr>
          <p:nvPr>
            <p:extLst>
              <p:ext uri="{D42A27DB-BD31-4B8C-83A1-F6EECF244321}">
                <p14:modId xmlns:p14="http://schemas.microsoft.com/office/powerpoint/2010/main" val="408839727"/>
              </p:ext>
            </p:extLst>
          </p:nvPr>
        </p:nvGraphicFramePr>
        <p:xfrm>
          <a:off x="1216526" y="940468"/>
          <a:ext cx="6724316" cy="5117952"/>
        </p:xfrm>
        <a:graphic>
          <a:graphicData uri="http://schemas.openxmlformats.org/drawingml/2006/chart">
            <c:chart xmlns:c="http://schemas.openxmlformats.org/drawingml/2006/chart" xmlns:r="http://schemas.openxmlformats.org/officeDocument/2006/relationships" r:id="rId3"/>
          </a:graphicData>
        </a:graphic>
      </p:graphicFrame>
      <p:grpSp>
        <p:nvGrpSpPr>
          <p:cNvPr id="15" name="図形グループ 14"/>
          <p:cNvGrpSpPr/>
          <p:nvPr/>
        </p:nvGrpSpPr>
        <p:grpSpPr>
          <a:xfrm>
            <a:off x="109483" y="136056"/>
            <a:ext cx="8915956" cy="646404"/>
            <a:chOff x="18436" y="136070"/>
            <a:chExt cx="8915956" cy="646404"/>
          </a:xfrm>
        </p:grpSpPr>
        <p:grpSp>
          <p:nvGrpSpPr>
            <p:cNvPr id="16" name="図形グループ 15"/>
            <p:cNvGrpSpPr/>
            <p:nvPr/>
          </p:nvGrpSpPr>
          <p:grpSpPr>
            <a:xfrm>
              <a:off x="18436" y="136070"/>
              <a:ext cx="8915956" cy="646404"/>
              <a:chOff x="67704" y="136079"/>
              <a:chExt cx="9932055" cy="646402"/>
            </a:xfrm>
          </p:grpSpPr>
          <p:sp>
            <p:nvSpPr>
              <p:cNvPr id="18" name="フローチャート: 記憶データ 17"/>
              <p:cNvSpPr/>
              <p:nvPr/>
            </p:nvSpPr>
            <p:spPr>
              <a:xfrm rot="10800000" flipV="1">
                <a:off x="2490293" y="136081"/>
                <a:ext cx="1383854" cy="646395"/>
              </a:xfrm>
              <a:prstGeom prst="flowChartOnlineStorage">
                <a:avLst/>
              </a:prstGeom>
              <a:solidFill>
                <a:srgbClr val="6CA326"/>
              </a:solidFill>
            </p:spPr>
            <p:style>
              <a:lnRef idx="1">
                <a:schemeClr val="accent1"/>
              </a:lnRef>
              <a:fillRef idx="3">
                <a:schemeClr val="accent1"/>
              </a:fillRef>
              <a:effectRef idx="2">
                <a:schemeClr val="accent1"/>
              </a:effectRef>
              <a:fontRef idx="minor">
                <a:schemeClr val="lt1"/>
              </a:fontRef>
            </p:style>
            <p:txBody>
              <a:bodyPr wrap="none" rtlCol="0" anchor="ctr">
                <a:scene3d>
                  <a:camera prst="orthographicFront">
                    <a:rot lat="0" lon="0" rev="0"/>
                  </a:camera>
                  <a:lightRig rig="threePt" dir="t"/>
                </a:scene3d>
              </a:bodyPr>
              <a:lstStyle/>
              <a:p>
                <a:pPr algn="ctr"/>
                <a:r>
                  <a:rPr kumimoji="1" lang="ja-JP" altLang="en-US" sz="2800" dirty="0" smtClean="0"/>
                  <a:t>観光</a:t>
                </a:r>
                <a:endParaRPr kumimoji="1" lang="ja-JP" altLang="en-US" sz="2800" dirty="0"/>
              </a:p>
            </p:txBody>
          </p:sp>
          <p:sp>
            <p:nvSpPr>
              <p:cNvPr id="19" name="フローチャート: 記憶データ 18"/>
              <p:cNvSpPr/>
              <p:nvPr/>
            </p:nvSpPr>
            <p:spPr>
              <a:xfrm rot="10800000" flipV="1">
                <a:off x="3705380" y="136085"/>
                <a:ext cx="1383854" cy="646395"/>
              </a:xfrm>
              <a:prstGeom prst="flowChartOnlineStorage">
                <a:avLst/>
              </a:prstGeom>
              <a:solidFill>
                <a:srgbClr val="7FC02C"/>
              </a:solidFill>
            </p:spPr>
            <p:style>
              <a:lnRef idx="1">
                <a:schemeClr val="accent1"/>
              </a:lnRef>
              <a:fillRef idx="3">
                <a:schemeClr val="accent1"/>
              </a:fillRef>
              <a:effectRef idx="2">
                <a:schemeClr val="accent1"/>
              </a:effectRef>
              <a:fontRef idx="minor">
                <a:schemeClr val="lt1"/>
              </a:fontRef>
            </p:style>
            <p:txBody>
              <a:bodyPr wrap="none" rtlCol="0" anchor="ctr">
                <a:scene3d>
                  <a:camera prst="orthographicFront">
                    <a:rot lat="0" lon="0" rev="0"/>
                  </a:camera>
                  <a:lightRig rig="threePt" dir="t"/>
                </a:scene3d>
              </a:bodyPr>
              <a:lstStyle/>
              <a:p>
                <a:pPr algn="ctr"/>
                <a:r>
                  <a:rPr kumimoji="1" lang="ja-JP" altLang="en-US" sz="2800" dirty="0" smtClean="0"/>
                  <a:t>産業</a:t>
                </a:r>
                <a:endParaRPr kumimoji="1" lang="ja-JP" altLang="en-US" sz="2800" dirty="0"/>
              </a:p>
            </p:txBody>
          </p:sp>
          <p:sp>
            <p:nvSpPr>
              <p:cNvPr id="20" name="フローチャート: 記憶データ 19"/>
              <p:cNvSpPr/>
              <p:nvPr/>
            </p:nvSpPr>
            <p:spPr>
              <a:xfrm rot="10800000" flipV="1">
                <a:off x="4933388" y="136082"/>
                <a:ext cx="1383854" cy="646395"/>
              </a:xfrm>
              <a:prstGeom prst="flowChartOnlineStorage">
                <a:avLst/>
              </a:prstGeom>
              <a:solidFill>
                <a:srgbClr val="8FDA30"/>
              </a:solidFill>
            </p:spPr>
            <p:style>
              <a:lnRef idx="1">
                <a:schemeClr val="accent1"/>
              </a:lnRef>
              <a:fillRef idx="3">
                <a:schemeClr val="accent1"/>
              </a:fillRef>
              <a:effectRef idx="2">
                <a:schemeClr val="accent1"/>
              </a:effectRef>
              <a:fontRef idx="minor">
                <a:schemeClr val="lt1"/>
              </a:fontRef>
            </p:style>
            <p:txBody>
              <a:bodyPr wrap="none" rtlCol="0" anchor="ctr">
                <a:scene3d>
                  <a:camera prst="orthographicFront">
                    <a:rot lat="0" lon="0" rev="0"/>
                  </a:camera>
                  <a:lightRig rig="threePt" dir="t"/>
                </a:scene3d>
              </a:bodyPr>
              <a:lstStyle/>
              <a:p>
                <a:pPr algn="ctr"/>
                <a:r>
                  <a:rPr lang="ja-JP" altLang="en-US" sz="2800" dirty="0" smtClean="0">
                    <a:solidFill>
                      <a:schemeClr val="bg1"/>
                    </a:solidFill>
                  </a:rPr>
                  <a:t>防犯</a:t>
                </a:r>
                <a:endParaRPr kumimoji="1" lang="ja-JP" altLang="en-US" sz="2800" dirty="0">
                  <a:solidFill>
                    <a:schemeClr val="bg1"/>
                  </a:solidFill>
                </a:endParaRPr>
              </a:p>
            </p:txBody>
          </p:sp>
          <p:sp>
            <p:nvSpPr>
              <p:cNvPr id="21" name="フローチャート: 記憶データ 20"/>
              <p:cNvSpPr/>
              <p:nvPr/>
            </p:nvSpPr>
            <p:spPr>
              <a:xfrm rot="10800000" flipV="1">
                <a:off x="6153196" y="136079"/>
                <a:ext cx="1383854" cy="646395"/>
              </a:xfrm>
              <a:prstGeom prst="flowChartOnlineStorage">
                <a:avLst/>
              </a:prstGeom>
              <a:solidFill>
                <a:srgbClr val="9FF335"/>
              </a:solidFill>
            </p:spPr>
            <p:style>
              <a:lnRef idx="1">
                <a:schemeClr val="accent1"/>
              </a:lnRef>
              <a:fillRef idx="3">
                <a:schemeClr val="accent1"/>
              </a:fillRef>
              <a:effectRef idx="2">
                <a:schemeClr val="accent1"/>
              </a:effectRef>
              <a:fontRef idx="minor">
                <a:schemeClr val="lt1"/>
              </a:fontRef>
            </p:style>
            <p:txBody>
              <a:bodyPr wrap="none" rtlCol="0" anchor="ctr">
                <a:scene3d>
                  <a:camera prst="orthographicFront">
                    <a:rot lat="0" lon="0" rev="0"/>
                  </a:camera>
                  <a:lightRig rig="threePt" dir="t"/>
                </a:scene3d>
              </a:bodyPr>
              <a:lstStyle/>
              <a:p>
                <a:pPr algn="ctr"/>
                <a:r>
                  <a:rPr lang="ja-JP" altLang="en-US" sz="2800" dirty="0" smtClean="0"/>
                  <a:t>交通</a:t>
                </a:r>
                <a:endParaRPr kumimoji="1" lang="ja-JP" altLang="en-US" sz="2800" dirty="0"/>
              </a:p>
            </p:txBody>
          </p:sp>
          <p:sp>
            <p:nvSpPr>
              <p:cNvPr id="22" name="フローチャート: 記憶データ 21"/>
              <p:cNvSpPr/>
              <p:nvPr/>
            </p:nvSpPr>
            <p:spPr>
              <a:xfrm rot="10800000" flipV="1">
                <a:off x="67704" y="136083"/>
                <a:ext cx="1383854" cy="646395"/>
              </a:xfrm>
              <a:prstGeom prst="flowChartOnlineStorage">
                <a:avLst/>
              </a:prstGeom>
              <a:solidFill>
                <a:srgbClr val="43621A"/>
              </a:solidFill>
            </p:spPr>
            <p:style>
              <a:lnRef idx="1">
                <a:schemeClr val="accent1"/>
              </a:lnRef>
              <a:fillRef idx="3">
                <a:schemeClr val="accent1"/>
              </a:fillRef>
              <a:effectRef idx="2">
                <a:schemeClr val="accent1"/>
              </a:effectRef>
              <a:fontRef idx="minor">
                <a:schemeClr val="lt1"/>
              </a:fontRef>
            </p:style>
            <p:txBody>
              <a:bodyPr wrap="none" rtlCol="0" anchor="ctr">
                <a:scene3d>
                  <a:camera prst="orthographicFront">
                    <a:rot lat="0" lon="0" rev="0"/>
                  </a:camera>
                  <a:lightRig rig="threePt" dir="t"/>
                </a:scene3d>
              </a:bodyPr>
              <a:lstStyle/>
              <a:p>
                <a:pPr algn="ctr"/>
                <a:r>
                  <a:rPr lang="ja-JP" altLang="en-US" sz="2000" dirty="0" smtClean="0">
                    <a:solidFill>
                      <a:srgbClr val="FFFFFF"/>
                    </a:solidFill>
                  </a:rPr>
                  <a:t>懇談会</a:t>
                </a:r>
                <a:endParaRPr kumimoji="1" lang="ja-JP" altLang="en-US" sz="2000" dirty="0">
                  <a:solidFill>
                    <a:srgbClr val="FFFFFF"/>
                  </a:solidFill>
                </a:endParaRPr>
              </a:p>
            </p:txBody>
          </p:sp>
          <p:sp>
            <p:nvSpPr>
              <p:cNvPr id="23" name="フローチャート: 記憶データ 22"/>
              <p:cNvSpPr/>
              <p:nvPr/>
            </p:nvSpPr>
            <p:spPr>
              <a:xfrm rot="10800000" flipV="1">
                <a:off x="1280654" y="136079"/>
                <a:ext cx="1383854" cy="646395"/>
              </a:xfrm>
              <a:prstGeom prst="flowChartOnlineStorage">
                <a:avLst/>
              </a:prstGeom>
              <a:solidFill>
                <a:srgbClr val="547E1E"/>
              </a:solidFill>
            </p:spPr>
            <p:style>
              <a:lnRef idx="1">
                <a:schemeClr val="accent1"/>
              </a:lnRef>
              <a:fillRef idx="3">
                <a:schemeClr val="accent1"/>
              </a:fillRef>
              <a:effectRef idx="2">
                <a:schemeClr val="accent1"/>
              </a:effectRef>
              <a:fontRef idx="minor">
                <a:schemeClr val="lt1"/>
              </a:fontRef>
            </p:style>
            <p:txBody>
              <a:bodyPr wrap="none" rtlCol="0" anchor="ctr">
                <a:scene3d>
                  <a:camera prst="orthographicFront">
                    <a:rot lat="0" lon="0" rev="0"/>
                  </a:camera>
                  <a:lightRig rig="threePt" dir="t"/>
                </a:scene3d>
              </a:bodyPr>
              <a:lstStyle/>
              <a:p>
                <a:pPr algn="ctr"/>
                <a:r>
                  <a:rPr lang="ja-JP" altLang="en-US" dirty="0" smtClean="0"/>
                  <a:t>　現地見学</a:t>
                </a:r>
                <a:endParaRPr kumimoji="1" lang="ja-JP" altLang="en-US" dirty="0"/>
              </a:p>
            </p:txBody>
          </p:sp>
          <p:sp>
            <p:nvSpPr>
              <p:cNvPr id="24" name="フローチャート: 記憶データ 23"/>
              <p:cNvSpPr/>
              <p:nvPr/>
            </p:nvSpPr>
            <p:spPr>
              <a:xfrm rot="10800000" flipV="1">
                <a:off x="8615906" y="136086"/>
                <a:ext cx="1383853" cy="646395"/>
              </a:xfrm>
              <a:prstGeom prst="flowChartOnlineStorage">
                <a:avLst/>
              </a:prstGeom>
              <a:solidFill>
                <a:srgbClr val="A6FF35"/>
              </a:solidFill>
            </p:spPr>
            <p:style>
              <a:lnRef idx="1">
                <a:schemeClr val="accent1"/>
              </a:lnRef>
              <a:fillRef idx="3">
                <a:schemeClr val="accent1"/>
              </a:fillRef>
              <a:effectRef idx="2">
                <a:schemeClr val="accent1"/>
              </a:effectRef>
              <a:fontRef idx="minor">
                <a:schemeClr val="lt1"/>
              </a:fontRef>
            </p:style>
            <p:txBody>
              <a:bodyPr wrap="none" rtlCol="0" anchor="ctr">
                <a:scene3d>
                  <a:camera prst="orthographicFront">
                    <a:rot lat="0" lon="0" rev="0"/>
                  </a:camera>
                  <a:lightRig rig="threePt" dir="t"/>
                </a:scene3d>
              </a:bodyPr>
              <a:lstStyle/>
              <a:p>
                <a:pPr algn="ctr"/>
                <a:r>
                  <a:rPr lang="ja-JP" altLang="en-US" dirty="0" smtClean="0"/>
                  <a:t>　課題総括</a:t>
                </a:r>
                <a:endParaRPr kumimoji="1" lang="ja-JP" altLang="en-US" dirty="0"/>
              </a:p>
            </p:txBody>
          </p:sp>
        </p:grpSp>
        <p:sp>
          <p:nvSpPr>
            <p:cNvPr id="17" name="フローチャート: 記憶データ 16"/>
            <p:cNvSpPr/>
            <p:nvPr/>
          </p:nvSpPr>
          <p:spPr>
            <a:xfrm rot="10800000" flipV="1">
              <a:off x="6567572" y="136078"/>
              <a:ext cx="1283463" cy="646396"/>
            </a:xfrm>
            <a:prstGeom prst="flowChartOnlineStorage">
              <a:avLst/>
            </a:prstGeom>
            <a:solidFill>
              <a:srgbClr val="9FF335"/>
            </a:solidFill>
          </p:spPr>
          <p:style>
            <a:lnRef idx="1">
              <a:schemeClr val="accent1"/>
            </a:lnRef>
            <a:fillRef idx="3">
              <a:schemeClr val="accent1"/>
            </a:fillRef>
            <a:effectRef idx="2">
              <a:schemeClr val="accent1"/>
            </a:effectRef>
            <a:fontRef idx="minor">
              <a:schemeClr val="lt1"/>
            </a:fontRef>
          </p:style>
          <p:txBody>
            <a:bodyPr wrap="none" rtlCol="0" anchor="ctr">
              <a:scene3d>
                <a:camera prst="orthographicFront">
                  <a:rot lat="0" lon="0" rev="0"/>
                </a:camera>
                <a:lightRig rig="threePt" dir="t"/>
              </a:scene3d>
            </a:bodyPr>
            <a:lstStyle/>
            <a:p>
              <a:pPr algn="ctr"/>
              <a:r>
                <a:rPr lang="ja-JP" altLang="en-US" sz="2800" dirty="0" smtClean="0">
                  <a:solidFill>
                    <a:srgbClr val="FF0000"/>
                  </a:solidFill>
                </a:rPr>
                <a:t>人口</a:t>
              </a:r>
              <a:endParaRPr kumimoji="1" lang="ja-JP" altLang="en-US" sz="2800" dirty="0">
                <a:solidFill>
                  <a:srgbClr val="FF0000"/>
                </a:solidFill>
              </a:endParaRPr>
            </a:p>
          </p:txBody>
        </p:sp>
      </p:grpSp>
      <p:sp>
        <p:nvSpPr>
          <p:cNvPr id="25" name="テキスト ボックス 24"/>
          <p:cNvSpPr txBox="1"/>
          <p:nvPr/>
        </p:nvSpPr>
        <p:spPr>
          <a:xfrm>
            <a:off x="1564640" y="940468"/>
            <a:ext cx="274320" cy="369332"/>
          </a:xfrm>
          <a:prstGeom prst="rect">
            <a:avLst/>
          </a:prstGeom>
          <a:noFill/>
        </p:spPr>
        <p:txBody>
          <a:bodyPr wrap="square" rtlCol="0">
            <a:spAutoFit/>
          </a:bodyPr>
          <a:lstStyle/>
          <a:p>
            <a:r>
              <a:rPr lang="ja-JP" altLang="en-US" dirty="0" smtClean="0"/>
              <a:t>人</a:t>
            </a:r>
            <a:endParaRPr kumimoji="1" lang="ja-JP" altLang="en-US" dirty="0"/>
          </a:p>
        </p:txBody>
      </p:sp>
    </p:spTree>
    <p:extLst>
      <p:ext uri="{BB962C8B-B14F-4D97-AF65-F5344CB8AC3E}">
        <p14:creationId xmlns:p14="http://schemas.microsoft.com/office/powerpoint/2010/main" val="198154185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グラフ 1"/>
          <p:cNvGraphicFramePr>
            <a:graphicFrameLocks/>
          </p:cNvGraphicFramePr>
          <p:nvPr>
            <p:extLst>
              <p:ext uri="{D42A27DB-BD31-4B8C-83A1-F6EECF244321}">
                <p14:modId xmlns:p14="http://schemas.microsoft.com/office/powerpoint/2010/main" val="3803958392"/>
              </p:ext>
            </p:extLst>
          </p:nvPr>
        </p:nvGraphicFramePr>
        <p:xfrm>
          <a:off x="1216526" y="940468"/>
          <a:ext cx="6724316" cy="5117952"/>
        </p:xfrm>
        <a:graphic>
          <a:graphicData uri="http://schemas.openxmlformats.org/drawingml/2006/chart">
            <c:chart xmlns:c="http://schemas.openxmlformats.org/drawingml/2006/chart" xmlns:r="http://schemas.openxmlformats.org/officeDocument/2006/relationships" r:id="rId2"/>
          </a:graphicData>
        </a:graphic>
      </p:graphicFrame>
      <p:grpSp>
        <p:nvGrpSpPr>
          <p:cNvPr id="13" name="図形グループ 12"/>
          <p:cNvGrpSpPr/>
          <p:nvPr/>
        </p:nvGrpSpPr>
        <p:grpSpPr>
          <a:xfrm>
            <a:off x="109483" y="136056"/>
            <a:ext cx="8915956" cy="646404"/>
            <a:chOff x="18436" y="136070"/>
            <a:chExt cx="8915956" cy="646404"/>
          </a:xfrm>
        </p:grpSpPr>
        <p:grpSp>
          <p:nvGrpSpPr>
            <p:cNvPr id="14" name="図形グループ 13"/>
            <p:cNvGrpSpPr/>
            <p:nvPr/>
          </p:nvGrpSpPr>
          <p:grpSpPr>
            <a:xfrm>
              <a:off x="18436" y="136070"/>
              <a:ext cx="8915956" cy="646404"/>
              <a:chOff x="67704" y="136079"/>
              <a:chExt cx="9932055" cy="646402"/>
            </a:xfrm>
          </p:grpSpPr>
          <p:sp>
            <p:nvSpPr>
              <p:cNvPr id="16" name="フローチャート: 記憶データ 15"/>
              <p:cNvSpPr/>
              <p:nvPr/>
            </p:nvSpPr>
            <p:spPr>
              <a:xfrm rot="10800000" flipV="1">
                <a:off x="2490293" y="136081"/>
                <a:ext cx="1383854" cy="646395"/>
              </a:xfrm>
              <a:prstGeom prst="flowChartOnlineStorage">
                <a:avLst/>
              </a:prstGeom>
              <a:solidFill>
                <a:srgbClr val="6CA326"/>
              </a:solidFill>
            </p:spPr>
            <p:style>
              <a:lnRef idx="1">
                <a:schemeClr val="accent1"/>
              </a:lnRef>
              <a:fillRef idx="3">
                <a:schemeClr val="accent1"/>
              </a:fillRef>
              <a:effectRef idx="2">
                <a:schemeClr val="accent1"/>
              </a:effectRef>
              <a:fontRef idx="minor">
                <a:schemeClr val="lt1"/>
              </a:fontRef>
            </p:style>
            <p:txBody>
              <a:bodyPr wrap="none" rtlCol="0" anchor="ctr">
                <a:scene3d>
                  <a:camera prst="orthographicFront">
                    <a:rot lat="0" lon="0" rev="0"/>
                  </a:camera>
                  <a:lightRig rig="threePt" dir="t"/>
                </a:scene3d>
              </a:bodyPr>
              <a:lstStyle/>
              <a:p>
                <a:pPr algn="ctr"/>
                <a:r>
                  <a:rPr kumimoji="1" lang="ja-JP" altLang="en-US" sz="2800" dirty="0" smtClean="0"/>
                  <a:t>観光</a:t>
                </a:r>
                <a:endParaRPr kumimoji="1" lang="ja-JP" altLang="en-US" sz="2800" dirty="0"/>
              </a:p>
            </p:txBody>
          </p:sp>
          <p:sp>
            <p:nvSpPr>
              <p:cNvPr id="17" name="フローチャート: 記憶データ 16"/>
              <p:cNvSpPr/>
              <p:nvPr/>
            </p:nvSpPr>
            <p:spPr>
              <a:xfrm rot="10800000" flipV="1">
                <a:off x="3705380" y="136085"/>
                <a:ext cx="1383854" cy="646395"/>
              </a:xfrm>
              <a:prstGeom prst="flowChartOnlineStorage">
                <a:avLst/>
              </a:prstGeom>
              <a:solidFill>
                <a:srgbClr val="7FC02C"/>
              </a:solidFill>
            </p:spPr>
            <p:style>
              <a:lnRef idx="1">
                <a:schemeClr val="accent1"/>
              </a:lnRef>
              <a:fillRef idx="3">
                <a:schemeClr val="accent1"/>
              </a:fillRef>
              <a:effectRef idx="2">
                <a:schemeClr val="accent1"/>
              </a:effectRef>
              <a:fontRef idx="minor">
                <a:schemeClr val="lt1"/>
              </a:fontRef>
            </p:style>
            <p:txBody>
              <a:bodyPr wrap="none" rtlCol="0" anchor="ctr">
                <a:scene3d>
                  <a:camera prst="orthographicFront">
                    <a:rot lat="0" lon="0" rev="0"/>
                  </a:camera>
                  <a:lightRig rig="threePt" dir="t"/>
                </a:scene3d>
              </a:bodyPr>
              <a:lstStyle/>
              <a:p>
                <a:pPr algn="ctr"/>
                <a:r>
                  <a:rPr kumimoji="1" lang="ja-JP" altLang="en-US" sz="2800" dirty="0" smtClean="0"/>
                  <a:t>産業</a:t>
                </a:r>
                <a:endParaRPr kumimoji="1" lang="ja-JP" altLang="en-US" sz="2800" dirty="0"/>
              </a:p>
            </p:txBody>
          </p:sp>
          <p:sp>
            <p:nvSpPr>
              <p:cNvPr id="18" name="フローチャート: 記憶データ 17"/>
              <p:cNvSpPr/>
              <p:nvPr/>
            </p:nvSpPr>
            <p:spPr>
              <a:xfrm rot="10800000" flipV="1">
                <a:off x="4933388" y="136082"/>
                <a:ext cx="1383854" cy="646395"/>
              </a:xfrm>
              <a:prstGeom prst="flowChartOnlineStorage">
                <a:avLst/>
              </a:prstGeom>
              <a:solidFill>
                <a:srgbClr val="8FDA30"/>
              </a:solidFill>
            </p:spPr>
            <p:style>
              <a:lnRef idx="1">
                <a:schemeClr val="accent1"/>
              </a:lnRef>
              <a:fillRef idx="3">
                <a:schemeClr val="accent1"/>
              </a:fillRef>
              <a:effectRef idx="2">
                <a:schemeClr val="accent1"/>
              </a:effectRef>
              <a:fontRef idx="minor">
                <a:schemeClr val="lt1"/>
              </a:fontRef>
            </p:style>
            <p:txBody>
              <a:bodyPr wrap="none" rtlCol="0" anchor="ctr">
                <a:scene3d>
                  <a:camera prst="orthographicFront">
                    <a:rot lat="0" lon="0" rev="0"/>
                  </a:camera>
                  <a:lightRig rig="threePt" dir="t"/>
                </a:scene3d>
              </a:bodyPr>
              <a:lstStyle/>
              <a:p>
                <a:pPr algn="ctr"/>
                <a:r>
                  <a:rPr lang="ja-JP" altLang="en-US" sz="2800" dirty="0" smtClean="0">
                    <a:solidFill>
                      <a:schemeClr val="bg1"/>
                    </a:solidFill>
                  </a:rPr>
                  <a:t>防犯</a:t>
                </a:r>
                <a:endParaRPr kumimoji="1" lang="ja-JP" altLang="en-US" sz="2800" dirty="0">
                  <a:solidFill>
                    <a:schemeClr val="bg1"/>
                  </a:solidFill>
                </a:endParaRPr>
              </a:p>
            </p:txBody>
          </p:sp>
          <p:sp>
            <p:nvSpPr>
              <p:cNvPr id="19" name="フローチャート: 記憶データ 18"/>
              <p:cNvSpPr/>
              <p:nvPr/>
            </p:nvSpPr>
            <p:spPr>
              <a:xfrm rot="10800000" flipV="1">
                <a:off x="6153196" y="136079"/>
                <a:ext cx="1383854" cy="646395"/>
              </a:xfrm>
              <a:prstGeom prst="flowChartOnlineStorage">
                <a:avLst/>
              </a:prstGeom>
              <a:solidFill>
                <a:srgbClr val="9FF335"/>
              </a:solidFill>
            </p:spPr>
            <p:style>
              <a:lnRef idx="1">
                <a:schemeClr val="accent1"/>
              </a:lnRef>
              <a:fillRef idx="3">
                <a:schemeClr val="accent1"/>
              </a:fillRef>
              <a:effectRef idx="2">
                <a:schemeClr val="accent1"/>
              </a:effectRef>
              <a:fontRef idx="minor">
                <a:schemeClr val="lt1"/>
              </a:fontRef>
            </p:style>
            <p:txBody>
              <a:bodyPr wrap="none" rtlCol="0" anchor="ctr">
                <a:scene3d>
                  <a:camera prst="orthographicFront">
                    <a:rot lat="0" lon="0" rev="0"/>
                  </a:camera>
                  <a:lightRig rig="threePt" dir="t"/>
                </a:scene3d>
              </a:bodyPr>
              <a:lstStyle/>
              <a:p>
                <a:pPr algn="ctr"/>
                <a:r>
                  <a:rPr lang="ja-JP" altLang="en-US" sz="2800" dirty="0" smtClean="0"/>
                  <a:t>交通</a:t>
                </a:r>
                <a:endParaRPr kumimoji="1" lang="ja-JP" altLang="en-US" sz="2800" dirty="0"/>
              </a:p>
            </p:txBody>
          </p:sp>
          <p:sp>
            <p:nvSpPr>
              <p:cNvPr id="20" name="フローチャート: 記憶データ 19"/>
              <p:cNvSpPr/>
              <p:nvPr/>
            </p:nvSpPr>
            <p:spPr>
              <a:xfrm rot="10800000" flipV="1">
                <a:off x="67704" y="136083"/>
                <a:ext cx="1383854" cy="646395"/>
              </a:xfrm>
              <a:prstGeom prst="flowChartOnlineStorage">
                <a:avLst/>
              </a:prstGeom>
              <a:solidFill>
                <a:srgbClr val="43621A"/>
              </a:solidFill>
            </p:spPr>
            <p:style>
              <a:lnRef idx="1">
                <a:schemeClr val="accent1"/>
              </a:lnRef>
              <a:fillRef idx="3">
                <a:schemeClr val="accent1"/>
              </a:fillRef>
              <a:effectRef idx="2">
                <a:schemeClr val="accent1"/>
              </a:effectRef>
              <a:fontRef idx="minor">
                <a:schemeClr val="lt1"/>
              </a:fontRef>
            </p:style>
            <p:txBody>
              <a:bodyPr wrap="none" rtlCol="0" anchor="ctr">
                <a:scene3d>
                  <a:camera prst="orthographicFront">
                    <a:rot lat="0" lon="0" rev="0"/>
                  </a:camera>
                  <a:lightRig rig="threePt" dir="t"/>
                </a:scene3d>
              </a:bodyPr>
              <a:lstStyle/>
              <a:p>
                <a:pPr algn="ctr"/>
                <a:r>
                  <a:rPr lang="ja-JP" altLang="en-US" sz="2000" dirty="0" smtClean="0">
                    <a:solidFill>
                      <a:srgbClr val="FFFFFF"/>
                    </a:solidFill>
                  </a:rPr>
                  <a:t>懇談会</a:t>
                </a:r>
                <a:endParaRPr kumimoji="1" lang="ja-JP" altLang="en-US" sz="2000" dirty="0">
                  <a:solidFill>
                    <a:srgbClr val="FFFFFF"/>
                  </a:solidFill>
                </a:endParaRPr>
              </a:p>
            </p:txBody>
          </p:sp>
          <p:sp>
            <p:nvSpPr>
              <p:cNvPr id="21" name="フローチャート: 記憶データ 20"/>
              <p:cNvSpPr/>
              <p:nvPr/>
            </p:nvSpPr>
            <p:spPr>
              <a:xfrm rot="10800000" flipV="1">
                <a:off x="1280654" y="136079"/>
                <a:ext cx="1383854" cy="646395"/>
              </a:xfrm>
              <a:prstGeom prst="flowChartOnlineStorage">
                <a:avLst/>
              </a:prstGeom>
              <a:solidFill>
                <a:srgbClr val="547E1E"/>
              </a:solidFill>
            </p:spPr>
            <p:style>
              <a:lnRef idx="1">
                <a:schemeClr val="accent1"/>
              </a:lnRef>
              <a:fillRef idx="3">
                <a:schemeClr val="accent1"/>
              </a:fillRef>
              <a:effectRef idx="2">
                <a:schemeClr val="accent1"/>
              </a:effectRef>
              <a:fontRef idx="minor">
                <a:schemeClr val="lt1"/>
              </a:fontRef>
            </p:style>
            <p:txBody>
              <a:bodyPr wrap="none" rtlCol="0" anchor="ctr">
                <a:scene3d>
                  <a:camera prst="orthographicFront">
                    <a:rot lat="0" lon="0" rev="0"/>
                  </a:camera>
                  <a:lightRig rig="threePt" dir="t"/>
                </a:scene3d>
              </a:bodyPr>
              <a:lstStyle/>
              <a:p>
                <a:pPr algn="ctr"/>
                <a:r>
                  <a:rPr lang="ja-JP" altLang="en-US" dirty="0" smtClean="0"/>
                  <a:t>　現地見学</a:t>
                </a:r>
                <a:endParaRPr kumimoji="1" lang="ja-JP" altLang="en-US" dirty="0"/>
              </a:p>
            </p:txBody>
          </p:sp>
          <p:sp>
            <p:nvSpPr>
              <p:cNvPr id="22" name="フローチャート: 記憶データ 21"/>
              <p:cNvSpPr/>
              <p:nvPr/>
            </p:nvSpPr>
            <p:spPr>
              <a:xfrm rot="10800000" flipV="1">
                <a:off x="8615906" y="136086"/>
                <a:ext cx="1383853" cy="646395"/>
              </a:xfrm>
              <a:prstGeom prst="flowChartOnlineStorage">
                <a:avLst/>
              </a:prstGeom>
              <a:solidFill>
                <a:srgbClr val="A6FF35"/>
              </a:solidFill>
            </p:spPr>
            <p:style>
              <a:lnRef idx="1">
                <a:schemeClr val="accent1"/>
              </a:lnRef>
              <a:fillRef idx="3">
                <a:schemeClr val="accent1"/>
              </a:fillRef>
              <a:effectRef idx="2">
                <a:schemeClr val="accent1"/>
              </a:effectRef>
              <a:fontRef idx="minor">
                <a:schemeClr val="lt1"/>
              </a:fontRef>
            </p:style>
            <p:txBody>
              <a:bodyPr wrap="none" rtlCol="0" anchor="ctr">
                <a:scene3d>
                  <a:camera prst="orthographicFront">
                    <a:rot lat="0" lon="0" rev="0"/>
                  </a:camera>
                  <a:lightRig rig="threePt" dir="t"/>
                </a:scene3d>
              </a:bodyPr>
              <a:lstStyle/>
              <a:p>
                <a:pPr algn="ctr"/>
                <a:r>
                  <a:rPr lang="ja-JP" altLang="en-US" dirty="0" smtClean="0"/>
                  <a:t>　課題総括</a:t>
                </a:r>
                <a:endParaRPr kumimoji="1" lang="ja-JP" altLang="en-US" dirty="0"/>
              </a:p>
            </p:txBody>
          </p:sp>
        </p:grpSp>
        <p:sp>
          <p:nvSpPr>
            <p:cNvPr id="15" name="フローチャート: 記憶データ 14"/>
            <p:cNvSpPr/>
            <p:nvPr/>
          </p:nvSpPr>
          <p:spPr>
            <a:xfrm rot="10800000" flipV="1">
              <a:off x="6567572" y="136078"/>
              <a:ext cx="1283463" cy="646396"/>
            </a:xfrm>
            <a:prstGeom prst="flowChartOnlineStorage">
              <a:avLst/>
            </a:prstGeom>
            <a:solidFill>
              <a:srgbClr val="9FF335"/>
            </a:solidFill>
          </p:spPr>
          <p:style>
            <a:lnRef idx="1">
              <a:schemeClr val="accent1"/>
            </a:lnRef>
            <a:fillRef idx="3">
              <a:schemeClr val="accent1"/>
            </a:fillRef>
            <a:effectRef idx="2">
              <a:schemeClr val="accent1"/>
            </a:effectRef>
            <a:fontRef idx="minor">
              <a:schemeClr val="lt1"/>
            </a:fontRef>
          </p:style>
          <p:txBody>
            <a:bodyPr wrap="none" rtlCol="0" anchor="ctr">
              <a:scene3d>
                <a:camera prst="orthographicFront">
                  <a:rot lat="0" lon="0" rev="0"/>
                </a:camera>
                <a:lightRig rig="threePt" dir="t"/>
              </a:scene3d>
            </a:bodyPr>
            <a:lstStyle/>
            <a:p>
              <a:pPr algn="ctr"/>
              <a:r>
                <a:rPr lang="ja-JP" altLang="en-US" sz="2800" dirty="0" smtClean="0">
                  <a:solidFill>
                    <a:srgbClr val="FF0000"/>
                  </a:solidFill>
                </a:rPr>
                <a:t>人口</a:t>
              </a:r>
              <a:endParaRPr kumimoji="1" lang="ja-JP" altLang="en-US" sz="2800" dirty="0">
                <a:solidFill>
                  <a:srgbClr val="FF0000"/>
                </a:solidFill>
              </a:endParaRPr>
            </a:p>
          </p:txBody>
        </p:sp>
      </p:grpSp>
    </p:spTree>
    <p:extLst>
      <p:ext uri="{BB962C8B-B14F-4D97-AF65-F5344CB8AC3E}">
        <p14:creationId xmlns:p14="http://schemas.microsoft.com/office/powerpoint/2010/main" val="428193490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図 36" descr="スクリーンショット（2013-10-25 4.13.16）.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0"/>
            <a:ext cx="6858000" cy="6858000"/>
          </a:xfrm>
          <a:prstGeom prst="rect">
            <a:avLst/>
          </a:prstGeom>
        </p:spPr>
      </p:pic>
      <p:grpSp>
        <p:nvGrpSpPr>
          <p:cNvPr id="38" name="図形グループ 37"/>
          <p:cNvGrpSpPr/>
          <p:nvPr/>
        </p:nvGrpSpPr>
        <p:grpSpPr>
          <a:xfrm>
            <a:off x="3928351" y="1004150"/>
            <a:ext cx="3721595" cy="1004150"/>
            <a:chOff x="3928351" y="1004150"/>
            <a:chExt cx="3721595" cy="1004150"/>
          </a:xfrm>
        </p:grpSpPr>
        <p:sp>
          <p:nvSpPr>
            <p:cNvPr id="39" name="フリーフォーム 38"/>
            <p:cNvSpPr/>
            <p:nvPr/>
          </p:nvSpPr>
          <p:spPr>
            <a:xfrm>
              <a:off x="3928351" y="1004150"/>
              <a:ext cx="915631" cy="915549"/>
            </a:xfrm>
            <a:custGeom>
              <a:avLst/>
              <a:gdLst>
                <a:gd name="connsiteX0" fmla="*/ 531657 w 915631"/>
                <a:gd name="connsiteY0" fmla="*/ 0 h 915549"/>
                <a:gd name="connsiteX1" fmla="*/ 403665 w 915631"/>
                <a:gd name="connsiteY1" fmla="*/ 29534 h 915549"/>
                <a:gd name="connsiteX2" fmla="*/ 275674 w 915631"/>
                <a:gd name="connsiteY2" fmla="*/ 157514 h 915549"/>
                <a:gd name="connsiteX3" fmla="*/ 49227 w 915631"/>
                <a:gd name="connsiteY3" fmla="*/ 246115 h 915549"/>
                <a:gd name="connsiteX4" fmla="*/ 0 w 915631"/>
                <a:gd name="connsiteY4" fmla="*/ 374095 h 915549"/>
                <a:gd name="connsiteX5" fmla="*/ 167373 w 915631"/>
                <a:gd name="connsiteY5" fmla="*/ 531609 h 915549"/>
                <a:gd name="connsiteX6" fmla="*/ 344592 w 915631"/>
                <a:gd name="connsiteY6" fmla="*/ 895859 h 915549"/>
                <a:gd name="connsiteX7" fmla="*/ 728566 w 915631"/>
                <a:gd name="connsiteY7" fmla="*/ 915549 h 915549"/>
                <a:gd name="connsiteX8" fmla="*/ 846712 w 915631"/>
                <a:gd name="connsiteY8" fmla="*/ 531609 h 915549"/>
                <a:gd name="connsiteX9" fmla="*/ 915631 w 915631"/>
                <a:gd name="connsiteY9" fmla="*/ 413474 h 915549"/>
                <a:gd name="connsiteX10" fmla="*/ 748257 w 915631"/>
                <a:gd name="connsiteY10" fmla="*/ 265804 h 915549"/>
                <a:gd name="connsiteX11" fmla="*/ 639957 w 915631"/>
                <a:gd name="connsiteY11" fmla="*/ 19689 h 915549"/>
                <a:gd name="connsiteX12" fmla="*/ 531657 w 915631"/>
                <a:gd name="connsiteY12" fmla="*/ 0 h 915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5631" h="915549">
                  <a:moveTo>
                    <a:pt x="531657" y="0"/>
                  </a:moveTo>
                  <a:lnTo>
                    <a:pt x="403665" y="29534"/>
                  </a:lnTo>
                  <a:lnTo>
                    <a:pt x="275674" y="157514"/>
                  </a:lnTo>
                  <a:lnTo>
                    <a:pt x="49227" y="246115"/>
                  </a:lnTo>
                  <a:lnTo>
                    <a:pt x="0" y="374095"/>
                  </a:lnTo>
                  <a:lnTo>
                    <a:pt x="167373" y="531609"/>
                  </a:lnTo>
                  <a:lnTo>
                    <a:pt x="344592" y="895859"/>
                  </a:lnTo>
                  <a:lnTo>
                    <a:pt x="728566" y="915549"/>
                  </a:lnTo>
                  <a:lnTo>
                    <a:pt x="846712" y="531609"/>
                  </a:lnTo>
                  <a:lnTo>
                    <a:pt x="915631" y="413474"/>
                  </a:lnTo>
                  <a:lnTo>
                    <a:pt x="748257" y="265804"/>
                  </a:lnTo>
                  <a:lnTo>
                    <a:pt x="639957" y="19689"/>
                  </a:lnTo>
                  <a:lnTo>
                    <a:pt x="531657" y="0"/>
                  </a:lnTo>
                  <a:close/>
                </a:path>
              </a:pathLst>
            </a:custGeom>
            <a:gradFill flip="none" rotWithShape="1">
              <a:gsLst>
                <a:gs pos="0">
                  <a:schemeClr val="accent2">
                    <a:tint val="100000"/>
                    <a:shade val="100000"/>
                    <a:satMod val="130000"/>
                    <a:alpha val="59000"/>
                  </a:schemeClr>
                </a:gs>
                <a:gs pos="100000">
                  <a:schemeClr val="accent2">
                    <a:tint val="50000"/>
                    <a:shade val="100000"/>
                    <a:satMod val="350000"/>
                    <a:alpha val="59000"/>
                  </a:schemeClr>
                </a:gs>
              </a:gsLst>
              <a:lin ang="16200000" scaled="0"/>
              <a:tileRect/>
            </a:gradFill>
          </p:spPr>
          <p:style>
            <a:lnRef idx="1">
              <a:schemeClr val="accent2"/>
            </a:lnRef>
            <a:fillRef idx="3">
              <a:schemeClr val="accent2"/>
            </a:fillRef>
            <a:effectRef idx="2">
              <a:schemeClr val="accent2"/>
            </a:effectRef>
            <a:fontRef idx="minor">
              <a:schemeClr val="lt1"/>
            </a:fontRef>
          </p:style>
          <p:txBody>
            <a:bodyPr rtlCol="0" anchor="ctr"/>
            <a:lstStyle/>
            <a:p>
              <a:pPr algn="ctr"/>
              <a:endParaRPr kumimoji="1" lang="ja-JP" altLang="en-US"/>
            </a:p>
          </p:txBody>
        </p:sp>
        <p:sp>
          <p:nvSpPr>
            <p:cNvPr id="40" name="線吹き出し 1 (枠付き) 39"/>
            <p:cNvSpPr/>
            <p:nvPr/>
          </p:nvSpPr>
          <p:spPr>
            <a:xfrm>
              <a:off x="5749766" y="1417623"/>
              <a:ext cx="1900180" cy="590677"/>
            </a:xfrm>
            <a:prstGeom prst="borderCallout1">
              <a:avLst>
                <a:gd name="adj1" fmla="val 18750"/>
                <a:gd name="adj2" fmla="val -8333"/>
                <a:gd name="adj3" fmla="val 25833"/>
                <a:gd name="adj4" fmla="val -69421"/>
              </a:avLst>
            </a:prstGeom>
            <a:solidFill>
              <a:srgbClr val="FFFF66"/>
            </a:solidFill>
            <a:ln w="34925">
              <a:solidFill>
                <a:schemeClr val="accent5">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dirty="0" smtClean="0">
                  <a:solidFill>
                    <a:schemeClr val="accent5">
                      <a:lumMod val="50000"/>
                    </a:schemeClr>
                  </a:solidFill>
                </a:rPr>
                <a:t>常名　</a:t>
              </a:r>
              <a:r>
                <a:rPr kumimoji="1" lang="en-US" altLang="ja-JP" dirty="0" smtClean="0">
                  <a:solidFill>
                    <a:schemeClr val="accent5">
                      <a:lumMod val="50000"/>
                    </a:schemeClr>
                  </a:solidFill>
                </a:rPr>
                <a:t>41.51</a:t>
              </a:r>
              <a:r>
                <a:rPr kumimoji="1" lang="ja-JP" altLang="en-US" dirty="0" smtClean="0">
                  <a:solidFill>
                    <a:schemeClr val="accent5">
                      <a:lumMod val="50000"/>
                    </a:schemeClr>
                  </a:solidFill>
                </a:rPr>
                <a:t>％</a:t>
              </a:r>
              <a:endParaRPr kumimoji="1" lang="ja-JP" altLang="en-US" dirty="0">
                <a:solidFill>
                  <a:schemeClr val="accent5">
                    <a:lumMod val="50000"/>
                  </a:schemeClr>
                </a:solidFill>
              </a:endParaRPr>
            </a:p>
          </p:txBody>
        </p:sp>
      </p:grpSp>
      <p:grpSp>
        <p:nvGrpSpPr>
          <p:cNvPr id="41" name="図形グループ 40"/>
          <p:cNvGrpSpPr/>
          <p:nvPr/>
        </p:nvGrpSpPr>
        <p:grpSpPr>
          <a:xfrm>
            <a:off x="4469853" y="3760257"/>
            <a:ext cx="4528926" cy="610749"/>
            <a:chOff x="4469853" y="3760257"/>
            <a:chExt cx="4528926" cy="610749"/>
          </a:xfrm>
        </p:grpSpPr>
        <p:sp>
          <p:nvSpPr>
            <p:cNvPr id="42" name="フリーフォーム 41"/>
            <p:cNvSpPr/>
            <p:nvPr/>
          </p:nvSpPr>
          <p:spPr>
            <a:xfrm>
              <a:off x="4469853" y="3967377"/>
              <a:ext cx="561193" cy="403629"/>
            </a:xfrm>
            <a:custGeom>
              <a:avLst/>
              <a:gdLst>
                <a:gd name="connsiteX0" fmla="*/ 127991 w 561193"/>
                <a:gd name="connsiteY0" fmla="*/ 0 h 403629"/>
                <a:gd name="connsiteX1" fmla="*/ 295365 w 561193"/>
                <a:gd name="connsiteY1" fmla="*/ 127980 h 403629"/>
                <a:gd name="connsiteX2" fmla="*/ 393820 w 561193"/>
                <a:gd name="connsiteY2" fmla="*/ 147669 h 403629"/>
                <a:gd name="connsiteX3" fmla="*/ 295365 w 561193"/>
                <a:gd name="connsiteY3" fmla="*/ 127980 h 403629"/>
                <a:gd name="connsiteX4" fmla="*/ 561193 w 561193"/>
                <a:gd name="connsiteY4" fmla="*/ 147669 h 403629"/>
                <a:gd name="connsiteX5" fmla="*/ 334747 w 561193"/>
                <a:gd name="connsiteY5" fmla="*/ 403629 h 403629"/>
                <a:gd name="connsiteX6" fmla="*/ 0 w 561193"/>
                <a:gd name="connsiteY6" fmla="*/ 344561 h 403629"/>
                <a:gd name="connsiteX7" fmla="*/ 68918 w 561193"/>
                <a:gd name="connsiteY7" fmla="*/ 127980 h 403629"/>
                <a:gd name="connsiteX8" fmla="*/ 127991 w 561193"/>
                <a:gd name="connsiteY8" fmla="*/ 0 h 403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1193" h="403629">
                  <a:moveTo>
                    <a:pt x="127991" y="0"/>
                  </a:moveTo>
                  <a:lnTo>
                    <a:pt x="295365" y="127980"/>
                  </a:lnTo>
                  <a:lnTo>
                    <a:pt x="393820" y="147669"/>
                  </a:lnTo>
                  <a:lnTo>
                    <a:pt x="295365" y="127980"/>
                  </a:lnTo>
                  <a:lnTo>
                    <a:pt x="561193" y="147669"/>
                  </a:lnTo>
                  <a:lnTo>
                    <a:pt x="334747" y="403629"/>
                  </a:lnTo>
                  <a:lnTo>
                    <a:pt x="0" y="344561"/>
                  </a:lnTo>
                  <a:lnTo>
                    <a:pt x="68918" y="127980"/>
                  </a:lnTo>
                  <a:lnTo>
                    <a:pt x="127991" y="0"/>
                  </a:lnTo>
                  <a:close/>
                </a:path>
              </a:pathLst>
            </a:custGeom>
            <a:gradFill flip="none" rotWithShape="1">
              <a:gsLst>
                <a:gs pos="0">
                  <a:schemeClr val="accent2">
                    <a:tint val="100000"/>
                    <a:shade val="100000"/>
                    <a:satMod val="130000"/>
                    <a:alpha val="67000"/>
                  </a:schemeClr>
                </a:gs>
                <a:gs pos="100000">
                  <a:schemeClr val="accent2">
                    <a:tint val="50000"/>
                    <a:shade val="100000"/>
                    <a:satMod val="350000"/>
                    <a:alpha val="67000"/>
                  </a:schemeClr>
                </a:gs>
              </a:gsLst>
              <a:lin ang="16200000" scaled="0"/>
              <a:tileRect/>
            </a:gradFill>
          </p:spPr>
          <p:style>
            <a:lnRef idx="1">
              <a:schemeClr val="accent2"/>
            </a:lnRef>
            <a:fillRef idx="3">
              <a:schemeClr val="accent2"/>
            </a:fillRef>
            <a:effectRef idx="2">
              <a:schemeClr val="accent2"/>
            </a:effectRef>
            <a:fontRef idx="minor">
              <a:schemeClr val="lt1"/>
            </a:fontRef>
          </p:style>
          <p:txBody>
            <a:bodyPr rtlCol="0" anchor="ctr"/>
            <a:lstStyle/>
            <a:p>
              <a:pPr algn="ctr"/>
              <a:endParaRPr kumimoji="1" lang="ja-JP" altLang="en-US"/>
            </a:p>
          </p:txBody>
        </p:sp>
        <p:sp>
          <p:nvSpPr>
            <p:cNvPr id="43" name="線吹き出し 1 (枠付き) 42"/>
            <p:cNvSpPr/>
            <p:nvPr/>
          </p:nvSpPr>
          <p:spPr>
            <a:xfrm>
              <a:off x="6399569" y="3760257"/>
              <a:ext cx="2599210" cy="590677"/>
            </a:xfrm>
            <a:prstGeom prst="borderCallout1">
              <a:avLst>
                <a:gd name="adj1" fmla="val 18750"/>
                <a:gd name="adj2" fmla="val -8333"/>
                <a:gd name="adj3" fmla="val 75833"/>
                <a:gd name="adj4" fmla="val -63407"/>
              </a:avLst>
            </a:prstGeom>
            <a:solidFill>
              <a:srgbClr val="FFFF66"/>
            </a:solidFill>
            <a:ln w="34925">
              <a:solidFill>
                <a:schemeClr val="accent5">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dirty="0" smtClean="0">
                  <a:solidFill>
                    <a:schemeClr val="accent5">
                      <a:lumMod val="50000"/>
                    </a:schemeClr>
                  </a:solidFill>
                </a:rPr>
                <a:t>小岩田東</a:t>
              </a:r>
              <a:r>
                <a:rPr kumimoji="1" lang="en-US" altLang="ja-JP" dirty="0" smtClean="0">
                  <a:solidFill>
                    <a:schemeClr val="accent5">
                      <a:lumMod val="50000"/>
                    </a:schemeClr>
                  </a:solidFill>
                </a:rPr>
                <a:t>2</a:t>
              </a:r>
              <a:r>
                <a:rPr kumimoji="1" lang="ja-JP" altLang="en-US" dirty="0" smtClean="0">
                  <a:solidFill>
                    <a:schemeClr val="accent5">
                      <a:lumMod val="50000"/>
                    </a:schemeClr>
                  </a:solidFill>
                </a:rPr>
                <a:t>丁目　</a:t>
              </a:r>
              <a:r>
                <a:rPr kumimoji="1" lang="en-US" altLang="ja-JP" dirty="0" smtClean="0">
                  <a:solidFill>
                    <a:schemeClr val="accent5">
                      <a:lumMod val="50000"/>
                    </a:schemeClr>
                  </a:solidFill>
                </a:rPr>
                <a:t>44.15</a:t>
              </a:r>
              <a:r>
                <a:rPr kumimoji="1" lang="ja-JP" altLang="en-US" dirty="0" smtClean="0">
                  <a:solidFill>
                    <a:schemeClr val="accent5">
                      <a:lumMod val="50000"/>
                    </a:schemeClr>
                  </a:solidFill>
                </a:rPr>
                <a:t>％</a:t>
              </a:r>
              <a:endParaRPr kumimoji="1" lang="ja-JP" altLang="en-US" dirty="0">
                <a:solidFill>
                  <a:schemeClr val="accent5">
                    <a:lumMod val="50000"/>
                  </a:schemeClr>
                </a:solidFill>
              </a:endParaRPr>
            </a:p>
          </p:txBody>
        </p:sp>
      </p:grpSp>
      <p:grpSp>
        <p:nvGrpSpPr>
          <p:cNvPr id="44" name="図形グループ 43"/>
          <p:cNvGrpSpPr/>
          <p:nvPr/>
        </p:nvGrpSpPr>
        <p:grpSpPr>
          <a:xfrm>
            <a:off x="536373" y="4518675"/>
            <a:ext cx="2988313" cy="1791719"/>
            <a:chOff x="536373" y="4518675"/>
            <a:chExt cx="2988313" cy="1791719"/>
          </a:xfrm>
        </p:grpSpPr>
        <p:sp>
          <p:nvSpPr>
            <p:cNvPr id="45" name="フリーフォーム 44"/>
            <p:cNvSpPr/>
            <p:nvPr/>
          </p:nvSpPr>
          <p:spPr>
            <a:xfrm>
              <a:off x="3189939" y="5444068"/>
              <a:ext cx="334747" cy="866326"/>
            </a:xfrm>
            <a:custGeom>
              <a:avLst/>
              <a:gdLst>
                <a:gd name="connsiteX0" fmla="*/ 118146 w 334747"/>
                <a:gd name="connsiteY0" fmla="*/ 0 h 866326"/>
                <a:gd name="connsiteX1" fmla="*/ 334747 w 334747"/>
                <a:gd name="connsiteY1" fmla="*/ 167359 h 866326"/>
                <a:gd name="connsiteX2" fmla="*/ 275674 w 334747"/>
                <a:gd name="connsiteY2" fmla="*/ 433163 h 866326"/>
                <a:gd name="connsiteX3" fmla="*/ 147683 w 334747"/>
                <a:gd name="connsiteY3" fmla="*/ 452852 h 866326"/>
                <a:gd name="connsiteX4" fmla="*/ 98455 w 334747"/>
                <a:gd name="connsiteY4" fmla="*/ 846636 h 866326"/>
                <a:gd name="connsiteX5" fmla="*/ 0 w 334747"/>
                <a:gd name="connsiteY5" fmla="*/ 866326 h 866326"/>
                <a:gd name="connsiteX6" fmla="*/ 0 w 334747"/>
                <a:gd name="connsiteY6" fmla="*/ 758035 h 866326"/>
                <a:gd name="connsiteX7" fmla="*/ 118146 w 334747"/>
                <a:gd name="connsiteY7" fmla="*/ 0 h 866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4747" h="866326">
                  <a:moveTo>
                    <a:pt x="118146" y="0"/>
                  </a:moveTo>
                  <a:lnTo>
                    <a:pt x="334747" y="167359"/>
                  </a:lnTo>
                  <a:lnTo>
                    <a:pt x="275674" y="433163"/>
                  </a:lnTo>
                  <a:lnTo>
                    <a:pt x="147683" y="452852"/>
                  </a:lnTo>
                  <a:lnTo>
                    <a:pt x="98455" y="846636"/>
                  </a:lnTo>
                  <a:lnTo>
                    <a:pt x="0" y="866326"/>
                  </a:lnTo>
                  <a:lnTo>
                    <a:pt x="0" y="758035"/>
                  </a:lnTo>
                  <a:lnTo>
                    <a:pt x="118146" y="0"/>
                  </a:lnTo>
                  <a:close/>
                </a:path>
              </a:pathLst>
            </a:custGeom>
            <a:gradFill flip="none" rotWithShape="1">
              <a:gsLst>
                <a:gs pos="0">
                  <a:schemeClr val="accent2">
                    <a:tint val="100000"/>
                    <a:shade val="100000"/>
                    <a:satMod val="130000"/>
                    <a:alpha val="65000"/>
                  </a:schemeClr>
                </a:gs>
                <a:gs pos="100000">
                  <a:schemeClr val="accent2">
                    <a:tint val="50000"/>
                    <a:shade val="100000"/>
                    <a:satMod val="350000"/>
                    <a:alpha val="65000"/>
                  </a:schemeClr>
                </a:gs>
              </a:gsLst>
              <a:lin ang="16200000" scaled="0"/>
              <a:tileRect/>
            </a:gradFill>
          </p:spPr>
          <p:style>
            <a:lnRef idx="1">
              <a:schemeClr val="accent2"/>
            </a:lnRef>
            <a:fillRef idx="3">
              <a:schemeClr val="accent2"/>
            </a:fillRef>
            <a:effectRef idx="2">
              <a:schemeClr val="accent2"/>
            </a:effectRef>
            <a:fontRef idx="minor">
              <a:schemeClr val="lt1"/>
            </a:fontRef>
          </p:style>
          <p:txBody>
            <a:bodyPr rtlCol="0" anchor="ctr"/>
            <a:lstStyle/>
            <a:p>
              <a:pPr algn="ctr"/>
              <a:endParaRPr kumimoji="1" lang="ja-JP" altLang="en-US"/>
            </a:p>
          </p:txBody>
        </p:sp>
        <p:sp>
          <p:nvSpPr>
            <p:cNvPr id="46" name="線吹き出し 1 (枠付き) 45"/>
            <p:cNvSpPr/>
            <p:nvPr/>
          </p:nvSpPr>
          <p:spPr>
            <a:xfrm>
              <a:off x="536373" y="4518675"/>
              <a:ext cx="1900180" cy="590677"/>
            </a:xfrm>
            <a:prstGeom prst="borderCallout1">
              <a:avLst>
                <a:gd name="adj1" fmla="val 203750"/>
                <a:gd name="adj2" fmla="val 147107"/>
                <a:gd name="adj3" fmla="val 30833"/>
                <a:gd name="adj4" fmla="val 104672"/>
              </a:avLst>
            </a:prstGeom>
            <a:solidFill>
              <a:srgbClr val="FFFF66"/>
            </a:solidFill>
            <a:ln w="38100">
              <a:solidFill>
                <a:schemeClr val="accent5">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dirty="0" smtClean="0">
                  <a:solidFill>
                    <a:schemeClr val="accent5">
                      <a:lumMod val="50000"/>
                    </a:schemeClr>
                  </a:solidFill>
                </a:rPr>
                <a:t>荒川沖西</a:t>
              </a:r>
              <a:r>
                <a:rPr lang="en-US" altLang="ja-JP" dirty="0" smtClean="0">
                  <a:solidFill>
                    <a:schemeClr val="accent5">
                      <a:lumMod val="50000"/>
                    </a:schemeClr>
                  </a:solidFill>
                </a:rPr>
                <a:t>2</a:t>
              </a:r>
              <a:r>
                <a:rPr lang="ja-JP" altLang="en-US" dirty="0" smtClean="0">
                  <a:solidFill>
                    <a:schemeClr val="accent5">
                      <a:lumMod val="50000"/>
                    </a:schemeClr>
                  </a:solidFill>
                </a:rPr>
                <a:t>丁目</a:t>
              </a:r>
              <a:r>
                <a:rPr kumimoji="1" lang="ja-JP" altLang="en-US" dirty="0" smtClean="0">
                  <a:solidFill>
                    <a:schemeClr val="accent5">
                      <a:lumMod val="50000"/>
                    </a:schemeClr>
                  </a:solidFill>
                </a:rPr>
                <a:t>　</a:t>
              </a:r>
              <a:r>
                <a:rPr kumimoji="1" lang="en-US" altLang="ja-JP" dirty="0" smtClean="0">
                  <a:solidFill>
                    <a:schemeClr val="accent5">
                      <a:lumMod val="50000"/>
                    </a:schemeClr>
                  </a:solidFill>
                </a:rPr>
                <a:t>48.35</a:t>
              </a:r>
              <a:r>
                <a:rPr kumimoji="1" lang="ja-JP" altLang="en-US" dirty="0" smtClean="0">
                  <a:solidFill>
                    <a:schemeClr val="accent5">
                      <a:lumMod val="50000"/>
                    </a:schemeClr>
                  </a:solidFill>
                </a:rPr>
                <a:t>％</a:t>
              </a:r>
              <a:endParaRPr kumimoji="1" lang="ja-JP" altLang="en-US" dirty="0">
                <a:solidFill>
                  <a:schemeClr val="accent5">
                    <a:lumMod val="50000"/>
                  </a:schemeClr>
                </a:solidFill>
              </a:endParaRPr>
            </a:p>
          </p:txBody>
        </p:sp>
      </p:grpSp>
      <p:grpSp>
        <p:nvGrpSpPr>
          <p:cNvPr id="50" name="図形グループ 49"/>
          <p:cNvGrpSpPr/>
          <p:nvPr/>
        </p:nvGrpSpPr>
        <p:grpSpPr>
          <a:xfrm>
            <a:off x="5070428" y="4518675"/>
            <a:ext cx="3859433" cy="693854"/>
            <a:chOff x="5070428" y="4518675"/>
            <a:chExt cx="3859433" cy="693854"/>
          </a:xfrm>
        </p:grpSpPr>
        <p:sp>
          <p:nvSpPr>
            <p:cNvPr id="51" name="フリーフォーム 50"/>
            <p:cNvSpPr/>
            <p:nvPr/>
          </p:nvSpPr>
          <p:spPr>
            <a:xfrm>
              <a:off x="5070428" y="4518675"/>
              <a:ext cx="511966" cy="502075"/>
            </a:xfrm>
            <a:custGeom>
              <a:avLst/>
              <a:gdLst>
                <a:gd name="connsiteX0" fmla="*/ 393820 w 511966"/>
                <a:gd name="connsiteY0" fmla="*/ 502075 h 502075"/>
                <a:gd name="connsiteX1" fmla="*/ 0 w 511966"/>
                <a:gd name="connsiteY1" fmla="*/ 383940 h 502075"/>
                <a:gd name="connsiteX2" fmla="*/ 187064 w 511966"/>
                <a:gd name="connsiteY2" fmla="*/ 0 h 502075"/>
                <a:gd name="connsiteX3" fmla="*/ 511966 w 511966"/>
                <a:gd name="connsiteY3" fmla="*/ 167358 h 502075"/>
                <a:gd name="connsiteX4" fmla="*/ 393820 w 511966"/>
                <a:gd name="connsiteY4" fmla="*/ 502075 h 502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1966" h="502075">
                  <a:moveTo>
                    <a:pt x="393820" y="502075"/>
                  </a:moveTo>
                  <a:lnTo>
                    <a:pt x="0" y="383940"/>
                  </a:lnTo>
                  <a:lnTo>
                    <a:pt x="187064" y="0"/>
                  </a:lnTo>
                  <a:lnTo>
                    <a:pt x="511966" y="167358"/>
                  </a:lnTo>
                  <a:lnTo>
                    <a:pt x="393820" y="502075"/>
                  </a:lnTo>
                  <a:close/>
                </a:path>
              </a:pathLst>
            </a:custGeom>
            <a:gradFill flip="none" rotWithShape="1">
              <a:gsLst>
                <a:gs pos="0">
                  <a:schemeClr val="accent2">
                    <a:tint val="100000"/>
                    <a:shade val="100000"/>
                    <a:satMod val="130000"/>
                    <a:alpha val="50000"/>
                  </a:schemeClr>
                </a:gs>
                <a:gs pos="100000">
                  <a:schemeClr val="accent2">
                    <a:tint val="50000"/>
                    <a:shade val="100000"/>
                    <a:satMod val="350000"/>
                    <a:alpha val="50000"/>
                  </a:schemeClr>
                </a:gs>
              </a:gsLst>
              <a:lin ang="16200000" scaled="0"/>
              <a:tileRect/>
            </a:gradFill>
          </p:spPr>
          <p:style>
            <a:lnRef idx="1">
              <a:schemeClr val="accent2"/>
            </a:lnRef>
            <a:fillRef idx="3">
              <a:schemeClr val="accent2"/>
            </a:fillRef>
            <a:effectRef idx="2">
              <a:schemeClr val="accent2"/>
            </a:effectRef>
            <a:fontRef idx="minor">
              <a:schemeClr val="lt1"/>
            </a:fontRef>
          </p:style>
          <p:txBody>
            <a:bodyPr rtlCol="0" anchor="ctr"/>
            <a:lstStyle/>
            <a:p>
              <a:pPr algn="ctr"/>
              <a:endParaRPr kumimoji="1" lang="ja-JP" altLang="en-US"/>
            </a:p>
          </p:txBody>
        </p:sp>
        <p:sp>
          <p:nvSpPr>
            <p:cNvPr id="52" name="線吹き出し 1 (枠付き) 51"/>
            <p:cNvSpPr/>
            <p:nvPr/>
          </p:nvSpPr>
          <p:spPr>
            <a:xfrm>
              <a:off x="6330651" y="4621852"/>
              <a:ext cx="2599210" cy="590677"/>
            </a:xfrm>
            <a:prstGeom prst="borderCallout1">
              <a:avLst>
                <a:gd name="adj1" fmla="val 18750"/>
                <a:gd name="adj2" fmla="val -8333"/>
                <a:gd name="adj3" fmla="val 29167"/>
                <a:gd name="adj4" fmla="val -36134"/>
              </a:avLst>
            </a:prstGeom>
            <a:solidFill>
              <a:srgbClr val="FFFF66"/>
            </a:solidFill>
            <a:ln w="34925">
              <a:solidFill>
                <a:schemeClr val="accent5">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dirty="0" smtClean="0">
                  <a:solidFill>
                    <a:schemeClr val="accent5">
                      <a:lumMod val="50000"/>
                    </a:schemeClr>
                  </a:solidFill>
                </a:rPr>
                <a:t>鳥山</a:t>
              </a:r>
              <a:r>
                <a:rPr lang="en-US" altLang="ja-JP" dirty="0" smtClean="0">
                  <a:solidFill>
                    <a:schemeClr val="accent5">
                      <a:lumMod val="50000"/>
                    </a:schemeClr>
                  </a:solidFill>
                </a:rPr>
                <a:t>4</a:t>
              </a:r>
              <a:r>
                <a:rPr lang="ja-JP" altLang="en-US" dirty="0" smtClean="0">
                  <a:solidFill>
                    <a:schemeClr val="accent5">
                      <a:lumMod val="50000"/>
                    </a:schemeClr>
                  </a:solidFill>
                </a:rPr>
                <a:t>丁目</a:t>
              </a:r>
              <a:r>
                <a:rPr kumimoji="1" lang="ja-JP" altLang="en-US" dirty="0" smtClean="0">
                  <a:solidFill>
                    <a:schemeClr val="accent5">
                      <a:lumMod val="50000"/>
                    </a:schemeClr>
                  </a:solidFill>
                </a:rPr>
                <a:t>　</a:t>
              </a:r>
              <a:r>
                <a:rPr kumimoji="1" lang="en-US" altLang="ja-JP" dirty="0" smtClean="0">
                  <a:solidFill>
                    <a:schemeClr val="accent5">
                      <a:lumMod val="50000"/>
                    </a:schemeClr>
                  </a:solidFill>
                </a:rPr>
                <a:t>43.11</a:t>
              </a:r>
              <a:r>
                <a:rPr kumimoji="1" lang="ja-JP" altLang="en-US" dirty="0" smtClean="0">
                  <a:solidFill>
                    <a:schemeClr val="accent5">
                      <a:lumMod val="50000"/>
                    </a:schemeClr>
                  </a:solidFill>
                </a:rPr>
                <a:t>％</a:t>
              </a:r>
              <a:endParaRPr kumimoji="1" lang="ja-JP" altLang="en-US" dirty="0">
                <a:solidFill>
                  <a:schemeClr val="accent5">
                    <a:lumMod val="50000"/>
                  </a:schemeClr>
                </a:solidFill>
              </a:endParaRPr>
            </a:p>
          </p:txBody>
        </p:sp>
      </p:grpSp>
      <p:sp>
        <p:nvSpPr>
          <p:cNvPr id="53" name="正方形/長方形 52"/>
          <p:cNvSpPr/>
          <p:nvPr/>
        </p:nvSpPr>
        <p:spPr>
          <a:xfrm>
            <a:off x="59764" y="5907561"/>
            <a:ext cx="2931418" cy="80566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2400" dirty="0"/>
              <a:t>土浦市の高齢化率</a:t>
            </a:r>
            <a:endParaRPr lang="en-US" altLang="ja-JP" sz="2400" dirty="0"/>
          </a:p>
          <a:p>
            <a:pPr algn="ctr"/>
            <a:r>
              <a:rPr lang="en-US" altLang="ja-JP" sz="2400" dirty="0" smtClean="0"/>
              <a:t>23.87%</a:t>
            </a:r>
            <a:endParaRPr lang="ja-JP" altLang="en-US" sz="2400" dirty="0"/>
          </a:p>
        </p:txBody>
      </p:sp>
      <p:cxnSp>
        <p:nvCxnSpPr>
          <p:cNvPr id="54" name="直線コネクタ 53"/>
          <p:cNvCxnSpPr/>
          <p:nvPr/>
        </p:nvCxnSpPr>
        <p:spPr>
          <a:xfrm flipH="1">
            <a:off x="4371398" y="994305"/>
            <a:ext cx="98455" cy="0"/>
          </a:xfrm>
          <a:prstGeom prst="line">
            <a:avLst/>
          </a:prstGeom>
        </p:spPr>
        <p:style>
          <a:lnRef idx="2">
            <a:schemeClr val="accent1"/>
          </a:lnRef>
          <a:fillRef idx="0">
            <a:schemeClr val="accent1"/>
          </a:fillRef>
          <a:effectRef idx="1">
            <a:schemeClr val="accent1"/>
          </a:effectRef>
          <a:fontRef idx="minor">
            <a:schemeClr val="tx1"/>
          </a:fontRef>
        </p:style>
      </p:cxnSp>
      <p:grpSp>
        <p:nvGrpSpPr>
          <p:cNvPr id="47" name="図形グループ 46"/>
          <p:cNvGrpSpPr/>
          <p:nvPr/>
        </p:nvGrpSpPr>
        <p:grpSpPr>
          <a:xfrm>
            <a:off x="452966" y="1619312"/>
            <a:ext cx="8238067" cy="4872566"/>
            <a:chOff x="550332" y="1788583"/>
            <a:chExt cx="8238067" cy="4872566"/>
          </a:xfrm>
        </p:grpSpPr>
        <p:pic>
          <p:nvPicPr>
            <p:cNvPr id="48" name="図 47" descr="illust201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12195" y="4402666"/>
              <a:ext cx="1776204" cy="2258483"/>
            </a:xfrm>
            <a:prstGeom prst="rect">
              <a:avLst/>
            </a:prstGeom>
          </p:spPr>
        </p:pic>
        <p:sp>
          <p:nvSpPr>
            <p:cNvPr id="49" name="円形吹き出し 48"/>
            <p:cNvSpPr/>
            <p:nvPr/>
          </p:nvSpPr>
          <p:spPr>
            <a:xfrm>
              <a:off x="550332" y="1788583"/>
              <a:ext cx="6720417" cy="3549650"/>
            </a:xfrm>
            <a:prstGeom prst="wedgeEllipseCallout">
              <a:avLst>
                <a:gd name="adj1" fmla="val 48701"/>
                <a:gd name="adj2" fmla="val 36859"/>
              </a:avLst>
            </a:prstGeom>
            <a:solidFill>
              <a:schemeClr val="accent5">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2800" dirty="0" smtClean="0"/>
                <a:t>高齢化率の高い地域では</a:t>
              </a:r>
              <a:endParaRPr lang="en-US" altLang="ja-JP" sz="2800" dirty="0" smtClean="0"/>
            </a:p>
            <a:p>
              <a:pPr algn="ctr"/>
              <a:r>
                <a:rPr lang="ja-JP" altLang="en-US" sz="2800" dirty="0" smtClean="0"/>
                <a:t>コミュニティ形成など</a:t>
              </a:r>
              <a:r>
                <a:rPr lang="ja-JP" altLang="en-US" sz="2800" dirty="0" smtClean="0"/>
                <a:t>に</a:t>
              </a:r>
              <a:r>
                <a:rPr lang="ja-JP" altLang="en-US" sz="2800" dirty="0" smtClean="0"/>
                <a:t>支障があるのでは？</a:t>
              </a:r>
              <a:endParaRPr lang="en-US" altLang="ja-JP" sz="2800" dirty="0" smtClean="0"/>
            </a:p>
          </p:txBody>
        </p:sp>
      </p:grpSp>
      <p:grpSp>
        <p:nvGrpSpPr>
          <p:cNvPr id="55" name="図形グループ 54"/>
          <p:cNvGrpSpPr/>
          <p:nvPr/>
        </p:nvGrpSpPr>
        <p:grpSpPr>
          <a:xfrm>
            <a:off x="109483" y="136056"/>
            <a:ext cx="8915956" cy="646404"/>
            <a:chOff x="18436" y="136070"/>
            <a:chExt cx="8915956" cy="646404"/>
          </a:xfrm>
        </p:grpSpPr>
        <p:grpSp>
          <p:nvGrpSpPr>
            <p:cNvPr id="56" name="図形グループ 55"/>
            <p:cNvGrpSpPr/>
            <p:nvPr/>
          </p:nvGrpSpPr>
          <p:grpSpPr>
            <a:xfrm>
              <a:off x="18436" y="136070"/>
              <a:ext cx="8915956" cy="646404"/>
              <a:chOff x="67704" y="136079"/>
              <a:chExt cx="9932055" cy="646402"/>
            </a:xfrm>
          </p:grpSpPr>
          <p:sp>
            <p:nvSpPr>
              <p:cNvPr id="58" name="フローチャート: 記憶データ 57"/>
              <p:cNvSpPr/>
              <p:nvPr/>
            </p:nvSpPr>
            <p:spPr>
              <a:xfrm rot="10800000" flipV="1">
                <a:off x="2490293" y="136081"/>
                <a:ext cx="1383854" cy="646395"/>
              </a:xfrm>
              <a:prstGeom prst="flowChartOnlineStorage">
                <a:avLst/>
              </a:prstGeom>
              <a:solidFill>
                <a:srgbClr val="6CA326"/>
              </a:solidFill>
            </p:spPr>
            <p:style>
              <a:lnRef idx="1">
                <a:schemeClr val="accent1"/>
              </a:lnRef>
              <a:fillRef idx="3">
                <a:schemeClr val="accent1"/>
              </a:fillRef>
              <a:effectRef idx="2">
                <a:schemeClr val="accent1"/>
              </a:effectRef>
              <a:fontRef idx="minor">
                <a:schemeClr val="lt1"/>
              </a:fontRef>
            </p:style>
            <p:txBody>
              <a:bodyPr wrap="none" rtlCol="0" anchor="ctr">
                <a:scene3d>
                  <a:camera prst="orthographicFront">
                    <a:rot lat="0" lon="0" rev="0"/>
                  </a:camera>
                  <a:lightRig rig="threePt" dir="t"/>
                </a:scene3d>
              </a:bodyPr>
              <a:lstStyle/>
              <a:p>
                <a:pPr algn="ctr"/>
                <a:r>
                  <a:rPr kumimoji="1" lang="ja-JP" altLang="en-US" sz="2800" dirty="0" smtClean="0"/>
                  <a:t>観光</a:t>
                </a:r>
                <a:endParaRPr kumimoji="1" lang="ja-JP" altLang="en-US" sz="2800" dirty="0"/>
              </a:p>
            </p:txBody>
          </p:sp>
          <p:sp>
            <p:nvSpPr>
              <p:cNvPr id="59" name="フローチャート: 記憶データ 58"/>
              <p:cNvSpPr/>
              <p:nvPr/>
            </p:nvSpPr>
            <p:spPr>
              <a:xfrm rot="10800000" flipV="1">
                <a:off x="3705380" y="136085"/>
                <a:ext cx="1383854" cy="646395"/>
              </a:xfrm>
              <a:prstGeom prst="flowChartOnlineStorage">
                <a:avLst/>
              </a:prstGeom>
              <a:solidFill>
                <a:srgbClr val="7FC02C"/>
              </a:solidFill>
            </p:spPr>
            <p:style>
              <a:lnRef idx="1">
                <a:schemeClr val="accent1"/>
              </a:lnRef>
              <a:fillRef idx="3">
                <a:schemeClr val="accent1"/>
              </a:fillRef>
              <a:effectRef idx="2">
                <a:schemeClr val="accent1"/>
              </a:effectRef>
              <a:fontRef idx="minor">
                <a:schemeClr val="lt1"/>
              </a:fontRef>
            </p:style>
            <p:txBody>
              <a:bodyPr wrap="none" rtlCol="0" anchor="ctr">
                <a:scene3d>
                  <a:camera prst="orthographicFront">
                    <a:rot lat="0" lon="0" rev="0"/>
                  </a:camera>
                  <a:lightRig rig="threePt" dir="t"/>
                </a:scene3d>
              </a:bodyPr>
              <a:lstStyle/>
              <a:p>
                <a:pPr algn="ctr"/>
                <a:r>
                  <a:rPr kumimoji="1" lang="ja-JP" altLang="en-US" sz="2800" dirty="0" smtClean="0"/>
                  <a:t>産業</a:t>
                </a:r>
                <a:endParaRPr kumimoji="1" lang="ja-JP" altLang="en-US" sz="2800" dirty="0"/>
              </a:p>
            </p:txBody>
          </p:sp>
          <p:sp>
            <p:nvSpPr>
              <p:cNvPr id="60" name="フローチャート: 記憶データ 59"/>
              <p:cNvSpPr/>
              <p:nvPr/>
            </p:nvSpPr>
            <p:spPr>
              <a:xfrm rot="10800000" flipV="1">
                <a:off x="4933388" y="136082"/>
                <a:ext cx="1383854" cy="646395"/>
              </a:xfrm>
              <a:prstGeom prst="flowChartOnlineStorage">
                <a:avLst/>
              </a:prstGeom>
              <a:solidFill>
                <a:srgbClr val="8FDA30"/>
              </a:solidFill>
            </p:spPr>
            <p:style>
              <a:lnRef idx="1">
                <a:schemeClr val="accent1"/>
              </a:lnRef>
              <a:fillRef idx="3">
                <a:schemeClr val="accent1"/>
              </a:fillRef>
              <a:effectRef idx="2">
                <a:schemeClr val="accent1"/>
              </a:effectRef>
              <a:fontRef idx="minor">
                <a:schemeClr val="lt1"/>
              </a:fontRef>
            </p:style>
            <p:txBody>
              <a:bodyPr wrap="none" rtlCol="0" anchor="ctr">
                <a:scene3d>
                  <a:camera prst="orthographicFront">
                    <a:rot lat="0" lon="0" rev="0"/>
                  </a:camera>
                  <a:lightRig rig="threePt" dir="t"/>
                </a:scene3d>
              </a:bodyPr>
              <a:lstStyle/>
              <a:p>
                <a:pPr algn="ctr"/>
                <a:r>
                  <a:rPr lang="ja-JP" altLang="en-US" sz="2800" dirty="0" smtClean="0">
                    <a:solidFill>
                      <a:schemeClr val="bg1"/>
                    </a:solidFill>
                  </a:rPr>
                  <a:t>防犯</a:t>
                </a:r>
                <a:endParaRPr kumimoji="1" lang="ja-JP" altLang="en-US" sz="2800" dirty="0">
                  <a:solidFill>
                    <a:schemeClr val="bg1"/>
                  </a:solidFill>
                </a:endParaRPr>
              </a:p>
            </p:txBody>
          </p:sp>
          <p:sp>
            <p:nvSpPr>
              <p:cNvPr id="61" name="フローチャート: 記憶データ 60"/>
              <p:cNvSpPr/>
              <p:nvPr/>
            </p:nvSpPr>
            <p:spPr>
              <a:xfrm rot="10800000" flipV="1">
                <a:off x="6153196" y="136079"/>
                <a:ext cx="1383854" cy="646395"/>
              </a:xfrm>
              <a:prstGeom prst="flowChartOnlineStorage">
                <a:avLst/>
              </a:prstGeom>
              <a:solidFill>
                <a:srgbClr val="9FF335"/>
              </a:solidFill>
            </p:spPr>
            <p:style>
              <a:lnRef idx="1">
                <a:schemeClr val="accent1"/>
              </a:lnRef>
              <a:fillRef idx="3">
                <a:schemeClr val="accent1"/>
              </a:fillRef>
              <a:effectRef idx="2">
                <a:schemeClr val="accent1"/>
              </a:effectRef>
              <a:fontRef idx="minor">
                <a:schemeClr val="lt1"/>
              </a:fontRef>
            </p:style>
            <p:txBody>
              <a:bodyPr wrap="none" rtlCol="0" anchor="ctr">
                <a:scene3d>
                  <a:camera prst="orthographicFront">
                    <a:rot lat="0" lon="0" rev="0"/>
                  </a:camera>
                  <a:lightRig rig="threePt" dir="t"/>
                </a:scene3d>
              </a:bodyPr>
              <a:lstStyle/>
              <a:p>
                <a:pPr algn="ctr"/>
                <a:r>
                  <a:rPr lang="ja-JP" altLang="en-US" sz="2800" dirty="0" smtClean="0"/>
                  <a:t>交通</a:t>
                </a:r>
                <a:endParaRPr kumimoji="1" lang="ja-JP" altLang="en-US" sz="2800" dirty="0"/>
              </a:p>
            </p:txBody>
          </p:sp>
          <p:sp>
            <p:nvSpPr>
              <p:cNvPr id="62" name="フローチャート: 記憶データ 61"/>
              <p:cNvSpPr/>
              <p:nvPr/>
            </p:nvSpPr>
            <p:spPr>
              <a:xfrm rot="10800000" flipV="1">
                <a:off x="67704" y="136083"/>
                <a:ext cx="1383854" cy="646395"/>
              </a:xfrm>
              <a:prstGeom prst="flowChartOnlineStorage">
                <a:avLst/>
              </a:prstGeom>
              <a:solidFill>
                <a:srgbClr val="43621A"/>
              </a:solidFill>
            </p:spPr>
            <p:style>
              <a:lnRef idx="1">
                <a:schemeClr val="accent1"/>
              </a:lnRef>
              <a:fillRef idx="3">
                <a:schemeClr val="accent1"/>
              </a:fillRef>
              <a:effectRef idx="2">
                <a:schemeClr val="accent1"/>
              </a:effectRef>
              <a:fontRef idx="minor">
                <a:schemeClr val="lt1"/>
              </a:fontRef>
            </p:style>
            <p:txBody>
              <a:bodyPr wrap="none" rtlCol="0" anchor="ctr">
                <a:scene3d>
                  <a:camera prst="orthographicFront">
                    <a:rot lat="0" lon="0" rev="0"/>
                  </a:camera>
                  <a:lightRig rig="threePt" dir="t"/>
                </a:scene3d>
              </a:bodyPr>
              <a:lstStyle/>
              <a:p>
                <a:pPr algn="ctr"/>
                <a:r>
                  <a:rPr lang="ja-JP" altLang="en-US" sz="2000" dirty="0" smtClean="0">
                    <a:solidFill>
                      <a:srgbClr val="FFFFFF"/>
                    </a:solidFill>
                  </a:rPr>
                  <a:t>懇談会</a:t>
                </a:r>
                <a:endParaRPr kumimoji="1" lang="ja-JP" altLang="en-US" sz="2000" dirty="0">
                  <a:solidFill>
                    <a:srgbClr val="FFFFFF"/>
                  </a:solidFill>
                </a:endParaRPr>
              </a:p>
            </p:txBody>
          </p:sp>
          <p:sp>
            <p:nvSpPr>
              <p:cNvPr id="63" name="フローチャート: 記憶データ 62"/>
              <p:cNvSpPr/>
              <p:nvPr/>
            </p:nvSpPr>
            <p:spPr>
              <a:xfrm rot="10800000" flipV="1">
                <a:off x="1280654" y="136079"/>
                <a:ext cx="1383854" cy="646395"/>
              </a:xfrm>
              <a:prstGeom prst="flowChartOnlineStorage">
                <a:avLst/>
              </a:prstGeom>
              <a:solidFill>
                <a:srgbClr val="547E1E"/>
              </a:solidFill>
            </p:spPr>
            <p:style>
              <a:lnRef idx="1">
                <a:schemeClr val="accent1"/>
              </a:lnRef>
              <a:fillRef idx="3">
                <a:schemeClr val="accent1"/>
              </a:fillRef>
              <a:effectRef idx="2">
                <a:schemeClr val="accent1"/>
              </a:effectRef>
              <a:fontRef idx="minor">
                <a:schemeClr val="lt1"/>
              </a:fontRef>
            </p:style>
            <p:txBody>
              <a:bodyPr wrap="none" rtlCol="0" anchor="ctr">
                <a:scene3d>
                  <a:camera prst="orthographicFront">
                    <a:rot lat="0" lon="0" rev="0"/>
                  </a:camera>
                  <a:lightRig rig="threePt" dir="t"/>
                </a:scene3d>
              </a:bodyPr>
              <a:lstStyle/>
              <a:p>
                <a:pPr algn="ctr"/>
                <a:r>
                  <a:rPr lang="ja-JP" altLang="en-US" dirty="0" smtClean="0"/>
                  <a:t>　現地見学</a:t>
                </a:r>
                <a:endParaRPr kumimoji="1" lang="ja-JP" altLang="en-US" dirty="0"/>
              </a:p>
            </p:txBody>
          </p:sp>
          <p:sp>
            <p:nvSpPr>
              <p:cNvPr id="64" name="フローチャート: 記憶データ 63"/>
              <p:cNvSpPr/>
              <p:nvPr/>
            </p:nvSpPr>
            <p:spPr>
              <a:xfrm rot="10800000" flipV="1">
                <a:off x="8615906" y="136086"/>
                <a:ext cx="1383853" cy="646395"/>
              </a:xfrm>
              <a:prstGeom prst="flowChartOnlineStorage">
                <a:avLst/>
              </a:prstGeom>
              <a:solidFill>
                <a:srgbClr val="A6FF35"/>
              </a:solidFill>
            </p:spPr>
            <p:style>
              <a:lnRef idx="1">
                <a:schemeClr val="accent1"/>
              </a:lnRef>
              <a:fillRef idx="3">
                <a:schemeClr val="accent1"/>
              </a:fillRef>
              <a:effectRef idx="2">
                <a:schemeClr val="accent1"/>
              </a:effectRef>
              <a:fontRef idx="minor">
                <a:schemeClr val="lt1"/>
              </a:fontRef>
            </p:style>
            <p:txBody>
              <a:bodyPr wrap="none" rtlCol="0" anchor="ctr">
                <a:scene3d>
                  <a:camera prst="orthographicFront">
                    <a:rot lat="0" lon="0" rev="0"/>
                  </a:camera>
                  <a:lightRig rig="threePt" dir="t"/>
                </a:scene3d>
              </a:bodyPr>
              <a:lstStyle/>
              <a:p>
                <a:pPr algn="ctr"/>
                <a:r>
                  <a:rPr lang="ja-JP" altLang="en-US" dirty="0" smtClean="0"/>
                  <a:t>　課題総括</a:t>
                </a:r>
                <a:endParaRPr kumimoji="1" lang="ja-JP" altLang="en-US" dirty="0"/>
              </a:p>
            </p:txBody>
          </p:sp>
        </p:grpSp>
        <p:sp>
          <p:nvSpPr>
            <p:cNvPr id="57" name="フローチャート: 記憶データ 56"/>
            <p:cNvSpPr/>
            <p:nvPr/>
          </p:nvSpPr>
          <p:spPr>
            <a:xfrm rot="10800000" flipV="1">
              <a:off x="6567572" y="136078"/>
              <a:ext cx="1283463" cy="646396"/>
            </a:xfrm>
            <a:prstGeom prst="flowChartOnlineStorage">
              <a:avLst/>
            </a:prstGeom>
            <a:solidFill>
              <a:srgbClr val="9FF335"/>
            </a:solidFill>
          </p:spPr>
          <p:style>
            <a:lnRef idx="1">
              <a:schemeClr val="accent1"/>
            </a:lnRef>
            <a:fillRef idx="3">
              <a:schemeClr val="accent1"/>
            </a:fillRef>
            <a:effectRef idx="2">
              <a:schemeClr val="accent1"/>
            </a:effectRef>
            <a:fontRef idx="minor">
              <a:schemeClr val="lt1"/>
            </a:fontRef>
          </p:style>
          <p:txBody>
            <a:bodyPr wrap="none" rtlCol="0" anchor="ctr">
              <a:scene3d>
                <a:camera prst="orthographicFront">
                  <a:rot lat="0" lon="0" rev="0"/>
                </a:camera>
                <a:lightRig rig="threePt" dir="t"/>
              </a:scene3d>
            </a:bodyPr>
            <a:lstStyle/>
            <a:p>
              <a:pPr algn="ctr"/>
              <a:r>
                <a:rPr lang="ja-JP" altLang="en-US" sz="2800" dirty="0" smtClean="0">
                  <a:solidFill>
                    <a:srgbClr val="FF0000"/>
                  </a:solidFill>
                </a:rPr>
                <a:t>人口</a:t>
              </a:r>
              <a:endParaRPr kumimoji="1" lang="ja-JP" altLang="en-US" sz="2800" dirty="0">
                <a:solidFill>
                  <a:srgbClr val="FF0000"/>
                </a:solidFill>
              </a:endParaRPr>
            </a:p>
          </p:txBody>
        </p:sp>
      </p:grpSp>
      <p:sp>
        <p:nvSpPr>
          <p:cNvPr id="65" name="正方形/長方形 64"/>
          <p:cNvSpPr/>
          <p:nvPr/>
        </p:nvSpPr>
        <p:spPr>
          <a:xfrm>
            <a:off x="0" y="-34863"/>
            <a:ext cx="9144000" cy="6858000"/>
          </a:xfrm>
          <a:prstGeom prst="rect">
            <a:avLst/>
          </a:prstGeom>
          <a:solidFill>
            <a:schemeClr val="bg1">
              <a:alpha val="67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66" name="正方形/長方形 65"/>
          <p:cNvSpPr/>
          <p:nvPr/>
        </p:nvSpPr>
        <p:spPr>
          <a:xfrm>
            <a:off x="0" y="2597575"/>
            <a:ext cx="9144000" cy="1605847"/>
          </a:xfrm>
          <a:prstGeom prst="rect">
            <a:avLst/>
          </a:prstGeom>
          <a:solidFill>
            <a:schemeClr val="tx1">
              <a:lumMod val="65000"/>
              <a:lumOff val="35000"/>
            </a:schemeClr>
          </a:solidFill>
        </p:spPr>
        <p:style>
          <a:lnRef idx="1">
            <a:schemeClr val="dk1"/>
          </a:lnRef>
          <a:fillRef idx="3">
            <a:schemeClr val="dk1"/>
          </a:fillRef>
          <a:effectRef idx="2">
            <a:schemeClr val="dk1"/>
          </a:effectRef>
          <a:fontRef idx="minor">
            <a:schemeClr val="lt1"/>
          </a:fontRef>
        </p:style>
        <p:txBody>
          <a:bodyPr rtlCol="0" anchor="ctr"/>
          <a:lstStyle/>
          <a:p>
            <a:pPr algn="ctr"/>
            <a:r>
              <a:rPr lang="ja-JP" altLang="en-US" sz="3200" dirty="0" smtClean="0"/>
              <a:t>課題</a:t>
            </a:r>
            <a:r>
              <a:rPr lang="ja-JP" altLang="en-US" sz="3200" dirty="0"/>
              <a:t>：</a:t>
            </a:r>
            <a:r>
              <a:rPr lang="en-US" altLang="ja-JP" sz="3200" dirty="0" smtClean="0"/>
              <a:t> ■</a:t>
            </a:r>
            <a:r>
              <a:rPr lang="ja-JP" altLang="en-US" sz="3200" dirty="0" smtClean="0"/>
              <a:t>少子高齢化</a:t>
            </a:r>
            <a:endParaRPr lang="en-US" altLang="ja-JP" sz="3200" dirty="0" smtClean="0"/>
          </a:p>
          <a:p>
            <a:pPr algn="ctr"/>
            <a:r>
              <a:rPr kumimoji="1" lang="en-US" altLang="ja-JP" sz="3200" b="1" dirty="0" smtClean="0"/>
              <a:t>        ■</a:t>
            </a:r>
            <a:r>
              <a:rPr kumimoji="1" lang="ja-JP" altLang="en-US" sz="3200" b="1" dirty="0" smtClean="0"/>
              <a:t>人口減少</a:t>
            </a:r>
            <a:endParaRPr kumimoji="1" lang="en-US" altLang="ja-JP" sz="3200" b="1" dirty="0" smtClean="0"/>
          </a:p>
          <a:p>
            <a:pPr algn="ctr"/>
            <a:r>
              <a:rPr lang="ja-JP" altLang="en-US" sz="3200" b="1" dirty="0" smtClean="0"/>
              <a:t>　　</a:t>
            </a:r>
            <a:r>
              <a:rPr lang="en-US" altLang="ja-JP" sz="3200" b="1" dirty="0" smtClean="0"/>
              <a:t>               </a:t>
            </a:r>
            <a:r>
              <a:rPr lang="ja-JP" altLang="en-US" sz="3200" b="1" dirty="0" smtClean="0"/>
              <a:t>への対応！！</a:t>
            </a:r>
            <a:endParaRPr kumimoji="1" lang="ja-JP" altLang="en-US" sz="4000" b="1" dirty="0"/>
          </a:p>
        </p:txBody>
      </p:sp>
    </p:spTree>
    <p:extLst>
      <p:ext uri="{BB962C8B-B14F-4D97-AF65-F5344CB8AC3E}">
        <p14:creationId xmlns:p14="http://schemas.microsoft.com/office/powerpoint/2010/main" val="4144749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5"/>
                                        </p:tgtEl>
                                        <p:attrNameLst>
                                          <p:attrName>style.visibility</p:attrName>
                                        </p:attrNameLst>
                                      </p:cBhvr>
                                      <p:to>
                                        <p:strVal val="visible"/>
                                      </p:to>
                                    </p:set>
                                    <p:animEffect transition="in" filter="fade">
                                      <p:cBhvr>
                                        <p:cTn id="27" dur="500"/>
                                        <p:tgtEl>
                                          <p:spTgt spid="65"/>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66"/>
                                        </p:tgtEl>
                                        <p:attrNameLst>
                                          <p:attrName>style.visibility</p:attrName>
                                        </p:attrNameLst>
                                      </p:cBhvr>
                                      <p:to>
                                        <p:strVal val="visible"/>
                                      </p:to>
                                    </p:set>
                                    <p:animEffect transition="in" filter="fade">
                                      <p:cBhvr>
                                        <p:cTn id="30"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図形グループ 19"/>
          <p:cNvGrpSpPr/>
          <p:nvPr/>
        </p:nvGrpSpPr>
        <p:grpSpPr>
          <a:xfrm>
            <a:off x="109483" y="136056"/>
            <a:ext cx="8915956" cy="646404"/>
            <a:chOff x="18436" y="136070"/>
            <a:chExt cx="8915956" cy="646404"/>
          </a:xfrm>
        </p:grpSpPr>
        <p:grpSp>
          <p:nvGrpSpPr>
            <p:cNvPr id="21" name="図形グループ 20"/>
            <p:cNvGrpSpPr/>
            <p:nvPr/>
          </p:nvGrpSpPr>
          <p:grpSpPr>
            <a:xfrm>
              <a:off x="18436" y="136070"/>
              <a:ext cx="8915956" cy="646404"/>
              <a:chOff x="67704" y="136079"/>
              <a:chExt cx="9932055" cy="646402"/>
            </a:xfrm>
          </p:grpSpPr>
          <p:sp>
            <p:nvSpPr>
              <p:cNvPr id="23" name="フローチャート: 記憶データ 22"/>
              <p:cNvSpPr/>
              <p:nvPr/>
            </p:nvSpPr>
            <p:spPr>
              <a:xfrm rot="10800000" flipV="1">
                <a:off x="2490293" y="136081"/>
                <a:ext cx="1383854" cy="646395"/>
              </a:xfrm>
              <a:prstGeom prst="flowChartOnlineStorage">
                <a:avLst/>
              </a:prstGeom>
              <a:solidFill>
                <a:srgbClr val="6CA326"/>
              </a:solidFill>
            </p:spPr>
            <p:style>
              <a:lnRef idx="1">
                <a:schemeClr val="accent1"/>
              </a:lnRef>
              <a:fillRef idx="3">
                <a:schemeClr val="accent1"/>
              </a:fillRef>
              <a:effectRef idx="2">
                <a:schemeClr val="accent1"/>
              </a:effectRef>
              <a:fontRef idx="minor">
                <a:schemeClr val="lt1"/>
              </a:fontRef>
            </p:style>
            <p:txBody>
              <a:bodyPr wrap="none" rtlCol="0" anchor="ctr">
                <a:scene3d>
                  <a:camera prst="orthographicFront">
                    <a:rot lat="0" lon="0" rev="0"/>
                  </a:camera>
                  <a:lightRig rig="threePt" dir="t"/>
                </a:scene3d>
              </a:bodyPr>
              <a:lstStyle/>
              <a:p>
                <a:pPr algn="ctr"/>
                <a:r>
                  <a:rPr kumimoji="1" lang="ja-JP" altLang="en-US" sz="2800" dirty="0" smtClean="0"/>
                  <a:t>観光</a:t>
                </a:r>
                <a:endParaRPr kumimoji="1" lang="ja-JP" altLang="en-US" sz="2800" dirty="0"/>
              </a:p>
            </p:txBody>
          </p:sp>
          <p:sp>
            <p:nvSpPr>
              <p:cNvPr id="24" name="フローチャート: 記憶データ 23"/>
              <p:cNvSpPr/>
              <p:nvPr/>
            </p:nvSpPr>
            <p:spPr>
              <a:xfrm rot="10800000" flipV="1">
                <a:off x="3705380" y="136085"/>
                <a:ext cx="1383854" cy="646395"/>
              </a:xfrm>
              <a:prstGeom prst="flowChartOnlineStorage">
                <a:avLst/>
              </a:prstGeom>
              <a:solidFill>
                <a:srgbClr val="7FC02C"/>
              </a:solidFill>
            </p:spPr>
            <p:style>
              <a:lnRef idx="1">
                <a:schemeClr val="accent1"/>
              </a:lnRef>
              <a:fillRef idx="3">
                <a:schemeClr val="accent1"/>
              </a:fillRef>
              <a:effectRef idx="2">
                <a:schemeClr val="accent1"/>
              </a:effectRef>
              <a:fontRef idx="minor">
                <a:schemeClr val="lt1"/>
              </a:fontRef>
            </p:style>
            <p:txBody>
              <a:bodyPr wrap="none" rtlCol="0" anchor="ctr">
                <a:scene3d>
                  <a:camera prst="orthographicFront">
                    <a:rot lat="0" lon="0" rev="0"/>
                  </a:camera>
                  <a:lightRig rig="threePt" dir="t"/>
                </a:scene3d>
              </a:bodyPr>
              <a:lstStyle/>
              <a:p>
                <a:pPr algn="ctr"/>
                <a:r>
                  <a:rPr kumimoji="1" lang="ja-JP" altLang="en-US" sz="2800" dirty="0" smtClean="0"/>
                  <a:t>産業</a:t>
                </a:r>
                <a:endParaRPr kumimoji="1" lang="ja-JP" altLang="en-US" sz="2800" dirty="0"/>
              </a:p>
            </p:txBody>
          </p:sp>
          <p:sp>
            <p:nvSpPr>
              <p:cNvPr id="25" name="フローチャート: 記憶データ 24"/>
              <p:cNvSpPr/>
              <p:nvPr/>
            </p:nvSpPr>
            <p:spPr>
              <a:xfrm rot="10800000" flipV="1">
                <a:off x="4933388" y="136082"/>
                <a:ext cx="1383854" cy="646395"/>
              </a:xfrm>
              <a:prstGeom prst="flowChartOnlineStorage">
                <a:avLst/>
              </a:prstGeom>
              <a:solidFill>
                <a:srgbClr val="8FDA30"/>
              </a:solidFill>
            </p:spPr>
            <p:style>
              <a:lnRef idx="1">
                <a:schemeClr val="accent1"/>
              </a:lnRef>
              <a:fillRef idx="3">
                <a:schemeClr val="accent1"/>
              </a:fillRef>
              <a:effectRef idx="2">
                <a:schemeClr val="accent1"/>
              </a:effectRef>
              <a:fontRef idx="minor">
                <a:schemeClr val="lt1"/>
              </a:fontRef>
            </p:style>
            <p:txBody>
              <a:bodyPr wrap="none" rtlCol="0" anchor="ctr">
                <a:scene3d>
                  <a:camera prst="orthographicFront">
                    <a:rot lat="0" lon="0" rev="0"/>
                  </a:camera>
                  <a:lightRig rig="threePt" dir="t"/>
                </a:scene3d>
              </a:bodyPr>
              <a:lstStyle/>
              <a:p>
                <a:pPr algn="ctr"/>
                <a:r>
                  <a:rPr lang="ja-JP" altLang="en-US" sz="2800" dirty="0" smtClean="0">
                    <a:solidFill>
                      <a:schemeClr val="bg1"/>
                    </a:solidFill>
                  </a:rPr>
                  <a:t>防犯</a:t>
                </a:r>
                <a:endParaRPr kumimoji="1" lang="ja-JP" altLang="en-US" sz="2800" dirty="0">
                  <a:solidFill>
                    <a:schemeClr val="bg1"/>
                  </a:solidFill>
                </a:endParaRPr>
              </a:p>
            </p:txBody>
          </p:sp>
          <p:sp>
            <p:nvSpPr>
              <p:cNvPr id="26" name="フローチャート: 記憶データ 25"/>
              <p:cNvSpPr/>
              <p:nvPr/>
            </p:nvSpPr>
            <p:spPr>
              <a:xfrm rot="10800000" flipV="1">
                <a:off x="6153196" y="136079"/>
                <a:ext cx="1383854" cy="646395"/>
              </a:xfrm>
              <a:prstGeom prst="flowChartOnlineStorage">
                <a:avLst/>
              </a:prstGeom>
              <a:solidFill>
                <a:srgbClr val="9FF335"/>
              </a:solidFill>
            </p:spPr>
            <p:style>
              <a:lnRef idx="1">
                <a:schemeClr val="accent1"/>
              </a:lnRef>
              <a:fillRef idx="3">
                <a:schemeClr val="accent1"/>
              </a:fillRef>
              <a:effectRef idx="2">
                <a:schemeClr val="accent1"/>
              </a:effectRef>
              <a:fontRef idx="minor">
                <a:schemeClr val="lt1"/>
              </a:fontRef>
            </p:style>
            <p:txBody>
              <a:bodyPr wrap="none" rtlCol="0" anchor="ctr">
                <a:scene3d>
                  <a:camera prst="orthographicFront">
                    <a:rot lat="0" lon="0" rev="0"/>
                  </a:camera>
                  <a:lightRig rig="threePt" dir="t"/>
                </a:scene3d>
              </a:bodyPr>
              <a:lstStyle/>
              <a:p>
                <a:pPr algn="ctr"/>
                <a:r>
                  <a:rPr lang="ja-JP" altLang="en-US" sz="2800" dirty="0" smtClean="0"/>
                  <a:t>交通</a:t>
                </a:r>
                <a:endParaRPr kumimoji="1" lang="ja-JP" altLang="en-US" sz="2800" dirty="0"/>
              </a:p>
            </p:txBody>
          </p:sp>
          <p:sp>
            <p:nvSpPr>
              <p:cNvPr id="27" name="フローチャート: 記憶データ 26"/>
              <p:cNvSpPr/>
              <p:nvPr/>
            </p:nvSpPr>
            <p:spPr>
              <a:xfrm rot="10800000" flipV="1">
                <a:off x="67704" y="136083"/>
                <a:ext cx="1383854" cy="646395"/>
              </a:xfrm>
              <a:prstGeom prst="flowChartOnlineStorage">
                <a:avLst/>
              </a:prstGeom>
              <a:solidFill>
                <a:srgbClr val="43621A"/>
              </a:solidFill>
            </p:spPr>
            <p:style>
              <a:lnRef idx="1">
                <a:schemeClr val="accent1"/>
              </a:lnRef>
              <a:fillRef idx="3">
                <a:schemeClr val="accent1"/>
              </a:fillRef>
              <a:effectRef idx="2">
                <a:schemeClr val="accent1"/>
              </a:effectRef>
              <a:fontRef idx="minor">
                <a:schemeClr val="lt1"/>
              </a:fontRef>
            </p:style>
            <p:txBody>
              <a:bodyPr wrap="none" rtlCol="0" anchor="ctr">
                <a:scene3d>
                  <a:camera prst="orthographicFront">
                    <a:rot lat="0" lon="0" rev="0"/>
                  </a:camera>
                  <a:lightRig rig="threePt" dir="t"/>
                </a:scene3d>
              </a:bodyPr>
              <a:lstStyle/>
              <a:p>
                <a:pPr algn="ctr"/>
                <a:r>
                  <a:rPr lang="ja-JP" altLang="en-US" sz="2000" dirty="0" smtClean="0">
                    <a:solidFill>
                      <a:srgbClr val="FFFFFF"/>
                    </a:solidFill>
                  </a:rPr>
                  <a:t>懇談会</a:t>
                </a:r>
                <a:endParaRPr kumimoji="1" lang="ja-JP" altLang="en-US" sz="2000" dirty="0">
                  <a:solidFill>
                    <a:srgbClr val="FFFFFF"/>
                  </a:solidFill>
                </a:endParaRPr>
              </a:p>
            </p:txBody>
          </p:sp>
          <p:sp>
            <p:nvSpPr>
              <p:cNvPr id="28" name="フローチャート: 記憶データ 27"/>
              <p:cNvSpPr/>
              <p:nvPr/>
            </p:nvSpPr>
            <p:spPr>
              <a:xfrm rot="10800000" flipV="1">
                <a:off x="1280654" y="136079"/>
                <a:ext cx="1383854" cy="646395"/>
              </a:xfrm>
              <a:prstGeom prst="flowChartOnlineStorage">
                <a:avLst/>
              </a:prstGeom>
              <a:solidFill>
                <a:srgbClr val="547E1E"/>
              </a:solidFill>
            </p:spPr>
            <p:style>
              <a:lnRef idx="1">
                <a:schemeClr val="accent1"/>
              </a:lnRef>
              <a:fillRef idx="3">
                <a:schemeClr val="accent1"/>
              </a:fillRef>
              <a:effectRef idx="2">
                <a:schemeClr val="accent1"/>
              </a:effectRef>
              <a:fontRef idx="minor">
                <a:schemeClr val="lt1"/>
              </a:fontRef>
            </p:style>
            <p:txBody>
              <a:bodyPr wrap="none" rtlCol="0" anchor="ctr">
                <a:scene3d>
                  <a:camera prst="orthographicFront">
                    <a:rot lat="0" lon="0" rev="0"/>
                  </a:camera>
                  <a:lightRig rig="threePt" dir="t"/>
                </a:scene3d>
              </a:bodyPr>
              <a:lstStyle/>
              <a:p>
                <a:pPr algn="ctr"/>
                <a:r>
                  <a:rPr lang="ja-JP" altLang="en-US" dirty="0" smtClean="0"/>
                  <a:t>　現地見学</a:t>
                </a:r>
                <a:endParaRPr kumimoji="1" lang="ja-JP" altLang="en-US" dirty="0"/>
              </a:p>
            </p:txBody>
          </p:sp>
          <p:sp>
            <p:nvSpPr>
              <p:cNvPr id="29" name="フローチャート: 記憶データ 28"/>
              <p:cNvSpPr/>
              <p:nvPr/>
            </p:nvSpPr>
            <p:spPr>
              <a:xfrm rot="10800000" flipV="1">
                <a:off x="8615906" y="136086"/>
                <a:ext cx="1383853" cy="646395"/>
              </a:xfrm>
              <a:prstGeom prst="flowChartOnlineStorage">
                <a:avLst/>
              </a:prstGeom>
              <a:solidFill>
                <a:srgbClr val="A6FF35"/>
              </a:solidFill>
            </p:spPr>
            <p:style>
              <a:lnRef idx="1">
                <a:schemeClr val="accent1"/>
              </a:lnRef>
              <a:fillRef idx="3">
                <a:schemeClr val="accent1"/>
              </a:fillRef>
              <a:effectRef idx="2">
                <a:schemeClr val="accent1"/>
              </a:effectRef>
              <a:fontRef idx="minor">
                <a:schemeClr val="lt1"/>
              </a:fontRef>
            </p:style>
            <p:txBody>
              <a:bodyPr wrap="none" rtlCol="0" anchor="ctr">
                <a:scene3d>
                  <a:camera prst="orthographicFront">
                    <a:rot lat="0" lon="0" rev="0"/>
                  </a:camera>
                  <a:lightRig rig="threePt" dir="t"/>
                </a:scene3d>
              </a:bodyPr>
              <a:lstStyle/>
              <a:p>
                <a:pPr algn="ctr"/>
                <a:r>
                  <a:rPr lang="ja-JP" altLang="en-US" dirty="0" smtClean="0"/>
                  <a:t>　</a:t>
                </a:r>
                <a:r>
                  <a:rPr lang="ja-JP" altLang="en-US" dirty="0" smtClean="0">
                    <a:solidFill>
                      <a:srgbClr val="FF0000"/>
                    </a:solidFill>
                  </a:rPr>
                  <a:t>課題総括</a:t>
                </a:r>
                <a:endParaRPr kumimoji="1" lang="ja-JP" altLang="en-US" dirty="0">
                  <a:solidFill>
                    <a:srgbClr val="FF0000"/>
                  </a:solidFill>
                </a:endParaRPr>
              </a:p>
            </p:txBody>
          </p:sp>
        </p:grpSp>
        <p:sp>
          <p:nvSpPr>
            <p:cNvPr id="22" name="フローチャート: 記憶データ 21"/>
            <p:cNvSpPr/>
            <p:nvPr/>
          </p:nvSpPr>
          <p:spPr>
            <a:xfrm rot="10800000" flipV="1">
              <a:off x="6567572" y="136078"/>
              <a:ext cx="1283463" cy="646396"/>
            </a:xfrm>
            <a:prstGeom prst="flowChartOnlineStorage">
              <a:avLst/>
            </a:prstGeom>
            <a:solidFill>
              <a:srgbClr val="9FF335"/>
            </a:solidFill>
          </p:spPr>
          <p:style>
            <a:lnRef idx="1">
              <a:schemeClr val="accent1"/>
            </a:lnRef>
            <a:fillRef idx="3">
              <a:schemeClr val="accent1"/>
            </a:fillRef>
            <a:effectRef idx="2">
              <a:schemeClr val="accent1"/>
            </a:effectRef>
            <a:fontRef idx="minor">
              <a:schemeClr val="lt1"/>
            </a:fontRef>
          </p:style>
          <p:txBody>
            <a:bodyPr wrap="none" rtlCol="0" anchor="ctr">
              <a:scene3d>
                <a:camera prst="orthographicFront">
                  <a:rot lat="0" lon="0" rev="0"/>
                </a:camera>
                <a:lightRig rig="threePt" dir="t"/>
              </a:scene3d>
            </a:bodyPr>
            <a:lstStyle/>
            <a:p>
              <a:pPr algn="ctr"/>
              <a:r>
                <a:rPr lang="ja-JP" altLang="en-US" sz="2800" dirty="0" smtClean="0"/>
                <a:t>人口</a:t>
              </a:r>
              <a:endParaRPr kumimoji="1" lang="ja-JP" altLang="en-US" sz="2800" dirty="0"/>
            </a:p>
          </p:txBody>
        </p:sp>
      </p:grpSp>
      <p:sp>
        <p:nvSpPr>
          <p:cNvPr id="30" name="片側の 2 つの角を丸めた四角形 29"/>
          <p:cNvSpPr/>
          <p:nvPr/>
        </p:nvSpPr>
        <p:spPr>
          <a:xfrm>
            <a:off x="192502" y="1767840"/>
            <a:ext cx="1737898" cy="629920"/>
          </a:xfrm>
          <a:prstGeom prst="round2SameRect">
            <a:avLst/>
          </a:prstGeom>
          <a:solidFill>
            <a:schemeClr val="bg2">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scene3d>
              <a:camera prst="orthographicFront">
                <a:rot lat="0" lon="0" rev="0"/>
              </a:camera>
              <a:lightRig rig="threePt" dir="t"/>
            </a:scene3d>
          </a:bodyPr>
          <a:lstStyle/>
          <a:p>
            <a:pPr algn="ctr"/>
            <a:r>
              <a:rPr kumimoji="1" lang="ja-JP" altLang="en-US" sz="2800" dirty="0" smtClean="0"/>
              <a:t>懇談会</a:t>
            </a:r>
            <a:endParaRPr kumimoji="1" lang="ja-JP" altLang="en-US" sz="2800" dirty="0"/>
          </a:p>
        </p:txBody>
      </p:sp>
      <p:sp>
        <p:nvSpPr>
          <p:cNvPr id="33" name="片側の 2 つの角を丸めた四角形 32"/>
          <p:cNvSpPr/>
          <p:nvPr/>
        </p:nvSpPr>
        <p:spPr>
          <a:xfrm>
            <a:off x="192502" y="2550160"/>
            <a:ext cx="1737898" cy="629920"/>
          </a:xfrm>
          <a:prstGeom prst="round2SameRect">
            <a:avLst/>
          </a:prstGeom>
          <a:solidFill>
            <a:schemeClr val="bg2">
              <a:lumMod val="7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scene3d>
              <a:camera prst="orthographicFront">
                <a:rot lat="0" lon="0" rev="0"/>
              </a:camera>
              <a:lightRig rig="threePt" dir="t"/>
            </a:scene3d>
          </a:bodyPr>
          <a:lstStyle/>
          <a:p>
            <a:pPr algn="ctr"/>
            <a:r>
              <a:rPr kumimoji="1" lang="ja-JP" altLang="en-US" sz="2800" dirty="0" smtClean="0"/>
              <a:t>観光</a:t>
            </a:r>
            <a:endParaRPr kumimoji="1" lang="ja-JP" altLang="en-US" sz="2800" dirty="0"/>
          </a:p>
        </p:txBody>
      </p:sp>
      <p:sp>
        <p:nvSpPr>
          <p:cNvPr id="34" name="片側の 2 つの角を丸めた四角形 33"/>
          <p:cNvSpPr/>
          <p:nvPr/>
        </p:nvSpPr>
        <p:spPr>
          <a:xfrm>
            <a:off x="192502" y="3302000"/>
            <a:ext cx="1737898" cy="629920"/>
          </a:xfrm>
          <a:prstGeom prst="round2SameRect">
            <a:avLst/>
          </a:prstGeom>
          <a:solidFill>
            <a:schemeClr val="bg2">
              <a:lumMod val="7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scene3d>
              <a:camera prst="orthographicFront">
                <a:rot lat="0" lon="0" rev="0"/>
              </a:camera>
              <a:lightRig rig="threePt" dir="t"/>
            </a:scene3d>
          </a:bodyPr>
          <a:lstStyle/>
          <a:p>
            <a:pPr algn="ctr"/>
            <a:r>
              <a:rPr lang="ja-JP" altLang="en-US" sz="2800" dirty="0" smtClean="0"/>
              <a:t>産業</a:t>
            </a:r>
            <a:endParaRPr kumimoji="1" lang="ja-JP" altLang="en-US" sz="2800" dirty="0"/>
          </a:p>
        </p:txBody>
      </p:sp>
      <p:sp>
        <p:nvSpPr>
          <p:cNvPr id="35" name="片側の 2 つの角を丸めた四角形 34"/>
          <p:cNvSpPr/>
          <p:nvPr/>
        </p:nvSpPr>
        <p:spPr>
          <a:xfrm>
            <a:off x="192502" y="4053840"/>
            <a:ext cx="1737898" cy="629920"/>
          </a:xfrm>
          <a:prstGeom prst="round2SameRect">
            <a:avLst/>
          </a:prstGeom>
          <a:solidFill>
            <a:schemeClr val="bg2">
              <a:lumMod val="7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scene3d>
              <a:camera prst="orthographicFront">
                <a:rot lat="0" lon="0" rev="0"/>
              </a:camera>
              <a:lightRig rig="threePt" dir="t"/>
            </a:scene3d>
          </a:bodyPr>
          <a:lstStyle/>
          <a:p>
            <a:pPr algn="ctr"/>
            <a:r>
              <a:rPr kumimoji="1" lang="ja-JP" altLang="en-US" sz="2800" dirty="0" smtClean="0"/>
              <a:t>防犯</a:t>
            </a:r>
            <a:endParaRPr kumimoji="1" lang="ja-JP" altLang="en-US" sz="2800" dirty="0"/>
          </a:p>
        </p:txBody>
      </p:sp>
      <p:sp>
        <p:nvSpPr>
          <p:cNvPr id="36" name="片側の 2 つの角を丸めた四角形 35"/>
          <p:cNvSpPr/>
          <p:nvPr/>
        </p:nvSpPr>
        <p:spPr>
          <a:xfrm>
            <a:off x="192502" y="4815840"/>
            <a:ext cx="1737898" cy="629920"/>
          </a:xfrm>
          <a:prstGeom prst="round2SameRect">
            <a:avLst/>
          </a:prstGeom>
          <a:solidFill>
            <a:schemeClr val="bg2">
              <a:lumMod val="7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scene3d>
              <a:camera prst="orthographicFront">
                <a:rot lat="0" lon="0" rev="0"/>
              </a:camera>
              <a:lightRig rig="threePt" dir="t"/>
            </a:scene3d>
          </a:bodyPr>
          <a:lstStyle/>
          <a:p>
            <a:pPr algn="ctr"/>
            <a:r>
              <a:rPr kumimoji="1" lang="ja-JP" altLang="en-US" sz="2800" dirty="0" smtClean="0"/>
              <a:t>交通</a:t>
            </a:r>
            <a:endParaRPr kumimoji="1" lang="ja-JP" altLang="en-US" sz="2800" dirty="0"/>
          </a:p>
        </p:txBody>
      </p:sp>
      <p:sp>
        <p:nvSpPr>
          <p:cNvPr id="37" name="片側の 2 つの角を丸めた四角形 36"/>
          <p:cNvSpPr/>
          <p:nvPr/>
        </p:nvSpPr>
        <p:spPr>
          <a:xfrm>
            <a:off x="192502" y="5577840"/>
            <a:ext cx="1737898" cy="629920"/>
          </a:xfrm>
          <a:prstGeom prst="round2SameRect">
            <a:avLst/>
          </a:prstGeom>
          <a:solidFill>
            <a:schemeClr val="bg2">
              <a:lumMod val="7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scene3d>
              <a:camera prst="orthographicFront">
                <a:rot lat="0" lon="0" rev="0"/>
              </a:camera>
              <a:lightRig rig="threePt" dir="t"/>
            </a:scene3d>
          </a:bodyPr>
          <a:lstStyle/>
          <a:p>
            <a:pPr algn="ctr"/>
            <a:r>
              <a:rPr kumimoji="1" lang="ja-JP" altLang="en-US" sz="2800" dirty="0" smtClean="0"/>
              <a:t>人口</a:t>
            </a:r>
            <a:endParaRPr kumimoji="1" lang="ja-JP" altLang="en-US" sz="2800" dirty="0"/>
          </a:p>
        </p:txBody>
      </p:sp>
      <p:sp>
        <p:nvSpPr>
          <p:cNvPr id="38" name="1 つの角を切り取った四角形 37"/>
          <p:cNvSpPr/>
          <p:nvPr/>
        </p:nvSpPr>
        <p:spPr>
          <a:xfrm>
            <a:off x="2284229" y="1767840"/>
            <a:ext cx="6494011" cy="629920"/>
          </a:xfrm>
          <a:prstGeom prst="snip1Rect">
            <a:avLst/>
          </a:prstGeom>
          <a:solidFill>
            <a:srgbClr val="C4BD97"/>
          </a:solidFill>
          <a:ln>
            <a:solidFill>
              <a:srgbClr val="000000"/>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scene3d>
              <a:camera prst="orthographicFront">
                <a:rot lat="0" lon="0" rev="0"/>
              </a:camera>
              <a:lightRig rig="threePt" dir="t"/>
            </a:scene3d>
          </a:bodyPr>
          <a:lstStyle/>
          <a:p>
            <a:pPr algn="ctr"/>
            <a:r>
              <a:rPr kumimoji="1" lang="ja-JP" altLang="en-US" sz="2800" dirty="0" smtClean="0">
                <a:solidFill>
                  <a:schemeClr val="bg1"/>
                </a:solidFill>
              </a:rPr>
              <a:t>既存資源</a:t>
            </a:r>
            <a:r>
              <a:rPr kumimoji="1" lang="ja-JP" altLang="en-US" sz="2800" dirty="0" smtClean="0"/>
              <a:t>の有効活用</a:t>
            </a:r>
            <a:endParaRPr kumimoji="1" lang="ja-JP" altLang="en-US" sz="2800" dirty="0"/>
          </a:p>
        </p:txBody>
      </p:sp>
      <p:sp>
        <p:nvSpPr>
          <p:cNvPr id="40" name="1 つの角を切り取った四角形 39"/>
          <p:cNvSpPr/>
          <p:nvPr/>
        </p:nvSpPr>
        <p:spPr>
          <a:xfrm>
            <a:off x="2284229" y="2550160"/>
            <a:ext cx="6494011" cy="629920"/>
          </a:xfrm>
          <a:prstGeom prst="snip1Rect">
            <a:avLst/>
          </a:prstGeom>
          <a:solidFill>
            <a:srgbClr val="C4BD97"/>
          </a:solidFill>
          <a:ln>
            <a:solidFill>
              <a:srgbClr val="000000"/>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scene3d>
              <a:camera prst="orthographicFront">
                <a:rot lat="0" lon="0" rev="0"/>
              </a:camera>
              <a:lightRig rig="threePt" dir="t"/>
            </a:scene3d>
          </a:bodyPr>
          <a:lstStyle/>
          <a:p>
            <a:pPr algn="ctr"/>
            <a:r>
              <a:rPr kumimoji="1" lang="ja-JP" altLang="en-US" sz="2800" dirty="0" smtClean="0"/>
              <a:t>スムーズな接続と積極的</a:t>
            </a:r>
            <a:r>
              <a:rPr kumimoji="1" lang="en-US" altLang="ja-JP" sz="2800" dirty="0" smtClean="0"/>
              <a:t>PR</a:t>
            </a:r>
            <a:r>
              <a:rPr kumimoji="1" lang="ja-JP" altLang="en-US" sz="2800" dirty="0" smtClean="0"/>
              <a:t>の不足</a:t>
            </a:r>
            <a:endParaRPr kumimoji="1" lang="ja-JP" altLang="en-US" sz="2800" dirty="0"/>
          </a:p>
        </p:txBody>
      </p:sp>
      <p:sp>
        <p:nvSpPr>
          <p:cNvPr id="41" name="1 つの角を切り取った四角形 40"/>
          <p:cNvSpPr/>
          <p:nvPr/>
        </p:nvSpPr>
        <p:spPr>
          <a:xfrm>
            <a:off x="2284229" y="3302000"/>
            <a:ext cx="6494011" cy="629920"/>
          </a:xfrm>
          <a:prstGeom prst="snip1Rect">
            <a:avLst/>
          </a:prstGeom>
          <a:solidFill>
            <a:srgbClr val="C4BD97"/>
          </a:solidFill>
          <a:ln>
            <a:solidFill>
              <a:srgbClr val="000000"/>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scene3d>
              <a:camera prst="orthographicFront">
                <a:rot lat="0" lon="0" rev="0"/>
              </a:camera>
              <a:lightRig rig="threePt" dir="t"/>
            </a:scene3d>
          </a:bodyPr>
          <a:lstStyle/>
          <a:p>
            <a:pPr algn="ctr"/>
            <a:r>
              <a:rPr kumimoji="1" lang="ja-JP" altLang="en-US" sz="2800" dirty="0" smtClean="0"/>
              <a:t>街の活気不足／耕作放棄地の有効利用</a:t>
            </a:r>
            <a:endParaRPr kumimoji="1" lang="ja-JP" altLang="en-US" sz="2800" dirty="0"/>
          </a:p>
        </p:txBody>
      </p:sp>
      <p:sp>
        <p:nvSpPr>
          <p:cNvPr id="42" name="1 つの角を切り取った四角形 41"/>
          <p:cNvSpPr/>
          <p:nvPr/>
        </p:nvSpPr>
        <p:spPr>
          <a:xfrm>
            <a:off x="2284229" y="4053840"/>
            <a:ext cx="6494011" cy="629920"/>
          </a:xfrm>
          <a:prstGeom prst="snip1Rect">
            <a:avLst/>
          </a:prstGeom>
          <a:solidFill>
            <a:srgbClr val="C4BD97"/>
          </a:solidFill>
          <a:ln>
            <a:solidFill>
              <a:srgbClr val="000000"/>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scene3d>
              <a:camera prst="orthographicFront">
                <a:rot lat="0" lon="0" rev="0"/>
              </a:camera>
              <a:lightRig rig="threePt" dir="t"/>
            </a:scene3d>
          </a:bodyPr>
          <a:lstStyle/>
          <a:p>
            <a:pPr algn="ctr"/>
            <a:r>
              <a:rPr lang="ja-JP" altLang="en-US" sz="2800" dirty="0"/>
              <a:t>土浦市、とくに「上高津」での防犯面の強化</a:t>
            </a:r>
            <a:endParaRPr kumimoji="1" lang="ja-JP" altLang="en-US" sz="2800" dirty="0"/>
          </a:p>
        </p:txBody>
      </p:sp>
      <p:sp>
        <p:nvSpPr>
          <p:cNvPr id="43" name="1 つの角を切り取った四角形 42"/>
          <p:cNvSpPr/>
          <p:nvPr/>
        </p:nvSpPr>
        <p:spPr>
          <a:xfrm>
            <a:off x="2284229" y="4815840"/>
            <a:ext cx="6494011" cy="629920"/>
          </a:xfrm>
          <a:prstGeom prst="snip1Rect">
            <a:avLst/>
          </a:prstGeom>
          <a:solidFill>
            <a:srgbClr val="C4BD97"/>
          </a:solidFill>
          <a:ln>
            <a:solidFill>
              <a:srgbClr val="000000"/>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scene3d>
              <a:camera prst="orthographicFront">
                <a:rot lat="0" lon="0" rev="0"/>
              </a:camera>
              <a:lightRig rig="threePt" dir="t"/>
            </a:scene3d>
          </a:bodyPr>
          <a:lstStyle/>
          <a:p>
            <a:pPr algn="ctr"/>
            <a:r>
              <a:rPr lang="ja-JP" altLang="en-US" sz="2800" dirty="0"/>
              <a:t>多方面への幅広い交通手段の確保</a:t>
            </a:r>
            <a:endParaRPr kumimoji="1" lang="ja-JP" altLang="en-US" sz="2800" dirty="0"/>
          </a:p>
        </p:txBody>
      </p:sp>
      <p:sp>
        <p:nvSpPr>
          <p:cNvPr id="44" name="1 つの角を切り取った四角形 43"/>
          <p:cNvSpPr/>
          <p:nvPr/>
        </p:nvSpPr>
        <p:spPr>
          <a:xfrm>
            <a:off x="2284229" y="5638800"/>
            <a:ext cx="6494011" cy="629920"/>
          </a:xfrm>
          <a:prstGeom prst="snip1Rect">
            <a:avLst/>
          </a:prstGeom>
          <a:solidFill>
            <a:srgbClr val="C4BD97"/>
          </a:solidFill>
          <a:ln>
            <a:solidFill>
              <a:srgbClr val="000000"/>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scene3d>
              <a:camera prst="orthographicFront">
                <a:rot lat="0" lon="0" rev="0"/>
              </a:camera>
              <a:lightRig rig="threePt" dir="t"/>
            </a:scene3d>
          </a:bodyPr>
          <a:lstStyle/>
          <a:p>
            <a:pPr algn="ctr"/>
            <a:r>
              <a:rPr kumimoji="1" lang="ja-JP" altLang="en-US" sz="2800" dirty="0" smtClean="0"/>
              <a:t>少子高齢化と人口減少への対応</a:t>
            </a:r>
            <a:endParaRPr kumimoji="1" lang="ja-JP" altLang="en-US" sz="2800" dirty="0"/>
          </a:p>
        </p:txBody>
      </p:sp>
    </p:spTree>
    <p:extLst>
      <p:ext uri="{BB962C8B-B14F-4D97-AF65-F5344CB8AC3E}">
        <p14:creationId xmlns:p14="http://schemas.microsoft.com/office/powerpoint/2010/main" val="28432797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a:blip r:embed="rId3">
            <a:alphaModFix amt="43000"/>
          </a:blip>
          <a:stretch>
            <a:fillRect/>
          </a:stretch>
        </p:blipFill>
        <p:spPr>
          <a:xfrm>
            <a:off x="0" y="-5146"/>
            <a:ext cx="9143408" cy="6863145"/>
          </a:xfrm>
          <a:prstGeom prst="rect">
            <a:avLst/>
          </a:prstGeom>
          <a:ln>
            <a:noFill/>
          </a:ln>
          <a:effectLst>
            <a:outerShdw blurRad="292100" dist="139700" dir="2700000" algn="tl" rotWithShape="0">
              <a:srgbClr val="333333">
                <a:alpha val="65000"/>
              </a:srgbClr>
            </a:outerShdw>
          </a:effectLst>
        </p:spPr>
      </p:pic>
      <p:grpSp>
        <p:nvGrpSpPr>
          <p:cNvPr id="4" name="図形グループ 3"/>
          <p:cNvGrpSpPr/>
          <p:nvPr/>
        </p:nvGrpSpPr>
        <p:grpSpPr>
          <a:xfrm>
            <a:off x="0" y="3051407"/>
            <a:ext cx="9144000" cy="748483"/>
            <a:chOff x="10410" y="188477"/>
            <a:chExt cx="9144000" cy="748483"/>
          </a:xfrm>
        </p:grpSpPr>
        <p:sp>
          <p:nvSpPr>
            <p:cNvPr id="5" name="正方形/長方形 4"/>
            <p:cNvSpPr/>
            <p:nvPr/>
          </p:nvSpPr>
          <p:spPr>
            <a:xfrm>
              <a:off x="10410" y="197806"/>
              <a:ext cx="9144000" cy="728743"/>
            </a:xfrm>
            <a:prstGeom prst="rect">
              <a:avLst/>
            </a:prstGeom>
            <a:solidFill>
              <a:schemeClr val="tx1">
                <a:lumMod val="65000"/>
                <a:lumOff val="35000"/>
              </a:schemeClr>
            </a:solidFill>
          </p:spPr>
          <p:style>
            <a:lnRef idx="1">
              <a:schemeClr val="dk1"/>
            </a:lnRef>
            <a:fillRef idx="3">
              <a:schemeClr val="dk1"/>
            </a:fillRef>
            <a:effectRef idx="2">
              <a:schemeClr val="dk1"/>
            </a:effectRef>
            <a:fontRef idx="minor">
              <a:schemeClr val="lt1"/>
            </a:fontRef>
          </p:style>
          <p:txBody>
            <a:bodyPr rtlCol="0" anchor="ctr"/>
            <a:lstStyle/>
            <a:p>
              <a:r>
                <a:rPr kumimoji="1" lang="ja-JP" altLang="en-US" sz="3200" dirty="0" smtClean="0"/>
                <a:t>　　　　目標都市像</a:t>
              </a:r>
              <a:endParaRPr kumimoji="1" lang="ja-JP" altLang="en-US" sz="4000" b="1" dirty="0"/>
            </a:p>
          </p:txBody>
        </p:sp>
        <p:pic>
          <p:nvPicPr>
            <p:cNvPr id="6" name="図 5" descr="スクリーンショット（2013-10-19 21.49.58）.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2679" y="188477"/>
              <a:ext cx="848333" cy="748483"/>
            </a:xfrm>
            <a:prstGeom prst="rect">
              <a:avLst/>
            </a:prstGeom>
            <a:ln>
              <a:solidFill>
                <a:schemeClr val="tx1"/>
              </a:solidFill>
            </a:ln>
          </p:spPr>
        </p:pic>
      </p:grpSp>
    </p:spTree>
    <p:extLst>
      <p:ext uri="{BB962C8B-B14F-4D97-AF65-F5344CB8AC3E}">
        <p14:creationId xmlns:p14="http://schemas.microsoft.com/office/powerpoint/2010/main" val="34846390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グループ化 8"/>
          <p:cNvGrpSpPr/>
          <p:nvPr/>
        </p:nvGrpSpPr>
        <p:grpSpPr>
          <a:xfrm>
            <a:off x="675503" y="753499"/>
            <a:ext cx="7057778" cy="4790566"/>
            <a:chOff x="296069" y="-51816"/>
            <a:chExt cx="8480604" cy="6524625"/>
          </a:xfrm>
        </p:grpSpPr>
        <p:sp>
          <p:nvSpPr>
            <p:cNvPr id="17" name="円/楕円 16"/>
            <p:cNvSpPr/>
            <p:nvPr/>
          </p:nvSpPr>
          <p:spPr>
            <a:xfrm>
              <a:off x="2157310" y="753499"/>
              <a:ext cx="5316060" cy="4744667"/>
            </a:xfrm>
            <a:prstGeom prst="ellipse">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7" name="テキスト ボックス 6"/>
            <p:cNvSpPr txBox="1"/>
            <p:nvPr/>
          </p:nvSpPr>
          <p:spPr>
            <a:xfrm>
              <a:off x="3556844" y="2010841"/>
              <a:ext cx="2624437" cy="1077218"/>
            </a:xfrm>
            <a:prstGeom prst="rect">
              <a:avLst/>
            </a:prstGeom>
            <a:noFill/>
          </p:spPr>
          <p:txBody>
            <a:bodyPr wrap="none" rtlCol="0">
              <a:spAutoFit/>
            </a:bodyPr>
            <a:lstStyle/>
            <a:p>
              <a:pPr algn="ctr"/>
              <a:r>
                <a:rPr lang="ja-JP" altLang="en-US" sz="3200" dirty="0" smtClean="0">
                  <a:latin typeface="メイリオ" panose="020B0604030504040204" pitchFamily="50" charset="-128"/>
                  <a:ea typeface="メイリオ" panose="020B0604030504040204" pitchFamily="50" charset="-128"/>
                  <a:cs typeface="メイリオ" panose="020B0604030504040204" pitchFamily="50" charset="-128"/>
                </a:rPr>
                <a:t>高い潜在能力</a:t>
              </a:r>
              <a:endParaRPr lang="en-US" altLang="ja-JP" sz="3200" dirty="0" smtClean="0">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sz="3200" dirty="0">
                  <a:latin typeface="メイリオ" panose="020B0604030504040204" pitchFamily="50" charset="-128"/>
                  <a:ea typeface="メイリオ" panose="020B0604030504040204" pitchFamily="50" charset="-128"/>
                  <a:cs typeface="メイリオ" panose="020B0604030504040204" pitchFamily="50" charset="-128"/>
                </a:rPr>
                <a:t>豊富</a:t>
              </a:r>
              <a:r>
                <a:rPr kumimoji="1" lang="ja-JP" altLang="en-US" sz="3200" dirty="0" smtClean="0">
                  <a:latin typeface="メイリオ" panose="020B0604030504040204" pitchFamily="50" charset="-128"/>
                  <a:ea typeface="メイリオ" panose="020B0604030504040204" pitchFamily="50" charset="-128"/>
                  <a:cs typeface="メイリオ" panose="020B0604030504040204" pitchFamily="50" charset="-128"/>
                </a:rPr>
                <a:t>な</a:t>
              </a:r>
              <a:r>
                <a:rPr kumimoji="1" lang="ja-JP" altLang="en-US" sz="3200" dirty="0">
                  <a:latin typeface="メイリオ" panose="020B0604030504040204" pitchFamily="50" charset="-128"/>
                  <a:ea typeface="メイリオ" panose="020B0604030504040204" pitchFamily="50" charset="-128"/>
                  <a:cs typeface="メイリオ" panose="020B0604030504040204" pitchFamily="50" charset="-128"/>
                </a:rPr>
                <a:t>資源</a:t>
              </a:r>
            </a:p>
          </p:txBody>
        </p:sp>
        <p:sp>
          <p:nvSpPr>
            <p:cNvPr id="8" name="テキスト ボックス 7"/>
            <p:cNvSpPr txBox="1"/>
            <p:nvPr/>
          </p:nvSpPr>
          <p:spPr>
            <a:xfrm>
              <a:off x="3373895" y="3864278"/>
              <a:ext cx="2749471" cy="707886"/>
            </a:xfrm>
            <a:prstGeom prst="rect">
              <a:avLst/>
            </a:prstGeom>
            <a:noFill/>
          </p:spPr>
          <p:txBody>
            <a:bodyPr wrap="none" rtlCol="0">
              <a:spAutoFit/>
            </a:bodyPr>
            <a:lstStyle/>
            <a:p>
              <a:r>
                <a:rPr kumimoji="1" lang="ja-JP" altLang="en-US" sz="4000" b="1" u="sng" dirty="0" smtClean="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土浦らしさ</a:t>
              </a:r>
              <a:endParaRPr kumimoji="1" lang="ja-JP" altLang="en-US" sz="4000" b="1" u="sng"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0" name="図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30373" y="4781169"/>
              <a:ext cx="1375867" cy="1691640"/>
            </a:xfrm>
            <a:prstGeom prst="rect">
              <a:avLst/>
            </a:prstGeom>
          </p:spPr>
        </p:pic>
        <p:pic>
          <p:nvPicPr>
            <p:cNvPr id="11" name="図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8678" y="3789158"/>
              <a:ext cx="1677010" cy="1741932"/>
            </a:xfrm>
            <a:prstGeom prst="rect">
              <a:avLst/>
            </a:prstGeom>
          </p:spPr>
        </p:pic>
        <p:pic>
          <p:nvPicPr>
            <p:cNvPr id="12" name="図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19111" y="4659782"/>
              <a:ext cx="1814170" cy="1470355"/>
            </a:xfrm>
            <a:prstGeom prst="rect">
              <a:avLst/>
            </a:prstGeom>
          </p:spPr>
        </p:pic>
        <p:pic>
          <p:nvPicPr>
            <p:cNvPr id="13" name="図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54704" y="2070130"/>
              <a:ext cx="1121969" cy="1829714"/>
            </a:xfrm>
            <a:prstGeom prst="rect">
              <a:avLst/>
            </a:prstGeom>
          </p:spPr>
        </p:pic>
        <p:pic>
          <p:nvPicPr>
            <p:cNvPr id="14" name="図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6069" y="434791"/>
              <a:ext cx="2368862" cy="1776647"/>
            </a:xfrm>
            <a:prstGeom prst="rect">
              <a:avLst/>
            </a:prstGeom>
            <a:ln>
              <a:noFill/>
            </a:ln>
            <a:effectLst>
              <a:softEdge rad="112500"/>
            </a:effectLst>
          </p:spPr>
        </p:pic>
        <p:sp>
          <p:nvSpPr>
            <p:cNvPr id="2" name="円/楕円 1"/>
            <p:cNvSpPr/>
            <p:nvPr/>
          </p:nvSpPr>
          <p:spPr>
            <a:xfrm>
              <a:off x="1734704" y="1506043"/>
              <a:ext cx="1286321" cy="914400"/>
            </a:xfrm>
            <a:prstGeom prst="ellipse">
              <a:avLst/>
            </a:prstGeom>
            <a:solidFill>
              <a:srgbClr val="206018"/>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2000" dirty="0" smtClean="0"/>
                <a:t>歴史</a:t>
              </a:r>
              <a:endParaRPr kumimoji="1" lang="ja-JP" altLang="en-US" sz="2400" dirty="0"/>
            </a:p>
          </p:txBody>
        </p:sp>
        <p:pic>
          <p:nvPicPr>
            <p:cNvPr id="15" name="図 1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663440" y="-51816"/>
              <a:ext cx="2368121" cy="1776091"/>
            </a:xfrm>
            <a:prstGeom prst="ellipse">
              <a:avLst/>
            </a:prstGeom>
            <a:ln>
              <a:noFill/>
            </a:ln>
            <a:effectLst>
              <a:softEdge rad="112500"/>
            </a:effectLst>
          </p:spPr>
        </p:pic>
        <p:sp>
          <p:nvSpPr>
            <p:cNvPr id="4" name="円/楕円 3"/>
            <p:cNvSpPr/>
            <p:nvPr/>
          </p:nvSpPr>
          <p:spPr>
            <a:xfrm>
              <a:off x="1666021" y="4323969"/>
              <a:ext cx="1680462" cy="914400"/>
            </a:xfrm>
            <a:prstGeom prst="ellipse">
              <a:avLst/>
            </a:prstGeom>
            <a:solidFill>
              <a:srgbClr val="206018"/>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dirty="0" smtClean="0"/>
                <a:t>イベント</a:t>
              </a:r>
              <a:endParaRPr kumimoji="1" lang="ja-JP" altLang="en-US" sz="2000" dirty="0"/>
            </a:p>
          </p:txBody>
        </p:sp>
        <p:sp>
          <p:nvSpPr>
            <p:cNvPr id="6" name="円/楕円 5"/>
            <p:cNvSpPr/>
            <p:nvPr/>
          </p:nvSpPr>
          <p:spPr>
            <a:xfrm>
              <a:off x="6426925" y="1591882"/>
              <a:ext cx="1621850" cy="914400"/>
            </a:xfrm>
            <a:prstGeom prst="ellipse">
              <a:avLst/>
            </a:prstGeom>
            <a:solidFill>
              <a:srgbClr val="206018"/>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2000" dirty="0" smtClean="0"/>
                <a:t>高齢者</a:t>
              </a:r>
              <a:endParaRPr kumimoji="1" lang="ja-JP" altLang="en-US" sz="2000" dirty="0"/>
            </a:p>
          </p:txBody>
        </p:sp>
        <p:sp>
          <p:nvSpPr>
            <p:cNvPr id="5" name="円/楕円 4"/>
            <p:cNvSpPr/>
            <p:nvPr/>
          </p:nvSpPr>
          <p:spPr>
            <a:xfrm>
              <a:off x="6648993" y="4023360"/>
              <a:ext cx="1187244" cy="914400"/>
            </a:xfrm>
            <a:prstGeom prst="ellipse">
              <a:avLst/>
            </a:prstGeom>
            <a:solidFill>
              <a:srgbClr val="206018"/>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2000" dirty="0" smtClean="0"/>
                <a:t>交通</a:t>
              </a:r>
              <a:endParaRPr kumimoji="1" lang="ja-JP" altLang="en-US" sz="2000" dirty="0"/>
            </a:p>
          </p:txBody>
        </p:sp>
        <p:sp>
          <p:nvSpPr>
            <p:cNvPr id="16" name="下矢印 15"/>
            <p:cNvSpPr/>
            <p:nvPr/>
          </p:nvSpPr>
          <p:spPr>
            <a:xfrm>
              <a:off x="4570694" y="3384432"/>
              <a:ext cx="484632" cy="465444"/>
            </a:xfrm>
            <a:prstGeom prst="downArrow">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kumimoji="1" lang="ja-JP" altLang="en-US"/>
            </a:p>
          </p:txBody>
        </p:sp>
        <p:sp>
          <p:nvSpPr>
            <p:cNvPr id="3" name="円/楕円 2"/>
            <p:cNvSpPr/>
            <p:nvPr/>
          </p:nvSpPr>
          <p:spPr>
            <a:xfrm>
              <a:off x="3988459" y="263908"/>
              <a:ext cx="1347716" cy="914400"/>
            </a:xfrm>
            <a:prstGeom prst="ellipse">
              <a:avLst/>
            </a:prstGeom>
            <a:solidFill>
              <a:srgbClr val="206018"/>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2400" dirty="0" smtClean="0"/>
                <a:t>自然</a:t>
              </a:r>
              <a:endParaRPr kumimoji="1" lang="ja-JP" altLang="en-US" sz="2400" dirty="0"/>
            </a:p>
          </p:txBody>
        </p:sp>
      </p:grpSp>
      <p:sp>
        <p:nvSpPr>
          <p:cNvPr id="18" name="テキスト ボックス 17"/>
          <p:cNvSpPr txBox="1"/>
          <p:nvPr/>
        </p:nvSpPr>
        <p:spPr>
          <a:xfrm>
            <a:off x="2559817" y="173490"/>
            <a:ext cx="3482043" cy="523220"/>
          </a:xfrm>
          <a:prstGeom prst="rect">
            <a:avLst/>
          </a:prstGeom>
          <a:noFill/>
        </p:spPr>
        <p:txBody>
          <a:bodyPr wrap="none" rtlCol="0">
            <a:spAutoFit/>
          </a:bodyPr>
          <a:lstStyle/>
          <a:p>
            <a:r>
              <a:rPr kumimoji="1" lang="ja-JP" altLang="en-US" sz="2800" dirty="0" smtClean="0"/>
              <a:t>「常盤なるまち、土浦」</a:t>
            </a:r>
            <a:endParaRPr kumimoji="1" lang="ja-JP" altLang="en-US" sz="2800" dirty="0"/>
          </a:p>
        </p:txBody>
      </p:sp>
      <p:sp>
        <p:nvSpPr>
          <p:cNvPr id="19" name="テキスト ボックス 18"/>
          <p:cNvSpPr txBox="1"/>
          <p:nvPr/>
        </p:nvSpPr>
        <p:spPr>
          <a:xfrm>
            <a:off x="1190101" y="5751631"/>
            <a:ext cx="6381875" cy="523220"/>
          </a:xfrm>
          <a:prstGeom prst="rect">
            <a:avLst/>
          </a:prstGeom>
          <a:noFill/>
        </p:spPr>
        <p:txBody>
          <a:bodyPr wrap="none" rtlCol="0">
            <a:spAutoFit/>
          </a:bodyPr>
          <a:lstStyle/>
          <a:p>
            <a:r>
              <a:rPr kumimoji="1" lang="ja-JP" altLang="en-US" sz="2000" dirty="0" smtClean="0"/>
              <a:t>土浦らしさが世代的、地理的に「</a:t>
            </a:r>
            <a:r>
              <a:rPr kumimoji="1" lang="ja-JP" altLang="en-US" sz="2800" b="1" dirty="0" smtClean="0">
                <a:effectLst>
                  <a:outerShdw blurRad="38100" dist="38100" dir="2700000" algn="tl">
                    <a:srgbClr val="000000">
                      <a:alpha val="43137"/>
                    </a:srgbClr>
                  </a:outerShdw>
                </a:effectLst>
              </a:rPr>
              <a:t>続いていく</a:t>
            </a:r>
            <a:r>
              <a:rPr kumimoji="1" lang="ja-JP" altLang="en-US" sz="2000" dirty="0" smtClean="0"/>
              <a:t>」まちづくり</a:t>
            </a:r>
            <a:endParaRPr kumimoji="1" lang="ja-JP" altLang="en-US" sz="2000" dirty="0"/>
          </a:p>
        </p:txBody>
      </p:sp>
    </p:spTree>
    <p:extLst>
      <p:ext uri="{BB962C8B-B14F-4D97-AF65-F5344CB8AC3E}">
        <p14:creationId xmlns:p14="http://schemas.microsoft.com/office/powerpoint/2010/main" val="39853328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a:blip r:embed="rId3">
            <a:alphaModFix amt="43000"/>
          </a:blip>
          <a:stretch>
            <a:fillRect/>
          </a:stretch>
        </p:blipFill>
        <p:spPr>
          <a:xfrm>
            <a:off x="0" y="-5146"/>
            <a:ext cx="9143408" cy="6863145"/>
          </a:xfrm>
          <a:prstGeom prst="rect">
            <a:avLst/>
          </a:prstGeom>
          <a:ln>
            <a:noFill/>
          </a:ln>
          <a:effectLst>
            <a:outerShdw blurRad="292100" dist="139700" dir="2700000" algn="tl" rotWithShape="0">
              <a:srgbClr val="333333">
                <a:alpha val="65000"/>
              </a:srgbClr>
            </a:outerShdw>
          </a:effectLst>
        </p:spPr>
      </p:pic>
      <p:grpSp>
        <p:nvGrpSpPr>
          <p:cNvPr id="4" name="図形グループ 3"/>
          <p:cNvGrpSpPr/>
          <p:nvPr/>
        </p:nvGrpSpPr>
        <p:grpSpPr>
          <a:xfrm>
            <a:off x="0" y="3051407"/>
            <a:ext cx="9144000" cy="748483"/>
            <a:chOff x="10410" y="188477"/>
            <a:chExt cx="9144000" cy="748483"/>
          </a:xfrm>
        </p:grpSpPr>
        <p:sp>
          <p:nvSpPr>
            <p:cNvPr id="5" name="正方形/長方形 4"/>
            <p:cNvSpPr/>
            <p:nvPr/>
          </p:nvSpPr>
          <p:spPr>
            <a:xfrm>
              <a:off x="10410" y="197806"/>
              <a:ext cx="9144000" cy="728743"/>
            </a:xfrm>
            <a:prstGeom prst="rect">
              <a:avLst/>
            </a:prstGeom>
            <a:solidFill>
              <a:schemeClr val="tx1">
                <a:lumMod val="65000"/>
                <a:lumOff val="35000"/>
              </a:schemeClr>
            </a:solidFill>
          </p:spPr>
          <p:style>
            <a:lnRef idx="1">
              <a:schemeClr val="dk1"/>
            </a:lnRef>
            <a:fillRef idx="3">
              <a:schemeClr val="dk1"/>
            </a:fillRef>
            <a:effectRef idx="2">
              <a:schemeClr val="dk1"/>
            </a:effectRef>
            <a:fontRef idx="minor">
              <a:schemeClr val="lt1"/>
            </a:fontRef>
          </p:style>
          <p:txBody>
            <a:bodyPr rtlCol="0" anchor="ctr"/>
            <a:lstStyle/>
            <a:p>
              <a:r>
                <a:rPr kumimoji="1" lang="ja-JP" altLang="en-US" sz="3200" dirty="0" smtClean="0"/>
                <a:t>　　　　提案</a:t>
              </a:r>
              <a:endParaRPr kumimoji="1" lang="ja-JP" altLang="en-US" sz="4000" b="1" dirty="0"/>
            </a:p>
          </p:txBody>
        </p:sp>
        <p:pic>
          <p:nvPicPr>
            <p:cNvPr id="6" name="図 5" descr="スクリーンショット（2013-10-19 21.49.58）.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2679" y="188477"/>
              <a:ext cx="848333" cy="748483"/>
            </a:xfrm>
            <a:prstGeom prst="rect">
              <a:avLst/>
            </a:prstGeom>
            <a:ln>
              <a:solidFill>
                <a:schemeClr val="tx1"/>
              </a:solidFill>
            </a:ln>
          </p:spPr>
        </p:pic>
      </p:grpSp>
    </p:spTree>
    <p:extLst>
      <p:ext uri="{BB962C8B-B14F-4D97-AF65-F5344CB8AC3E}">
        <p14:creationId xmlns:p14="http://schemas.microsoft.com/office/powerpoint/2010/main" val="6541908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a:blip r:embed="rId3">
            <a:alphaModFix amt="43000"/>
          </a:blip>
          <a:stretch>
            <a:fillRect/>
          </a:stretch>
        </p:blipFill>
        <p:spPr>
          <a:xfrm>
            <a:off x="0" y="-5146"/>
            <a:ext cx="9143408" cy="6863145"/>
          </a:xfrm>
          <a:prstGeom prst="rect">
            <a:avLst/>
          </a:prstGeom>
          <a:ln>
            <a:noFill/>
          </a:ln>
          <a:effectLst>
            <a:outerShdw blurRad="292100" dist="139700" dir="2700000" algn="tl" rotWithShape="0">
              <a:srgbClr val="333333">
                <a:alpha val="65000"/>
              </a:srgbClr>
            </a:outerShdw>
          </a:effectLst>
        </p:spPr>
      </p:pic>
      <p:grpSp>
        <p:nvGrpSpPr>
          <p:cNvPr id="4" name="図形グループ 3"/>
          <p:cNvGrpSpPr/>
          <p:nvPr/>
        </p:nvGrpSpPr>
        <p:grpSpPr>
          <a:xfrm>
            <a:off x="0" y="3051407"/>
            <a:ext cx="9144000" cy="748483"/>
            <a:chOff x="10410" y="188477"/>
            <a:chExt cx="9144000" cy="748483"/>
          </a:xfrm>
        </p:grpSpPr>
        <p:sp>
          <p:nvSpPr>
            <p:cNvPr id="5" name="正方形/長方形 4"/>
            <p:cNvSpPr/>
            <p:nvPr/>
          </p:nvSpPr>
          <p:spPr>
            <a:xfrm>
              <a:off x="10410" y="197806"/>
              <a:ext cx="9144000" cy="728743"/>
            </a:xfrm>
            <a:prstGeom prst="rect">
              <a:avLst/>
            </a:prstGeom>
            <a:solidFill>
              <a:schemeClr val="tx1">
                <a:lumMod val="65000"/>
                <a:lumOff val="35000"/>
              </a:schemeClr>
            </a:solidFill>
          </p:spPr>
          <p:style>
            <a:lnRef idx="1">
              <a:schemeClr val="dk1"/>
            </a:lnRef>
            <a:fillRef idx="3">
              <a:schemeClr val="dk1"/>
            </a:fillRef>
            <a:effectRef idx="2">
              <a:schemeClr val="dk1"/>
            </a:effectRef>
            <a:fontRef idx="minor">
              <a:schemeClr val="lt1"/>
            </a:fontRef>
          </p:style>
          <p:txBody>
            <a:bodyPr rtlCol="0" anchor="ctr"/>
            <a:lstStyle/>
            <a:p>
              <a:r>
                <a:rPr kumimoji="1" lang="ja-JP" altLang="en-US" sz="3200" dirty="0" smtClean="0"/>
                <a:t>　　　　現状把握</a:t>
              </a:r>
              <a:r>
                <a:rPr lang="ja-JP" altLang="en-US" sz="3200" dirty="0" smtClean="0"/>
                <a:t>と</a:t>
              </a:r>
              <a:r>
                <a:rPr kumimoji="1" lang="ja-JP" altLang="en-US" sz="3200" dirty="0" smtClean="0"/>
                <a:t>課題</a:t>
              </a:r>
              <a:endParaRPr kumimoji="1" lang="ja-JP" altLang="en-US" sz="4000" b="1" dirty="0"/>
            </a:p>
          </p:txBody>
        </p:sp>
        <p:pic>
          <p:nvPicPr>
            <p:cNvPr id="6" name="図 5" descr="スクリーンショット（2013-10-19 21.49.58）.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2679" y="188477"/>
              <a:ext cx="848333" cy="748483"/>
            </a:xfrm>
            <a:prstGeom prst="rect">
              <a:avLst/>
            </a:prstGeom>
            <a:ln>
              <a:solidFill>
                <a:schemeClr val="tx1"/>
              </a:solidFill>
            </a:ln>
          </p:spPr>
        </p:pic>
      </p:grpSp>
    </p:spTree>
    <p:extLst>
      <p:ext uri="{BB962C8B-B14F-4D97-AF65-F5344CB8AC3E}">
        <p14:creationId xmlns:p14="http://schemas.microsoft.com/office/powerpoint/2010/main" val="427456619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508000" y="619333"/>
            <a:ext cx="6141826" cy="461665"/>
          </a:xfrm>
          <a:prstGeom prst="rect">
            <a:avLst/>
          </a:prstGeom>
        </p:spPr>
        <p:txBody>
          <a:bodyPr wrap="none" rtlCol="0">
            <a:spAutoFit/>
          </a:bodyPr>
          <a:lstStyle/>
          <a:p>
            <a:r>
              <a:rPr kumimoji="1" lang="ja-JP" altLang="en-US" sz="2400" dirty="0" smtClean="0"/>
              <a:t>諸問題に対して具体的な提案をしていきたい。</a:t>
            </a:r>
            <a:endParaRPr kumimoji="1" lang="ja-JP" altLang="en-US" sz="2400" dirty="0"/>
          </a:p>
        </p:txBody>
      </p:sp>
      <p:sp>
        <p:nvSpPr>
          <p:cNvPr id="21" name="テキスト ボックス 20"/>
          <p:cNvSpPr txBox="1"/>
          <p:nvPr/>
        </p:nvSpPr>
        <p:spPr>
          <a:xfrm>
            <a:off x="736600" y="1258798"/>
            <a:ext cx="1290437" cy="461665"/>
          </a:xfrm>
          <a:prstGeom prst="rect">
            <a:avLst/>
          </a:prstGeom>
          <a:noFill/>
        </p:spPr>
        <p:txBody>
          <a:bodyPr wrap="none" rtlCol="0">
            <a:spAutoFit/>
          </a:bodyPr>
          <a:lstStyle/>
          <a:p>
            <a:r>
              <a:rPr kumimoji="1" lang="ja-JP" altLang="en-US" sz="2400" dirty="0" smtClean="0"/>
              <a:t>例えば</a:t>
            </a:r>
            <a:r>
              <a:rPr kumimoji="1" lang="en-US" altLang="ja-JP" sz="2400" dirty="0" smtClean="0"/>
              <a:t>…</a:t>
            </a:r>
          </a:p>
        </p:txBody>
      </p:sp>
      <p:sp>
        <p:nvSpPr>
          <p:cNvPr id="24" name="テキスト ボックス 23"/>
          <p:cNvSpPr txBox="1"/>
          <p:nvPr/>
        </p:nvSpPr>
        <p:spPr>
          <a:xfrm>
            <a:off x="508000" y="5716498"/>
            <a:ext cx="8273419" cy="461665"/>
          </a:xfrm>
          <a:prstGeom prst="rect">
            <a:avLst/>
          </a:prstGeom>
          <a:noFill/>
        </p:spPr>
        <p:txBody>
          <a:bodyPr wrap="none" rtlCol="0">
            <a:spAutoFit/>
          </a:bodyPr>
          <a:lstStyle/>
          <a:p>
            <a:r>
              <a:rPr lang="ja-JP" altLang="en-US" sz="2400" dirty="0" smtClean="0"/>
              <a:t>既存資源を有効に活用することで、問題の解消が可能となる！</a:t>
            </a:r>
            <a:endParaRPr lang="en-US" altLang="ja-JP" sz="2400" dirty="0" smtClean="0"/>
          </a:p>
        </p:txBody>
      </p:sp>
      <p:sp>
        <p:nvSpPr>
          <p:cNvPr id="9" name="円/楕円 8"/>
          <p:cNvSpPr/>
          <p:nvPr/>
        </p:nvSpPr>
        <p:spPr>
          <a:xfrm>
            <a:off x="4794998" y="2244238"/>
            <a:ext cx="3584921" cy="2449325"/>
          </a:xfrm>
          <a:prstGeom prst="ellipse">
            <a:avLst/>
          </a:prstGeom>
          <a:gradFill flip="none" rotWithShape="1">
            <a:gsLst>
              <a:gs pos="0">
                <a:schemeClr val="tx2">
                  <a:lumMod val="40000"/>
                  <a:lumOff val="60000"/>
                </a:schemeClr>
              </a:gs>
              <a:gs pos="100000">
                <a:schemeClr val="tx2">
                  <a:lumMod val="50000"/>
                </a:schemeClr>
              </a:gs>
            </a:gsLst>
            <a:lin ang="5400000" scaled="0"/>
            <a:tileRect/>
          </a:gradFill>
          <a:ln w="952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4" name="テキスト ボックス 3"/>
          <p:cNvSpPr txBox="1"/>
          <p:nvPr/>
        </p:nvSpPr>
        <p:spPr>
          <a:xfrm>
            <a:off x="6398117" y="3029647"/>
            <a:ext cx="1580742" cy="423413"/>
          </a:xfrm>
          <a:prstGeom prst="rect">
            <a:avLst/>
          </a:prstGeom>
          <a:noFill/>
        </p:spPr>
        <p:txBody>
          <a:bodyPr wrap="none" rtlCol="0">
            <a:spAutoFit/>
          </a:bodyPr>
          <a:lstStyle/>
          <a:p>
            <a:r>
              <a:rPr kumimoji="1" lang="ja-JP" altLang="en-US" sz="2400" dirty="0" smtClean="0">
                <a:solidFill>
                  <a:srgbClr val="FFFFFF"/>
                </a:solidFill>
              </a:rPr>
              <a:t>耕作放棄地</a:t>
            </a:r>
            <a:endParaRPr kumimoji="1" lang="ja-JP" altLang="en-US" sz="2400" dirty="0">
              <a:solidFill>
                <a:srgbClr val="FFFFFF"/>
              </a:solidFill>
            </a:endParaRPr>
          </a:p>
        </p:txBody>
      </p:sp>
      <p:sp>
        <p:nvSpPr>
          <p:cNvPr id="8" name="円/楕円 7"/>
          <p:cNvSpPr/>
          <p:nvPr/>
        </p:nvSpPr>
        <p:spPr>
          <a:xfrm>
            <a:off x="2332777" y="1366474"/>
            <a:ext cx="3506987" cy="2552096"/>
          </a:xfrm>
          <a:prstGeom prst="ellipse">
            <a:avLst/>
          </a:prstGeom>
          <a:gradFill flip="none" rotWithShape="1">
            <a:gsLst>
              <a:gs pos="0">
                <a:schemeClr val="accent4">
                  <a:lumMod val="60000"/>
                  <a:lumOff val="40000"/>
                </a:schemeClr>
              </a:gs>
              <a:gs pos="100000">
                <a:schemeClr val="accent4">
                  <a:lumMod val="75000"/>
                </a:schemeClr>
              </a:gs>
            </a:gsLst>
            <a:lin ang="5400000" scaled="0"/>
            <a:tileRect/>
          </a:gradFill>
          <a:ln w="952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2677630" y="1816950"/>
            <a:ext cx="1580742" cy="423413"/>
          </a:xfrm>
          <a:prstGeom prst="rect">
            <a:avLst/>
          </a:prstGeom>
          <a:noFill/>
        </p:spPr>
        <p:txBody>
          <a:bodyPr wrap="none" rtlCol="0">
            <a:spAutoFit/>
          </a:bodyPr>
          <a:lstStyle/>
          <a:p>
            <a:r>
              <a:rPr kumimoji="1" lang="ja-JP" altLang="en-US" sz="2400" dirty="0" smtClean="0">
                <a:solidFill>
                  <a:schemeClr val="bg1"/>
                </a:solidFill>
              </a:rPr>
              <a:t>少子高齢化</a:t>
            </a:r>
            <a:endParaRPr kumimoji="1" lang="en-US" altLang="ja-JP" sz="2400" dirty="0" smtClean="0">
              <a:solidFill>
                <a:schemeClr val="bg1"/>
              </a:solidFill>
            </a:endParaRPr>
          </a:p>
        </p:txBody>
      </p:sp>
      <p:sp>
        <p:nvSpPr>
          <p:cNvPr id="17" name="フリーフォーム 16"/>
          <p:cNvSpPr/>
          <p:nvPr/>
        </p:nvSpPr>
        <p:spPr>
          <a:xfrm>
            <a:off x="4785299" y="2359456"/>
            <a:ext cx="1086301" cy="1424348"/>
          </a:xfrm>
          <a:custGeom>
            <a:avLst/>
            <a:gdLst>
              <a:gd name="connsiteX0" fmla="*/ 1283262 w 1353638"/>
              <a:gd name="connsiteY0" fmla="*/ 6673 h 1816756"/>
              <a:gd name="connsiteX1" fmla="*/ 851462 w 1353638"/>
              <a:gd name="connsiteY1" fmla="*/ 190823 h 1816756"/>
              <a:gd name="connsiteX2" fmla="*/ 299012 w 1353638"/>
              <a:gd name="connsiteY2" fmla="*/ 628973 h 1816756"/>
              <a:gd name="connsiteX3" fmla="*/ 25962 w 1353638"/>
              <a:gd name="connsiteY3" fmla="*/ 1238573 h 1816756"/>
              <a:gd name="connsiteX4" fmla="*/ 83112 w 1353638"/>
              <a:gd name="connsiteY4" fmla="*/ 1810073 h 1816756"/>
              <a:gd name="connsiteX5" fmla="*/ 660962 w 1353638"/>
              <a:gd name="connsiteY5" fmla="*/ 1517973 h 1816756"/>
              <a:gd name="connsiteX6" fmla="*/ 1156262 w 1353638"/>
              <a:gd name="connsiteY6" fmla="*/ 1022673 h 1816756"/>
              <a:gd name="connsiteX7" fmla="*/ 1340412 w 1353638"/>
              <a:gd name="connsiteY7" fmla="*/ 406723 h 1816756"/>
              <a:gd name="connsiteX8" fmla="*/ 1283262 w 1353638"/>
              <a:gd name="connsiteY8" fmla="*/ 6673 h 1816756"/>
              <a:gd name="connsiteX0" fmla="*/ 1805172 w 1875548"/>
              <a:gd name="connsiteY0" fmla="*/ 6673 h 2193982"/>
              <a:gd name="connsiteX1" fmla="*/ 1373372 w 1875548"/>
              <a:gd name="connsiteY1" fmla="*/ 190823 h 2193982"/>
              <a:gd name="connsiteX2" fmla="*/ 820922 w 1875548"/>
              <a:gd name="connsiteY2" fmla="*/ 628973 h 2193982"/>
              <a:gd name="connsiteX3" fmla="*/ 547872 w 1875548"/>
              <a:gd name="connsiteY3" fmla="*/ 1238573 h 2193982"/>
              <a:gd name="connsiteX4" fmla="*/ 14472 w 1875548"/>
              <a:gd name="connsiteY4" fmla="*/ 2191073 h 2193982"/>
              <a:gd name="connsiteX5" fmla="*/ 1182872 w 1875548"/>
              <a:gd name="connsiteY5" fmla="*/ 1517973 h 2193982"/>
              <a:gd name="connsiteX6" fmla="*/ 1678172 w 1875548"/>
              <a:gd name="connsiteY6" fmla="*/ 1022673 h 2193982"/>
              <a:gd name="connsiteX7" fmla="*/ 1862322 w 1875548"/>
              <a:gd name="connsiteY7" fmla="*/ 406723 h 2193982"/>
              <a:gd name="connsiteX8" fmla="*/ 1805172 w 1875548"/>
              <a:gd name="connsiteY8" fmla="*/ 6673 h 2193982"/>
              <a:gd name="connsiteX0" fmla="*/ 1266986 w 1337362"/>
              <a:gd name="connsiteY0" fmla="*/ 6673 h 1798164"/>
              <a:gd name="connsiteX1" fmla="*/ 835186 w 1337362"/>
              <a:gd name="connsiteY1" fmla="*/ 190823 h 1798164"/>
              <a:gd name="connsiteX2" fmla="*/ 282736 w 1337362"/>
              <a:gd name="connsiteY2" fmla="*/ 628973 h 1798164"/>
              <a:gd name="connsiteX3" fmla="*/ 9686 w 1337362"/>
              <a:gd name="connsiteY3" fmla="*/ 1238573 h 1798164"/>
              <a:gd name="connsiteX4" fmla="*/ 117636 w 1337362"/>
              <a:gd name="connsiteY4" fmla="*/ 1791023 h 1798164"/>
              <a:gd name="connsiteX5" fmla="*/ 644686 w 1337362"/>
              <a:gd name="connsiteY5" fmla="*/ 1517973 h 1798164"/>
              <a:gd name="connsiteX6" fmla="*/ 1139986 w 1337362"/>
              <a:gd name="connsiteY6" fmla="*/ 1022673 h 1798164"/>
              <a:gd name="connsiteX7" fmla="*/ 1324136 w 1337362"/>
              <a:gd name="connsiteY7" fmla="*/ 406723 h 1798164"/>
              <a:gd name="connsiteX8" fmla="*/ 1266986 w 1337362"/>
              <a:gd name="connsiteY8" fmla="*/ 6673 h 1798164"/>
              <a:gd name="connsiteX0" fmla="*/ 1275245 w 1345621"/>
              <a:gd name="connsiteY0" fmla="*/ 6673 h 1937614"/>
              <a:gd name="connsiteX1" fmla="*/ 843445 w 1345621"/>
              <a:gd name="connsiteY1" fmla="*/ 190823 h 1937614"/>
              <a:gd name="connsiteX2" fmla="*/ 290995 w 1345621"/>
              <a:gd name="connsiteY2" fmla="*/ 628973 h 1937614"/>
              <a:gd name="connsiteX3" fmla="*/ 17945 w 1345621"/>
              <a:gd name="connsiteY3" fmla="*/ 1238573 h 1937614"/>
              <a:gd name="connsiteX4" fmla="*/ 125895 w 1345621"/>
              <a:gd name="connsiteY4" fmla="*/ 1791023 h 1937614"/>
              <a:gd name="connsiteX5" fmla="*/ 925995 w 1345621"/>
              <a:gd name="connsiteY5" fmla="*/ 1879923 h 1937614"/>
              <a:gd name="connsiteX6" fmla="*/ 1148245 w 1345621"/>
              <a:gd name="connsiteY6" fmla="*/ 1022673 h 1937614"/>
              <a:gd name="connsiteX7" fmla="*/ 1332395 w 1345621"/>
              <a:gd name="connsiteY7" fmla="*/ 406723 h 1937614"/>
              <a:gd name="connsiteX8" fmla="*/ 1275245 w 1345621"/>
              <a:gd name="connsiteY8" fmla="*/ 6673 h 1937614"/>
              <a:gd name="connsiteX0" fmla="*/ 1267673 w 1338049"/>
              <a:gd name="connsiteY0" fmla="*/ 6673 h 1807796"/>
              <a:gd name="connsiteX1" fmla="*/ 835873 w 1338049"/>
              <a:gd name="connsiteY1" fmla="*/ 190823 h 1807796"/>
              <a:gd name="connsiteX2" fmla="*/ 283423 w 1338049"/>
              <a:gd name="connsiteY2" fmla="*/ 628973 h 1807796"/>
              <a:gd name="connsiteX3" fmla="*/ 10373 w 1338049"/>
              <a:gd name="connsiteY3" fmla="*/ 1238573 h 1807796"/>
              <a:gd name="connsiteX4" fmla="*/ 118323 w 1338049"/>
              <a:gd name="connsiteY4" fmla="*/ 1791023 h 1807796"/>
              <a:gd name="connsiteX5" fmla="*/ 677123 w 1338049"/>
              <a:gd name="connsiteY5" fmla="*/ 1606873 h 1807796"/>
              <a:gd name="connsiteX6" fmla="*/ 1140673 w 1338049"/>
              <a:gd name="connsiteY6" fmla="*/ 1022673 h 1807796"/>
              <a:gd name="connsiteX7" fmla="*/ 1324823 w 1338049"/>
              <a:gd name="connsiteY7" fmla="*/ 406723 h 1807796"/>
              <a:gd name="connsiteX8" fmla="*/ 1267673 w 1338049"/>
              <a:gd name="connsiteY8" fmla="*/ 6673 h 1807796"/>
              <a:gd name="connsiteX0" fmla="*/ 1267119 w 1337495"/>
              <a:gd name="connsiteY0" fmla="*/ 6673 h 1805933"/>
              <a:gd name="connsiteX1" fmla="*/ 835319 w 1337495"/>
              <a:gd name="connsiteY1" fmla="*/ 190823 h 1805933"/>
              <a:gd name="connsiteX2" fmla="*/ 282869 w 1337495"/>
              <a:gd name="connsiteY2" fmla="*/ 628973 h 1805933"/>
              <a:gd name="connsiteX3" fmla="*/ 9819 w 1337495"/>
              <a:gd name="connsiteY3" fmla="*/ 1238573 h 1805933"/>
              <a:gd name="connsiteX4" fmla="*/ 117769 w 1337495"/>
              <a:gd name="connsiteY4" fmla="*/ 1791023 h 1805933"/>
              <a:gd name="connsiteX5" fmla="*/ 651169 w 1337495"/>
              <a:gd name="connsiteY5" fmla="*/ 1594173 h 1805933"/>
              <a:gd name="connsiteX6" fmla="*/ 1140119 w 1337495"/>
              <a:gd name="connsiteY6" fmla="*/ 1022673 h 1805933"/>
              <a:gd name="connsiteX7" fmla="*/ 1324269 w 1337495"/>
              <a:gd name="connsiteY7" fmla="*/ 406723 h 1805933"/>
              <a:gd name="connsiteX8" fmla="*/ 1267119 w 1337495"/>
              <a:gd name="connsiteY8" fmla="*/ 6673 h 1805933"/>
              <a:gd name="connsiteX0" fmla="*/ 1267119 w 1338559"/>
              <a:gd name="connsiteY0" fmla="*/ 10249 h 1809509"/>
              <a:gd name="connsiteX1" fmla="*/ 809919 w 1338559"/>
              <a:gd name="connsiteY1" fmla="*/ 162649 h 1809509"/>
              <a:gd name="connsiteX2" fmla="*/ 282869 w 1338559"/>
              <a:gd name="connsiteY2" fmla="*/ 632549 h 1809509"/>
              <a:gd name="connsiteX3" fmla="*/ 9819 w 1338559"/>
              <a:gd name="connsiteY3" fmla="*/ 1242149 h 1809509"/>
              <a:gd name="connsiteX4" fmla="*/ 117769 w 1338559"/>
              <a:gd name="connsiteY4" fmla="*/ 1794599 h 1809509"/>
              <a:gd name="connsiteX5" fmla="*/ 651169 w 1338559"/>
              <a:gd name="connsiteY5" fmla="*/ 1597749 h 1809509"/>
              <a:gd name="connsiteX6" fmla="*/ 1140119 w 1338559"/>
              <a:gd name="connsiteY6" fmla="*/ 1026249 h 1809509"/>
              <a:gd name="connsiteX7" fmla="*/ 1324269 w 1338559"/>
              <a:gd name="connsiteY7" fmla="*/ 410299 h 1809509"/>
              <a:gd name="connsiteX8" fmla="*/ 1267119 w 1338559"/>
              <a:gd name="connsiteY8" fmla="*/ 10249 h 1809509"/>
              <a:gd name="connsiteX0" fmla="*/ 1267119 w 1329730"/>
              <a:gd name="connsiteY0" fmla="*/ 18493 h 1817753"/>
              <a:gd name="connsiteX1" fmla="*/ 809919 w 1329730"/>
              <a:gd name="connsiteY1" fmla="*/ 170893 h 1817753"/>
              <a:gd name="connsiteX2" fmla="*/ 282869 w 1329730"/>
              <a:gd name="connsiteY2" fmla="*/ 640793 h 1817753"/>
              <a:gd name="connsiteX3" fmla="*/ 9819 w 1329730"/>
              <a:gd name="connsiteY3" fmla="*/ 1250393 h 1817753"/>
              <a:gd name="connsiteX4" fmla="*/ 117769 w 1329730"/>
              <a:gd name="connsiteY4" fmla="*/ 1802843 h 1817753"/>
              <a:gd name="connsiteX5" fmla="*/ 651169 w 1329730"/>
              <a:gd name="connsiteY5" fmla="*/ 1605993 h 1817753"/>
              <a:gd name="connsiteX6" fmla="*/ 1140119 w 1329730"/>
              <a:gd name="connsiteY6" fmla="*/ 1034493 h 1817753"/>
              <a:gd name="connsiteX7" fmla="*/ 1311569 w 1329730"/>
              <a:gd name="connsiteY7" fmla="*/ 551893 h 1817753"/>
              <a:gd name="connsiteX8" fmla="*/ 1267119 w 1329730"/>
              <a:gd name="connsiteY8" fmla="*/ 18493 h 1817753"/>
              <a:gd name="connsiteX0" fmla="*/ 1279819 w 1335787"/>
              <a:gd name="connsiteY0" fmla="*/ 19704 h 1806264"/>
              <a:gd name="connsiteX1" fmla="*/ 809919 w 1335787"/>
              <a:gd name="connsiteY1" fmla="*/ 159404 h 1806264"/>
              <a:gd name="connsiteX2" fmla="*/ 282869 w 1335787"/>
              <a:gd name="connsiteY2" fmla="*/ 629304 h 1806264"/>
              <a:gd name="connsiteX3" fmla="*/ 9819 w 1335787"/>
              <a:gd name="connsiteY3" fmla="*/ 1238904 h 1806264"/>
              <a:gd name="connsiteX4" fmla="*/ 117769 w 1335787"/>
              <a:gd name="connsiteY4" fmla="*/ 1791354 h 1806264"/>
              <a:gd name="connsiteX5" fmla="*/ 651169 w 1335787"/>
              <a:gd name="connsiteY5" fmla="*/ 1594504 h 1806264"/>
              <a:gd name="connsiteX6" fmla="*/ 1140119 w 1335787"/>
              <a:gd name="connsiteY6" fmla="*/ 1023004 h 1806264"/>
              <a:gd name="connsiteX7" fmla="*/ 1311569 w 1335787"/>
              <a:gd name="connsiteY7" fmla="*/ 540404 h 1806264"/>
              <a:gd name="connsiteX8" fmla="*/ 1279819 w 1335787"/>
              <a:gd name="connsiteY8" fmla="*/ 19704 h 1806264"/>
              <a:gd name="connsiteX0" fmla="*/ 1279819 w 1336596"/>
              <a:gd name="connsiteY0" fmla="*/ 19704 h 1805439"/>
              <a:gd name="connsiteX1" fmla="*/ 809919 w 1336596"/>
              <a:gd name="connsiteY1" fmla="*/ 159404 h 1805439"/>
              <a:gd name="connsiteX2" fmla="*/ 282869 w 1336596"/>
              <a:gd name="connsiteY2" fmla="*/ 629304 h 1805439"/>
              <a:gd name="connsiteX3" fmla="*/ 9819 w 1336596"/>
              <a:gd name="connsiteY3" fmla="*/ 1238904 h 1805439"/>
              <a:gd name="connsiteX4" fmla="*/ 117769 w 1336596"/>
              <a:gd name="connsiteY4" fmla="*/ 1791354 h 1805439"/>
              <a:gd name="connsiteX5" fmla="*/ 651169 w 1336596"/>
              <a:gd name="connsiteY5" fmla="*/ 1594504 h 1805439"/>
              <a:gd name="connsiteX6" fmla="*/ 1127419 w 1336596"/>
              <a:gd name="connsiteY6" fmla="*/ 1092854 h 1805439"/>
              <a:gd name="connsiteX7" fmla="*/ 1311569 w 1336596"/>
              <a:gd name="connsiteY7" fmla="*/ 540404 h 1805439"/>
              <a:gd name="connsiteX8" fmla="*/ 1279819 w 1336596"/>
              <a:gd name="connsiteY8" fmla="*/ 19704 h 1805439"/>
              <a:gd name="connsiteX0" fmla="*/ 1296285 w 1353062"/>
              <a:gd name="connsiteY0" fmla="*/ 19704 h 1799484"/>
              <a:gd name="connsiteX1" fmla="*/ 826385 w 1353062"/>
              <a:gd name="connsiteY1" fmla="*/ 159404 h 1799484"/>
              <a:gd name="connsiteX2" fmla="*/ 299335 w 1353062"/>
              <a:gd name="connsiteY2" fmla="*/ 629304 h 1799484"/>
              <a:gd name="connsiteX3" fmla="*/ 26285 w 1353062"/>
              <a:gd name="connsiteY3" fmla="*/ 1238904 h 1799484"/>
              <a:gd name="connsiteX4" fmla="*/ 83435 w 1353062"/>
              <a:gd name="connsiteY4" fmla="*/ 1785004 h 1799484"/>
              <a:gd name="connsiteX5" fmla="*/ 667635 w 1353062"/>
              <a:gd name="connsiteY5" fmla="*/ 1594504 h 1799484"/>
              <a:gd name="connsiteX6" fmla="*/ 1143885 w 1353062"/>
              <a:gd name="connsiteY6" fmla="*/ 1092854 h 1799484"/>
              <a:gd name="connsiteX7" fmla="*/ 1328035 w 1353062"/>
              <a:gd name="connsiteY7" fmla="*/ 540404 h 1799484"/>
              <a:gd name="connsiteX8" fmla="*/ 1296285 w 1353062"/>
              <a:gd name="connsiteY8" fmla="*/ 19704 h 1799484"/>
              <a:gd name="connsiteX0" fmla="*/ 1296285 w 1338945"/>
              <a:gd name="connsiteY0" fmla="*/ 19704 h 1799484"/>
              <a:gd name="connsiteX1" fmla="*/ 826385 w 1338945"/>
              <a:gd name="connsiteY1" fmla="*/ 159404 h 1799484"/>
              <a:gd name="connsiteX2" fmla="*/ 299335 w 1338945"/>
              <a:gd name="connsiteY2" fmla="*/ 629304 h 1799484"/>
              <a:gd name="connsiteX3" fmla="*/ 26285 w 1338945"/>
              <a:gd name="connsiteY3" fmla="*/ 1238904 h 1799484"/>
              <a:gd name="connsiteX4" fmla="*/ 83435 w 1338945"/>
              <a:gd name="connsiteY4" fmla="*/ 1785004 h 1799484"/>
              <a:gd name="connsiteX5" fmla="*/ 667635 w 1338945"/>
              <a:gd name="connsiteY5" fmla="*/ 1594504 h 1799484"/>
              <a:gd name="connsiteX6" fmla="*/ 1143885 w 1338945"/>
              <a:gd name="connsiteY6" fmla="*/ 1092854 h 1799484"/>
              <a:gd name="connsiteX7" fmla="*/ 1328035 w 1338945"/>
              <a:gd name="connsiteY7" fmla="*/ 540404 h 1799484"/>
              <a:gd name="connsiteX8" fmla="*/ 1315335 w 1338945"/>
              <a:gd name="connsiteY8" fmla="*/ 241955 h 1799484"/>
              <a:gd name="connsiteX9" fmla="*/ 1296285 w 1338945"/>
              <a:gd name="connsiteY9" fmla="*/ 19704 h 1799484"/>
              <a:gd name="connsiteX0" fmla="*/ 1296285 w 1348683"/>
              <a:gd name="connsiteY0" fmla="*/ 2104 h 1781884"/>
              <a:gd name="connsiteX1" fmla="*/ 826385 w 1348683"/>
              <a:gd name="connsiteY1" fmla="*/ 141804 h 1781884"/>
              <a:gd name="connsiteX2" fmla="*/ 299335 w 1348683"/>
              <a:gd name="connsiteY2" fmla="*/ 611704 h 1781884"/>
              <a:gd name="connsiteX3" fmla="*/ 26285 w 1348683"/>
              <a:gd name="connsiteY3" fmla="*/ 1221304 h 1781884"/>
              <a:gd name="connsiteX4" fmla="*/ 83435 w 1348683"/>
              <a:gd name="connsiteY4" fmla="*/ 1767404 h 1781884"/>
              <a:gd name="connsiteX5" fmla="*/ 667635 w 1348683"/>
              <a:gd name="connsiteY5" fmla="*/ 1576904 h 1781884"/>
              <a:gd name="connsiteX6" fmla="*/ 1143885 w 1348683"/>
              <a:gd name="connsiteY6" fmla="*/ 1075254 h 1781884"/>
              <a:gd name="connsiteX7" fmla="*/ 1328035 w 1348683"/>
              <a:gd name="connsiteY7" fmla="*/ 522804 h 1781884"/>
              <a:gd name="connsiteX8" fmla="*/ 1340735 w 1348683"/>
              <a:gd name="connsiteY8" fmla="*/ 93121 h 1781884"/>
              <a:gd name="connsiteX9" fmla="*/ 1296285 w 1348683"/>
              <a:gd name="connsiteY9" fmla="*/ 2104 h 1781884"/>
              <a:gd name="connsiteX0" fmla="*/ 1296285 w 1363959"/>
              <a:gd name="connsiteY0" fmla="*/ 450 h 1780230"/>
              <a:gd name="connsiteX1" fmla="*/ 826385 w 1363959"/>
              <a:gd name="connsiteY1" fmla="*/ 140150 h 1780230"/>
              <a:gd name="connsiteX2" fmla="*/ 299335 w 1363959"/>
              <a:gd name="connsiteY2" fmla="*/ 610050 h 1780230"/>
              <a:gd name="connsiteX3" fmla="*/ 26285 w 1363959"/>
              <a:gd name="connsiteY3" fmla="*/ 1219650 h 1780230"/>
              <a:gd name="connsiteX4" fmla="*/ 83435 w 1363959"/>
              <a:gd name="connsiteY4" fmla="*/ 1765750 h 1780230"/>
              <a:gd name="connsiteX5" fmla="*/ 667635 w 1363959"/>
              <a:gd name="connsiteY5" fmla="*/ 1575250 h 1780230"/>
              <a:gd name="connsiteX6" fmla="*/ 1143885 w 1363959"/>
              <a:gd name="connsiteY6" fmla="*/ 1073600 h 1780230"/>
              <a:gd name="connsiteX7" fmla="*/ 1328035 w 1363959"/>
              <a:gd name="connsiteY7" fmla="*/ 521150 h 1780230"/>
              <a:gd name="connsiteX8" fmla="*/ 1361902 w 1363959"/>
              <a:gd name="connsiteY8" fmla="*/ 112634 h 1780230"/>
              <a:gd name="connsiteX9" fmla="*/ 1296285 w 1363959"/>
              <a:gd name="connsiteY9" fmla="*/ 450 h 1780230"/>
              <a:gd name="connsiteX0" fmla="*/ 1207385 w 1363959"/>
              <a:gd name="connsiteY0" fmla="*/ 365 h 1788612"/>
              <a:gd name="connsiteX1" fmla="*/ 826385 w 1363959"/>
              <a:gd name="connsiteY1" fmla="*/ 148532 h 1788612"/>
              <a:gd name="connsiteX2" fmla="*/ 299335 w 1363959"/>
              <a:gd name="connsiteY2" fmla="*/ 618432 h 1788612"/>
              <a:gd name="connsiteX3" fmla="*/ 26285 w 1363959"/>
              <a:gd name="connsiteY3" fmla="*/ 1228032 h 1788612"/>
              <a:gd name="connsiteX4" fmla="*/ 83435 w 1363959"/>
              <a:gd name="connsiteY4" fmla="*/ 1774132 h 1788612"/>
              <a:gd name="connsiteX5" fmla="*/ 667635 w 1363959"/>
              <a:gd name="connsiteY5" fmla="*/ 1583632 h 1788612"/>
              <a:gd name="connsiteX6" fmla="*/ 1143885 w 1363959"/>
              <a:gd name="connsiteY6" fmla="*/ 1081982 h 1788612"/>
              <a:gd name="connsiteX7" fmla="*/ 1328035 w 1363959"/>
              <a:gd name="connsiteY7" fmla="*/ 529532 h 1788612"/>
              <a:gd name="connsiteX8" fmla="*/ 1361902 w 1363959"/>
              <a:gd name="connsiteY8" fmla="*/ 121016 h 1788612"/>
              <a:gd name="connsiteX9" fmla="*/ 1207385 w 1363959"/>
              <a:gd name="connsiteY9" fmla="*/ 365 h 1788612"/>
              <a:gd name="connsiteX0" fmla="*/ 1207385 w 1336112"/>
              <a:gd name="connsiteY0" fmla="*/ 8389 h 1796636"/>
              <a:gd name="connsiteX1" fmla="*/ 826385 w 1336112"/>
              <a:gd name="connsiteY1" fmla="*/ 156556 h 1796636"/>
              <a:gd name="connsiteX2" fmla="*/ 299335 w 1336112"/>
              <a:gd name="connsiteY2" fmla="*/ 626456 h 1796636"/>
              <a:gd name="connsiteX3" fmla="*/ 26285 w 1336112"/>
              <a:gd name="connsiteY3" fmla="*/ 1236056 h 1796636"/>
              <a:gd name="connsiteX4" fmla="*/ 83435 w 1336112"/>
              <a:gd name="connsiteY4" fmla="*/ 1782156 h 1796636"/>
              <a:gd name="connsiteX5" fmla="*/ 667635 w 1336112"/>
              <a:gd name="connsiteY5" fmla="*/ 1591656 h 1796636"/>
              <a:gd name="connsiteX6" fmla="*/ 1143885 w 1336112"/>
              <a:gd name="connsiteY6" fmla="*/ 1090006 h 1796636"/>
              <a:gd name="connsiteX7" fmla="*/ 1328035 w 1336112"/>
              <a:gd name="connsiteY7" fmla="*/ 537556 h 1796636"/>
              <a:gd name="connsiteX8" fmla="*/ 1302636 w 1336112"/>
              <a:gd name="connsiteY8" fmla="*/ 74006 h 1796636"/>
              <a:gd name="connsiteX9" fmla="*/ 1207385 w 1336112"/>
              <a:gd name="connsiteY9" fmla="*/ 8389 h 1796636"/>
              <a:gd name="connsiteX0" fmla="*/ 1194685 w 1336112"/>
              <a:gd name="connsiteY0" fmla="*/ 15722 h 1782803"/>
              <a:gd name="connsiteX1" fmla="*/ 826385 w 1336112"/>
              <a:gd name="connsiteY1" fmla="*/ 142723 h 1782803"/>
              <a:gd name="connsiteX2" fmla="*/ 299335 w 1336112"/>
              <a:gd name="connsiteY2" fmla="*/ 612623 h 1782803"/>
              <a:gd name="connsiteX3" fmla="*/ 26285 w 1336112"/>
              <a:gd name="connsiteY3" fmla="*/ 1222223 h 1782803"/>
              <a:gd name="connsiteX4" fmla="*/ 83435 w 1336112"/>
              <a:gd name="connsiteY4" fmla="*/ 1768323 h 1782803"/>
              <a:gd name="connsiteX5" fmla="*/ 667635 w 1336112"/>
              <a:gd name="connsiteY5" fmla="*/ 1577823 h 1782803"/>
              <a:gd name="connsiteX6" fmla="*/ 1143885 w 1336112"/>
              <a:gd name="connsiteY6" fmla="*/ 1076173 h 1782803"/>
              <a:gd name="connsiteX7" fmla="*/ 1328035 w 1336112"/>
              <a:gd name="connsiteY7" fmla="*/ 523723 h 1782803"/>
              <a:gd name="connsiteX8" fmla="*/ 1302636 w 1336112"/>
              <a:gd name="connsiteY8" fmla="*/ 60173 h 1782803"/>
              <a:gd name="connsiteX9" fmla="*/ 1194685 w 1336112"/>
              <a:gd name="connsiteY9" fmla="*/ 15722 h 1782803"/>
              <a:gd name="connsiteX0" fmla="*/ 1194685 w 1337896"/>
              <a:gd name="connsiteY0" fmla="*/ 9929 h 1777010"/>
              <a:gd name="connsiteX1" fmla="*/ 826385 w 1337896"/>
              <a:gd name="connsiteY1" fmla="*/ 136930 h 1777010"/>
              <a:gd name="connsiteX2" fmla="*/ 299335 w 1337896"/>
              <a:gd name="connsiteY2" fmla="*/ 606830 h 1777010"/>
              <a:gd name="connsiteX3" fmla="*/ 26285 w 1337896"/>
              <a:gd name="connsiteY3" fmla="*/ 1216430 h 1777010"/>
              <a:gd name="connsiteX4" fmla="*/ 83435 w 1337896"/>
              <a:gd name="connsiteY4" fmla="*/ 1762530 h 1777010"/>
              <a:gd name="connsiteX5" fmla="*/ 667635 w 1337896"/>
              <a:gd name="connsiteY5" fmla="*/ 1572030 h 1777010"/>
              <a:gd name="connsiteX6" fmla="*/ 1143885 w 1337896"/>
              <a:gd name="connsiteY6" fmla="*/ 1070380 h 1777010"/>
              <a:gd name="connsiteX7" fmla="*/ 1328035 w 1337896"/>
              <a:gd name="connsiteY7" fmla="*/ 517930 h 1777010"/>
              <a:gd name="connsiteX8" fmla="*/ 1311102 w 1337896"/>
              <a:gd name="connsiteY8" fmla="*/ 67080 h 1777010"/>
              <a:gd name="connsiteX9" fmla="*/ 1194685 w 1337896"/>
              <a:gd name="connsiteY9" fmla="*/ 9929 h 1777010"/>
              <a:gd name="connsiteX0" fmla="*/ 1194685 w 1337896"/>
              <a:gd name="connsiteY0" fmla="*/ 5596 h 1789610"/>
              <a:gd name="connsiteX1" fmla="*/ 826385 w 1337896"/>
              <a:gd name="connsiteY1" fmla="*/ 149530 h 1789610"/>
              <a:gd name="connsiteX2" fmla="*/ 299335 w 1337896"/>
              <a:gd name="connsiteY2" fmla="*/ 619430 h 1789610"/>
              <a:gd name="connsiteX3" fmla="*/ 26285 w 1337896"/>
              <a:gd name="connsiteY3" fmla="*/ 1229030 h 1789610"/>
              <a:gd name="connsiteX4" fmla="*/ 83435 w 1337896"/>
              <a:gd name="connsiteY4" fmla="*/ 1775130 h 1789610"/>
              <a:gd name="connsiteX5" fmla="*/ 667635 w 1337896"/>
              <a:gd name="connsiteY5" fmla="*/ 1584630 h 1789610"/>
              <a:gd name="connsiteX6" fmla="*/ 1143885 w 1337896"/>
              <a:gd name="connsiteY6" fmla="*/ 1082980 h 1789610"/>
              <a:gd name="connsiteX7" fmla="*/ 1328035 w 1337896"/>
              <a:gd name="connsiteY7" fmla="*/ 530530 h 1789610"/>
              <a:gd name="connsiteX8" fmla="*/ 1311102 w 1337896"/>
              <a:gd name="connsiteY8" fmla="*/ 79680 h 1789610"/>
              <a:gd name="connsiteX9" fmla="*/ 1194685 w 1337896"/>
              <a:gd name="connsiteY9" fmla="*/ 5596 h 1789610"/>
              <a:gd name="connsiteX0" fmla="*/ 1194685 w 1340120"/>
              <a:gd name="connsiteY0" fmla="*/ 9543 h 1793557"/>
              <a:gd name="connsiteX1" fmla="*/ 826385 w 1340120"/>
              <a:gd name="connsiteY1" fmla="*/ 153477 h 1793557"/>
              <a:gd name="connsiteX2" fmla="*/ 299335 w 1340120"/>
              <a:gd name="connsiteY2" fmla="*/ 623377 h 1793557"/>
              <a:gd name="connsiteX3" fmla="*/ 26285 w 1340120"/>
              <a:gd name="connsiteY3" fmla="*/ 1232977 h 1793557"/>
              <a:gd name="connsiteX4" fmla="*/ 83435 w 1340120"/>
              <a:gd name="connsiteY4" fmla="*/ 1779077 h 1793557"/>
              <a:gd name="connsiteX5" fmla="*/ 667635 w 1340120"/>
              <a:gd name="connsiteY5" fmla="*/ 1588577 h 1793557"/>
              <a:gd name="connsiteX6" fmla="*/ 1143885 w 1340120"/>
              <a:gd name="connsiteY6" fmla="*/ 1086927 h 1793557"/>
              <a:gd name="connsiteX7" fmla="*/ 1328035 w 1340120"/>
              <a:gd name="connsiteY7" fmla="*/ 534477 h 1793557"/>
              <a:gd name="connsiteX8" fmla="*/ 1319568 w 1340120"/>
              <a:gd name="connsiteY8" fmla="*/ 70927 h 1793557"/>
              <a:gd name="connsiteX9" fmla="*/ 1194685 w 1340120"/>
              <a:gd name="connsiteY9" fmla="*/ 9543 h 1793557"/>
              <a:gd name="connsiteX0" fmla="*/ 1194685 w 1346664"/>
              <a:gd name="connsiteY0" fmla="*/ 9543 h 1793557"/>
              <a:gd name="connsiteX1" fmla="*/ 826385 w 1346664"/>
              <a:gd name="connsiteY1" fmla="*/ 153477 h 1793557"/>
              <a:gd name="connsiteX2" fmla="*/ 299335 w 1346664"/>
              <a:gd name="connsiteY2" fmla="*/ 623377 h 1793557"/>
              <a:gd name="connsiteX3" fmla="*/ 26285 w 1346664"/>
              <a:gd name="connsiteY3" fmla="*/ 1232977 h 1793557"/>
              <a:gd name="connsiteX4" fmla="*/ 83435 w 1346664"/>
              <a:gd name="connsiteY4" fmla="*/ 1779077 h 1793557"/>
              <a:gd name="connsiteX5" fmla="*/ 667635 w 1346664"/>
              <a:gd name="connsiteY5" fmla="*/ 1588577 h 1793557"/>
              <a:gd name="connsiteX6" fmla="*/ 1143885 w 1346664"/>
              <a:gd name="connsiteY6" fmla="*/ 1086927 h 1793557"/>
              <a:gd name="connsiteX7" fmla="*/ 1328035 w 1346664"/>
              <a:gd name="connsiteY7" fmla="*/ 534477 h 1793557"/>
              <a:gd name="connsiteX8" fmla="*/ 1319568 w 1346664"/>
              <a:gd name="connsiteY8" fmla="*/ 70927 h 1793557"/>
              <a:gd name="connsiteX9" fmla="*/ 1194685 w 1346664"/>
              <a:gd name="connsiteY9" fmla="*/ 9543 h 1793557"/>
              <a:gd name="connsiteX0" fmla="*/ 1194685 w 1346664"/>
              <a:gd name="connsiteY0" fmla="*/ 21392 h 1805406"/>
              <a:gd name="connsiteX1" fmla="*/ 826385 w 1346664"/>
              <a:gd name="connsiteY1" fmla="*/ 165326 h 1805406"/>
              <a:gd name="connsiteX2" fmla="*/ 299335 w 1346664"/>
              <a:gd name="connsiteY2" fmla="*/ 635226 h 1805406"/>
              <a:gd name="connsiteX3" fmla="*/ 26285 w 1346664"/>
              <a:gd name="connsiteY3" fmla="*/ 1244826 h 1805406"/>
              <a:gd name="connsiteX4" fmla="*/ 83435 w 1346664"/>
              <a:gd name="connsiteY4" fmla="*/ 1790926 h 1805406"/>
              <a:gd name="connsiteX5" fmla="*/ 667635 w 1346664"/>
              <a:gd name="connsiteY5" fmla="*/ 1600426 h 1805406"/>
              <a:gd name="connsiteX6" fmla="*/ 1143885 w 1346664"/>
              <a:gd name="connsiteY6" fmla="*/ 1098776 h 1805406"/>
              <a:gd name="connsiteX7" fmla="*/ 1328035 w 1346664"/>
              <a:gd name="connsiteY7" fmla="*/ 546326 h 1805406"/>
              <a:gd name="connsiteX8" fmla="*/ 1319568 w 1346664"/>
              <a:gd name="connsiteY8" fmla="*/ 82776 h 1805406"/>
              <a:gd name="connsiteX9" fmla="*/ 1194685 w 1346664"/>
              <a:gd name="connsiteY9" fmla="*/ 21392 h 1805406"/>
              <a:gd name="connsiteX0" fmla="*/ 1194685 w 1344109"/>
              <a:gd name="connsiteY0" fmla="*/ 21392 h 1805406"/>
              <a:gd name="connsiteX1" fmla="*/ 826385 w 1344109"/>
              <a:gd name="connsiteY1" fmla="*/ 165326 h 1805406"/>
              <a:gd name="connsiteX2" fmla="*/ 299335 w 1344109"/>
              <a:gd name="connsiteY2" fmla="*/ 635226 h 1805406"/>
              <a:gd name="connsiteX3" fmla="*/ 26285 w 1344109"/>
              <a:gd name="connsiteY3" fmla="*/ 1244826 h 1805406"/>
              <a:gd name="connsiteX4" fmla="*/ 83435 w 1344109"/>
              <a:gd name="connsiteY4" fmla="*/ 1790926 h 1805406"/>
              <a:gd name="connsiteX5" fmla="*/ 667635 w 1344109"/>
              <a:gd name="connsiteY5" fmla="*/ 1600426 h 1805406"/>
              <a:gd name="connsiteX6" fmla="*/ 1143885 w 1344109"/>
              <a:gd name="connsiteY6" fmla="*/ 1098776 h 1805406"/>
              <a:gd name="connsiteX7" fmla="*/ 1328035 w 1344109"/>
              <a:gd name="connsiteY7" fmla="*/ 546326 h 1805406"/>
              <a:gd name="connsiteX8" fmla="*/ 1319568 w 1344109"/>
              <a:gd name="connsiteY8" fmla="*/ 82776 h 1805406"/>
              <a:gd name="connsiteX9" fmla="*/ 1194685 w 1344109"/>
              <a:gd name="connsiteY9" fmla="*/ 21392 h 1805406"/>
              <a:gd name="connsiteX0" fmla="*/ 1194685 w 1344109"/>
              <a:gd name="connsiteY0" fmla="*/ 29288 h 1813302"/>
              <a:gd name="connsiteX1" fmla="*/ 826385 w 1344109"/>
              <a:gd name="connsiteY1" fmla="*/ 173222 h 1813302"/>
              <a:gd name="connsiteX2" fmla="*/ 299335 w 1344109"/>
              <a:gd name="connsiteY2" fmla="*/ 643122 h 1813302"/>
              <a:gd name="connsiteX3" fmla="*/ 26285 w 1344109"/>
              <a:gd name="connsiteY3" fmla="*/ 1252722 h 1813302"/>
              <a:gd name="connsiteX4" fmla="*/ 83435 w 1344109"/>
              <a:gd name="connsiteY4" fmla="*/ 1798822 h 1813302"/>
              <a:gd name="connsiteX5" fmla="*/ 667635 w 1344109"/>
              <a:gd name="connsiteY5" fmla="*/ 1608322 h 1813302"/>
              <a:gd name="connsiteX6" fmla="*/ 1143885 w 1344109"/>
              <a:gd name="connsiteY6" fmla="*/ 1106672 h 1813302"/>
              <a:gd name="connsiteX7" fmla="*/ 1328035 w 1344109"/>
              <a:gd name="connsiteY7" fmla="*/ 554222 h 1813302"/>
              <a:gd name="connsiteX8" fmla="*/ 1319568 w 1344109"/>
              <a:gd name="connsiteY8" fmla="*/ 90672 h 1813302"/>
              <a:gd name="connsiteX9" fmla="*/ 1194685 w 1344109"/>
              <a:gd name="connsiteY9" fmla="*/ 29288 h 1813302"/>
              <a:gd name="connsiteX0" fmla="*/ 1194685 w 1351063"/>
              <a:gd name="connsiteY0" fmla="*/ 29288 h 1813302"/>
              <a:gd name="connsiteX1" fmla="*/ 826385 w 1351063"/>
              <a:gd name="connsiteY1" fmla="*/ 173222 h 1813302"/>
              <a:gd name="connsiteX2" fmla="*/ 299335 w 1351063"/>
              <a:gd name="connsiteY2" fmla="*/ 643122 h 1813302"/>
              <a:gd name="connsiteX3" fmla="*/ 26285 w 1351063"/>
              <a:gd name="connsiteY3" fmla="*/ 1252722 h 1813302"/>
              <a:gd name="connsiteX4" fmla="*/ 83435 w 1351063"/>
              <a:gd name="connsiteY4" fmla="*/ 1798822 h 1813302"/>
              <a:gd name="connsiteX5" fmla="*/ 667635 w 1351063"/>
              <a:gd name="connsiteY5" fmla="*/ 1608322 h 1813302"/>
              <a:gd name="connsiteX6" fmla="*/ 1143885 w 1351063"/>
              <a:gd name="connsiteY6" fmla="*/ 1106672 h 1813302"/>
              <a:gd name="connsiteX7" fmla="*/ 1328035 w 1351063"/>
              <a:gd name="connsiteY7" fmla="*/ 554222 h 1813302"/>
              <a:gd name="connsiteX8" fmla="*/ 1319568 w 1351063"/>
              <a:gd name="connsiteY8" fmla="*/ 90672 h 1813302"/>
              <a:gd name="connsiteX9" fmla="*/ 1194685 w 1351063"/>
              <a:gd name="connsiteY9" fmla="*/ 29288 h 1813302"/>
              <a:gd name="connsiteX0" fmla="*/ 1194685 w 1351063"/>
              <a:gd name="connsiteY0" fmla="*/ 37244 h 1821258"/>
              <a:gd name="connsiteX1" fmla="*/ 826385 w 1351063"/>
              <a:gd name="connsiteY1" fmla="*/ 181178 h 1821258"/>
              <a:gd name="connsiteX2" fmla="*/ 299335 w 1351063"/>
              <a:gd name="connsiteY2" fmla="*/ 651078 h 1821258"/>
              <a:gd name="connsiteX3" fmla="*/ 26285 w 1351063"/>
              <a:gd name="connsiteY3" fmla="*/ 1260678 h 1821258"/>
              <a:gd name="connsiteX4" fmla="*/ 83435 w 1351063"/>
              <a:gd name="connsiteY4" fmla="*/ 1806778 h 1821258"/>
              <a:gd name="connsiteX5" fmla="*/ 667635 w 1351063"/>
              <a:gd name="connsiteY5" fmla="*/ 1616278 h 1821258"/>
              <a:gd name="connsiteX6" fmla="*/ 1143885 w 1351063"/>
              <a:gd name="connsiteY6" fmla="*/ 1114628 h 1821258"/>
              <a:gd name="connsiteX7" fmla="*/ 1328035 w 1351063"/>
              <a:gd name="connsiteY7" fmla="*/ 562178 h 1821258"/>
              <a:gd name="connsiteX8" fmla="*/ 1319568 w 1351063"/>
              <a:gd name="connsiteY8" fmla="*/ 98628 h 1821258"/>
              <a:gd name="connsiteX9" fmla="*/ 1194685 w 1351063"/>
              <a:gd name="connsiteY9" fmla="*/ 37244 h 1821258"/>
              <a:gd name="connsiteX0" fmla="*/ 1177752 w 1351063"/>
              <a:gd name="connsiteY0" fmla="*/ 28178 h 1833358"/>
              <a:gd name="connsiteX1" fmla="*/ 826385 w 1351063"/>
              <a:gd name="connsiteY1" fmla="*/ 193278 h 1833358"/>
              <a:gd name="connsiteX2" fmla="*/ 299335 w 1351063"/>
              <a:gd name="connsiteY2" fmla="*/ 663178 h 1833358"/>
              <a:gd name="connsiteX3" fmla="*/ 26285 w 1351063"/>
              <a:gd name="connsiteY3" fmla="*/ 1272778 h 1833358"/>
              <a:gd name="connsiteX4" fmla="*/ 83435 w 1351063"/>
              <a:gd name="connsiteY4" fmla="*/ 1818878 h 1833358"/>
              <a:gd name="connsiteX5" fmla="*/ 667635 w 1351063"/>
              <a:gd name="connsiteY5" fmla="*/ 1628378 h 1833358"/>
              <a:gd name="connsiteX6" fmla="*/ 1143885 w 1351063"/>
              <a:gd name="connsiteY6" fmla="*/ 1126728 h 1833358"/>
              <a:gd name="connsiteX7" fmla="*/ 1328035 w 1351063"/>
              <a:gd name="connsiteY7" fmla="*/ 574278 h 1833358"/>
              <a:gd name="connsiteX8" fmla="*/ 1319568 w 1351063"/>
              <a:gd name="connsiteY8" fmla="*/ 110728 h 1833358"/>
              <a:gd name="connsiteX9" fmla="*/ 1177752 w 1351063"/>
              <a:gd name="connsiteY9" fmla="*/ 28178 h 1833358"/>
              <a:gd name="connsiteX0" fmla="*/ 1177752 w 1351063"/>
              <a:gd name="connsiteY0" fmla="*/ 33596 h 1838776"/>
              <a:gd name="connsiteX1" fmla="*/ 826385 w 1351063"/>
              <a:gd name="connsiteY1" fmla="*/ 198696 h 1838776"/>
              <a:gd name="connsiteX2" fmla="*/ 299335 w 1351063"/>
              <a:gd name="connsiteY2" fmla="*/ 668596 h 1838776"/>
              <a:gd name="connsiteX3" fmla="*/ 26285 w 1351063"/>
              <a:gd name="connsiteY3" fmla="*/ 1278196 h 1838776"/>
              <a:gd name="connsiteX4" fmla="*/ 83435 w 1351063"/>
              <a:gd name="connsiteY4" fmla="*/ 1824296 h 1838776"/>
              <a:gd name="connsiteX5" fmla="*/ 667635 w 1351063"/>
              <a:gd name="connsiteY5" fmla="*/ 1633796 h 1838776"/>
              <a:gd name="connsiteX6" fmla="*/ 1143885 w 1351063"/>
              <a:gd name="connsiteY6" fmla="*/ 1132146 h 1838776"/>
              <a:gd name="connsiteX7" fmla="*/ 1328035 w 1351063"/>
              <a:gd name="connsiteY7" fmla="*/ 579696 h 1838776"/>
              <a:gd name="connsiteX8" fmla="*/ 1319568 w 1351063"/>
              <a:gd name="connsiteY8" fmla="*/ 116146 h 1838776"/>
              <a:gd name="connsiteX9" fmla="*/ 1177752 w 1351063"/>
              <a:gd name="connsiteY9" fmla="*/ 33596 h 1838776"/>
              <a:gd name="connsiteX0" fmla="*/ 1177752 w 1351063"/>
              <a:gd name="connsiteY0" fmla="*/ 46412 h 1851592"/>
              <a:gd name="connsiteX1" fmla="*/ 826385 w 1351063"/>
              <a:gd name="connsiteY1" fmla="*/ 211512 h 1851592"/>
              <a:gd name="connsiteX2" fmla="*/ 299335 w 1351063"/>
              <a:gd name="connsiteY2" fmla="*/ 681412 h 1851592"/>
              <a:gd name="connsiteX3" fmla="*/ 26285 w 1351063"/>
              <a:gd name="connsiteY3" fmla="*/ 1291012 h 1851592"/>
              <a:gd name="connsiteX4" fmla="*/ 83435 w 1351063"/>
              <a:gd name="connsiteY4" fmla="*/ 1837112 h 1851592"/>
              <a:gd name="connsiteX5" fmla="*/ 667635 w 1351063"/>
              <a:gd name="connsiteY5" fmla="*/ 1646612 h 1851592"/>
              <a:gd name="connsiteX6" fmla="*/ 1143885 w 1351063"/>
              <a:gd name="connsiteY6" fmla="*/ 1144962 h 1851592"/>
              <a:gd name="connsiteX7" fmla="*/ 1328035 w 1351063"/>
              <a:gd name="connsiteY7" fmla="*/ 592512 h 1851592"/>
              <a:gd name="connsiteX8" fmla="*/ 1319568 w 1351063"/>
              <a:gd name="connsiteY8" fmla="*/ 128962 h 1851592"/>
              <a:gd name="connsiteX9" fmla="*/ 1177752 w 1351063"/>
              <a:gd name="connsiteY9" fmla="*/ 46412 h 1851592"/>
              <a:gd name="connsiteX0" fmla="*/ 1156585 w 1351063"/>
              <a:gd name="connsiteY0" fmla="*/ 63690 h 1826537"/>
              <a:gd name="connsiteX1" fmla="*/ 826385 w 1351063"/>
              <a:gd name="connsiteY1" fmla="*/ 186457 h 1826537"/>
              <a:gd name="connsiteX2" fmla="*/ 299335 w 1351063"/>
              <a:gd name="connsiteY2" fmla="*/ 656357 h 1826537"/>
              <a:gd name="connsiteX3" fmla="*/ 26285 w 1351063"/>
              <a:gd name="connsiteY3" fmla="*/ 1265957 h 1826537"/>
              <a:gd name="connsiteX4" fmla="*/ 83435 w 1351063"/>
              <a:gd name="connsiteY4" fmla="*/ 1812057 h 1826537"/>
              <a:gd name="connsiteX5" fmla="*/ 667635 w 1351063"/>
              <a:gd name="connsiteY5" fmla="*/ 1621557 h 1826537"/>
              <a:gd name="connsiteX6" fmla="*/ 1143885 w 1351063"/>
              <a:gd name="connsiteY6" fmla="*/ 1119907 h 1826537"/>
              <a:gd name="connsiteX7" fmla="*/ 1328035 w 1351063"/>
              <a:gd name="connsiteY7" fmla="*/ 567457 h 1826537"/>
              <a:gd name="connsiteX8" fmla="*/ 1319568 w 1351063"/>
              <a:gd name="connsiteY8" fmla="*/ 103907 h 1826537"/>
              <a:gd name="connsiteX9" fmla="*/ 1156585 w 1351063"/>
              <a:gd name="connsiteY9" fmla="*/ 63690 h 1826537"/>
              <a:gd name="connsiteX0" fmla="*/ 1156585 w 1351063"/>
              <a:gd name="connsiteY0" fmla="*/ 46077 h 1808924"/>
              <a:gd name="connsiteX1" fmla="*/ 707851 w 1351063"/>
              <a:gd name="connsiteY1" fmla="*/ 257744 h 1808924"/>
              <a:gd name="connsiteX2" fmla="*/ 299335 w 1351063"/>
              <a:gd name="connsiteY2" fmla="*/ 638744 h 1808924"/>
              <a:gd name="connsiteX3" fmla="*/ 26285 w 1351063"/>
              <a:gd name="connsiteY3" fmla="*/ 1248344 h 1808924"/>
              <a:gd name="connsiteX4" fmla="*/ 83435 w 1351063"/>
              <a:gd name="connsiteY4" fmla="*/ 1794444 h 1808924"/>
              <a:gd name="connsiteX5" fmla="*/ 667635 w 1351063"/>
              <a:gd name="connsiteY5" fmla="*/ 1603944 h 1808924"/>
              <a:gd name="connsiteX6" fmla="*/ 1143885 w 1351063"/>
              <a:gd name="connsiteY6" fmla="*/ 1102294 h 1808924"/>
              <a:gd name="connsiteX7" fmla="*/ 1328035 w 1351063"/>
              <a:gd name="connsiteY7" fmla="*/ 549844 h 1808924"/>
              <a:gd name="connsiteX8" fmla="*/ 1319568 w 1351063"/>
              <a:gd name="connsiteY8" fmla="*/ 86294 h 1808924"/>
              <a:gd name="connsiteX9" fmla="*/ 1156585 w 1351063"/>
              <a:gd name="connsiteY9" fmla="*/ 46077 h 1808924"/>
              <a:gd name="connsiteX0" fmla="*/ 1156585 w 1364469"/>
              <a:gd name="connsiteY0" fmla="*/ 40857 h 1803704"/>
              <a:gd name="connsiteX1" fmla="*/ 707851 w 1364469"/>
              <a:gd name="connsiteY1" fmla="*/ 252524 h 1803704"/>
              <a:gd name="connsiteX2" fmla="*/ 299335 w 1364469"/>
              <a:gd name="connsiteY2" fmla="*/ 633524 h 1803704"/>
              <a:gd name="connsiteX3" fmla="*/ 26285 w 1364469"/>
              <a:gd name="connsiteY3" fmla="*/ 1243124 h 1803704"/>
              <a:gd name="connsiteX4" fmla="*/ 83435 w 1364469"/>
              <a:gd name="connsiteY4" fmla="*/ 1789224 h 1803704"/>
              <a:gd name="connsiteX5" fmla="*/ 667635 w 1364469"/>
              <a:gd name="connsiteY5" fmla="*/ 1598724 h 1803704"/>
              <a:gd name="connsiteX6" fmla="*/ 1143885 w 1364469"/>
              <a:gd name="connsiteY6" fmla="*/ 1097074 h 1803704"/>
              <a:gd name="connsiteX7" fmla="*/ 1328035 w 1364469"/>
              <a:gd name="connsiteY7" fmla="*/ 544624 h 1803704"/>
              <a:gd name="connsiteX8" fmla="*/ 1340735 w 1364469"/>
              <a:gd name="connsiteY8" fmla="*/ 89541 h 1803704"/>
              <a:gd name="connsiteX9" fmla="*/ 1156585 w 1364469"/>
              <a:gd name="connsiteY9" fmla="*/ 40857 h 1803704"/>
              <a:gd name="connsiteX0" fmla="*/ 1156585 w 1348683"/>
              <a:gd name="connsiteY0" fmla="*/ 40857 h 1803704"/>
              <a:gd name="connsiteX1" fmla="*/ 707851 w 1348683"/>
              <a:gd name="connsiteY1" fmla="*/ 252524 h 1803704"/>
              <a:gd name="connsiteX2" fmla="*/ 299335 w 1348683"/>
              <a:gd name="connsiteY2" fmla="*/ 633524 h 1803704"/>
              <a:gd name="connsiteX3" fmla="*/ 26285 w 1348683"/>
              <a:gd name="connsiteY3" fmla="*/ 1243124 h 1803704"/>
              <a:gd name="connsiteX4" fmla="*/ 83435 w 1348683"/>
              <a:gd name="connsiteY4" fmla="*/ 1789224 h 1803704"/>
              <a:gd name="connsiteX5" fmla="*/ 667635 w 1348683"/>
              <a:gd name="connsiteY5" fmla="*/ 1598724 h 1803704"/>
              <a:gd name="connsiteX6" fmla="*/ 1143885 w 1348683"/>
              <a:gd name="connsiteY6" fmla="*/ 1097074 h 1803704"/>
              <a:gd name="connsiteX7" fmla="*/ 1328035 w 1348683"/>
              <a:gd name="connsiteY7" fmla="*/ 544624 h 1803704"/>
              <a:gd name="connsiteX8" fmla="*/ 1340735 w 1348683"/>
              <a:gd name="connsiteY8" fmla="*/ 89541 h 1803704"/>
              <a:gd name="connsiteX9" fmla="*/ 1156585 w 1348683"/>
              <a:gd name="connsiteY9" fmla="*/ 40857 h 1803704"/>
              <a:gd name="connsiteX0" fmla="*/ 1156585 w 1351046"/>
              <a:gd name="connsiteY0" fmla="*/ 40857 h 1803704"/>
              <a:gd name="connsiteX1" fmla="*/ 707851 w 1351046"/>
              <a:gd name="connsiteY1" fmla="*/ 252524 h 1803704"/>
              <a:gd name="connsiteX2" fmla="*/ 299335 w 1351046"/>
              <a:gd name="connsiteY2" fmla="*/ 633524 h 1803704"/>
              <a:gd name="connsiteX3" fmla="*/ 26285 w 1351046"/>
              <a:gd name="connsiteY3" fmla="*/ 1243124 h 1803704"/>
              <a:gd name="connsiteX4" fmla="*/ 83435 w 1351046"/>
              <a:gd name="connsiteY4" fmla="*/ 1789224 h 1803704"/>
              <a:gd name="connsiteX5" fmla="*/ 667635 w 1351046"/>
              <a:gd name="connsiteY5" fmla="*/ 1598724 h 1803704"/>
              <a:gd name="connsiteX6" fmla="*/ 1143885 w 1351046"/>
              <a:gd name="connsiteY6" fmla="*/ 1097074 h 1803704"/>
              <a:gd name="connsiteX7" fmla="*/ 1332269 w 1351046"/>
              <a:gd name="connsiteY7" fmla="*/ 574257 h 1803704"/>
              <a:gd name="connsiteX8" fmla="*/ 1340735 w 1351046"/>
              <a:gd name="connsiteY8" fmla="*/ 89541 h 1803704"/>
              <a:gd name="connsiteX9" fmla="*/ 1156585 w 1351046"/>
              <a:gd name="connsiteY9" fmla="*/ 40857 h 1803704"/>
              <a:gd name="connsiteX0" fmla="*/ 1156585 w 1355611"/>
              <a:gd name="connsiteY0" fmla="*/ 38333 h 1801180"/>
              <a:gd name="connsiteX1" fmla="*/ 707851 w 1355611"/>
              <a:gd name="connsiteY1" fmla="*/ 250000 h 1801180"/>
              <a:gd name="connsiteX2" fmla="*/ 299335 w 1355611"/>
              <a:gd name="connsiteY2" fmla="*/ 631000 h 1801180"/>
              <a:gd name="connsiteX3" fmla="*/ 26285 w 1355611"/>
              <a:gd name="connsiteY3" fmla="*/ 1240600 h 1801180"/>
              <a:gd name="connsiteX4" fmla="*/ 83435 w 1355611"/>
              <a:gd name="connsiteY4" fmla="*/ 1786700 h 1801180"/>
              <a:gd name="connsiteX5" fmla="*/ 667635 w 1355611"/>
              <a:gd name="connsiteY5" fmla="*/ 1596200 h 1801180"/>
              <a:gd name="connsiteX6" fmla="*/ 1143885 w 1355611"/>
              <a:gd name="connsiteY6" fmla="*/ 1094550 h 1801180"/>
              <a:gd name="connsiteX7" fmla="*/ 1332269 w 1355611"/>
              <a:gd name="connsiteY7" fmla="*/ 571733 h 1801180"/>
              <a:gd name="connsiteX8" fmla="*/ 1349202 w 1355611"/>
              <a:gd name="connsiteY8" fmla="*/ 91250 h 1801180"/>
              <a:gd name="connsiteX9" fmla="*/ 1156585 w 1355611"/>
              <a:gd name="connsiteY9" fmla="*/ 38333 h 1801180"/>
              <a:gd name="connsiteX0" fmla="*/ 1156585 w 1375664"/>
              <a:gd name="connsiteY0" fmla="*/ 38333 h 1801180"/>
              <a:gd name="connsiteX1" fmla="*/ 707851 w 1375664"/>
              <a:gd name="connsiteY1" fmla="*/ 250000 h 1801180"/>
              <a:gd name="connsiteX2" fmla="*/ 299335 w 1375664"/>
              <a:gd name="connsiteY2" fmla="*/ 631000 h 1801180"/>
              <a:gd name="connsiteX3" fmla="*/ 26285 w 1375664"/>
              <a:gd name="connsiteY3" fmla="*/ 1240600 h 1801180"/>
              <a:gd name="connsiteX4" fmla="*/ 83435 w 1375664"/>
              <a:gd name="connsiteY4" fmla="*/ 1786700 h 1801180"/>
              <a:gd name="connsiteX5" fmla="*/ 667635 w 1375664"/>
              <a:gd name="connsiteY5" fmla="*/ 1596200 h 1801180"/>
              <a:gd name="connsiteX6" fmla="*/ 1143885 w 1375664"/>
              <a:gd name="connsiteY6" fmla="*/ 1094550 h 1801180"/>
              <a:gd name="connsiteX7" fmla="*/ 1332269 w 1375664"/>
              <a:gd name="connsiteY7" fmla="*/ 571733 h 1801180"/>
              <a:gd name="connsiteX8" fmla="*/ 1349202 w 1375664"/>
              <a:gd name="connsiteY8" fmla="*/ 91250 h 1801180"/>
              <a:gd name="connsiteX9" fmla="*/ 1156585 w 1375664"/>
              <a:gd name="connsiteY9" fmla="*/ 38333 h 1801180"/>
              <a:gd name="connsiteX0" fmla="*/ 1131185 w 1375664"/>
              <a:gd name="connsiteY0" fmla="*/ 34004 h 1805318"/>
              <a:gd name="connsiteX1" fmla="*/ 707851 w 1375664"/>
              <a:gd name="connsiteY1" fmla="*/ 254138 h 1805318"/>
              <a:gd name="connsiteX2" fmla="*/ 299335 w 1375664"/>
              <a:gd name="connsiteY2" fmla="*/ 635138 h 1805318"/>
              <a:gd name="connsiteX3" fmla="*/ 26285 w 1375664"/>
              <a:gd name="connsiteY3" fmla="*/ 1244738 h 1805318"/>
              <a:gd name="connsiteX4" fmla="*/ 83435 w 1375664"/>
              <a:gd name="connsiteY4" fmla="*/ 1790838 h 1805318"/>
              <a:gd name="connsiteX5" fmla="*/ 667635 w 1375664"/>
              <a:gd name="connsiteY5" fmla="*/ 1600338 h 1805318"/>
              <a:gd name="connsiteX6" fmla="*/ 1143885 w 1375664"/>
              <a:gd name="connsiteY6" fmla="*/ 1098688 h 1805318"/>
              <a:gd name="connsiteX7" fmla="*/ 1332269 w 1375664"/>
              <a:gd name="connsiteY7" fmla="*/ 575871 h 1805318"/>
              <a:gd name="connsiteX8" fmla="*/ 1349202 w 1375664"/>
              <a:gd name="connsiteY8" fmla="*/ 95388 h 1805318"/>
              <a:gd name="connsiteX9" fmla="*/ 1131185 w 1375664"/>
              <a:gd name="connsiteY9" fmla="*/ 34004 h 1805318"/>
              <a:gd name="connsiteX0" fmla="*/ 1131185 w 1383689"/>
              <a:gd name="connsiteY0" fmla="*/ 34004 h 1805318"/>
              <a:gd name="connsiteX1" fmla="*/ 707851 w 1383689"/>
              <a:gd name="connsiteY1" fmla="*/ 254138 h 1805318"/>
              <a:gd name="connsiteX2" fmla="*/ 299335 w 1383689"/>
              <a:gd name="connsiteY2" fmla="*/ 635138 h 1805318"/>
              <a:gd name="connsiteX3" fmla="*/ 26285 w 1383689"/>
              <a:gd name="connsiteY3" fmla="*/ 1244738 h 1805318"/>
              <a:gd name="connsiteX4" fmla="*/ 83435 w 1383689"/>
              <a:gd name="connsiteY4" fmla="*/ 1790838 h 1805318"/>
              <a:gd name="connsiteX5" fmla="*/ 667635 w 1383689"/>
              <a:gd name="connsiteY5" fmla="*/ 1600338 h 1805318"/>
              <a:gd name="connsiteX6" fmla="*/ 1143885 w 1383689"/>
              <a:gd name="connsiteY6" fmla="*/ 1098688 h 1805318"/>
              <a:gd name="connsiteX7" fmla="*/ 1353436 w 1383689"/>
              <a:gd name="connsiteY7" fmla="*/ 588571 h 1805318"/>
              <a:gd name="connsiteX8" fmla="*/ 1349202 w 1383689"/>
              <a:gd name="connsiteY8" fmla="*/ 95388 h 1805318"/>
              <a:gd name="connsiteX9" fmla="*/ 1131185 w 1383689"/>
              <a:gd name="connsiteY9" fmla="*/ 34004 h 1805318"/>
              <a:gd name="connsiteX0" fmla="*/ 1131185 w 1373486"/>
              <a:gd name="connsiteY0" fmla="*/ 34004 h 1805318"/>
              <a:gd name="connsiteX1" fmla="*/ 707851 w 1373486"/>
              <a:gd name="connsiteY1" fmla="*/ 254138 h 1805318"/>
              <a:gd name="connsiteX2" fmla="*/ 299335 w 1373486"/>
              <a:gd name="connsiteY2" fmla="*/ 635138 h 1805318"/>
              <a:gd name="connsiteX3" fmla="*/ 26285 w 1373486"/>
              <a:gd name="connsiteY3" fmla="*/ 1244738 h 1805318"/>
              <a:gd name="connsiteX4" fmla="*/ 83435 w 1373486"/>
              <a:gd name="connsiteY4" fmla="*/ 1790838 h 1805318"/>
              <a:gd name="connsiteX5" fmla="*/ 667635 w 1373486"/>
              <a:gd name="connsiteY5" fmla="*/ 1600338 h 1805318"/>
              <a:gd name="connsiteX6" fmla="*/ 1143885 w 1373486"/>
              <a:gd name="connsiteY6" fmla="*/ 1098688 h 1805318"/>
              <a:gd name="connsiteX7" fmla="*/ 1353436 w 1373486"/>
              <a:gd name="connsiteY7" fmla="*/ 588571 h 1805318"/>
              <a:gd name="connsiteX8" fmla="*/ 1349202 w 1373486"/>
              <a:gd name="connsiteY8" fmla="*/ 95388 h 1805318"/>
              <a:gd name="connsiteX9" fmla="*/ 1131185 w 1373486"/>
              <a:gd name="connsiteY9" fmla="*/ 34004 h 1805318"/>
              <a:gd name="connsiteX0" fmla="*/ 1131185 w 1376854"/>
              <a:gd name="connsiteY0" fmla="*/ 34004 h 1805318"/>
              <a:gd name="connsiteX1" fmla="*/ 707851 w 1376854"/>
              <a:gd name="connsiteY1" fmla="*/ 254138 h 1805318"/>
              <a:gd name="connsiteX2" fmla="*/ 299335 w 1376854"/>
              <a:gd name="connsiteY2" fmla="*/ 635138 h 1805318"/>
              <a:gd name="connsiteX3" fmla="*/ 26285 w 1376854"/>
              <a:gd name="connsiteY3" fmla="*/ 1244738 h 1805318"/>
              <a:gd name="connsiteX4" fmla="*/ 83435 w 1376854"/>
              <a:gd name="connsiteY4" fmla="*/ 1790838 h 1805318"/>
              <a:gd name="connsiteX5" fmla="*/ 667635 w 1376854"/>
              <a:gd name="connsiteY5" fmla="*/ 1600338 h 1805318"/>
              <a:gd name="connsiteX6" fmla="*/ 1143885 w 1376854"/>
              <a:gd name="connsiteY6" fmla="*/ 1098688 h 1805318"/>
              <a:gd name="connsiteX7" fmla="*/ 1353436 w 1376854"/>
              <a:gd name="connsiteY7" fmla="*/ 588571 h 1805318"/>
              <a:gd name="connsiteX8" fmla="*/ 1349202 w 1376854"/>
              <a:gd name="connsiteY8" fmla="*/ 95388 h 1805318"/>
              <a:gd name="connsiteX9" fmla="*/ 1131185 w 1376854"/>
              <a:gd name="connsiteY9" fmla="*/ 34004 h 1805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6854" h="1805318">
                <a:moveTo>
                  <a:pt x="1131185" y="34004"/>
                </a:moveTo>
                <a:cubicBezTo>
                  <a:pt x="1024293" y="60462"/>
                  <a:pt x="846493" y="153949"/>
                  <a:pt x="707851" y="254138"/>
                </a:cubicBezTo>
                <a:cubicBezTo>
                  <a:pt x="569209" y="354327"/>
                  <a:pt x="412929" y="470038"/>
                  <a:pt x="299335" y="635138"/>
                </a:cubicBezTo>
                <a:cubicBezTo>
                  <a:pt x="185741" y="800238"/>
                  <a:pt x="62268" y="1052121"/>
                  <a:pt x="26285" y="1244738"/>
                </a:cubicBezTo>
                <a:cubicBezTo>
                  <a:pt x="-9698" y="1437355"/>
                  <a:pt x="-23457" y="1731571"/>
                  <a:pt x="83435" y="1790838"/>
                </a:cubicBezTo>
                <a:cubicBezTo>
                  <a:pt x="190327" y="1850105"/>
                  <a:pt x="490893" y="1715696"/>
                  <a:pt x="667635" y="1600338"/>
                </a:cubicBezTo>
                <a:cubicBezTo>
                  <a:pt x="844377" y="1484980"/>
                  <a:pt x="1030643" y="1283896"/>
                  <a:pt x="1143885" y="1098688"/>
                </a:cubicBezTo>
                <a:cubicBezTo>
                  <a:pt x="1257127" y="913480"/>
                  <a:pt x="1340384" y="679589"/>
                  <a:pt x="1353436" y="588571"/>
                </a:cubicBezTo>
                <a:cubicBezTo>
                  <a:pt x="1366488" y="497553"/>
                  <a:pt x="1401061" y="393837"/>
                  <a:pt x="1349202" y="95388"/>
                </a:cubicBezTo>
                <a:cubicBezTo>
                  <a:pt x="1297343" y="-50662"/>
                  <a:pt x="1238077" y="7546"/>
                  <a:pt x="1131185" y="34004"/>
                </a:cubicBezTo>
                <a:close/>
              </a:path>
            </a:pathLst>
          </a:custGeom>
          <a:solidFill>
            <a:srgbClr val="FAC090"/>
          </a:solidFill>
          <a:ln>
            <a:noFill/>
          </a:ln>
          <a:effectLst/>
        </p:spPr>
        <p:style>
          <a:lnRef idx="1">
            <a:schemeClr val="accent6"/>
          </a:lnRef>
          <a:fillRef idx="3">
            <a:schemeClr val="accent6"/>
          </a:fillRef>
          <a:effectRef idx="2">
            <a:schemeClr val="accent6"/>
          </a:effectRef>
          <a:fontRef idx="minor">
            <a:schemeClr val="lt1"/>
          </a:fontRef>
        </p:style>
        <p:txBody>
          <a:bodyPr rtlCol="0" anchor="ctr"/>
          <a:lstStyle/>
          <a:p>
            <a:pPr algn="ctr"/>
            <a:endParaRPr kumimoji="1" lang="ja-JP" altLang="en-US"/>
          </a:p>
        </p:txBody>
      </p:sp>
      <p:sp>
        <p:nvSpPr>
          <p:cNvPr id="25" name="テキスト ボックス 24"/>
          <p:cNvSpPr txBox="1"/>
          <p:nvPr/>
        </p:nvSpPr>
        <p:spPr>
          <a:xfrm>
            <a:off x="2856327" y="2255066"/>
            <a:ext cx="1980632" cy="705688"/>
          </a:xfrm>
          <a:prstGeom prst="rect">
            <a:avLst/>
          </a:prstGeom>
          <a:noFill/>
        </p:spPr>
        <p:txBody>
          <a:bodyPr wrap="none" rtlCol="0">
            <a:spAutoFit/>
          </a:bodyPr>
          <a:lstStyle/>
          <a:p>
            <a:r>
              <a:rPr kumimoji="1" lang="ja-JP" altLang="en-US" sz="2200" dirty="0" smtClean="0">
                <a:solidFill>
                  <a:srgbClr val="FFFFFF"/>
                </a:solidFill>
              </a:rPr>
              <a:t>無縁化</a:t>
            </a:r>
            <a:endParaRPr kumimoji="1" lang="en-US" altLang="ja-JP" sz="2200" dirty="0" smtClean="0">
              <a:solidFill>
                <a:srgbClr val="FFFFFF"/>
              </a:solidFill>
            </a:endParaRPr>
          </a:p>
          <a:p>
            <a:r>
              <a:rPr lang="ja-JP" altLang="en-US" sz="2200" dirty="0" smtClean="0">
                <a:solidFill>
                  <a:srgbClr val="FFFFFF"/>
                </a:solidFill>
              </a:rPr>
              <a:t>交流機会の減少</a:t>
            </a:r>
            <a:endParaRPr kumimoji="1" lang="en-US" altLang="ja-JP" sz="2200" dirty="0" smtClean="0">
              <a:solidFill>
                <a:srgbClr val="FFFFFF"/>
              </a:solidFill>
            </a:endParaRPr>
          </a:p>
        </p:txBody>
      </p:sp>
      <p:sp>
        <p:nvSpPr>
          <p:cNvPr id="26" name="テキスト ボックス 25"/>
          <p:cNvSpPr txBox="1"/>
          <p:nvPr/>
        </p:nvSpPr>
        <p:spPr>
          <a:xfrm>
            <a:off x="5558526" y="3489325"/>
            <a:ext cx="2392101" cy="769441"/>
          </a:xfrm>
          <a:prstGeom prst="rect">
            <a:avLst/>
          </a:prstGeom>
          <a:noFill/>
        </p:spPr>
        <p:txBody>
          <a:bodyPr wrap="none" rtlCol="0">
            <a:spAutoFit/>
          </a:bodyPr>
          <a:lstStyle/>
          <a:p>
            <a:pPr algn="r"/>
            <a:r>
              <a:rPr kumimoji="1" lang="ja-JP" altLang="en-US" sz="2200" dirty="0" smtClean="0">
                <a:solidFill>
                  <a:srgbClr val="FFFFFF"/>
                </a:solidFill>
              </a:rPr>
              <a:t>利用主の不在</a:t>
            </a:r>
            <a:endParaRPr kumimoji="1" lang="en-US" altLang="ja-JP" sz="2200" dirty="0" smtClean="0">
              <a:solidFill>
                <a:srgbClr val="FFFFFF"/>
              </a:solidFill>
            </a:endParaRPr>
          </a:p>
          <a:p>
            <a:r>
              <a:rPr kumimoji="1" lang="ja-JP" altLang="en-US" sz="2200" dirty="0" smtClean="0">
                <a:solidFill>
                  <a:srgbClr val="FFFFFF"/>
                </a:solidFill>
              </a:rPr>
              <a:t>新たな活用法は？</a:t>
            </a:r>
            <a:endParaRPr kumimoji="1" lang="en-US" altLang="ja-JP" sz="2200" dirty="0" smtClean="0">
              <a:solidFill>
                <a:srgbClr val="FFFFFF"/>
              </a:solidFill>
            </a:endParaRPr>
          </a:p>
        </p:txBody>
      </p:sp>
      <p:sp>
        <p:nvSpPr>
          <p:cNvPr id="32" name="爆発 2 31"/>
          <p:cNvSpPr/>
          <p:nvPr/>
        </p:nvSpPr>
        <p:spPr>
          <a:xfrm rot="340107">
            <a:off x="1369344" y="3621564"/>
            <a:ext cx="4061960" cy="2081755"/>
          </a:xfrm>
          <a:prstGeom prst="irregularSeal2">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1" name="環状矢印 30"/>
          <p:cNvSpPr/>
          <p:nvPr/>
        </p:nvSpPr>
        <p:spPr>
          <a:xfrm rot="12376505" flipV="1">
            <a:off x="3240258" y="2893119"/>
            <a:ext cx="2399757" cy="2872501"/>
          </a:xfrm>
          <a:prstGeom prst="circularArrow">
            <a:avLst>
              <a:gd name="adj1" fmla="val 9199"/>
              <a:gd name="adj2" fmla="val 2090864"/>
              <a:gd name="adj3" fmla="val 20933190"/>
              <a:gd name="adj4" fmla="val 15931941"/>
              <a:gd name="adj5" fmla="val 19183"/>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sp>
        <p:nvSpPr>
          <p:cNvPr id="2" name="円/楕円 1"/>
          <p:cNvSpPr/>
          <p:nvPr/>
        </p:nvSpPr>
        <p:spPr>
          <a:xfrm rot="21369625">
            <a:off x="1103621" y="3699839"/>
            <a:ext cx="2101988" cy="790877"/>
          </a:xfrm>
          <a:prstGeom prst="ellipse">
            <a:avLst/>
          </a:prstGeom>
          <a:solidFill>
            <a:schemeClr val="accent6">
              <a:lumMod val="60000"/>
              <a:lumOff val="40000"/>
            </a:schemeClr>
          </a:solidFill>
          <a:ln>
            <a:solidFill>
              <a:schemeClr val="accent6"/>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a:solidFill>
                <a:srgbClr val="254061"/>
              </a:solidFill>
            </a:endParaRPr>
          </a:p>
        </p:txBody>
      </p:sp>
      <p:sp>
        <p:nvSpPr>
          <p:cNvPr id="15" name="テキスト ボックス 14"/>
          <p:cNvSpPr txBox="1"/>
          <p:nvPr/>
        </p:nvSpPr>
        <p:spPr>
          <a:xfrm rot="21321035">
            <a:off x="1296332" y="3813580"/>
            <a:ext cx="1723549" cy="553998"/>
          </a:xfrm>
          <a:prstGeom prst="rect">
            <a:avLst/>
          </a:prstGeom>
          <a:noFill/>
        </p:spPr>
        <p:txBody>
          <a:bodyPr wrap="none" rtlCol="0">
            <a:spAutoFit/>
          </a:bodyPr>
          <a:lstStyle/>
          <a:p>
            <a:r>
              <a:rPr kumimoji="1" lang="ja-JP" altLang="en-US" sz="3000" dirty="0" smtClean="0">
                <a:solidFill>
                  <a:schemeClr val="accent1">
                    <a:lumMod val="50000"/>
                  </a:schemeClr>
                </a:solidFill>
              </a:rPr>
              <a:t>市民農園</a:t>
            </a:r>
            <a:endParaRPr kumimoji="1" lang="ja-JP" altLang="en-US" sz="3000" dirty="0">
              <a:solidFill>
                <a:schemeClr val="accent1">
                  <a:lumMod val="50000"/>
                </a:schemeClr>
              </a:solidFill>
            </a:endParaRPr>
          </a:p>
        </p:txBody>
      </p:sp>
      <p:sp>
        <p:nvSpPr>
          <p:cNvPr id="34" name="テキスト ボックス 33"/>
          <p:cNvSpPr txBox="1"/>
          <p:nvPr/>
        </p:nvSpPr>
        <p:spPr>
          <a:xfrm>
            <a:off x="2138195" y="4331929"/>
            <a:ext cx="2426265" cy="769441"/>
          </a:xfrm>
          <a:prstGeom prst="rect">
            <a:avLst/>
          </a:prstGeom>
          <a:noFill/>
        </p:spPr>
        <p:txBody>
          <a:bodyPr wrap="none" rtlCol="0">
            <a:spAutoFit/>
          </a:bodyPr>
          <a:lstStyle/>
          <a:p>
            <a:r>
              <a:rPr kumimoji="1" lang="ja-JP" altLang="en-US" sz="2200" dirty="0" smtClean="0">
                <a:solidFill>
                  <a:srgbClr val="FFFFFF"/>
                </a:solidFill>
              </a:rPr>
              <a:t>高齢者の集いの場</a:t>
            </a:r>
            <a:endParaRPr kumimoji="1" lang="en-US" altLang="ja-JP" sz="2200" dirty="0" smtClean="0">
              <a:solidFill>
                <a:srgbClr val="FFFFFF"/>
              </a:solidFill>
            </a:endParaRPr>
          </a:p>
          <a:p>
            <a:r>
              <a:rPr kumimoji="1" lang="ja-JP" altLang="en-US" sz="2200" dirty="0" smtClean="0">
                <a:solidFill>
                  <a:srgbClr val="FFFFFF"/>
                </a:solidFill>
              </a:rPr>
              <a:t>としての</a:t>
            </a:r>
            <a:r>
              <a:rPr lang="ja-JP" altLang="en-US" sz="2200" dirty="0" smtClean="0">
                <a:solidFill>
                  <a:srgbClr val="FFFFFF"/>
                </a:solidFill>
              </a:rPr>
              <a:t>利用</a:t>
            </a:r>
            <a:endParaRPr kumimoji="1" lang="en-US" altLang="ja-JP" sz="2200" dirty="0" smtClean="0">
              <a:solidFill>
                <a:srgbClr val="FFFFFF"/>
              </a:solidFill>
            </a:endParaRPr>
          </a:p>
        </p:txBody>
      </p:sp>
    </p:spTree>
    <p:extLst>
      <p:ext uri="{BB962C8B-B14F-4D97-AF65-F5344CB8AC3E}">
        <p14:creationId xmlns:p14="http://schemas.microsoft.com/office/powerpoint/2010/main" val="129485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3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3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55" presetClass="entr" presetSubtype="0" fill="hold" grpId="0" nodeType="click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p:cTn id="22" dur="300" fill="hold"/>
                                        <p:tgtEl>
                                          <p:spTgt spid="31"/>
                                        </p:tgtEl>
                                        <p:attrNameLst>
                                          <p:attrName>ppt_w</p:attrName>
                                        </p:attrNameLst>
                                      </p:cBhvr>
                                      <p:tavLst>
                                        <p:tav tm="0">
                                          <p:val>
                                            <p:strVal val="#ppt_w*0.70"/>
                                          </p:val>
                                        </p:tav>
                                        <p:tav tm="100000">
                                          <p:val>
                                            <p:strVal val="#ppt_w"/>
                                          </p:val>
                                        </p:tav>
                                      </p:tavLst>
                                    </p:anim>
                                    <p:anim calcmode="lin" valueType="num">
                                      <p:cBhvr>
                                        <p:cTn id="23" dur="300" fill="hold"/>
                                        <p:tgtEl>
                                          <p:spTgt spid="31"/>
                                        </p:tgtEl>
                                        <p:attrNameLst>
                                          <p:attrName>ppt_h</p:attrName>
                                        </p:attrNameLst>
                                      </p:cBhvr>
                                      <p:tavLst>
                                        <p:tav tm="0">
                                          <p:val>
                                            <p:strVal val="#ppt_h"/>
                                          </p:val>
                                        </p:tav>
                                        <p:tav tm="100000">
                                          <p:val>
                                            <p:strVal val="#ppt_h"/>
                                          </p:val>
                                        </p:tav>
                                      </p:tavLst>
                                    </p:anim>
                                    <p:animEffect transition="in" filter="fade">
                                      <p:cBhvr>
                                        <p:cTn id="24" dur="300"/>
                                        <p:tgtEl>
                                          <p:spTgt spid="31"/>
                                        </p:tgtEl>
                                      </p:cBhvr>
                                    </p:animEffect>
                                  </p:childTnLst>
                                </p:cTn>
                              </p:par>
                            </p:childTnLst>
                          </p:cTn>
                        </p:par>
                      </p:childTnLst>
                    </p:cTn>
                  </p:par>
                  <p:par>
                    <p:cTn id="25" fill="hold">
                      <p:stCondLst>
                        <p:cond delay="indefinite"/>
                      </p:stCondLst>
                      <p:childTnLst>
                        <p:par>
                          <p:cTn id="26" fill="hold">
                            <p:stCondLst>
                              <p:cond delay="0"/>
                            </p:stCondLst>
                            <p:childTnLst>
                              <p:par>
                                <p:cTn id="27" presetID="55" presetClass="entr" presetSubtype="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p:cTn id="29" dur="400" fill="hold"/>
                                        <p:tgtEl>
                                          <p:spTgt spid="15"/>
                                        </p:tgtEl>
                                        <p:attrNameLst>
                                          <p:attrName>ppt_w</p:attrName>
                                        </p:attrNameLst>
                                      </p:cBhvr>
                                      <p:tavLst>
                                        <p:tav tm="0">
                                          <p:val>
                                            <p:strVal val="#ppt_w*0.70"/>
                                          </p:val>
                                        </p:tav>
                                        <p:tav tm="100000">
                                          <p:val>
                                            <p:strVal val="#ppt_w"/>
                                          </p:val>
                                        </p:tav>
                                      </p:tavLst>
                                    </p:anim>
                                    <p:anim calcmode="lin" valueType="num">
                                      <p:cBhvr>
                                        <p:cTn id="30" dur="400" fill="hold"/>
                                        <p:tgtEl>
                                          <p:spTgt spid="15"/>
                                        </p:tgtEl>
                                        <p:attrNameLst>
                                          <p:attrName>ppt_h</p:attrName>
                                        </p:attrNameLst>
                                      </p:cBhvr>
                                      <p:tavLst>
                                        <p:tav tm="0">
                                          <p:val>
                                            <p:strVal val="#ppt_h"/>
                                          </p:val>
                                        </p:tav>
                                        <p:tav tm="100000">
                                          <p:val>
                                            <p:strVal val="#ppt_h"/>
                                          </p:val>
                                        </p:tav>
                                      </p:tavLst>
                                    </p:anim>
                                    <p:animEffect transition="in" filter="fade">
                                      <p:cBhvr>
                                        <p:cTn id="31" dur="400"/>
                                        <p:tgtEl>
                                          <p:spTgt spid="15"/>
                                        </p:tgtEl>
                                      </p:cBhvr>
                                    </p:animEffect>
                                  </p:childTnLst>
                                </p:cTn>
                              </p:par>
                              <p:par>
                                <p:cTn id="32" presetID="55" presetClass="entr" presetSubtype="0" fill="hold" grpId="0" nodeType="withEffect">
                                  <p:stCondLst>
                                    <p:cond delay="0"/>
                                  </p:stCondLst>
                                  <p:childTnLst>
                                    <p:set>
                                      <p:cBhvr>
                                        <p:cTn id="33" dur="1" fill="hold">
                                          <p:stCondLst>
                                            <p:cond delay="0"/>
                                          </p:stCondLst>
                                        </p:cTn>
                                        <p:tgtEl>
                                          <p:spTgt spid="2"/>
                                        </p:tgtEl>
                                        <p:attrNameLst>
                                          <p:attrName>style.visibility</p:attrName>
                                        </p:attrNameLst>
                                      </p:cBhvr>
                                      <p:to>
                                        <p:strVal val="visible"/>
                                      </p:to>
                                    </p:set>
                                    <p:anim calcmode="lin" valueType="num">
                                      <p:cBhvr>
                                        <p:cTn id="34" dur="400" fill="hold"/>
                                        <p:tgtEl>
                                          <p:spTgt spid="2"/>
                                        </p:tgtEl>
                                        <p:attrNameLst>
                                          <p:attrName>ppt_w</p:attrName>
                                        </p:attrNameLst>
                                      </p:cBhvr>
                                      <p:tavLst>
                                        <p:tav tm="0">
                                          <p:val>
                                            <p:strVal val="#ppt_w*0.70"/>
                                          </p:val>
                                        </p:tav>
                                        <p:tav tm="100000">
                                          <p:val>
                                            <p:strVal val="#ppt_w"/>
                                          </p:val>
                                        </p:tav>
                                      </p:tavLst>
                                    </p:anim>
                                    <p:anim calcmode="lin" valueType="num">
                                      <p:cBhvr>
                                        <p:cTn id="35" dur="400" fill="hold"/>
                                        <p:tgtEl>
                                          <p:spTgt spid="2"/>
                                        </p:tgtEl>
                                        <p:attrNameLst>
                                          <p:attrName>ppt_h</p:attrName>
                                        </p:attrNameLst>
                                      </p:cBhvr>
                                      <p:tavLst>
                                        <p:tav tm="0">
                                          <p:val>
                                            <p:strVal val="#ppt_h"/>
                                          </p:val>
                                        </p:tav>
                                        <p:tav tm="100000">
                                          <p:val>
                                            <p:strVal val="#ppt_h"/>
                                          </p:val>
                                        </p:tav>
                                      </p:tavLst>
                                    </p:anim>
                                    <p:animEffect transition="in" filter="fade">
                                      <p:cBhvr>
                                        <p:cTn id="36" dur="400"/>
                                        <p:tgtEl>
                                          <p:spTgt spid="2"/>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34"/>
                                        </p:tgtEl>
                                        <p:attrNameLst>
                                          <p:attrName>style.visibility</p:attrName>
                                        </p:attrNameLst>
                                      </p:cBhvr>
                                      <p:to>
                                        <p:strVal val="visible"/>
                                      </p:to>
                                    </p:set>
                                    <p:anim calcmode="lin" valueType="num">
                                      <p:cBhvr>
                                        <p:cTn id="41" dur="700" fill="hold"/>
                                        <p:tgtEl>
                                          <p:spTgt spid="34"/>
                                        </p:tgtEl>
                                        <p:attrNameLst>
                                          <p:attrName>ppt_w</p:attrName>
                                        </p:attrNameLst>
                                      </p:cBhvr>
                                      <p:tavLst>
                                        <p:tav tm="0">
                                          <p:val>
                                            <p:fltVal val="0"/>
                                          </p:val>
                                        </p:tav>
                                        <p:tav tm="100000">
                                          <p:val>
                                            <p:strVal val="#ppt_w"/>
                                          </p:val>
                                        </p:tav>
                                      </p:tavLst>
                                    </p:anim>
                                    <p:anim calcmode="lin" valueType="num">
                                      <p:cBhvr>
                                        <p:cTn id="42" dur="700" fill="hold"/>
                                        <p:tgtEl>
                                          <p:spTgt spid="34"/>
                                        </p:tgtEl>
                                        <p:attrNameLst>
                                          <p:attrName>ppt_h</p:attrName>
                                        </p:attrNameLst>
                                      </p:cBhvr>
                                      <p:tavLst>
                                        <p:tav tm="0">
                                          <p:val>
                                            <p:fltVal val="0"/>
                                          </p:val>
                                        </p:tav>
                                        <p:tav tm="100000">
                                          <p:val>
                                            <p:strVal val="#ppt_h"/>
                                          </p:val>
                                        </p:tav>
                                      </p:tavLst>
                                    </p:anim>
                                    <p:animEffect transition="in" filter="fade">
                                      <p:cBhvr>
                                        <p:cTn id="43" dur="700"/>
                                        <p:tgtEl>
                                          <p:spTgt spid="34"/>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32"/>
                                        </p:tgtEl>
                                        <p:attrNameLst>
                                          <p:attrName>style.visibility</p:attrName>
                                        </p:attrNameLst>
                                      </p:cBhvr>
                                      <p:to>
                                        <p:strVal val="visible"/>
                                      </p:to>
                                    </p:set>
                                    <p:anim calcmode="lin" valueType="num">
                                      <p:cBhvr>
                                        <p:cTn id="46" dur="700" fill="hold"/>
                                        <p:tgtEl>
                                          <p:spTgt spid="32"/>
                                        </p:tgtEl>
                                        <p:attrNameLst>
                                          <p:attrName>ppt_w</p:attrName>
                                        </p:attrNameLst>
                                      </p:cBhvr>
                                      <p:tavLst>
                                        <p:tav tm="0">
                                          <p:val>
                                            <p:fltVal val="0"/>
                                          </p:val>
                                        </p:tav>
                                        <p:tav tm="100000">
                                          <p:val>
                                            <p:strVal val="#ppt_w"/>
                                          </p:val>
                                        </p:tav>
                                      </p:tavLst>
                                    </p:anim>
                                    <p:anim calcmode="lin" valueType="num">
                                      <p:cBhvr>
                                        <p:cTn id="47" dur="700" fill="hold"/>
                                        <p:tgtEl>
                                          <p:spTgt spid="32"/>
                                        </p:tgtEl>
                                        <p:attrNameLst>
                                          <p:attrName>ppt_h</p:attrName>
                                        </p:attrNameLst>
                                      </p:cBhvr>
                                      <p:tavLst>
                                        <p:tav tm="0">
                                          <p:val>
                                            <p:fltVal val="0"/>
                                          </p:val>
                                        </p:tav>
                                        <p:tav tm="100000">
                                          <p:val>
                                            <p:strVal val="#ppt_h"/>
                                          </p:val>
                                        </p:tav>
                                      </p:tavLst>
                                    </p:anim>
                                    <p:animEffect transition="in" filter="fade">
                                      <p:cBhvr>
                                        <p:cTn id="48" dur="700"/>
                                        <p:tgtEl>
                                          <p:spTgt spid="32"/>
                                        </p:tgtEl>
                                      </p:cBhvr>
                                    </p:animEffec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9" grpId="0" animBg="1"/>
      <p:bldP spid="8" grpId="0" animBg="1"/>
      <p:bldP spid="17" grpId="0" animBg="1"/>
      <p:bldP spid="32" grpId="0" animBg="1"/>
      <p:bldP spid="31" grpId="0" animBg="1"/>
      <p:bldP spid="2" grpId="0" animBg="1"/>
      <p:bldP spid="15" grpId="0"/>
      <p:bldP spid="3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131025.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3048" y="2660713"/>
            <a:ext cx="4998484" cy="2402758"/>
          </a:xfrm>
          <a:prstGeom prst="rect">
            <a:avLst/>
          </a:prstGeom>
        </p:spPr>
      </p:pic>
      <p:sp>
        <p:nvSpPr>
          <p:cNvPr id="3" name="テキスト ボックス 2"/>
          <p:cNvSpPr txBox="1"/>
          <p:nvPr/>
        </p:nvSpPr>
        <p:spPr>
          <a:xfrm>
            <a:off x="508000" y="619333"/>
            <a:ext cx="2192277" cy="461665"/>
          </a:xfrm>
          <a:prstGeom prst="rect">
            <a:avLst/>
          </a:prstGeom>
        </p:spPr>
        <p:txBody>
          <a:bodyPr wrap="none" rtlCol="0">
            <a:spAutoFit/>
          </a:bodyPr>
          <a:lstStyle/>
          <a:p>
            <a:r>
              <a:rPr kumimoji="1" lang="ja-JP" altLang="en-US" sz="2400" dirty="0" smtClean="0"/>
              <a:t>市民農園とは</a:t>
            </a:r>
            <a:r>
              <a:rPr kumimoji="1" lang="en-US" altLang="ja-JP" sz="2400" dirty="0" smtClean="0"/>
              <a:t>…</a:t>
            </a:r>
            <a:endParaRPr kumimoji="1" lang="ja-JP" altLang="en-US" sz="2400" dirty="0"/>
          </a:p>
        </p:txBody>
      </p:sp>
      <p:sp>
        <p:nvSpPr>
          <p:cNvPr id="21" name="テキスト ボックス 20"/>
          <p:cNvSpPr txBox="1"/>
          <p:nvPr/>
        </p:nvSpPr>
        <p:spPr>
          <a:xfrm>
            <a:off x="736600" y="1258798"/>
            <a:ext cx="6886020" cy="461665"/>
          </a:xfrm>
          <a:prstGeom prst="rect">
            <a:avLst/>
          </a:prstGeom>
          <a:noFill/>
        </p:spPr>
        <p:txBody>
          <a:bodyPr wrap="none" rtlCol="0">
            <a:spAutoFit/>
          </a:bodyPr>
          <a:lstStyle/>
          <a:p>
            <a:r>
              <a:rPr kumimoji="1" lang="ja-JP" altLang="en-US" sz="2400" dirty="0" smtClean="0"/>
              <a:t>市が農園を利用したい市民に土地を賃貸する方式。</a:t>
            </a:r>
            <a:endParaRPr kumimoji="1" lang="en-US" altLang="ja-JP" sz="2400" dirty="0" smtClean="0"/>
          </a:p>
        </p:txBody>
      </p:sp>
      <p:sp>
        <p:nvSpPr>
          <p:cNvPr id="19" name="テキスト ボックス 18"/>
          <p:cNvSpPr txBox="1"/>
          <p:nvPr/>
        </p:nvSpPr>
        <p:spPr>
          <a:xfrm>
            <a:off x="736600" y="5297932"/>
            <a:ext cx="7867058" cy="830997"/>
          </a:xfrm>
          <a:prstGeom prst="rect">
            <a:avLst/>
          </a:prstGeom>
          <a:noFill/>
        </p:spPr>
        <p:txBody>
          <a:bodyPr wrap="none" rtlCol="0">
            <a:spAutoFit/>
          </a:bodyPr>
          <a:lstStyle/>
          <a:p>
            <a:r>
              <a:rPr kumimoji="1" lang="ja-JP" altLang="en-US" sz="2400" dirty="0" smtClean="0"/>
              <a:t>小町の館周辺には果樹園（ぶどう、栗など）が多く見られた。</a:t>
            </a:r>
            <a:endParaRPr kumimoji="1" lang="en-US" altLang="ja-JP" sz="2400" dirty="0" smtClean="0"/>
          </a:p>
          <a:p>
            <a:r>
              <a:rPr kumimoji="1" lang="ja-JP" altLang="en-US" sz="2400" dirty="0" smtClean="0"/>
              <a:t>これらも</a:t>
            </a:r>
            <a:r>
              <a:rPr lang="ja-JP" altLang="en-US" sz="2400" dirty="0" smtClean="0"/>
              <a:t>併せて、</a:t>
            </a:r>
            <a:r>
              <a:rPr lang="en-US" altLang="ja-JP" sz="2400" dirty="0" smtClean="0"/>
              <a:t>PR</a:t>
            </a:r>
            <a:r>
              <a:rPr lang="ja-JP" altLang="en-US" sz="2400" dirty="0" smtClean="0"/>
              <a:t>をしていくべき</a:t>
            </a:r>
            <a:endParaRPr lang="en-US" altLang="ja-JP" sz="2400" dirty="0" smtClean="0"/>
          </a:p>
        </p:txBody>
      </p:sp>
      <p:sp>
        <p:nvSpPr>
          <p:cNvPr id="7" name="円形吹き出し 6"/>
          <p:cNvSpPr/>
          <p:nvPr/>
        </p:nvSpPr>
        <p:spPr>
          <a:xfrm>
            <a:off x="736600" y="2032001"/>
            <a:ext cx="3059344" cy="2775539"/>
          </a:xfrm>
          <a:prstGeom prst="wedgeEllipseCallout">
            <a:avLst>
              <a:gd name="adj1" fmla="val 69233"/>
              <a:gd name="adj2" fmla="val 39583"/>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2" name="テキスト ボックス 21"/>
          <p:cNvSpPr txBox="1"/>
          <p:nvPr/>
        </p:nvSpPr>
        <p:spPr>
          <a:xfrm>
            <a:off x="1143368" y="2660713"/>
            <a:ext cx="2417248" cy="1569660"/>
          </a:xfrm>
          <a:prstGeom prst="rect">
            <a:avLst/>
          </a:prstGeom>
          <a:noFill/>
        </p:spPr>
        <p:txBody>
          <a:bodyPr wrap="none" rtlCol="0">
            <a:spAutoFit/>
          </a:bodyPr>
          <a:lstStyle/>
          <a:p>
            <a:r>
              <a:rPr kumimoji="1" lang="ja-JP" altLang="en-US" sz="2400" dirty="0" smtClean="0">
                <a:solidFill>
                  <a:schemeClr val="accent6"/>
                </a:solidFill>
              </a:rPr>
              <a:t>虫掛地区に</a:t>
            </a:r>
            <a:r>
              <a:rPr kumimoji="1" lang="en-US" altLang="ja-JP" sz="2400" dirty="0" smtClean="0">
                <a:solidFill>
                  <a:schemeClr val="accent6"/>
                </a:solidFill>
              </a:rPr>
              <a:t>OPEN</a:t>
            </a:r>
          </a:p>
          <a:p>
            <a:r>
              <a:rPr lang="ja-JP" altLang="en-US" sz="2400" dirty="0" smtClean="0">
                <a:solidFill>
                  <a:schemeClr val="accent6"/>
                </a:solidFill>
              </a:rPr>
              <a:t>した市民農園。</a:t>
            </a:r>
            <a:endParaRPr lang="en-US" altLang="ja-JP" sz="2400" dirty="0" smtClean="0">
              <a:solidFill>
                <a:schemeClr val="accent6"/>
              </a:solidFill>
            </a:endParaRPr>
          </a:p>
          <a:p>
            <a:r>
              <a:rPr kumimoji="1" lang="ja-JP" altLang="en-US" sz="2400" dirty="0" smtClean="0">
                <a:solidFill>
                  <a:schemeClr val="accent6"/>
                </a:solidFill>
              </a:rPr>
              <a:t>利用料</a:t>
            </a:r>
            <a:r>
              <a:rPr kumimoji="1" lang="en-US" altLang="ja-JP" sz="2400" dirty="0" smtClean="0">
                <a:solidFill>
                  <a:schemeClr val="accent6"/>
                </a:solidFill>
              </a:rPr>
              <a:t>…</a:t>
            </a:r>
          </a:p>
          <a:p>
            <a:r>
              <a:rPr kumimoji="1" lang="en-US" altLang="ja-JP" sz="2400" dirty="0" smtClean="0">
                <a:solidFill>
                  <a:schemeClr val="accent6"/>
                </a:solidFill>
              </a:rPr>
              <a:t>3,500</a:t>
            </a:r>
            <a:r>
              <a:rPr kumimoji="1" lang="ja-JP" altLang="en-US" sz="2400" dirty="0" smtClean="0">
                <a:solidFill>
                  <a:schemeClr val="accent6"/>
                </a:solidFill>
              </a:rPr>
              <a:t>円</a:t>
            </a:r>
            <a:r>
              <a:rPr kumimoji="1" lang="en-US" altLang="ja-JP" sz="2400" dirty="0" smtClean="0">
                <a:solidFill>
                  <a:schemeClr val="accent6"/>
                </a:solidFill>
              </a:rPr>
              <a:t>/</a:t>
            </a:r>
            <a:r>
              <a:rPr kumimoji="1" lang="ja-JP" altLang="en-US" sz="2400" dirty="0" smtClean="0">
                <a:solidFill>
                  <a:schemeClr val="accent6"/>
                </a:solidFill>
              </a:rPr>
              <a:t>年</a:t>
            </a:r>
            <a:endParaRPr kumimoji="1" lang="en-US" altLang="ja-JP" sz="2400" dirty="0" smtClean="0">
              <a:solidFill>
                <a:schemeClr val="accent6"/>
              </a:solidFill>
            </a:endParaRPr>
          </a:p>
        </p:txBody>
      </p:sp>
    </p:spTree>
    <p:extLst>
      <p:ext uri="{BB962C8B-B14F-4D97-AF65-F5344CB8AC3E}">
        <p14:creationId xmlns:p14="http://schemas.microsoft.com/office/powerpoint/2010/main" val="373159650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a:blip r:embed="rId3">
            <a:alphaModFix amt="43000"/>
          </a:blip>
          <a:stretch>
            <a:fillRect/>
          </a:stretch>
        </p:blipFill>
        <p:spPr>
          <a:xfrm>
            <a:off x="0" y="-5146"/>
            <a:ext cx="9143408" cy="6863145"/>
          </a:xfrm>
          <a:prstGeom prst="rect">
            <a:avLst/>
          </a:prstGeom>
          <a:ln>
            <a:noFill/>
          </a:ln>
          <a:effectLst>
            <a:outerShdw blurRad="292100" dist="139700" dir="2700000" algn="tl" rotWithShape="0">
              <a:srgbClr val="333333">
                <a:alpha val="65000"/>
              </a:srgbClr>
            </a:outerShdw>
          </a:effectLst>
        </p:spPr>
      </p:pic>
      <p:grpSp>
        <p:nvGrpSpPr>
          <p:cNvPr id="4" name="図形グループ 3"/>
          <p:cNvGrpSpPr/>
          <p:nvPr/>
        </p:nvGrpSpPr>
        <p:grpSpPr>
          <a:xfrm>
            <a:off x="0" y="3051407"/>
            <a:ext cx="9144000" cy="748483"/>
            <a:chOff x="10410" y="188477"/>
            <a:chExt cx="9144000" cy="748483"/>
          </a:xfrm>
        </p:grpSpPr>
        <p:sp>
          <p:nvSpPr>
            <p:cNvPr id="5" name="正方形/長方形 4"/>
            <p:cNvSpPr/>
            <p:nvPr/>
          </p:nvSpPr>
          <p:spPr>
            <a:xfrm>
              <a:off x="10410" y="197806"/>
              <a:ext cx="9144000" cy="728743"/>
            </a:xfrm>
            <a:prstGeom prst="rect">
              <a:avLst/>
            </a:prstGeom>
            <a:solidFill>
              <a:schemeClr val="tx1">
                <a:lumMod val="65000"/>
                <a:lumOff val="35000"/>
              </a:schemeClr>
            </a:solidFill>
          </p:spPr>
          <p:style>
            <a:lnRef idx="1">
              <a:schemeClr val="dk1"/>
            </a:lnRef>
            <a:fillRef idx="3">
              <a:schemeClr val="dk1"/>
            </a:fillRef>
            <a:effectRef idx="2">
              <a:schemeClr val="dk1"/>
            </a:effectRef>
            <a:fontRef idx="minor">
              <a:schemeClr val="lt1"/>
            </a:fontRef>
          </p:style>
          <p:txBody>
            <a:bodyPr rtlCol="0" anchor="ctr"/>
            <a:lstStyle/>
            <a:p>
              <a:r>
                <a:rPr kumimoji="1" lang="ja-JP" altLang="en-US" sz="3200" dirty="0" smtClean="0"/>
                <a:t>　　　　今後の調査の流れ</a:t>
              </a:r>
              <a:endParaRPr kumimoji="1" lang="ja-JP" altLang="en-US" sz="4000" b="1" dirty="0"/>
            </a:p>
          </p:txBody>
        </p:sp>
        <p:pic>
          <p:nvPicPr>
            <p:cNvPr id="6" name="図 5" descr="スクリーンショット（2013-10-19 21.49.58）.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2679" y="188477"/>
              <a:ext cx="848333" cy="748483"/>
            </a:xfrm>
            <a:prstGeom prst="rect">
              <a:avLst/>
            </a:prstGeom>
            <a:ln>
              <a:solidFill>
                <a:schemeClr val="tx1"/>
              </a:solidFill>
            </a:ln>
          </p:spPr>
        </p:pic>
      </p:grpSp>
    </p:spTree>
    <p:extLst>
      <p:ext uri="{BB962C8B-B14F-4D97-AF65-F5344CB8AC3E}">
        <p14:creationId xmlns:p14="http://schemas.microsoft.com/office/powerpoint/2010/main" val="189303684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508000" y="619333"/>
            <a:ext cx="2452865" cy="461665"/>
          </a:xfrm>
          <a:prstGeom prst="rect">
            <a:avLst/>
          </a:prstGeom>
        </p:spPr>
        <p:txBody>
          <a:bodyPr wrap="none" rtlCol="0">
            <a:spAutoFit/>
          </a:bodyPr>
          <a:lstStyle/>
          <a:p>
            <a:r>
              <a:rPr lang="en-US" altLang="ja-JP" sz="2400" dirty="0" smtClean="0">
                <a:solidFill>
                  <a:prstClr val="black"/>
                </a:solidFill>
              </a:rPr>
              <a:t>●</a:t>
            </a:r>
            <a:r>
              <a:rPr lang="ja-JP" altLang="en-US" sz="2400" dirty="0" smtClean="0">
                <a:solidFill>
                  <a:prstClr val="black"/>
                </a:solidFill>
              </a:rPr>
              <a:t>更なる現地調査</a:t>
            </a:r>
            <a:endParaRPr lang="ja-JP" altLang="en-US" sz="2400" dirty="0">
              <a:solidFill>
                <a:prstClr val="black"/>
              </a:solidFill>
            </a:endParaRPr>
          </a:p>
        </p:txBody>
      </p:sp>
      <p:sp>
        <p:nvSpPr>
          <p:cNvPr id="36" name="テキスト ボックス 35"/>
          <p:cNvSpPr txBox="1"/>
          <p:nvPr/>
        </p:nvSpPr>
        <p:spPr>
          <a:xfrm>
            <a:off x="736600" y="1258798"/>
            <a:ext cx="7090403" cy="1569660"/>
          </a:xfrm>
          <a:prstGeom prst="rect">
            <a:avLst/>
          </a:prstGeom>
          <a:noFill/>
        </p:spPr>
        <p:txBody>
          <a:bodyPr wrap="none" rtlCol="0">
            <a:spAutoFit/>
          </a:bodyPr>
          <a:lstStyle/>
          <a:p>
            <a:r>
              <a:rPr lang="en-US" altLang="ja-JP" sz="2400" dirty="0" smtClean="0">
                <a:solidFill>
                  <a:prstClr val="black"/>
                </a:solidFill>
              </a:rPr>
              <a:t>10</a:t>
            </a:r>
            <a:r>
              <a:rPr lang="ja-JP" altLang="en-US" sz="2400" dirty="0" smtClean="0">
                <a:solidFill>
                  <a:prstClr val="black"/>
                </a:solidFill>
              </a:rPr>
              <a:t>月</a:t>
            </a:r>
            <a:r>
              <a:rPr lang="en-US" altLang="ja-JP" sz="2400" dirty="0" smtClean="0">
                <a:solidFill>
                  <a:prstClr val="black"/>
                </a:solidFill>
              </a:rPr>
              <a:t>11</a:t>
            </a:r>
            <a:r>
              <a:rPr lang="ja-JP" altLang="en-US" sz="2400" dirty="0" smtClean="0">
                <a:solidFill>
                  <a:prstClr val="black"/>
                </a:solidFill>
              </a:rPr>
              <a:t>日の全体見学</a:t>
            </a:r>
            <a:endParaRPr lang="en-US" altLang="ja-JP" sz="2400" dirty="0" smtClean="0">
              <a:solidFill>
                <a:prstClr val="black"/>
              </a:solidFill>
            </a:endParaRPr>
          </a:p>
          <a:p>
            <a:r>
              <a:rPr lang="en-US" altLang="ja-JP" sz="2400" dirty="0">
                <a:solidFill>
                  <a:prstClr val="black"/>
                </a:solidFill>
              </a:rPr>
              <a:t>10</a:t>
            </a:r>
            <a:r>
              <a:rPr lang="ja-JP" altLang="en-US" sz="2400" dirty="0">
                <a:solidFill>
                  <a:prstClr val="black"/>
                </a:solidFill>
              </a:rPr>
              <a:t>月</a:t>
            </a:r>
            <a:r>
              <a:rPr lang="en-US" altLang="ja-JP" sz="2400" dirty="0" smtClean="0">
                <a:solidFill>
                  <a:prstClr val="black"/>
                </a:solidFill>
              </a:rPr>
              <a:t>16</a:t>
            </a:r>
            <a:r>
              <a:rPr lang="ja-JP" altLang="en-US" sz="2400" dirty="0" smtClean="0">
                <a:solidFill>
                  <a:prstClr val="black"/>
                </a:solidFill>
              </a:rPr>
              <a:t>日の新治地区懇談会</a:t>
            </a:r>
            <a:endParaRPr lang="en-US" altLang="ja-JP" sz="2400" dirty="0" smtClean="0">
              <a:solidFill>
                <a:prstClr val="black"/>
              </a:solidFill>
            </a:endParaRPr>
          </a:p>
          <a:p>
            <a:endParaRPr lang="en-US" altLang="ja-JP" sz="2400" dirty="0">
              <a:solidFill>
                <a:prstClr val="black"/>
              </a:solidFill>
            </a:endParaRPr>
          </a:p>
          <a:p>
            <a:r>
              <a:rPr lang="ja-JP" altLang="en-US" sz="2400" dirty="0" smtClean="0">
                <a:solidFill>
                  <a:prstClr val="black"/>
                </a:solidFill>
              </a:rPr>
              <a:t>今後、毎回テーマを設定し、繰り返し現地調査を行う。</a:t>
            </a:r>
            <a:r>
              <a:rPr lang="ja-JP" altLang="ja-JP" sz="2400" dirty="0" smtClean="0">
                <a:solidFill>
                  <a:prstClr val="black"/>
                </a:solidFill>
              </a:rPr>
              <a:t>　</a:t>
            </a:r>
            <a:r>
              <a:rPr lang="ja-JP" altLang="en-US" sz="2400" dirty="0" smtClean="0">
                <a:solidFill>
                  <a:prstClr val="black"/>
                </a:solidFill>
              </a:rPr>
              <a:t>　</a:t>
            </a:r>
            <a:endParaRPr lang="en-US" altLang="ja-JP" sz="2400" dirty="0" smtClean="0">
              <a:solidFill>
                <a:prstClr val="black"/>
              </a:solidFill>
            </a:endParaRPr>
          </a:p>
        </p:txBody>
      </p:sp>
      <p:sp>
        <p:nvSpPr>
          <p:cNvPr id="6" name="テキスト ボックス 5"/>
          <p:cNvSpPr txBox="1"/>
          <p:nvPr/>
        </p:nvSpPr>
        <p:spPr>
          <a:xfrm>
            <a:off x="508000" y="3993067"/>
            <a:ext cx="4113325" cy="461665"/>
          </a:xfrm>
          <a:prstGeom prst="rect">
            <a:avLst/>
          </a:prstGeom>
        </p:spPr>
        <p:txBody>
          <a:bodyPr wrap="none" rtlCol="0">
            <a:spAutoFit/>
          </a:bodyPr>
          <a:lstStyle/>
          <a:p>
            <a:r>
              <a:rPr lang="en-US" altLang="ja-JP" sz="2400" dirty="0" smtClean="0">
                <a:solidFill>
                  <a:prstClr val="black"/>
                </a:solidFill>
              </a:rPr>
              <a:t>●</a:t>
            </a:r>
            <a:r>
              <a:rPr lang="ja-JP" altLang="en-US" sz="2400" dirty="0" smtClean="0">
                <a:solidFill>
                  <a:prstClr val="black"/>
                </a:solidFill>
              </a:rPr>
              <a:t>課題の発見と解決策の提案</a:t>
            </a:r>
            <a:endParaRPr lang="ja-JP" altLang="en-US" sz="2400" dirty="0">
              <a:solidFill>
                <a:prstClr val="black"/>
              </a:solidFill>
            </a:endParaRPr>
          </a:p>
        </p:txBody>
      </p:sp>
      <p:sp>
        <p:nvSpPr>
          <p:cNvPr id="7" name="テキスト ボックス 6"/>
          <p:cNvSpPr txBox="1"/>
          <p:nvPr/>
        </p:nvSpPr>
        <p:spPr>
          <a:xfrm>
            <a:off x="741082" y="4454732"/>
            <a:ext cx="6838278" cy="461665"/>
          </a:xfrm>
          <a:prstGeom prst="rect">
            <a:avLst/>
          </a:prstGeom>
          <a:noFill/>
        </p:spPr>
        <p:txBody>
          <a:bodyPr wrap="square" rtlCol="0">
            <a:spAutoFit/>
          </a:bodyPr>
          <a:lstStyle/>
          <a:p>
            <a:r>
              <a:rPr lang="ja-JP" altLang="en-US" sz="2400" dirty="0" smtClean="0">
                <a:solidFill>
                  <a:prstClr val="black"/>
                </a:solidFill>
              </a:rPr>
              <a:t>人的資源に関する調査・考察を重ねる。</a:t>
            </a:r>
            <a:endParaRPr lang="en-US" altLang="ja-JP" sz="2400" dirty="0" smtClean="0">
              <a:solidFill>
                <a:prstClr val="black"/>
              </a:solidFill>
            </a:endParaRPr>
          </a:p>
        </p:txBody>
      </p:sp>
      <p:sp>
        <p:nvSpPr>
          <p:cNvPr id="8" name="テキスト ボックス 7"/>
          <p:cNvSpPr txBox="1"/>
          <p:nvPr/>
        </p:nvSpPr>
        <p:spPr>
          <a:xfrm>
            <a:off x="1386840" y="4960950"/>
            <a:ext cx="6449602" cy="830997"/>
          </a:xfrm>
          <a:prstGeom prst="rect">
            <a:avLst/>
          </a:prstGeom>
          <a:noFill/>
        </p:spPr>
        <p:txBody>
          <a:bodyPr wrap="none" rtlCol="0">
            <a:spAutoFit/>
          </a:bodyPr>
          <a:lstStyle/>
          <a:p>
            <a:r>
              <a:rPr lang="en-US" altLang="en-US" sz="2400" dirty="0" smtClean="0">
                <a:solidFill>
                  <a:prstClr val="black"/>
                </a:solidFill>
              </a:rPr>
              <a:t>地域の課題を</a:t>
            </a:r>
            <a:r>
              <a:rPr lang="ja-JP" altLang="en-US" sz="2400" dirty="0" smtClean="0">
                <a:solidFill>
                  <a:prstClr val="black"/>
                </a:solidFill>
              </a:rPr>
              <a:t>その住民</a:t>
            </a:r>
            <a:r>
              <a:rPr lang="en-US" altLang="en-US" sz="2400" dirty="0" smtClean="0">
                <a:solidFill>
                  <a:prstClr val="black"/>
                </a:solidFill>
              </a:rPr>
              <a:t>が自覚</a:t>
            </a:r>
            <a:r>
              <a:rPr lang="ja-JP" altLang="en-US" sz="2400" dirty="0" smtClean="0">
                <a:solidFill>
                  <a:prstClr val="black"/>
                </a:solidFill>
              </a:rPr>
              <a:t>し</a:t>
            </a:r>
            <a:r>
              <a:rPr lang="en-US" altLang="en-US" sz="2400" dirty="0" smtClean="0">
                <a:solidFill>
                  <a:prstClr val="black"/>
                </a:solidFill>
              </a:rPr>
              <a:t>、</a:t>
            </a:r>
          </a:p>
          <a:p>
            <a:r>
              <a:rPr lang="ja-JP" altLang="en-US" sz="2400" dirty="0" smtClean="0">
                <a:solidFill>
                  <a:prstClr val="black"/>
                </a:solidFill>
              </a:rPr>
              <a:t>能動的に行動することを促す手伝いをしたい！</a:t>
            </a:r>
          </a:p>
        </p:txBody>
      </p:sp>
      <p:sp>
        <p:nvSpPr>
          <p:cNvPr id="2" name="正方形/長方形 1"/>
          <p:cNvSpPr/>
          <p:nvPr/>
        </p:nvSpPr>
        <p:spPr>
          <a:xfrm>
            <a:off x="1386840" y="2875002"/>
            <a:ext cx="7172960" cy="461665"/>
          </a:xfrm>
          <a:prstGeom prst="rect">
            <a:avLst/>
          </a:prstGeom>
        </p:spPr>
        <p:txBody>
          <a:bodyPr wrap="square">
            <a:spAutoFit/>
          </a:bodyPr>
          <a:lstStyle/>
          <a:p>
            <a:r>
              <a:rPr lang="en-US" altLang="ja-JP" sz="2400" dirty="0">
                <a:solidFill>
                  <a:prstClr val="black"/>
                </a:solidFill>
              </a:rPr>
              <a:t>Ex)</a:t>
            </a:r>
            <a:r>
              <a:rPr lang="ja-JP" altLang="en-US" sz="2400" dirty="0">
                <a:solidFill>
                  <a:prstClr val="black"/>
                </a:solidFill>
              </a:rPr>
              <a:t>時間帯を変える／高齢化率や犯罪率の高い地域</a:t>
            </a:r>
            <a:endParaRPr lang="en-US" altLang="ja-JP" sz="2400" dirty="0">
              <a:solidFill>
                <a:prstClr val="black"/>
              </a:solidFill>
            </a:endParaRPr>
          </a:p>
        </p:txBody>
      </p:sp>
    </p:spTree>
    <p:extLst>
      <p:ext uri="{BB962C8B-B14F-4D97-AF65-F5344CB8AC3E}">
        <p14:creationId xmlns:p14="http://schemas.microsoft.com/office/powerpoint/2010/main" val="2216962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717176" y="993588"/>
            <a:ext cx="7888343" cy="3139321"/>
          </a:xfrm>
          <a:prstGeom prst="rect">
            <a:avLst/>
          </a:prstGeom>
        </p:spPr>
        <p:txBody>
          <a:bodyPr wrap="square">
            <a:spAutoFit/>
          </a:bodyPr>
          <a:lstStyle/>
          <a:p>
            <a:endParaRPr lang="en-US" altLang="ja-JP" dirty="0" smtClean="0"/>
          </a:p>
          <a:p>
            <a:r>
              <a:rPr lang="ja-JP" altLang="en-US" dirty="0" smtClean="0"/>
              <a:t>・土浦市第</a:t>
            </a:r>
            <a:r>
              <a:rPr lang="en-US" altLang="ja-JP" dirty="0" smtClean="0"/>
              <a:t>7</a:t>
            </a:r>
            <a:r>
              <a:rPr lang="ja-JP" altLang="en-US" dirty="0" smtClean="0"/>
              <a:t>次総合計画</a:t>
            </a:r>
            <a:endParaRPr lang="en-US" altLang="ja-JP" smtClean="0"/>
          </a:p>
          <a:p>
            <a:endParaRPr lang="en-US" altLang="ja-JP"/>
          </a:p>
          <a:p>
            <a:r>
              <a:rPr lang="ja-JP" altLang="en-US" dirty="0" smtClean="0"/>
              <a:t>・</a:t>
            </a:r>
            <a:r>
              <a:rPr lang="ja-JP" altLang="en-US" dirty="0" smtClean="0"/>
              <a:t>いばらきデジタルマップ　</a:t>
            </a:r>
            <a:r>
              <a:rPr lang="en-US" altLang="ja-JP" dirty="0" smtClean="0">
                <a:hlinkClick r:id="rId2"/>
              </a:rPr>
              <a:t>http</a:t>
            </a:r>
            <a:r>
              <a:rPr lang="en-US" altLang="ja-JP" dirty="0">
                <a:hlinkClick r:id="rId2"/>
              </a:rPr>
              <a:t>://www2.wagmap.jp/ibaraki/top/</a:t>
            </a:r>
            <a:r>
              <a:rPr lang="ja-JP" altLang="en-US" dirty="0"/>
              <a:t>　</a:t>
            </a:r>
            <a:endParaRPr lang="en-US" altLang="ja-JP" dirty="0" smtClean="0"/>
          </a:p>
          <a:p>
            <a:r>
              <a:rPr lang="ja-JP" altLang="en-US" dirty="0" smtClean="0"/>
              <a:t>・つちナビ！！　</a:t>
            </a:r>
            <a:r>
              <a:rPr lang="en-US" altLang="ja-JP" dirty="0" smtClean="0">
                <a:hlinkClick r:id="rId3"/>
              </a:rPr>
              <a:t>http</a:t>
            </a:r>
            <a:r>
              <a:rPr lang="en-US" altLang="ja-JP" dirty="0">
                <a:hlinkClick r:id="rId3"/>
              </a:rPr>
              <a:t>://www.t-koutsu.jp/bus</a:t>
            </a:r>
            <a:r>
              <a:rPr lang="en-US" altLang="ja-JP" dirty="0" smtClean="0">
                <a:hlinkClick r:id="rId3"/>
              </a:rPr>
              <a:t>/</a:t>
            </a:r>
            <a:endParaRPr lang="en-US" altLang="ja-JP" dirty="0" smtClean="0"/>
          </a:p>
          <a:p>
            <a:r>
              <a:rPr lang="ja-JP" altLang="en-US" dirty="0" smtClean="0"/>
              <a:t>・土浦市公式</a:t>
            </a:r>
            <a:r>
              <a:rPr lang="en-US" altLang="ja-JP" dirty="0" smtClean="0"/>
              <a:t>HP</a:t>
            </a:r>
            <a:r>
              <a:rPr lang="ja-JP" altLang="en-US" dirty="0" smtClean="0"/>
              <a:t>　</a:t>
            </a:r>
            <a:r>
              <a:rPr lang="en-US" altLang="ja-JP" dirty="0">
                <a:hlinkClick r:id="rId4"/>
              </a:rPr>
              <a:t>http://www.city.tsuchiura.lg.jp/</a:t>
            </a:r>
            <a:r>
              <a:rPr lang="en-US" altLang="ja-JP" dirty="0" smtClean="0">
                <a:hlinkClick r:id="rId4"/>
              </a:rPr>
              <a:t>index.php</a:t>
            </a:r>
            <a:endParaRPr lang="en-US" altLang="ja-JP" dirty="0" smtClean="0"/>
          </a:p>
          <a:p>
            <a:r>
              <a:rPr lang="ja-JP" altLang="en-US" dirty="0" smtClean="0"/>
              <a:t>・社団法人　土浦市観光協会</a:t>
            </a:r>
            <a:r>
              <a:rPr lang="en-US" altLang="ja-JP" dirty="0" smtClean="0"/>
              <a:t>HP</a:t>
            </a:r>
            <a:r>
              <a:rPr lang="ja-JP" altLang="en-US" dirty="0" smtClean="0"/>
              <a:t>　</a:t>
            </a:r>
            <a:r>
              <a:rPr lang="en-US" altLang="ja-JP" dirty="0">
                <a:hlinkClick r:id="rId5"/>
              </a:rPr>
              <a:t>http://tutiura.727.net</a:t>
            </a:r>
            <a:r>
              <a:rPr lang="en-US" altLang="ja-JP" dirty="0" smtClean="0">
                <a:hlinkClick r:id="rId5"/>
              </a:rPr>
              <a:t>/</a:t>
            </a:r>
            <a:endParaRPr lang="en-US" altLang="ja-JP" dirty="0" smtClean="0"/>
          </a:p>
          <a:p>
            <a:endParaRPr lang="en-US" altLang="ja-JP" dirty="0" smtClean="0"/>
          </a:p>
          <a:p>
            <a:endParaRPr lang="en-US" altLang="ja-JP" dirty="0" smtClean="0"/>
          </a:p>
          <a:p>
            <a:endParaRPr lang="ja-JP" altLang="en-US" dirty="0"/>
          </a:p>
          <a:p>
            <a:endParaRPr lang="en-US" altLang="ja-JP" dirty="0"/>
          </a:p>
        </p:txBody>
      </p:sp>
      <p:sp>
        <p:nvSpPr>
          <p:cNvPr id="4" name="テキスト ボックス 3"/>
          <p:cNvSpPr txBox="1"/>
          <p:nvPr/>
        </p:nvSpPr>
        <p:spPr>
          <a:xfrm>
            <a:off x="589280" y="335280"/>
            <a:ext cx="4500880" cy="369332"/>
          </a:xfrm>
          <a:prstGeom prst="rect">
            <a:avLst/>
          </a:prstGeom>
          <a:noFill/>
        </p:spPr>
        <p:txBody>
          <a:bodyPr wrap="square" rtlCol="0">
            <a:spAutoFit/>
          </a:bodyPr>
          <a:lstStyle/>
          <a:p>
            <a:r>
              <a:rPr kumimoji="1" lang="ja-JP" altLang="en-US" dirty="0" smtClean="0"/>
              <a:t>参考文献</a:t>
            </a:r>
            <a:endParaRPr kumimoji="1" lang="ja-JP" altLang="en-US" dirty="0"/>
          </a:p>
        </p:txBody>
      </p:sp>
    </p:spTree>
    <p:extLst>
      <p:ext uri="{BB962C8B-B14F-4D97-AF65-F5344CB8AC3E}">
        <p14:creationId xmlns:p14="http://schemas.microsoft.com/office/powerpoint/2010/main" val="35301213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図 40" descr="悩み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2287" y="1572684"/>
            <a:ext cx="2952750" cy="2952750"/>
          </a:xfrm>
          <a:prstGeom prst="rect">
            <a:avLst/>
          </a:prstGeom>
        </p:spPr>
      </p:pic>
      <p:pic>
        <p:nvPicPr>
          <p:cNvPr id="44" name="図 43" descr="悩み4-300x3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7247466" y="3857625"/>
            <a:ext cx="2878667" cy="2952750"/>
          </a:xfrm>
          <a:prstGeom prst="rect">
            <a:avLst/>
          </a:prstGeom>
        </p:spPr>
      </p:pic>
      <p:pic>
        <p:nvPicPr>
          <p:cNvPr id="47" name="図 46" descr="illust2016.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483" y="4525434"/>
            <a:ext cx="1776204" cy="2258483"/>
          </a:xfrm>
          <a:prstGeom prst="rect">
            <a:avLst/>
          </a:prstGeom>
        </p:spPr>
      </p:pic>
      <p:sp>
        <p:nvSpPr>
          <p:cNvPr id="53" name="四角形吹き出し 52"/>
          <p:cNvSpPr/>
          <p:nvPr/>
        </p:nvSpPr>
        <p:spPr>
          <a:xfrm>
            <a:off x="2717016" y="5334000"/>
            <a:ext cx="4530450" cy="1259840"/>
          </a:xfrm>
          <a:prstGeom prst="wedgeRectCallout">
            <a:avLst>
              <a:gd name="adj1" fmla="val -66934"/>
              <a:gd name="adj2" fmla="val -16567"/>
            </a:avLst>
          </a:prstGeom>
          <a:solidFill>
            <a:schemeClr val="accent6">
              <a:lumMod val="60000"/>
              <a:lumOff val="40000"/>
            </a:schemeClr>
          </a:soli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scene3d>
              <a:camera prst="orthographicFront">
                <a:rot lat="0" lon="0" rev="0"/>
              </a:camera>
              <a:lightRig rig="threePt" dir="t"/>
            </a:scene3d>
          </a:bodyPr>
          <a:lstStyle/>
          <a:p>
            <a:pPr algn="ctr"/>
            <a:r>
              <a:rPr lang="ja-JP" altLang="en-US" dirty="0">
                <a:solidFill>
                  <a:schemeClr val="accent2"/>
                </a:solidFill>
              </a:rPr>
              <a:t>りんりんロード</a:t>
            </a:r>
            <a:r>
              <a:rPr lang="ja-JP" altLang="en-US" dirty="0">
                <a:solidFill>
                  <a:schemeClr val="tx2"/>
                </a:solidFill>
              </a:rPr>
              <a:t>も</a:t>
            </a:r>
            <a:r>
              <a:rPr lang="ja-JP" altLang="en-US" dirty="0">
                <a:solidFill>
                  <a:srgbClr val="C0504D"/>
                </a:solidFill>
              </a:rPr>
              <a:t>公民館</a:t>
            </a:r>
            <a:r>
              <a:rPr lang="ja-JP" altLang="en-US" dirty="0">
                <a:solidFill>
                  <a:schemeClr val="tx2"/>
                </a:solidFill>
              </a:rPr>
              <a:t>も</a:t>
            </a:r>
            <a:endParaRPr lang="en-US" altLang="ja-JP" dirty="0">
              <a:solidFill>
                <a:schemeClr val="tx2"/>
              </a:solidFill>
            </a:endParaRPr>
          </a:p>
          <a:p>
            <a:pPr algn="ctr"/>
            <a:r>
              <a:rPr lang="ja-JP" altLang="en-US" dirty="0">
                <a:solidFill>
                  <a:schemeClr val="tx2"/>
                </a:solidFill>
              </a:rPr>
              <a:t>誰が何のためにつくった</a:t>
            </a:r>
            <a:r>
              <a:rPr lang="ja-JP" altLang="en-US" dirty="0" smtClean="0">
                <a:solidFill>
                  <a:schemeClr val="tx2"/>
                </a:solidFill>
              </a:rPr>
              <a:t>？</a:t>
            </a:r>
          </a:p>
          <a:p>
            <a:pPr algn="ctr"/>
            <a:r>
              <a:rPr lang="ja-JP" altLang="en-US" dirty="0" smtClean="0">
                <a:solidFill>
                  <a:schemeClr val="tx2"/>
                </a:solidFill>
              </a:rPr>
              <a:t>市民の人は自分のまちにあるものを使いたい</a:t>
            </a:r>
            <a:endParaRPr lang="en-US" altLang="ja-JP" dirty="0" smtClean="0">
              <a:solidFill>
                <a:schemeClr val="tx2"/>
              </a:solidFill>
            </a:endParaRPr>
          </a:p>
          <a:p>
            <a:pPr algn="ctr"/>
            <a:r>
              <a:rPr lang="ja-JP" altLang="en-US" dirty="0" smtClean="0">
                <a:solidFill>
                  <a:schemeClr val="tx2"/>
                </a:solidFill>
              </a:rPr>
              <a:t>という気があまりない？</a:t>
            </a:r>
            <a:endParaRPr lang="en-US" altLang="ja-JP" dirty="0">
              <a:solidFill>
                <a:schemeClr val="tx2"/>
              </a:solidFill>
            </a:endParaRPr>
          </a:p>
        </p:txBody>
      </p:sp>
      <p:sp>
        <p:nvSpPr>
          <p:cNvPr id="55" name="四角形吹き出し 54"/>
          <p:cNvSpPr/>
          <p:nvPr/>
        </p:nvSpPr>
        <p:spPr>
          <a:xfrm>
            <a:off x="2098040" y="2418080"/>
            <a:ext cx="4378960" cy="1413086"/>
          </a:xfrm>
          <a:prstGeom prst="wedgeRectCallout">
            <a:avLst>
              <a:gd name="adj1" fmla="val -64685"/>
              <a:gd name="adj2" fmla="val 205"/>
            </a:avLst>
          </a:prstGeom>
          <a:solidFill>
            <a:schemeClr val="accent5">
              <a:lumMod val="40000"/>
              <a:lumOff val="60000"/>
            </a:schemeClr>
          </a:soli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scene3d>
              <a:camera prst="orthographicFront">
                <a:rot lat="0" lon="0" rev="0"/>
              </a:camera>
              <a:lightRig rig="threePt" dir="t"/>
            </a:scene3d>
          </a:bodyPr>
          <a:lstStyle/>
          <a:p>
            <a:pPr algn="ctr"/>
            <a:r>
              <a:rPr lang="ja-JP" altLang="en-US" dirty="0">
                <a:solidFill>
                  <a:schemeClr val="tx2"/>
                </a:solidFill>
              </a:rPr>
              <a:t>りんりんロード</a:t>
            </a:r>
            <a:r>
              <a:rPr lang="en-US" altLang="ja-JP" dirty="0">
                <a:solidFill>
                  <a:schemeClr val="tx2"/>
                </a:solidFill>
              </a:rPr>
              <a:t/>
            </a:r>
            <a:br>
              <a:rPr lang="en-US" altLang="ja-JP" dirty="0">
                <a:solidFill>
                  <a:schemeClr val="tx2"/>
                </a:solidFill>
              </a:rPr>
            </a:br>
            <a:r>
              <a:rPr lang="ja-JP" altLang="en-US" dirty="0">
                <a:solidFill>
                  <a:schemeClr val="tx2"/>
                </a:solidFill>
              </a:rPr>
              <a:t>メンテナンスされてないよ</a:t>
            </a:r>
            <a:endParaRPr lang="en-US" altLang="ja-JP" dirty="0">
              <a:solidFill>
                <a:schemeClr val="tx2"/>
              </a:solidFill>
            </a:endParaRPr>
          </a:p>
          <a:p>
            <a:pPr algn="ctr"/>
            <a:r>
              <a:rPr lang="ja-JP" altLang="en-US" dirty="0">
                <a:solidFill>
                  <a:schemeClr val="tx2"/>
                </a:solidFill>
              </a:rPr>
              <a:t>新しい新治公民館も</a:t>
            </a:r>
            <a:endParaRPr lang="en-US" altLang="ja-JP" dirty="0">
              <a:solidFill>
                <a:schemeClr val="tx2"/>
              </a:solidFill>
            </a:endParaRPr>
          </a:p>
          <a:p>
            <a:pPr algn="ctr"/>
            <a:r>
              <a:rPr lang="ja-JP" altLang="en-US" dirty="0">
                <a:solidFill>
                  <a:schemeClr val="tx2"/>
                </a:solidFill>
              </a:rPr>
              <a:t>作っておわりになる？</a:t>
            </a:r>
            <a:endParaRPr lang="en-US" altLang="ja-JP" dirty="0">
              <a:solidFill>
                <a:schemeClr val="tx2"/>
              </a:solidFill>
            </a:endParaRPr>
          </a:p>
        </p:txBody>
      </p:sp>
      <p:sp>
        <p:nvSpPr>
          <p:cNvPr id="56" name="四角形吹き出し 55"/>
          <p:cNvSpPr/>
          <p:nvPr/>
        </p:nvSpPr>
        <p:spPr>
          <a:xfrm>
            <a:off x="2450427" y="4358640"/>
            <a:ext cx="5332734" cy="868891"/>
          </a:xfrm>
          <a:prstGeom prst="wedgeRectCallout">
            <a:avLst>
              <a:gd name="adj1" fmla="val 61663"/>
              <a:gd name="adj2" fmla="val 9881"/>
            </a:avLst>
          </a:prstGeom>
          <a:solidFill>
            <a:schemeClr val="accent4">
              <a:lumMod val="40000"/>
              <a:lumOff val="60000"/>
            </a:schemeClr>
          </a:soli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scene3d>
              <a:camera prst="orthographicFront">
                <a:rot lat="0" lon="0" rev="0"/>
              </a:camera>
              <a:lightRig rig="threePt" dir="t"/>
            </a:scene3d>
          </a:bodyPr>
          <a:lstStyle/>
          <a:p>
            <a:pPr algn="ctr"/>
            <a:r>
              <a:rPr lang="ja-JP" altLang="en-US" dirty="0">
                <a:solidFill>
                  <a:srgbClr val="1F497D"/>
                </a:solidFill>
              </a:rPr>
              <a:t>予算の関係上、年に二回しか草刈りができません</a:t>
            </a:r>
            <a:endParaRPr lang="en-US" altLang="ja-JP" dirty="0">
              <a:solidFill>
                <a:srgbClr val="1F497D"/>
              </a:solidFill>
            </a:endParaRPr>
          </a:p>
          <a:p>
            <a:pPr algn="ctr"/>
            <a:r>
              <a:rPr lang="ja-JP" altLang="en-US" dirty="0">
                <a:solidFill>
                  <a:srgbClr val="1F497D"/>
                </a:solidFill>
              </a:rPr>
              <a:t>里親制度の実施など</a:t>
            </a:r>
            <a:endParaRPr lang="en-US" altLang="ja-JP" dirty="0">
              <a:solidFill>
                <a:srgbClr val="1F497D"/>
              </a:solidFill>
            </a:endParaRPr>
          </a:p>
          <a:p>
            <a:pPr algn="ctr"/>
            <a:r>
              <a:rPr lang="ja-JP" altLang="en-US" dirty="0">
                <a:solidFill>
                  <a:srgbClr val="1F497D"/>
                </a:solidFill>
              </a:rPr>
              <a:t>市民の方の協力も必要</a:t>
            </a:r>
            <a:endParaRPr lang="en-US" altLang="ja-JP" dirty="0">
              <a:solidFill>
                <a:srgbClr val="1F497D"/>
              </a:solidFill>
            </a:endParaRPr>
          </a:p>
        </p:txBody>
      </p:sp>
      <p:sp>
        <p:nvSpPr>
          <p:cNvPr id="57" name="テキスト ボックス 56"/>
          <p:cNvSpPr txBox="1"/>
          <p:nvPr/>
        </p:nvSpPr>
        <p:spPr>
          <a:xfrm>
            <a:off x="1631807" y="4064000"/>
            <a:ext cx="932466" cy="369332"/>
          </a:xfrm>
          <a:prstGeom prst="rect">
            <a:avLst/>
          </a:prstGeom>
          <a:noFill/>
        </p:spPr>
        <p:txBody>
          <a:bodyPr wrap="square" rtlCol="0">
            <a:spAutoFit/>
          </a:bodyPr>
          <a:lstStyle/>
          <a:p>
            <a:r>
              <a:rPr kumimoji="1" lang="ja-JP" altLang="en-US" dirty="0" smtClean="0"/>
              <a:t>市民</a:t>
            </a:r>
            <a:endParaRPr kumimoji="1" lang="ja-JP" altLang="en-US" dirty="0"/>
          </a:p>
        </p:txBody>
      </p:sp>
      <p:sp>
        <p:nvSpPr>
          <p:cNvPr id="39" name="タイトル 1"/>
          <p:cNvSpPr txBox="1">
            <a:spLocks/>
          </p:cNvSpPr>
          <p:nvPr/>
        </p:nvSpPr>
        <p:spPr>
          <a:xfrm>
            <a:off x="457200" y="776939"/>
            <a:ext cx="8229600" cy="1718236"/>
          </a:xfrm>
          <a:prstGeom prst="rect">
            <a:avLst/>
          </a:prstGeom>
        </p:spPr>
        <p:txBody>
          <a:bodyPr>
            <a:noAutofit/>
          </a:bodyPr>
          <a:lstStyle>
            <a:lvl1pPr algn="ctr" defTabSz="4572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3200" dirty="0" smtClean="0"/>
              <a:t>１０月１６日（水）　新治中地区</a:t>
            </a:r>
            <a:r>
              <a:rPr lang="en-US" altLang="ja-JP" sz="3200" dirty="0" smtClean="0"/>
              <a:t/>
            </a:r>
            <a:br>
              <a:rPr lang="en-US" altLang="ja-JP" sz="3200" dirty="0" smtClean="0"/>
            </a:br>
            <a:r>
              <a:rPr lang="ja-JP" altLang="en-US" sz="3200" dirty="0" smtClean="0"/>
              <a:t>土浦市都市計画マスタープラン　地区別懇談会</a:t>
            </a:r>
            <a:endParaRPr lang="ja-JP" altLang="en-US" sz="3200" dirty="0"/>
          </a:p>
        </p:txBody>
      </p:sp>
      <p:sp>
        <p:nvSpPr>
          <p:cNvPr id="60" name="テキスト ボックス 59"/>
          <p:cNvSpPr txBox="1"/>
          <p:nvPr/>
        </p:nvSpPr>
        <p:spPr>
          <a:xfrm>
            <a:off x="7316928" y="6309360"/>
            <a:ext cx="1166672" cy="369332"/>
          </a:xfrm>
          <a:prstGeom prst="rect">
            <a:avLst/>
          </a:prstGeom>
          <a:noFill/>
        </p:spPr>
        <p:txBody>
          <a:bodyPr wrap="square" rtlCol="0">
            <a:spAutoFit/>
          </a:bodyPr>
          <a:lstStyle/>
          <a:p>
            <a:r>
              <a:rPr kumimoji="1" lang="ja-JP" altLang="en-US" dirty="0" smtClean="0"/>
              <a:t>市の職員</a:t>
            </a:r>
            <a:endParaRPr kumimoji="1" lang="ja-JP" altLang="en-US" dirty="0"/>
          </a:p>
        </p:txBody>
      </p:sp>
      <p:sp>
        <p:nvSpPr>
          <p:cNvPr id="61" name="テキスト ボックス 60"/>
          <p:cNvSpPr txBox="1"/>
          <p:nvPr/>
        </p:nvSpPr>
        <p:spPr>
          <a:xfrm>
            <a:off x="1593388" y="6409174"/>
            <a:ext cx="1220932" cy="369332"/>
          </a:xfrm>
          <a:prstGeom prst="rect">
            <a:avLst/>
          </a:prstGeom>
          <a:noFill/>
        </p:spPr>
        <p:txBody>
          <a:bodyPr wrap="square" rtlCol="0">
            <a:spAutoFit/>
          </a:bodyPr>
          <a:lstStyle/>
          <a:p>
            <a:r>
              <a:rPr lang="en-US" altLang="ja-JP" dirty="0" smtClean="0"/>
              <a:t>3</a:t>
            </a:r>
            <a:r>
              <a:rPr lang="ja-JP" altLang="en-US" dirty="0" smtClean="0"/>
              <a:t>班の意見</a:t>
            </a:r>
            <a:endParaRPr kumimoji="1" lang="ja-JP" altLang="en-US" dirty="0"/>
          </a:p>
        </p:txBody>
      </p:sp>
      <p:sp>
        <p:nvSpPr>
          <p:cNvPr id="62" name="正方形/長方形 61"/>
          <p:cNvSpPr/>
          <p:nvPr/>
        </p:nvSpPr>
        <p:spPr>
          <a:xfrm>
            <a:off x="-16064" y="0"/>
            <a:ext cx="9144000" cy="6858000"/>
          </a:xfrm>
          <a:prstGeom prst="rect">
            <a:avLst/>
          </a:prstGeom>
          <a:solidFill>
            <a:schemeClr val="bg1">
              <a:alpha val="67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63" name="正方形/長方形 62"/>
          <p:cNvSpPr/>
          <p:nvPr/>
        </p:nvSpPr>
        <p:spPr>
          <a:xfrm>
            <a:off x="43009" y="2882705"/>
            <a:ext cx="9144000" cy="1120335"/>
          </a:xfrm>
          <a:prstGeom prst="rect">
            <a:avLst/>
          </a:prstGeom>
          <a:solidFill>
            <a:schemeClr val="tx1">
              <a:lumMod val="65000"/>
              <a:lumOff val="35000"/>
            </a:schemeClr>
          </a:solidFill>
        </p:spPr>
        <p:style>
          <a:lnRef idx="1">
            <a:schemeClr val="dk1"/>
          </a:lnRef>
          <a:fillRef idx="3">
            <a:schemeClr val="dk1"/>
          </a:fillRef>
          <a:effectRef idx="2">
            <a:schemeClr val="dk1"/>
          </a:effectRef>
          <a:fontRef idx="minor">
            <a:schemeClr val="lt1"/>
          </a:fontRef>
        </p:style>
        <p:txBody>
          <a:bodyPr rtlCol="0" anchor="ctr"/>
          <a:lstStyle/>
          <a:p>
            <a:pPr algn="ctr"/>
            <a:r>
              <a:rPr lang="ja-JP" altLang="en-US" sz="3200" dirty="0" smtClean="0"/>
              <a:t>　　</a:t>
            </a:r>
            <a:r>
              <a:rPr lang="ja-JP" altLang="en-US" sz="3200" dirty="0"/>
              <a:t>　</a:t>
            </a:r>
            <a:r>
              <a:rPr lang="ja-JP" altLang="en-US" sz="3200" dirty="0" smtClean="0"/>
              <a:t>課題：既存資源の効果的利用ができていない！</a:t>
            </a:r>
            <a:endParaRPr kumimoji="1" lang="ja-JP" altLang="en-US" sz="4000" b="1" dirty="0"/>
          </a:p>
        </p:txBody>
      </p:sp>
      <p:grpSp>
        <p:nvGrpSpPr>
          <p:cNvPr id="29" name="図形グループ 28"/>
          <p:cNvGrpSpPr/>
          <p:nvPr/>
        </p:nvGrpSpPr>
        <p:grpSpPr>
          <a:xfrm>
            <a:off x="109483" y="136056"/>
            <a:ext cx="8915956" cy="646404"/>
            <a:chOff x="18436" y="136070"/>
            <a:chExt cx="8915956" cy="646404"/>
          </a:xfrm>
        </p:grpSpPr>
        <p:grpSp>
          <p:nvGrpSpPr>
            <p:cNvPr id="30" name="図形グループ 29"/>
            <p:cNvGrpSpPr/>
            <p:nvPr/>
          </p:nvGrpSpPr>
          <p:grpSpPr>
            <a:xfrm>
              <a:off x="18436" y="136070"/>
              <a:ext cx="8915956" cy="646404"/>
              <a:chOff x="67704" y="136079"/>
              <a:chExt cx="9932055" cy="646402"/>
            </a:xfrm>
          </p:grpSpPr>
          <p:sp>
            <p:nvSpPr>
              <p:cNvPr id="32" name="フローチャート: 記憶データ 31"/>
              <p:cNvSpPr/>
              <p:nvPr/>
            </p:nvSpPr>
            <p:spPr>
              <a:xfrm rot="10800000" flipV="1">
                <a:off x="2490293" y="136081"/>
                <a:ext cx="1383854" cy="646395"/>
              </a:xfrm>
              <a:prstGeom prst="flowChartOnlineStorage">
                <a:avLst/>
              </a:prstGeom>
              <a:solidFill>
                <a:srgbClr val="6CA326"/>
              </a:solidFill>
            </p:spPr>
            <p:style>
              <a:lnRef idx="1">
                <a:schemeClr val="accent1"/>
              </a:lnRef>
              <a:fillRef idx="3">
                <a:schemeClr val="accent1"/>
              </a:fillRef>
              <a:effectRef idx="2">
                <a:schemeClr val="accent1"/>
              </a:effectRef>
              <a:fontRef idx="minor">
                <a:schemeClr val="lt1"/>
              </a:fontRef>
            </p:style>
            <p:txBody>
              <a:bodyPr wrap="none" rtlCol="0" anchor="ctr">
                <a:scene3d>
                  <a:camera prst="orthographicFront">
                    <a:rot lat="0" lon="0" rev="0"/>
                  </a:camera>
                  <a:lightRig rig="threePt" dir="t"/>
                </a:scene3d>
              </a:bodyPr>
              <a:lstStyle/>
              <a:p>
                <a:pPr algn="ctr"/>
                <a:r>
                  <a:rPr kumimoji="1" lang="ja-JP" altLang="en-US" sz="2800" dirty="0" smtClean="0"/>
                  <a:t>観光</a:t>
                </a:r>
                <a:endParaRPr kumimoji="1" lang="ja-JP" altLang="en-US" sz="2800" dirty="0"/>
              </a:p>
            </p:txBody>
          </p:sp>
          <p:sp>
            <p:nvSpPr>
              <p:cNvPr id="33" name="フローチャート: 記憶データ 32"/>
              <p:cNvSpPr/>
              <p:nvPr/>
            </p:nvSpPr>
            <p:spPr>
              <a:xfrm rot="10800000" flipV="1">
                <a:off x="3705380" y="136085"/>
                <a:ext cx="1383854" cy="646395"/>
              </a:xfrm>
              <a:prstGeom prst="flowChartOnlineStorage">
                <a:avLst/>
              </a:prstGeom>
              <a:solidFill>
                <a:srgbClr val="7FC02C"/>
              </a:solidFill>
            </p:spPr>
            <p:style>
              <a:lnRef idx="1">
                <a:schemeClr val="accent1"/>
              </a:lnRef>
              <a:fillRef idx="3">
                <a:schemeClr val="accent1"/>
              </a:fillRef>
              <a:effectRef idx="2">
                <a:schemeClr val="accent1"/>
              </a:effectRef>
              <a:fontRef idx="minor">
                <a:schemeClr val="lt1"/>
              </a:fontRef>
            </p:style>
            <p:txBody>
              <a:bodyPr wrap="none" rtlCol="0" anchor="ctr">
                <a:scene3d>
                  <a:camera prst="orthographicFront">
                    <a:rot lat="0" lon="0" rev="0"/>
                  </a:camera>
                  <a:lightRig rig="threePt" dir="t"/>
                </a:scene3d>
              </a:bodyPr>
              <a:lstStyle/>
              <a:p>
                <a:pPr algn="ctr"/>
                <a:r>
                  <a:rPr kumimoji="1" lang="ja-JP" altLang="en-US" sz="2800" dirty="0" smtClean="0"/>
                  <a:t>産業</a:t>
                </a:r>
                <a:endParaRPr kumimoji="1" lang="ja-JP" altLang="en-US" sz="2800" dirty="0"/>
              </a:p>
            </p:txBody>
          </p:sp>
          <p:sp>
            <p:nvSpPr>
              <p:cNvPr id="34" name="フローチャート: 記憶データ 33"/>
              <p:cNvSpPr/>
              <p:nvPr/>
            </p:nvSpPr>
            <p:spPr>
              <a:xfrm rot="10800000" flipV="1">
                <a:off x="4933388" y="136082"/>
                <a:ext cx="1383854" cy="646395"/>
              </a:xfrm>
              <a:prstGeom prst="flowChartOnlineStorage">
                <a:avLst/>
              </a:prstGeom>
              <a:solidFill>
                <a:srgbClr val="8FDA30"/>
              </a:solidFill>
            </p:spPr>
            <p:style>
              <a:lnRef idx="1">
                <a:schemeClr val="accent1"/>
              </a:lnRef>
              <a:fillRef idx="3">
                <a:schemeClr val="accent1"/>
              </a:fillRef>
              <a:effectRef idx="2">
                <a:schemeClr val="accent1"/>
              </a:effectRef>
              <a:fontRef idx="minor">
                <a:schemeClr val="lt1"/>
              </a:fontRef>
            </p:style>
            <p:txBody>
              <a:bodyPr wrap="none" rtlCol="0" anchor="ctr">
                <a:scene3d>
                  <a:camera prst="orthographicFront">
                    <a:rot lat="0" lon="0" rev="0"/>
                  </a:camera>
                  <a:lightRig rig="threePt" dir="t"/>
                </a:scene3d>
              </a:bodyPr>
              <a:lstStyle/>
              <a:p>
                <a:pPr algn="ctr"/>
                <a:r>
                  <a:rPr lang="ja-JP" altLang="en-US" sz="2800" dirty="0" smtClean="0">
                    <a:solidFill>
                      <a:schemeClr val="bg1"/>
                    </a:solidFill>
                  </a:rPr>
                  <a:t>防犯</a:t>
                </a:r>
                <a:endParaRPr kumimoji="1" lang="ja-JP" altLang="en-US" sz="2800" dirty="0">
                  <a:solidFill>
                    <a:schemeClr val="bg1"/>
                  </a:solidFill>
                </a:endParaRPr>
              </a:p>
            </p:txBody>
          </p:sp>
          <p:sp>
            <p:nvSpPr>
              <p:cNvPr id="35" name="フローチャート: 記憶データ 34"/>
              <p:cNvSpPr/>
              <p:nvPr/>
            </p:nvSpPr>
            <p:spPr>
              <a:xfrm rot="10800000" flipV="1">
                <a:off x="6153196" y="136079"/>
                <a:ext cx="1383854" cy="646395"/>
              </a:xfrm>
              <a:prstGeom prst="flowChartOnlineStorage">
                <a:avLst/>
              </a:prstGeom>
              <a:solidFill>
                <a:srgbClr val="9FF335"/>
              </a:solidFill>
            </p:spPr>
            <p:style>
              <a:lnRef idx="1">
                <a:schemeClr val="accent1"/>
              </a:lnRef>
              <a:fillRef idx="3">
                <a:schemeClr val="accent1"/>
              </a:fillRef>
              <a:effectRef idx="2">
                <a:schemeClr val="accent1"/>
              </a:effectRef>
              <a:fontRef idx="minor">
                <a:schemeClr val="lt1"/>
              </a:fontRef>
            </p:style>
            <p:txBody>
              <a:bodyPr wrap="none" rtlCol="0" anchor="ctr">
                <a:scene3d>
                  <a:camera prst="orthographicFront">
                    <a:rot lat="0" lon="0" rev="0"/>
                  </a:camera>
                  <a:lightRig rig="threePt" dir="t"/>
                </a:scene3d>
              </a:bodyPr>
              <a:lstStyle/>
              <a:p>
                <a:pPr algn="ctr"/>
                <a:r>
                  <a:rPr lang="ja-JP" altLang="en-US" sz="2800" dirty="0" smtClean="0"/>
                  <a:t>交通</a:t>
                </a:r>
                <a:endParaRPr kumimoji="1" lang="ja-JP" altLang="en-US" sz="2800" dirty="0"/>
              </a:p>
            </p:txBody>
          </p:sp>
          <p:sp>
            <p:nvSpPr>
              <p:cNvPr id="36" name="フローチャート: 記憶データ 35"/>
              <p:cNvSpPr/>
              <p:nvPr/>
            </p:nvSpPr>
            <p:spPr>
              <a:xfrm rot="10800000" flipV="1">
                <a:off x="67704" y="136083"/>
                <a:ext cx="1383854" cy="646395"/>
              </a:xfrm>
              <a:prstGeom prst="flowChartOnlineStorage">
                <a:avLst/>
              </a:prstGeom>
              <a:solidFill>
                <a:srgbClr val="43621A"/>
              </a:solidFill>
            </p:spPr>
            <p:style>
              <a:lnRef idx="1">
                <a:schemeClr val="accent1"/>
              </a:lnRef>
              <a:fillRef idx="3">
                <a:schemeClr val="accent1"/>
              </a:fillRef>
              <a:effectRef idx="2">
                <a:schemeClr val="accent1"/>
              </a:effectRef>
              <a:fontRef idx="minor">
                <a:schemeClr val="lt1"/>
              </a:fontRef>
            </p:style>
            <p:txBody>
              <a:bodyPr wrap="none" rtlCol="0" anchor="ctr">
                <a:scene3d>
                  <a:camera prst="orthographicFront">
                    <a:rot lat="0" lon="0" rev="0"/>
                  </a:camera>
                  <a:lightRig rig="threePt" dir="t"/>
                </a:scene3d>
              </a:bodyPr>
              <a:lstStyle/>
              <a:p>
                <a:pPr algn="ctr"/>
                <a:r>
                  <a:rPr lang="ja-JP" altLang="en-US" sz="2000" dirty="0" smtClean="0">
                    <a:solidFill>
                      <a:srgbClr val="FF0000"/>
                    </a:solidFill>
                  </a:rPr>
                  <a:t>懇談会</a:t>
                </a:r>
                <a:endParaRPr kumimoji="1" lang="ja-JP" altLang="en-US" sz="2000" dirty="0">
                  <a:solidFill>
                    <a:srgbClr val="FF0000"/>
                  </a:solidFill>
                </a:endParaRPr>
              </a:p>
            </p:txBody>
          </p:sp>
          <p:sp>
            <p:nvSpPr>
              <p:cNvPr id="37" name="フローチャート: 記憶データ 36"/>
              <p:cNvSpPr/>
              <p:nvPr/>
            </p:nvSpPr>
            <p:spPr>
              <a:xfrm rot="10800000" flipV="1">
                <a:off x="1280654" y="136079"/>
                <a:ext cx="1383854" cy="646395"/>
              </a:xfrm>
              <a:prstGeom prst="flowChartOnlineStorage">
                <a:avLst/>
              </a:prstGeom>
              <a:solidFill>
                <a:srgbClr val="547E1E"/>
              </a:solidFill>
            </p:spPr>
            <p:style>
              <a:lnRef idx="1">
                <a:schemeClr val="accent1"/>
              </a:lnRef>
              <a:fillRef idx="3">
                <a:schemeClr val="accent1"/>
              </a:fillRef>
              <a:effectRef idx="2">
                <a:schemeClr val="accent1"/>
              </a:effectRef>
              <a:fontRef idx="minor">
                <a:schemeClr val="lt1"/>
              </a:fontRef>
            </p:style>
            <p:txBody>
              <a:bodyPr wrap="none" rtlCol="0" anchor="ctr">
                <a:scene3d>
                  <a:camera prst="orthographicFront">
                    <a:rot lat="0" lon="0" rev="0"/>
                  </a:camera>
                  <a:lightRig rig="threePt" dir="t"/>
                </a:scene3d>
              </a:bodyPr>
              <a:lstStyle/>
              <a:p>
                <a:pPr algn="ctr"/>
                <a:r>
                  <a:rPr lang="ja-JP" altLang="en-US" dirty="0" smtClean="0"/>
                  <a:t>　現地見学</a:t>
                </a:r>
                <a:endParaRPr kumimoji="1" lang="ja-JP" altLang="en-US" dirty="0"/>
              </a:p>
            </p:txBody>
          </p:sp>
          <p:sp>
            <p:nvSpPr>
              <p:cNvPr id="38" name="フローチャート: 記憶データ 37"/>
              <p:cNvSpPr/>
              <p:nvPr/>
            </p:nvSpPr>
            <p:spPr>
              <a:xfrm rot="10800000" flipV="1">
                <a:off x="8615906" y="136086"/>
                <a:ext cx="1383853" cy="646395"/>
              </a:xfrm>
              <a:prstGeom prst="flowChartOnlineStorage">
                <a:avLst/>
              </a:prstGeom>
              <a:solidFill>
                <a:srgbClr val="A6FF35"/>
              </a:solidFill>
            </p:spPr>
            <p:style>
              <a:lnRef idx="1">
                <a:schemeClr val="accent1"/>
              </a:lnRef>
              <a:fillRef idx="3">
                <a:schemeClr val="accent1"/>
              </a:fillRef>
              <a:effectRef idx="2">
                <a:schemeClr val="accent1"/>
              </a:effectRef>
              <a:fontRef idx="minor">
                <a:schemeClr val="lt1"/>
              </a:fontRef>
            </p:style>
            <p:txBody>
              <a:bodyPr wrap="none" rtlCol="0" anchor="ctr">
                <a:scene3d>
                  <a:camera prst="orthographicFront">
                    <a:rot lat="0" lon="0" rev="0"/>
                  </a:camera>
                  <a:lightRig rig="threePt" dir="t"/>
                </a:scene3d>
              </a:bodyPr>
              <a:lstStyle/>
              <a:p>
                <a:pPr algn="ctr"/>
                <a:r>
                  <a:rPr lang="ja-JP" altLang="en-US" dirty="0" smtClean="0"/>
                  <a:t>　課題総括</a:t>
                </a:r>
                <a:endParaRPr kumimoji="1" lang="ja-JP" altLang="en-US" dirty="0"/>
              </a:p>
            </p:txBody>
          </p:sp>
        </p:grpSp>
        <p:sp>
          <p:nvSpPr>
            <p:cNvPr id="31" name="フローチャート: 記憶データ 30"/>
            <p:cNvSpPr/>
            <p:nvPr/>
          </p:nvSpPr>
          <p:spPr>
            <a:xfrm rot="10800000" flipV="1">
              <a:off x="6567572" y="136078"/>
              <a:ext cx="1283463" cy="646396"/>
            </a:xfrm>
            <a:prstGeom prst="flowChartOnlineStorage">
              <a:avLst/>
            </a:prstGeom>
            <a:solidFill>
              <a:srgbClr val="9FF335"/>
            </a:solidFill>
          </p:spPr>
          <p:style>
            <a:lnRef idx="1">
              <a:schemeClr val="accent1"/>
            </a:lnRef>
            <a:fillRef idx="3">
              <a:schemeClr val="accent1"/>
            </a:fillRef>
            <a:effectRef idx="2">
              <a:schemeClr val="accent1"/>
            </a:effectRef>
            <a:fontRef idx="minor">
              <a:schemeClr val="lt1"/>
            </a:fontRef>
          </p:style>
          <p:txBody>
            <a:bodyPr wrap="none" rtlCol="0" anchor="ctr">
              <a:scene3d>
                <a:camera prst="orthographicFront">
                  <a:rot lat="0" lon="0" rev="0"/>
                </a:camera>
                <a:lightRig rig="threePt" dir="t"/>
              </a:scene3d>
            </a:bodyPr>
            <a:lstStyle/>
            <a:p>
              <a:pPr algn="ctr"/>
              <a:r>
                <a:rPr lang="ja-JP" altLang="en-US" sz="2800" dirty="0" smtClean="0"/>
                <a:t>人口</a:t>
              </a:r>
              <a:endParaRPr kumimoji="1" lang="ja-JP" altLang="en-US" sz="2800" dirty="0"/>
            </a:p>
          </p:txBody>
        </p:sp>
      </p:grpSp>
    </p:spTree>
    <p:extLst>
      <p:ext uri="{BB962C8B-B14F-4D97-AF65-F5344CB8AC3E}">
        <p14:creationId xmlns:p14="http://schemas.microsoft.com/office/powerpoint/2010/main" val="66047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randombar(horizontal)">
                                      <p:cBhvr>
                                        <p:cTn id="7" dur="500"/>
                                        <p:tgtEl>
                                          <p:spTgt spid="41"/>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randombar(horizontal)">
                                      <p:cBhvr>
                                        <p:cTn id="10" dur="500"/>
                                        <p:tgtEl>
                                          <p:spTgt spid="55"/>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57"/>
                                        </p:tgtEl>
                                        <p:attrNameLst>
                                          <p:attrName>style.visibility</p:attrName>
                                        </p:attrNameLst>
                                      </p:cBhvr>
                                      <p:to>
                                        <p:strVal val="visible"/>
                                      </p:to>
                                    </p:set>
                                    <p:animEffect transition="in" filter="randombar(horizontal)">
                                      <p:cBhvr>
                                        <p:cTn id="13" dur="500"/>
                                        <p:tgtEl>
                                          <p:spTgt spid="57"/>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44"/>
                                        </p:tgtEl>
                                        <p:attrNameLst>
                                          <p:attrName>style.visibility</p:attrName>
                                        </p:attrNameLst>
                                      </p:cBhvr>
                                      <p:to>
                                        <p:strVal val="visible"/>
                                      </p:to>
                                    </p:set>
                                    <p:animEffect transition="in" filter="randombar(horizontal)">
                                      <p:cBhvr>
                                        <p:cTn id="18" dur="500"/>
                                        <p:tgtEl>
                                          <p:spTgt spid="44"/>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60"/>
                                        </p:tgtEl>
                                        <p:attrNameLst>
                                          <p:attrName>style.visibility</p:attrName>
                                        </p:attrNameLst>
                                      </p:cBhvr>
                                      <p:to>
                                        <p:strVal val="visible"/>
                                      </p:to>
                                    </p:set>
                                    <p:animEffect transition="in" filter="randombar(horizontal)">
                                      <p:cBhvr>
                                        <p:cTn id="21" dur="500"/>
                                        <p:tgtEl>
                                          <p:spTgt spid="60"/>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56"/>
                                        </p:tgtEl>
                                        <p:attrNameLst>
                                          <p:attrName>style.visibility</p:attrName>
                                        </p:attrNameLst>
                                      </p:cBhvr>
                                      <p:to>
                                        <p:strVal val="visible"/>
                                      </p:to>
                                    </p:set>
                                    <p:animEffect transition="in" filter="randombar(horizontal)">
                                      <p:cBhvr>
                                        <p:cTn id="24" dur="500"/>
                                        <p:tgtEl>
                                          <p:spTgt spid="56"/>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randombar(horizontal)">
                                      <p:cBhvr>
                                        <p:cTn id="29" dur="500"/>
                                        <p:tgtEl>
                                          <p:spTgt spid="47"/>
                                        </p:tgtEl>
                                      </p:cBhvr>
                                    </p:animEffect>
                                  </p:childTnLst>
                                </p:cTn>
                              </p:par>
                              <p:par>
                                <p:cTn id="30" presetID="14" presetClass="entr" presetSubtype="10" fill="hold" grpId="0" nodeType="with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randombar(horizontal)">
                                      <p:cBhvr>
                                        <p:cTn id="32" dur="500"/>
                                        <p:tgtEl>
                                          <p:spTgt spid="53"/>
                                        </p:tgtEl>
                                      </p:cBhvr>
                                    </p:animEffect>
                                  </p:childTnLst>
                                </p:cTn>
                              </p:par>
                              <p:par>
                                <p:cTn id="33" presetID="14" presetClass="entr" presetSubtype="10" fill="hold" grpId="0" nodeType="withEffect">
                                  <p:stCondLst>
                                    <p:cond delay="0"/>
                                  </p:stCondLst>
                                  <p:childTnLst>
                                    <p:set>
                                      <p:cBhvr>
                                        <p:cTn id="34" dur="1" fill="hold">
                                          <p:stCondLst>
                                            <p:cond delay="0"/>
                                          </p:stCondLst>
                                        </p:cTn>
                                        <p:tgtEl>
                                          <p:spTgt spid="61"/>
                                        </p:tgtEl>
                                        <p:attrNameLst>
                                          <p:attrName>style.visibility</p:attrName>
                                        </p:attrNameLst>
                                      </p:cBhvr>
                                      <p:to>
                                        <p:strVal val="visible"/>
                                      </p:to>
                                    </p:set>
                                    <p:animEffect transition="in" filter="randombar(horizontal)">
                                      <p:cBhvr>
                                        <p:cTn id="35" dur="500"/>
                                        <p:tgtEl>
                                          <p:spTgt spid="61"/>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62"/>
                                        </p:tgtEl>
                                        <p:attrNameLst>
                                          <p:attrName>style.visibility</p:attrName>
                                        </p:attrNameLst>
                                      </p:cBhvr>
                                      <p:to>
                                        <p:strVal val="visible"/>
                                      </p:to>
                                    </p:set>
                                    <p:animEffect transition="in" filter="fade">
                                      <p:cBhvr>
                                        <p:cTn id="40" dur="500"/>
                                        <p:tgtEl>
                                          <p:spTgt spid="62"/>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63"/>
                                        </p:tgtEl>
                                        <p:attrNameLst>
                                          <p:attrName>style.visibility</p:attrName>
                                        </p:attrNameLst>
                                      </p:cBhvr>
                                      <p:to>
                                        <p:strVal val="visible"/>
                                      </p:to>
                                    </p:set>
                                    <p:animEffect transition="in" filter="fade">
                                      <p:cBhvr>
                                        <p:cTn id="4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5" grpId="0" animBg="1"/>
      <p:bldP spid="56" grpId="0" animBg="1"/>
      <p:bldP spid="57" grpId="0"/>
      <p:bldP spid="60" grpId="0"/>
      <p:bldP spid="61" grpId="0"/>
      <p:bldP spid="62" grpId="0" animBg="1"/>
      <p:bldP spid="6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825329" y="912384"/>
            <a:ext cx="5036655" cy="461665"/>
          </a:xfrm>
          <a:prstGeom prst="rect">
            <a:avLst/>
          </a:prstGeom>
        </p:spPr>
        <p:txBody>
          <a:bodyPr wrap="none" rtlCol="0">
            <a:spAutoFit/>
          </a:bodyPr>
          <a:lstStyle/>
          <a:p>
            <a:r>
              <a:rPr kumimoji="1" lang="en-US" altLang="ja-JP" sz="2400" dirty="0" smtClean="0"/>
              <a:t>●</a:t>
            </a:r>
            <a:r>
              <a:rPr kumimoji="1" lang="ja-JP" altLang="en-US" sz="2400" dirty="0" smtClean="0"/>
              <a:t>土浦市内現地見学</a:t>
            </a:r>
            <a:r>
              <a:rPr kumimoji="1" lang="en-US" altLang="ja-JP" sz="2400" dirty="0" smtClean="0"/>
              <a:t> (2013.10.11. Fri.)</a:t>
            </a:r>
            <a:endParaRPr kumimoji="1" lang="ja-JP" altLang="en-US" sz="2400" dirty="0"/>
          </a:p>
        </p:txBody>
      </p:sp>
      <p:grpSp>
        <p:nvGrpSpPr>
          <p:cNvPr id="2" name="図形グループ 1"/>
          <p:cNvGrpSpPr/>
          <p:nvPr/>
        </p:nvGrpSpPr>
        <p:grpSpPr>
          <a:xfrm>
            <a:off x="379117" y="1380171"/>
            <a:ext cx="4196489" cy="4776401"/>
            <a:chOff x="379117" y="1380171"/>
            <a:chExt cx="4196489" cy="4776401"/>
          </a:xfrm>
        </p:grpSpPr>
        <p:sp>
          <p:nvSpPr>
            <p:cNvPr id="4" name="対角する 2 つの角を丸めた四角形 3"/>
            <p:cNvSpPr/>
            <p:nvPr/>
          </p:nvSpPr>
          <p:spPr>
            <a:xfrm>
              <a:off x="753437" y="1691194"/>
              <a:ext cx="3822169" cy="4465378"/>
            </a:xfrm>
            <a:prstGeom prst="round2DiagRect">
              <a:avLst/>
            </a:prstGeom>
            <a:solidFill>
              <a:schemeClr val="accent2">
                <a:lumMod val="20000"/>
                <a:lumOff val="80000"/>
              </a:schemeClr>
            </a:solidFill>
            <a:ln w="190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pic>
          <p:nvPicPr>
            <p:cNvPr id="14" name="図 13" descr="25-1378338218_2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565" y="2575890"/>
              <a:ext cx="1232694" cy="3580682"/>
            </a:xfrm>
            <a:prstGeom prst="rect">
              <a:avLst/>
            </a:prstGeom>
          </p:spPr>
        </p:pic>
        <p:pic>
          <p:nvPicPr>
            <p:cNvPr id="9" name="図 8" descr="index.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68239" y="2013937"/>
              <a:ext cx="2304348" cy="1535136"/>
            </a:xfrm>
            <a:prstGeom prst="rect">
              <a:avLst/>
            </a:prstGeom>
          </p:spPr>
        </p:pic>
        <p:sp>
          <p:nvSpPr>
            <p:cNvPr id="5" name="円/楕円 4"/>
            <p:cNvSpPr/>
            <p:nvPr/>
          </p:nvSpPr>
          <p:spPr>
            <a:xfrm>
              <a:off x="379117" y="1380171"/>
              <a:ext cx="1937934" cy="958881"/>
            </a:xfrm>
            <a:prstGeom prst="ellipse">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pic>
          <p:nvPicPr>
            <p:cNvPr id="13" name="図 12" descr="photo_2.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68239" y="3660305"/>
              <a:ext cx="2273453" cy="1702671"/>
            </a:xfrm>
            <a:prstGeom prst="rect">
              <a:avLst/>
            </a:prstGeom>
          </p:spPr>
        </p:pic>
        <p:sp>
          <p:nvSpPr>
            <p:cNvPr id="23" name="テキスト ボックス 22"/>
            <p:cNvSpPr txBox="1"/>
            <p:nvPr/>
          </p:nvSpPr>
          <p:spPr>
            <a:xfrm>
              <a:off x="777988" y="1488060"/>
              <a:ext cx="1107996" cy="646331"/>
            </a:xfrm>
            <a:prstGeom prst="rect">
              <a:avLst/>
            </a:prstGeom>
          </p:spPr>
          <p:txBody>
            <a:bodyPr wrap="none" rtlCol="0">
              <a:spAutoFit/>
            </a:bodyPr>
            <a:lstStyle/>
            <a:p>
              <a:r>
                <a:rPr kumimoji="1" lang="ja-JP" altLang="en-US" sz="3600" dirty="0" smtClean="0">
                  <a:solidFill>
                    <a:srgbClr val="800000"/>
                  </a:solidFill>
                </a:rPr>
                <a:t>歴史</a:t>
              </a:r>
              <a:endParaRPr kumimoji="1" lang="ja-JP" altLang="en-US" sz="3600" dirty="0">
                <a:solidFill>
                  <a:srgbClr val="800000"/>
                </a:solidFill>
              </a:endParaRPr>
            </a:p>
          </p:txBody>
        </p:sp>
      </p:grpSp>
      <p:grpSp>
        <p:nvGrpSpPr>
          <p:cNvPr id="6" name="図形グループ 5"/>
          <p:cNvGrpSpPr/>
          <p:nvPr/>
        </p:nvGrpSpPr>
        <p:grpSpPr>
          <a:xfrm>
            <a:off x="4765881" y="1691194"/>
            <a:ext cx="4378119" cy="4630663"/>
            <a:chOff x="4765881" y="1691194"/>
            <a:chExt cx="4378119" cy="4630663"/>
          </a:xfrm>
        </p:grpSpPr>
        <p:sp>
          <p:nvSpPr>
            <p:cNvPr id="10" name="対角する 2 つの角を丸めた四角形 9"/>
            <p:cNvSpPr/>
            <p:nvPr/>
          </p:nvSpPr>
          <p:spPr>
            <a:xfrm>
              <a:off x="4765881" y="1691194"/>
              <a:ext cx="3825325" cy="4465378"/>
            </a:xfrm>
            <a:prstGeom prst="round2DiagRect">
              <a:avLst/>
            </a:prstGeom>
            <a:solidFill>
              <a:schemeClr val="accent3">
                <a:lumMod val="20000"/>
                <a:lumOff val="80000"/>
              </a:schemeClr>
            </a:solidFill>
            <a:ln w="190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pic>
          <p:nvPicPr>
            <p:cNvPr id="16" name="図 15" descr="013-600sizu.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65881" y="3778495"/>
              <a:ext cx="3825325" cy="2378077"/>
            </a:xfrm>
            <a:prstGeom prst="rect">
              <a:avLst/>
            </a:prstGeom>
          </p:spPr>
        </p:pic>
        <p:pic>
          <p:nvPicPr>
            <p:cNvPr id="18" name="図 17" descr="nashi01.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765881" y="2951776"/>
              <a:ext cx="2673586" cy="2005190"/>
            </a:xfrm>
            <a:prstGeom prst="rect">
              <a:avLst/>
            </a:prstGeom>
          </p:spPr>
        </p:pic>
        <p:sp>
          <p:nvSpPr>
            <p:cNvPr id="12" name="円/楕円 11"/>
            <p:cNvSpPr/>
            <p:nvPr/>
          </p:nvSpPr>
          <p:spPr>
            <a:xfrm>
              <a:off x="7206066" y="5362976"/>
              <a:ext cx="1937934" cy="958881"/>
            </a:xfrm>
            <a:prstGeom prst="ellipse">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pic>
          <p:nvPicPr>
            <p:cNvPr id="15" name="図 14" descr="9f9a1cb4fe9daf33cf02d3abdac70057.jp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861984" y="1730728"/>
              <a:ext cx="2729222" cy="1818344"/>
            </a:xfrm>
            <a:prstGeom prst="rect">
              <a:avLst/>
            </a:prstGeom>
          </p:spPr>
        </p:pic>
        <p:sp>
          <p:nvSpPr>
            <p:cNvPr id="24" name="テキスト ボックス 23"/>
            <p:cNvSpPr txBox="1"/>
            <p:nvPr/>
          </p:nvSpPr>
          <p:spPr>
            <a:xfrm>
              <a:off x="7575249" y="5484153"/>
              <a:ext cx="1107996" cy="646331"/>
            </a:xfrm>
            <a:prstGeom prst="rect">
              <a:avLst/>
            </a:prstGeom>
          </p:spPr>
          <p:txBody>
            <a:bodyPr wrap="none" rtlCol="0">
              <a:spAutoFit/>
            </a:bodyPr>
            <a:lstStyle/>
            <a:p>
              <a:r>
                <a:rPr kumimoji="1" lang="ja-JP" altLang="en-US" sz="3600" dirty="0" smtClean="0">
                  <a:solidFill>
                    <a:srgbClr val="008000"/>
                  </a:solidFill>
                </a:rPr>
                <a:t>自然</a:t>
              </a:r>
              <a:endParaRPr kumimoji="1" lang="ja-JP" altLang="en-US" sz="3600" dirty="0">
                <a:solidFill>
                  <a:srgbClr val="008000"/>
                </a:solidFill>
              </a:endParaRPr>
            </a:p>
          </p:txBody>
        </p:sp>
      </p:grpSp>
      <p:grpSp>
        <p:nvGrpSpPr>
          <p:cNvPr id="17" name="図形グループ 16"/>
          <p:cNvGrpSpPr/>
          <p:nvPr/>
        </p:nvGrpSpPr>
        <p:grpSpPr>
          <a:xfrm>
            <a:off x="109483" y="136056"/>
            <a:ext cx="8915956" cy="646404"/>
            <a:chOff x="18436" y="136070"/>
            <a:chExt cx="8915956" cy="646404"/>
          </a:xfrm>
        </p:grpSpPr>
        <p:grpSp>
          <p:nvGrpSpPr>
            <p:cNvPr id="19" name="図形グループ 18"/>
            <p:cNvGrpSpPr/>
            <p:nvPr/>
          </p:nvGrpSpPr>
          <p:grpSpPr>
            <a:xfrm>
              <a:off x="18436" y="136070"/>
              <a:ext cx="8915956" cy="646404"/>
              <a:chOff x="67704" y="136079"/>
              <a:chExt cx="9932055" cy="646402"/>
            </a:xfrm>
          </p:grpSpPr>
          <p:sp>
            <p:nvSpPr>
              <p:cNvPr id="21" name="フローチャート: 記憶データ 20"/>
              <p:cNvSpPr/>
              <p:nvPr/>
            </p:nvSpPr>
            <p:spPr>
              <a:xfrm rot="10800000" flipV="1">
                <a:off x="2490293" y="136081"/>
                <a:ext cx="1383854" cy="646395"/>
              </a:xfrm>
              <a:prstGeom prst="flowChartOnlineStorage">
                <a:avLst/>
              </a:prstGeom>
              <a:solidFill>
                <a:srgbClr val="6CA326"/>
              </a:solidFill>
            </p:spPr>
            <p:style>
              <a:lnRef idx="1">
                <a:schemeClr val="accent1"/>
              </a:lnRef>
              <a:fillRef idx="3">
                <a:schemeClr val="accent1"/>
              </a:fillRef>
              <a:effectRef idx="2">
                <a:schemeClr val="accent1"/>
              </a:effectRef>
              <a:fontRef idx="minor">
                <a:schemeClr val="lt1"/>
              </a:fontRef>
            </p:style>
            <p:txBody>
              <a:bodyPr wrap="none" rtlCol="0" anchor="ctr">
                <a:scene3d>
                  <a:camera prst="orthographicFront">
                    <a:rot lat="0" lon="0" rev="0"/>
                  </a:camera>
                  <a:lightRig rig="threePt" dir="t"/>
                </a:scene3d>
              </a:bodyPr>
              <a:lstStyle/>
              <a:p>
                <a:pPr algn="ctr"/>
                <a:r>
                  <a:rPr kumimoji="1" lang="ja-JP" altLang="en-US" sz="2800" dirty="0" smtClean="0"/>
                  <a:t>観光</a:t>
                </a:r>
                <a:endParaRPr kumimoji="1" lang="ja-JP" altLang="en-US" sz="2800" dirty="0"/>
              </a:p>
            </p:txBody>
          </p:sp>
          <p:sp>
            <p:nvSpPr>
              <p:cNvPr id="22" name="フローチャート: 記憶データ 21"/>
              <p:cNvSpPr/>
              <p:nvPr/>
            </p:nvSpPr>
            <p:spPr>
              <a:xfrm rot="10800000" flipV="1">
                <a:off x="3705380" y="136085"/>
                <a:ext cx="1383854" cy="646395"/>
              </a:xfrm>
              <a:prstGeom prst="flowChartOnlineStorage">
                <a:avLst/>
              </a:prstGeom>
              <a:solidFill>
                <a:srgbClr val="7FC02C"/>
              </a:solidFill>
            </p:spPr>
            <p:style>
              <a:lnRef idx="1">
                <a:schemeClr val="accent1"/>
              </a:lnRef>
              <a:fillRef idx="3">
                <a:schemeClr val="accent1"/>
              </a:fillRef>
              <a:effectRef idx="2">
                <a:schemeClr val="accent1"/>
              </a:effectRef>
              <a:fontRef idx="minor">
                <a:schemeClr val="lt1"/>
              </a:fontRef>
            </p:style>
            <p:txBody>
              <a:bodyPr wrap="none" rtlCol="0" anchor="ctr">
                <a:scene3d>
                  <a:camera prst="orthographicFront">
                    <a:rot lat="0" lon="0" rev="0"/>
                  </a:camera>
                  <a:lightRig rig="threePt" dir="t"/>
                </a:scene3d>
              </a:bodyPr>
              <a:lstStyle/>
              <a:p>
                <a:pPr algn="ctr"/>
                <a:r>
                  <a:rPr kumimoji="1" lang="ja-JP" altLang="en-US" sz="2800" dirty="0" smtClean="0"/>
                  <a:t>産業</a:t>
                </a:r>
                <a:endParaRPr kumimoji="1" lang="ja-JP" altLang="en-US" sz="2800" dirty="0"/>
              </a:p>
            </p:txBody>
          </p:sp>
          <p:sp>
            <p:nvSpPr>
              <p:cNvPr id="25" name="フローチャート: 記憶データ 24"/>
              <p:cNvSpPr/>
              <p:nvPr/>
            </p:nvSpPr>
            <p:spPr>
              <a:xfrm rot="10800000" flipV="1">
                <a:off x="4933388" y="136082"/>
                <a:ext cx="1383854" cy="646395"/>
              </a:xfrm>
              <a:prstGeom prst="flowChartOnlineStorage">
                <a:avLst/>
              </a:prstGeom>
              <a:solidFill>
                <a:srgbClr val="8FDA30"/>
              </a:solidFill>
            </p:spPr>
            <p:style>
              <a:lnRef idx="1">
                <a:schemeClr val="accent1"/>
              </a:lnRef>
              <a:fillRef idx="3">
                <a:schemeClr val="accent1"/>
              </a:fillRef>
              <a:effectRef idx="2">
                <a:schemeClr val="accent1"/>
              </a:effectRef>
              <a:fontRef idx="minor">
                <a:schemeClr val="lt1"/>
              </a:fontRef>
            </p:style>
            <p:txBody>
              <a:bodyPr wrap="none" rtlCol="0" anchor="ctr">
                <a:scene3d>
                  <a:camera prst="orthographicFront">
                    <a:rot lat="0" lon="0" rev="0"/>
                  </a:camera>
                  <a:lightRig rig="threePt" dir="t"/>
                </a:scene3d>
              </a:bodyPr>
              <a:lstStyle/>
              <a:p>
                <a:pPr algn="ctr"/>
                <a:r>
                  <a:rPr lang="ja-JP" altLang="en-US" sz="2800" dirty="0" smtClean="0">
                    <a:solidFill>
                      <a:schemeClr val="bg1"/>
                    </a:solidFill>
                  </a:rPr>
                  <a:t>防犯</a:t>
                </a:r>
                <a:endParaRPr kumimoji="1" lang="ja-JP" altLang="en-US" sz="2800" dirty="0">
                  <a:solidFill>
                    <a:schemeClr val="bg1"/>
                  </a:solidFill>
                </a:endParaRPr>
              </a:p>
            </p:txBody>
          </p:sp>
          <p:sp>
            <p:nvSpPr>
              <p:cNvPr id="26" name="フローチャート: 記憶データ 25"/>
              <p:cNvSpPr/>
              <p:nvPr/>
            </p:nvSpPr>
            <p:spPr>
              <a:xfrm rot="10800000" flipV="1">
                <a:off x="6153196" y="136079"/>
                <a:ext cx="1383854" cy="646395"/>
              </a:xfrm>
              <a:prstGeom prst="flowChartOnlineStorage">
                <a:avLst/>
              </a:prstGeom>
              <a:solidFill>
                <a:srgbClr val="9FF335"/>
              </a:solidFill>
            </p:spPr>
            <p:style>
              <a:lnRef idx="1">
                <a:schemeClr val="accent1"/>
              </a:lnRef>
              <a:fillRef idx="3">
                <a:schemeClr val="accent1"/>
              </a:fillRef>
              <a:effectRef idx="2">
                <a:schemeClr val="accent1"/>
              </a:effectRef>
              <a:fontRef idx="minor">
                <a:schemeClr val="lt1"/>
              </a:fontRef>
            </p:style>
            <p:txBody>
              <a:bodyPr wrap="none" rtlCol="0" anchor="ctr">
                <a:scene3d>
                  <a:camera prst="orthographicFront">
                    <a:rot lat="0" lon="0" rev="0"/>
                  </a:camera>
                  <a:lightRig rig="threePt" dir="t"/>
                </a:scene3d>
              </a:bodyPr>
              <a:lstStyle/>
              <a:p>
                <a:pPr algn="ctr"/>
                <a:r>
                  <a:rPr lang="ja-JP" altLang="en-US" sz="2800" dirty="0" smtClean="0"/>
                  <a:t>交通</a:t>
                </a:r>
                <a:endParaRPr kumimoji="1" lang="ja-JP" altLang="en-US" sz="2800" dirty="0"/>
              </a:p>
            </p:txBody>
          </p:sp>
          <p:sp>
            <p:nvSpPr>
              <p:cNvPr id="27" name="フローチャート: 記憶データ 26"/>
              <p:cNvSpPr/>
              <p:nvPr/>
            </p:nvSpPr>
            <p:spPr>
              <a:xfrm rot="10800000" flipV="1">
                <a:off x="67704" y="136083"/>
                <a:ext cx="1383854" cy="646395"/>
              </a:xfrm>
              <a:prstGeom prst="flowChartOnlineStorage">
                <a:avLst/>
              </a:prstGeom>
              <a:solidFill>
                <a:srgbClr val="43621A"/>
              </a:solidFill>
            </p:spPr>
            <p:style>
              <a:lnRef idx="1">
                <a:schemeClr val="accent1"/>
              </a:lnRef>
              <a:fillRef idx="3">
                <a:schemeClr val="accent1"/>
              </a:fillRef>
              <a:effectRef idx="2">
                <a:schemeClr val="accent1"/>
              </a:effectRef>
              <a:fontRef idx="minor">
                <a:schemeClr val="lt1"/>
              </a:fontRef>
            </p:style>
            <p:txBody>
              <a:bodyPr wrap="none" rtlCol="0" anchor="ctr">
                <a:scene3d>
                  <a:camera prst="orthographicFront">
                    <a:rot lat="0" lon="0" rev="0"/>
                  </a:camera>
                  <a:lightRig rig="threePt" dir="t"/>
                </a:scene3d>
              </a:bodyPr>
              <a:lstStyle/>
              <a:p>
                <a:pPr algn="ctr"/>
                <a:r>
                  <a:rPr lang="ja-JP" altLang="en-US" sz="2000" dirty="0" smtClean="0">
                    <a:solidFill>
                      <a:srgbClr val="FFFFFF"/>
                    </a:solidFill>
                  </a:rPr>
                  <a:t>懇談会</a:t>
                </a:r>
                <a:endParaRPr kumimoji="1" lang="ja-JP" altLang="en-US" sz="2000" dirty="0">
                  <a:solidFill>
                    <a:srgbClr val="FFFFFF"/>
                  </a:solidFill>
                </a:endParaRPr>
              </a:p>
            </p:txBody>
          </p:sp>
          <p:sp>
            <p:nvSpPr>
              <p:cNvPr id="28" name="フローチャート: 記憶データ 27"/>
              <p:cNvSpPr/>
              <p:nvPr/>
            </p:nvSpPr>
            <p:spPr>
              <a:xfrm rot="10800000" flipV="1">
                <a:off x="1280654" y="136079"/>
                <a:ext cx="1383854" cy="646395"/>
              </a:xfrm>
              <a:prstGeom prst="flowChartOnlineStorage">
                <a:avLst/>
              </a:prstGeom>
              <a:solidFill>
                <a:srgbClr val="547E1E"/>
              </a:solidFill>
            </p:spPr>
            <p:style>
              <a:lnRef idx="1">
                <a:schemeClr val="accent1"/>
              </a:lnRef>
              <a:fillRef idx="3">
                <a:schemeClr val="accent1"/>
              </a:fillRef>
              <a:effectRef idx="2">
                <a:schemeClr val="accent1"/>
              </a:effectRef>
              <a:fontRef idx="minor">
                <a:schemeClr val="lt1"/>
              </a:fontRef>
            </p:style>
            <p:txBody>
              <a:bodyPr wrap="none" rtlCol="0" anchor="ctr">
                <a:scene3d>
                  <a:camera prst="orthographicFront">
                    <a:rot lat="0" lon="0" rev="0"/>
                  </a:camera>
                  <a:lightRig rig="threePt" dir="t"/>
                </a:scene3d>
              </a:bodyPr>
              <a:lstStyle/>
              <a:p>
                <a:pPr algn="ctr"/>
                <a:r>
                  <a:rPr lang="ja-JP" altLang="en-US" dirty="0" smtClean="0"/>
                  <a:t>　</a:t>
                </a:r>
                <a:r>
                  <a:rPr lang="ja-JP" altLang="en-US" dirty="0" smtClean="0">
                    <a:solidFill>
                      <a:srgbClr val="FF0000"/>
                    </a:solidFill>
                  </a:rPr>
                  <a:t>現地見学</a:t>
                </a:r>
                <a:endParaRPr kumimoji="1" lang="ja-JP" altLang="en-US" dirty="0">
                  <a:solidFill>
                    <a:srgbClr val="FF0000"/>
                  </a:solidFill>
                </a:endParaRPr>
              </a:p>
            </p:txBody>
          </p:sp>
          <p:sp>
            <p:nvSpPr>
              <p:cNvPr id="29" name="フローチャート: 記憶データ 28"/>
              <p:cNvSpPr/>
              <p:nvPr/>
            </p:nvSpPr>
            <p:spPr>
              <a:xfrm rot="10800000" flipV="1">
                <a:off x="8615906" y="136086"/>
                <a:ext cx="1383853" cy="646395"/>
              </a:xfrm>
              <a:prstGeom prst="flowChartOnlineStorage">
                <a:avLst/>
              </a:prstGeom>
              <a:solidFill>
                <a:srgbClr val="A6FF35"/>
              </a:solidFill>
            </p:spPr>
            <p:style>
              <a:lnRef idx="1">
                <a:schemeClr val="accent1"/>
              </a:lnRef>
              <a:fillRef idx="3">
                <a:schemeClr val="accent1"/>
              </a:fillRef>
              <a:effectRef idx="2">
                <a:schemeClr val="accent1"/>
              </a:effectRef>
              <a:fontRef idx="minor">
                <a:schemeClr val="lt1"/>
              </a:fontRef>
            </p:style>
            <p:txBody>
              <a:bodyPr wrap="none" rtlCol="0" anchor="ctr">
                <a:scene3d>
                  <a:camera prst="orthographicFront">
                    <a:rot lat="0" lon="0" rev="0"/>
                  </a:camera>
                  <a:lightRig rig="threePt" dir="t"/>
                </a:scene3d>
              </a:bodyPr>
              <a:lstStyle/>
              <a:p>
                <a:pPr algn="ctr"/>
                <a:r>
                  <a:rPr lang="ja-JP" altLang="en-US" dirty="0" smtClean="0"/>
                  <a:t>　課題総括</a:t>
                </a:r>
                <a:endParaRPr kumimoji="1" lang="ja-JP" altLang="en-US" dirty="0"/>
              </a:p>
            </p:txBody>
          </p:sp>
        </p:grpSp>
        <p:sp>
          <p:nvSpPr>
            <p:cNvPr id="20" name="フローチャート: 記憶データ 19"/>
            <p:cNvSpPr/>
            <p:nvPr/>
          </p:nvSpPr>
          <p:spPr>
            <a:xfrm rot="10800000" flipV="1">
              <a:off x="6567572" y="136078"/>
              <a:ext cx="1283463" cy="646396"/>
            </a:xfrm>
            <a:prstGeom prst="flowChartOnlineStorage">
              <a:avLst/>
            </a:prstGeom>
            <a:solidFill>
              <a:srgbClr val="9FF335"/>
            </a:solidFill>
          </p:spPr>
          <p:style>
            <a:lnRef idx="1">
              <a:schemeClr val="accent1"/>
            </a:lnRef>
            <a:fillRef idx="3">
              <a:schemeClr val="accent1"/>
            </a:fillRef>
            <a:effectRef idx="2">
              <a:schemeClr val="accent1"/>
            </a:effectRef>
            <a:fontRef idx="minor">
              <a:schemeClr val="lt1"/>
            </a:fontRef>
          </p:style>
          <p:txBody>
            <a:bodyPr wrap="none" rtlCol="0" anchor="ctr">
              <a:scene3d>
                <a:camera prst="orthographicFront">
                  <a:rot lat="0" lon="0" rev="0"/>
                </a:camera>
                <a:lightRig rig="threePt" dir="t"/>
              </a:scene3d>
            </a:bodyPr>
            <a:lstStyle/>
            <a:p>
              <a:pPr algn="ctr"/>
              <a:r>
                <a:rPr lang="ja-JP" altLang="en-US" sz="2800" dirty="0" smtClean="0"/>
                <a:t>人口</a:t>
              </a:r>
              <a:endParaRPr kumimoji="1" lang="ja-JP" altLang="en-US" sz="2800" dirty="0"/>
            </a:p>
          </p:txBody>
        </p:sp>
      </p:grpSp>
    </p:spTree>
    <p:extLst>
      <p:ext uri="{BB962C8B-B14F-4D97-AF65-F5344CB8AC3E}">
        <p14:creationId xmlns:p14="http://schemas.microsoft.com/office/powerpoint/2010/main" val="4195240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508000" y="792053"/>
            <a:ext cx="1311026" cy="461665"/>
          </a:xfrm>
          <a:prstGeom prst="rect">
            <a:avLst/>
          </a:prstGeom>
        </p:spPr>
        <p:txBody>
          <a:bodyPr wrap="none" rtlCol="0">
            <a:spAutoFit/>
          </a:bodyPr>
          <a:lstStyle/>
          <a:p>
            <a:r>
              <a:rPr kumimoji="1" lang="ja-JP" altLang="en-US" sz="2400" dirty="0" smtClean="0"/>
              <a:t>一方で</a:t>
            </a:r>
            <a:r>
              <a:rPr kumimoji="1" lang="en-US" altLang="ja-JP" sz="2400" dirty="0" smtClean="0"/>
              <a:t>…</a:t>
            </a:r>
            <a:endParaRPr kumimoji="1" lang="ja-JP" altLang="en-US" sz="2400" dirty="0"/>
          </a:p>
        </p:txBody>
      </p:sp>
      <p:sp>
        <p:nvSpPr>
          <p:cNvPr id="4" name="対角する 2 つの角を丸めた四角形 3"/>
          <p:cNvSpPr/>
          <p:nvPr/>
        </p:nvSpPr>
        <p:spPr>
          <a:xfrm>
            <a:off x="753437" y="1691194"/>
            <a:ext cx="7837769" cy="4425973"/>
          </a:xfrm>
          <a:prstGeom prst="round2DiagRect">
            <a:avLst/>
          </a:prstGeom>
          <a:solidFill>
            <a:schemeClr val="accent1">
              <a:lumMod val="20000"/>
              <a:lumOff val="80000"/>
            </a:schemeClr>
          </a:solidFill>
          <a:ln w="190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pic>
        <p:nvPicPr>
          <p:cNvPr id="2" name="図 1" descr="20110824_253134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7388" y="1949450"/>
            <a:ext cx="2233707" cy="1675281"/>
          </a:xfrm>
          <a:prstGeom prst="rect">
            <a:avLst/>
          </a:prstGeom>
        </p:spPr>
      </p:pic>
      <p:pic>
        <p:nvPicPr>
          <p:cNvPr id="6" name="図 5" descr="b008b5747d41681e.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06999" y="3818840"/>
            <a:ext cx="3003176" cy="2002117"/>
          </a:xfrm>
          <a:prstGeom prst="rect">
            <a:avLst/>
          </a:prstGeom>
        </p:spPr>
      </p:pic>
      <p:pic>
        <p:nvPicPr>
          <p:cNvPr id="7" name="図 6" descr="tsuchiura53.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5222" y="3285189"/>
            <a:ext cx="3466201" cy="2603502"/>
          </a:xfrm>
          <a:prstGeom prst="rect">
            <a:avLst/>
          </a:prstGeom>
        </p:spPr>
      </p:pic>
      <p:sp>
        <p:nvSpPr>
          <p:cNvPr id="11" name="雲 10"/>
          <p:cNvSpPr/>
          <p:nvPr/>
        </p:nvSpPr>
        <p:spPr>
          <a:xfrm>
            <a:off x="166549" y="1366935"/>
            <a:ext cx="2695184" cy="1399407"/>
          </a:xfrm>
          <a:custGeom>
            <a:avLst/>
            <a:gdLst>
              <a:gd name="connsiteX0" fmla="*/ 3900 w 43200"/>
              <a:gd name="connsiteY0" fmla="*/ 14370 h 43200"/>
              <a:gd name="connsiteX1" fmla="*/ 5623 w 43200"/>
              <a:gd name="connsiteY1" fmla="*/ 6907 h 43200"/>
              <a:gd name="connsiteX2" fmla="*/ 14005 w 43200"/>
              <a:gd name="connsiteY2" fmla="*/ 5202 h 43200"/>
              <a:gd name="connsiteX3" fmla="*/ 22456 w 43200"/>
              <a:gd name="connsiteY3" fmla="*/ 3432 h 43200"/>
              <a:gd name="connsiteX4" fmla="*/ 25749 w 43200"/>
              <a:gd name="connsiteY4" fmla="*/ 200 h 43200"/>
              <a:gd name="connsiteX5" fmla="*/ 29833 w 43200"/>
              <a:gd name="connsiteY5" fmla="*/ 2481 h 43200"/>
              <a:gd name="connsiteX6" fmla="*/ 35463 w 43200"/>
              <a:gd name="connsiteY6" fmla="*/ 690 h 43200"/>
              <a:gd name="connsiteX7" fmla="*/ 38318 w 43200"/>
              <a:gd name="connsiteY7" fmla="*/ 5576 h 43200"/>
              <a:gd name="connsiteX8" fmla="*/ 41982 w 43200"/>
              <a:gd name="connsiteY8" fmla="*/ 10318 h 43200"/>
              <a:gd name="connsiteX9" fmla="*/ 41818 w 43200"/>
              <a:gd name="connsiteY9" fmla="*/ 15460 h 43200"/>
              <a:gd name="connsiteX10" fmla="*/ 43016 w 43200"/>
              <a:gd name="connsiteY10" fmla="*/ 23322 h 43200"/>
              <a:gd name="connsiteX11" fmla="*/ 37404 w 43200"/>
              <a:gd name="connsiteY11" fmla="*/ 30204 h 43200"/>
              <a:gd name="connsiteX12" fmla="*/ 35395 w 43200"/>
              <a:gd name="connsiteY12" fmla="*/ 36101 h 43200"/>
              <a:gd name="connsiteX13" fmla="*/ 28555 w 43200"/>
              <a:gd name="connsiteY13" fmla="*/ 36815 h 43200"/>
              <a:gd name="connsiteX14" fmla="*/ 23667 w 43200"/>
              <a:gd name="connsiteY14" fmla="*/ 43106 h 43200"/>
              <a:gd name="connsiteX15" fmla="*/ 16480 w 43200"/>
              <a:gd name="connsiteY15" fmla="*/ 39266 h 43200"/>
              <a:gd name="connsiteX16" fmla="*/ 5804 w 43200"/>
              <a:gd name="connsiteY16" fmla="*/ 35472 h 43200"/>
              <a:gd name="connsiteX17" fmla="*/ 1110 w 43200"/>
              <a:gd name="connsiteY17" fmla="*/ 31250 h 43200"/>
              <a:gd name="connsiteX18" fmla="*/ 2113 w 43200"/>
              <a:gd name="connsiteY18" fmla="*/ 25551 h 43200"/>
              <a:gd name="connsiteX19" fmla="*/ -5 w 43200"/>
              <a:gd name="connsiteY19" fmla="*/ 19704 h 43200"/>
              <a:gd name="connsiteX20" fmla="*/ 3863 w 43200"/>
              <a:gd name="connsiteY20" fmla="*/ 14507 h 43200"/>
              <a:gd name="connsiteX21" fmla="*/ 3900 w 43200"/>
              <a:gd name="connsiteY21" fmla="*/ 14370 h 43200"/>
              <a:gd name="connsiteX0" fmla="*/ 4693 w 43200"/>
              <a:gd name="connsiteY0" fmla="*/ 26177 h 43200"/>
              <a:gd name="connsiteX1" fmla="*/ 2160 w 43200"/>
              <a:gd name="connsiteY1" fmla="*/ 25380 h 43200"/>
              <a:gd name="connsiteX2" fmla="*/ 6928 w 43200"/>
              <a:gd name="connsiteY2" fmla="*/ 34899 h 43200"/>
              <a:gd name="connsiteX3" fmla="*/ 5820 w 43200"/>
              <a:gd name="connsiteY3" fmla="*/ 35280 h 43200"/>
              <a:gd name="connsiteX4" fmla="*/ 16478 w 43200"/>
              <a:gd name="connsiteY4" fmla="*/ 39090 h 43200"/>
              <a:gd name="connsiteX5" fmla="*/ 15810 w 43200"/>
              <a:gd name="connsiteY5" fmla="*/ 37350 h 43200"/>
              <a:gd name="connsiteX6" fmla="*/ 28827 w 43200"/>
              <a:gd name="connsiteY6" fmla="*/ 34751 h 43200"/>
              <a:gd name="connsiteX7" fmla="*/ 28560 w 43200"/>
              <a:gd name="connsiteY7" fmla="*/ 36660 h 43200"/>
              <a:gd name="connsiteX8" fmla="*/ 34129 w 43200"/>
              <a:gd name="connsiteY8" fmla="*/ 22954 h 43200"/>
              <a:gd name="connsiteX9" fmla="*/ 37380 w 43200"/>
              <a:gd name="connsiteY9" fmla="*/ 30090 h 43200"/>
              <a:gd name="connsiteX10" fmla="*/ 41798 w 43200"/>
              <a:gd name="connsiteY10" fmla="*/ 15354 h 43200"/>
              <a:gd name="connsiteX11" fmla="*/ 40350 w 43200"/>
              <a:gd name="connsiteY11" fmla="*/ 18030 h 43200"/>
              <a:gd name="connsiteX12" fmla="*/ 38324 w 43200"/>
              <a:gd name="connsiteY12" fmla="*/ 5426 h 43200"/>
              <a:gd name="connsiteX13" fmla="*/ 38400 w 43200"/>
              <a:gd name="connsiteY13" fmla="*/ 6690 h 43200"/>
              <a:gd name="connsiteX14" fmla="*/ 29078 w 43200"/>
              <a:gd name="connsiteY14" fmla="*/ 3952 h 43200"/>
              <a:gd name="connsiteX15" fmla="*/ 29820 w 43200"/>
              <a:gd name="connsiteY15" fmla="*/ 2340 h 43200"/>
              <a:gd name="connsiteX16" fmla="*/ 22141 w 43200"/>
              <a:gd name="connsiteY16" fmla="*/ 4720 h 43200"/>
              <a:gd name="connsiteX17" fmla="*/ 22500 w 43200"/>
              <a:gd name="connsiteY17" fmla="*/ 3330 h 43200"/>
              <a:gd name="connsiteX18" fmla="*/ 14000 w 43200"/>
              <a:gd name="connsiteY18" fmla="*/ 5192 h 43200"/>
              <a:gd name="connsiteX19" fmla="*/ 15300 w 43200"/>
              <a:gd name="connsiteY19" fmla="*/ 6540 h 43200"/>
              <a:gd name="connsiteX20" fmla="*/ 4127 w 43200"/>
              <a:gd name="connsiteY20" fmla="*/ 15789 h 43200"/>
              <a:gd name="connsiteX21" fmla="*/ 3900 w 43200"/>
              <a:gd name="connsiteY21" fmla="*/ 14370 h 43200"/>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41834 w 43256"/>
              <a:gd name="connsiteY8" fmla="*/ 15213 h 43219"/>
              <a:gd name="connsiteX9" fmla="*/ 40386 w 43256"/>
              <a:gd name="connsiteY9" fmla="*/ 17889 h 43219"/>
              <a:gd name="connsiteX10" fmla="*/ 38360 w 43256"/>
              <a:gd name="connsiteY10" fmla="*/ 5285 h 43219"/>
              <a:gd name="connsiteX11" fmla="*/ 38436 w 43256"/>
              <a:gd name="connsiteY11" fmla="*/ 6549 h 43219"/>
              <a:gd name="connsiteX12" fmla="*/ 29114 w 43256"/>
              <a:gd name="connsiteY12" fmla="*/ 3811 h 43219"/>
              <a:gd name="connsiteX13" fmla="*/ 29856 w 43256"/>
              <a:gd name="connsiteY13" fmla="*/ 2199 h 43219"/>
              <a:gd name="connsiteX14" fmla="*/ 22177 w 43256"/>
              <a:gd name="connsiteY14" fmla="*/ 4579 h 43219"/>
              <a:gd name="connsiteX15" fmla="*/ 22536 w 43256"/>
              <a:gd name="connsiteY15" fmla="*/ 3189 h 43219"/>
              <a:gd name="connsiteX16" fmla="*/ 14036 w 43256"/>
              <a:gd name="connsiteY16" fmla="*/ 5051 h 43219"/>
              <a:gd name="connsiteX17" fmla="*/ 15336 w 43256"/>
              <a:gd name="connsiteY17" fmla="*/ 6399 h 43219"/>
              <a:gd name="connsiteX18" fmla="*/ 4163 w 43256"/>
              <a:gd name="connsiteY18" fmla="*/ 15648 h 43219"/>
              <a:gd name="connsiteX19" fmla="*/ 3936 w 43256"/>
              <a:gd name="connsiteY19"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8360 w 43256"/>
              <a:gd name="connsiteY8" fmla="*/ 5285 h 43219"/>
              <a:gd name="connsiteX9" fmla="*/ 38436 w 43256"/>
              <a:gd name="connsiteY9" fmla="*/ 6549 h 43219"/>
              <a:gd name="connsiteX10" fmla="*/ 29114 w 43256"/>
              <a:gd name="connsiteY10" fmla="*/ 3811 h 43219"/>
              <a:gd name="connsiteX11" fmla="*/ 29856 w 43256"/>
              <a:gd name="connsiteY11" fmla="*/ 2199 h 43219"/>
              <a:gd name="connsiteX12" fmla="*/ 22177 w 43256"/>
              <a:gd name="connsiteY12" fmla="*/ 4579 h 43219"/>
              <a:gd name="connsiteX13" fmla="*/ 22536 w 43256"/>
              <a:gd name="connsiteY13" fmla="*/ 3189 h 43219"/>
              <a:gd name="connsiteX14" fmla="*/ 14036 w 43256"/>
              <a:gd name="connsiteY14" fmla="*/ 5051 h 43219"/>
              <a:gd name="connsiteX15" fmla="*/ 15336 w 43256"/>
              <a:gd name="connsiteY15" fmla="*/ 6399 h 43219"/>
              <a:gd name="connsiteX16" fmla="*/ 4163 w 43256"/>
              <a:gd name="connsiteY16" fmla="*/ 15648 h 43219"/>
              <a:gd name="connsiteX17" fmla="*/ 3936 w 43256"/>
              <a:gd name="connsiteY17"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6964 w 43256"/>
              <a:gd name="connsiteY0" fmla="*/ 34758 h 43219"/>
              <a:gd name="connsiteX1" fmla="*/ 5856 w 43256"/>
              <a:gd name="connsiteY1" fmla="*/ 35139 h 43219"/>
              <a:gd name="connsiteX2" fmla="*/ 16514 w 43256"/>
              <a:gd name="connsiteY2" fmla="*/ 38949 h 43219"/>
              <a:gd name="connsiteX3" fmla="*/ 15846 w 43256"/>
              <a:gd name="connsiteY3" fmla="*/ 37209 h 43219"/>
              <a:gd name="connsiteX4" fmla="*/ 28863 w 43256"/>
              <a:gd name="connsiteY4" fmla="*/ 34610 h 43219"/>
              <a:gd name="connsiteX5" fmla="*/ 28596 w 43256"/>
              <a:gd name="connsiteY5" fmla="*/ 36519 h 43219"/>
              <a:gd name="connsiteX6" fmla="*/ 38360 w 43256"/>
              <a:gd name="connsiteY6" fmla="*/ 5285 h 43219"/>
              <a:gd name="connsiteX7" fmla="*/ 38436 w 43256"/>
              <a:gd name="connsiteY7" fmla="*/ 6549 h 43219"/>
              <a:gd name="connsiteX8" fmla="*/ 29114 w 43256"/>
              <a:gd name="connsiteY8" fmla="*/ 3811 h 43219"/>
              <a:gd name="connsiteX9" fmla="*/ 29856 w 43256"/>
              <a:gd name="connsiteY9" fmla="*/ 2199 h 43219"/>
              <a:gd name="connsiteX10" fmla="*/ 22177 w 43256"/>
              <a:gd name="connsiteY10" fmla="*/ 4579 h 43219"/>
              <a:gd name="connsiteX11" fmla="*/ 22536 w 43256"/>
              <a:gd name="connsiteY11" fmla="*/ 3189 h 43219"/>
              <a:gd name="connsiteX12" fmla="*/ 14036 w 43256"/>
              <a:gd name="connsiteY12" fmla="*/ 5051 h 43219"/>
              <a:gd name="connsiteX13" fmla="*/ 15336 w 43256"/>
              <a:gd name="connsiteY13" fmla="*/ 6399 h 43219"/>
              <a:gd name="connsiteX14" fmla="*/ 4163 w 43256"/>
              <a:gd name="connsiteY14" fmla="*/ 15648 h 43219"/>
              <a:gd name="connsiteX15" fmla="*/ 3936 w 43256"/>
              <a:gd name="connsiteY15"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6964 w 43256"/>
              <a:gd name="connsiteY0" fmla="*/ 34758 h 43219"/>
              <a:gd name="connsiteX1" fmla="*/ 5856 w 43256"/>
              <a:gd name="connsiteY1" fmla="*/ 35139 h 43219"/>
              <a:gd name="connsiteX2" fmla="*/ 28863 w 43256"/>
              <a:gd name="connsiteY2" fmla="*/ 34610 h 43219"/>
              <a:gd name="connsiteX3" fmla="*/ 28596 w 43256"/>
              <a:gd name="connsiteY3" fmla="*/ 36519 h 43219"/>
              <a:gd name="connsiteX4" fmla="*/ 38360 w 43256"/>
              <a:gd name="connsiteY4" fmla="*/ 5285 h 43219"/>
              <a:gd name="connsiteX5" fmla="*/ 38436 w 43256"/>
              <a:gd name="connsiteY5" fmla="*/ 6549 h 43219"/>
              <a:gd name="connsiteX6" fmla="*/ 29114 w 43256"/>
              <a:gd name="connsiteY6" fmla="*/ 3811 h 43219"/>
              <a:gd name="connsiteX7" fmla="*/ 29856 w 43256"/>
              <a:gd name="connsiteY7" fmla="*/ 2199 h 43219"/>
              <a:gd name="connsiteX8" fmla="*/ 22177 w 43256"/>
              <a:gd name="connsiteY8" fmla="*/ 4579 h 43219"/>
              <a:gd name="connsiteX9" fmla="*/ 22536 w 43256"/>
              <a:gd name="connsiteY9" fmla="*/ 3189 h 43219"/>
              <a:gd name="connsiteX10" fmla="*/ 14036 w 43256"/>
              <a:gd name="connsiteY10" fmla="*/ 5051 h 43219"/>
              <a:gd name="connsiteX11" fmla="*/ 15336 w 43256"/>
              <a:gd name="connsiteY11" fmla="*/ 6399 h 43219"/>
              <a:gd name="connsiteX12" fmla="*/ 4163 w 43256"/>
              <a:gd name="connsiteY12" fmla="*/ 15648 h 43219"/>
              <a:gd name="connsiteX13" fmla="*/ 3936 w 43256"/>
              <a:gd name="connsiteY13" fmla="*/ 14229 h 43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256" h="43219">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6964" y="34758"/>
                </a:moveTo>
                <a:cubicBezTo>
                  <a:pt x="6609" y="34951"/>
                  <a:pt x="6236" y="35079"/>
                  <a:pt x="5856" y="35139"/>
                </a:cubicBezTo>
                <a:moveTo>
                  <a:pt x="28863" y="34610"/>
                </a:moveTo>
                <a:cubicBezTo>
                  <a:pt x="28824" y="35257"/>
                  <a:pt x="28734" y="35897"/>
                  <a:pt x="28596" y="3651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chemeClr val="accent4">
              <a:lumMod val="20000"/>
              <a:lumOff val="8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2400" dirty="0" smtClean="0">
                <a:solidFill>
                  <a:srgbClr val="8064A2"/>
                </a:solidFill>
              </a:rPr>
              <a:t>「廃れてる」</a:t>
            </a:r>
            <a:r>
              <a:rPr kumimoji="1" lang="en-US" altLang="ja-JP" sz="2400" dirty="0" smtClean="0">
                <a:solidFill>
                  <a:srgbClr val="8064A2"/>
                </a:solidFill>
              </a:rPr>
              <a:t>…</a:t>
            </a:r>
            <a:r>
              <a:rPr kumimoji="1" lang="ja-JP" altLang="en-US" sz="2400" dirty="0" smtClean="0">
                <a:solidFill>
                  <a:srgbClr val="8064A2"/>
                </a:solidFill>
              </a:rPr>
              <a:t>？</a:t>
            </a:r>
            <a:endParaRPr kumimoji="1" lang="ja-JP" altLang="en-US" sz="2400" dirty="0">
              <a:solidFill>
                <a:srgbClr val="8064A2"/>
              </a:solidFill>
            </a:endParaRPr>
          </a:p>
        </p:txBody>
      </p:sp>
      <p:sp>
        <p:nvSpPr>
          <p:cNvPr id="22" name="雲 10"/>
          <p:cNvSpPr/>
          <p:nvPr/>
        </p:nvSpPr>
        <p:spPr>
          <a:xfrm rot="538681">
            <a:off x="6035880" y="5002447"/>
            <a:ext cx="2783310" cy="1637020"/>
          </a:xfrm>
          <a:custGeom>
            <a:avLst/>
            <a:gdLst>
              <a:gd name="connsiteX0" fmla="*/ 3900 w 43200"/>
              <a:gd name="connsiteY0" fmla="*/ 14370 h 43200"/>
              <a:gd name="connsiteX1" fmla="*/ 5623 w 43200"/>
              <a:gd name="connsiteY1" fmla="*/ 6907 h 43200"/>
              <a:gd name="connsiteX2" fmla="*/ 14005 w 43200"/>
              <a:gd name="connsiteY2" fmla="*/ 5202 h 43200"/>
              <a:gd name="connsiteX3" fmla="*/ 22456 w 43200"/>
              <a:gd name="connsiteY3" fmla="*/ 3432 h 43200"/>
              <a:gd name="connsiteX4" fmla="*/ 25749 w 43200"/>
              <a:gd name="connsiteY4" fmla="*/ 200 h 43200"/>
              <a:gd name="connsiteX5" fmla="*/ 29833 w 43200"/>
              <a:gd name="connsiteY5" fmla="*/ 2481 h 43200"/>
              <a:gd name="connsiteX6" fmla="*/ 35463 w 43200"/>
              <a:gd name="connsiteY6" fmla="*/ 690 h 43200"/>
              <a:gd name="connsiteX7" fmla="*/ 38318 w 43200"/>
              <a:gd name="connsiteY7" fmla="*/ 5576 h 43200"/>
              <a:gd name="connsiteX8" fmla="*/ 41982 w 43200"/>
              <a:gd name="connsiteY8" fmla="*/ 10318 h 43200"/>
              <a:gd name="connsiteX9" fmla="*/ 41818 w 43200"/>
              <a:gd name="connsiteY9" fmla="*/ 15460 h 43200"/>
              <a:gd name="connsiteX10" fmla="*/ 43016 w 43200"/>
              <a:gd name="connsiteY10" fmla="*/ 23322 h 43200"/>
              <a:gd name="connsiteX11" fmla="*/ 37404 w 43200"/>
              <a:gd name="connsiteY11" fmla="*/ 30204 h 43200"/>
              <a:gd name="connsiteX12" fmla="*/ 35395 w 43200"/>
              <a:gd name="connsiteY12" fmla="*/ 36101 h 43200"/>
              <a:gd name="connsiteX13" fmla="*/ 28555 w 43200"/>
              <a:gd name="connsiteY13" fmla="*/ 36815 h 43200"/>
              <a:gd name="connsiteX14" fmla="*/ 23667 w 43200"/>
              <a:gd name="connsiteY14" fmla="*/ 43106 h 43200"/>
              <a:gd name="connsiteX15" fmla="*/ 16480 w 43200"/>
              <a:gd name="connsiteY15" fmla="*/ 39266 h 43200"/>
              <a:gd name="connsiteX16" fmla="*/ 5804 w 43200"/>
              <a:gd name="connsiteY16" fmla="*/ 35472 h 43200"/>
              <a:gd name="connsiteX17" fmla="*/ 1110 w 43200"/>
              <a:gd name="connsiteY17" fmla="*/ 31250 h 43200"/>
              <a:gd name="connsiteX18" fmla="*/ 2113 w 43200"/>
              <a:gd name="connsiteY18" fmla="*/ 25551 h 43200"/>
              <a:gd name="connsiteX19" fmla="*/ -5 w 43200"/>
              <a:gd name="connsiteY19" fmla="*/ 19704 h 43200"/>
              <a:gd name="connsiteX20" fmla="*/ 3863 w 43200"/>
              <a:gd name="connsiteY20" fmla="*/ 14507 h 43200"/>
              <a:gd name="connsiteX21" fmla="*/ 3900 w 43200"/>
              <a:gd name="connsiteY21" fmla="*/ 14370 h 43200"/>
              <a:gd name="connsiteX0" fmla="*/ 4693 w 43200"/>
              <a:gd name="connsiteY0" fmla="*/ 26177 h 43200"/>
              <a:gd name="connsiteX1" fmla="*/ 2160 w 43200"/>
              <a:gd name="connsiteY1" fmla="*/ 25380 h 43200"/>
              <a:gd name="connsiteX2" fmla="*/ 6928 w 43200"/>
              <a:gd name="connsiteY2" fmla="*/ 34899 h 43200"/>
              <a:gd name="connsiteX3" fmla="*/ 5820 w 43200"/>
              <a:gd name="connsiteY3" fmla="*/ 35280 h 43200"/>
              <a:gd name="connsiteX4" fmla="*/ 16478 w 43200"/>
              <a:gd name="connsiteY4" fmla="*/ 39090 h 43200"/>
              <a:gd name="connsiteX5" fmla="*/ 15810 w 43200"/>
              <a:gd name="connsiteY5" fmla="*/ 37350 h 43200"/>
              <a:gd name="connsiteX6" fmla="*/ 28827 w 43200"/>
              <a:gd name="connsiteY6" fmla="*/ 34751 h 43200"/>
              <a:gd name="connsiteX7" fmla="*/ 28560 w 43200"/>
              <a:gd name="connsiteY7" fmla="*/ 36660 h 43200"/>
              <a:gd name="connsiteX8" fmla="*/ 34129 w 43200"/>
              <a:gd name="connsiteY8" fmla="*/ 22954 h 43200"/>
              <a:gd name="connsiteX9" fmla="*/ 37380 w 43200"/>
              <a:gd name="connsiteY9" fmla="*/ 30090 h 43200"/>
              <a:gd name="connsiteX10" fmla="*/ 41798 w 43200"/>
              <a:gd name="connsiteY10" fmla="*/ 15354 h 43200"/>
              <a:gd name="connsiteX11" fmla="*/ 40350 w 43200"/>
              <a:gd name="connsiteY11" fmla="*/ 18030 h 43200"/>
              <a:gd name="connsiteX12" fmla="*/ 38324 w 43200"/>
              <a:gd name="connsiteY12" fmla="*/ 5426 h 43200"/>
              <a:gd name="connsiteX13" fmla="*/ 38400 w 43200"/>
              <a:gd name="connsiteY13" fmla="*/ 6690 h 43200"/>
              <a:gd name="connsiteX14" fmla="*/ 29078 w 43200"/>
              <a:gd name="connsiteY14" fmla="*/ 3952 h 43200"/>
              <a:gd name="connsiteX15" fmla="*/ 29820 w 43200"/>
              <a:gd name="connsiteY15" fmla="*/ 2340 h 43200"/>
              <a:gd name="connsiteX16" fmla="*/ 22141 w 43200"/>
              <a:gd name="connsiteY16" fmla="*/ 4720 h 43200"/>
              <a:gd name="connsiteX17" fmla="*/ 22500 w 43200"/>
              <a:gd name="connsiteY17" fmla="*/ 3330 h 43200"/>
              <a:gd name="connsiteX18" fmla="*/ 14000 w 43200"/>
              <a:gd name="connsiteY18" fmla="*/ 5192 h 43200"/>
              <a:gd name="connsiteX19" fmla="*/ 15300 w 43200"/>
              <a:gd name="connsiteY19" fmla="*/ 6540 h 43200"/>
              <a:gd name="connsiteX20" fmla="*/ 4127 w 43200"/>
              <a:gd name="connsiteY20" fmla="*/ 15789 h 43200"/>
              <a:gd name="connsiteX21" fmla="*/ 3900 w 43200"/>
              <a:gd name="connsiteY21" fmla="*/ 14370 h 43200"/>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41834 w 43256"/>
              <a:gd name="connsiteY8" fmla="*/ 15213 h 43219"/>
              <a:gd name="connsiteX9" fmla="*/ 40386 w 43256"/>
              <a:gd name="connsiteY9" fmla="*/ 17889 h 43219"/>
              <a:gd name="connsiteX10" fmla="*/ 38360 w 43256"/>
              <a:gd name="connsiteY10" fmla="*/ 5285 h 43219"/>
              <a:gd name="connsiteX11" fmla="*/ 38436 w 43256"/>
              <a:gd name="connsiteY11" fmla="*/ 6549 h 43219"/>
              <a:gd name="connsiteX12" fmla="*/ 29114 w 43256"/>
              <a:gd name="connsiteY12" fmla="*/ 3811 h 43219"/>
              <a:gd name="connsiteX13" fmla="*/ 29856 w 43256"/>
              <a:gd name="connsiteY13" fmla="*/ 2199 h 43219"/>
              <a:gd name="connsiteX14" fmla="*/ 22177 w 43256"/>
              <a:gd name="connsiteY14" fmla="*/ 4579 h 43219"/>
              <a:gd name="connsiteX15" fmla="*/ 22536 w 43256"/>
              <a:gd name="connsiteY15" fmla="*/ 3189 h 43219"/>
              <a:gd name="connsiteX16" fmla="*/ 14036 w 43256"/>
              <a:gd name="connsiteY16" fmla="*/ 5051 h 43219"/>
              <a:gd name="connsiteX17" fmla="*/ 15336 w 43256"/>
              <a:gd name="connsiteY17" fmla="*/ 6399 h 43219"/>
              <a:gd name="connsiteX18" fmla="*/ 4163 w 43256"/>
              <a:gd name="connsiteY18" fmla="*/ 15648 h 43219"/>
              <a:gd name="connsiteX19" fmla="*/ 3936 w 43256"/>
              <a:gd name="connsiteY19"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8360 w 43256"/>
              <a:gd name="connsiteY8" fmla="*/ 5285 h 43219"/>
              <a:gd name="connsiteX9" fmla="*/ 38436 w 43256"/>
              <a:gd name="connsiteY9" fmla="*/ 6549 h 43219"/>
              <a:gd name="connsiteX10" fmla="*/ 29114 w 43256"/>
              <a:gd name="connsiteY10" fmla="*/ 3811 h 43219"/>
              <a:gd name="connsiteX11" fmla="*/ 29856 w 43256"/>
              <a:gd name="connsiteY11" fmla="*/ 2199 h 43219"/>
              <a:gd name="connsiteX12" fmla="*/ 22177 w 43256"/>
              <a:gd name="connsiteY12" fmla="*/ 4579 h 43219"/>
              <a:gd name="connsiteX13" fmla="*/ 22536 w 43256"/>
              <a:gd name="connsiteY13" fmla="*/ 3189 h 43219"/>
              <a:gd name="connsiteX14" fmla="*/ 14036 w 43256"/>
              <a:gd name="connsiteY14" fmla="*/ 5051 h 43219"/>
              <a:gd name="connsiteX15" fmla="*/ 15336 w 43256"/>
              <a:gd name="connsiteY15" fmla="*/ 6399 h 43219"/>
              <a:gd name="connsiteX16" fmla="*/ 4163 w 43256"/>
              <a:gd name="connsiteY16" fmla="*/ 15648 h 43219"/>
              <a:gd name="connsiteX17" fmla="*/ 3936 w 43256"/>
              <a:gd name="connsiteY17"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6964 w 43256"/>
              <a:gd name="connsiteY0" fmla="*/ 34758 h 43219"/>
              <a:gd name="connsiteX1" fmla="*/ 5856 w 43256"/>
              <a:gd name="connsiteY1" fmla="*/ 35139 h 43219"/>
              <a:gd name="connsiteX2" fmla="*/ 16514 w 43256"/>
              <a:gd name="connsiteY2" fmla="*/ 38949 h 43219"/>
              <a:gd name="connsiteX3" fmla="*/ 15846 w 43256"/>
              <a:gd name="connsiteY3" fmla="*/ 37209 h 43219"/>
              <a:gd name="connsiteX4" fmla="*/ 28863 w 43256"/>
              <a:gd name="connsiteY4" fmla="*/ 34610 h 43219"/>
              <a:gd name="connsiteX5" fmla="*/ 28596 w 43256"/>
              <a:gd name="connsiteY5" fmla="*/ 36519 h 43219"/>
              <a:gd name="connsiteX6" fmla="*/ 38360 w 43256"/>
              <a:gd name="connsiteY6" fmla="*/ 5285 h 43219"/>
              <a:gd name="connsiteX7" fmla="*/ 38436 w 43256"/>
              <a:gd name="connsiteY7" fmla="*/ 6549 h 43219"/>
              <a:gd name="connsiteX8" fmla="*/ 29114 w 43256"/>
              <a:gd name="connsiteY8" fmla="*/ 3811 h 43219"/>
              <a:gd name="connsiteX9" fmla="*/ 29856 w 43256"/>
              <a:gd name="connsiteY9" fmla="*/ 2199 h 43219"/>
              <a:gd name="connsiteX10" fmla="*/ 22177 w 43256"/>
              <a:gd name="connsiteY10" fmla="*/ 4579 h 43219"/>
              <a:gd name="connsiteX11" fmla="*/ 22536 w 43256"/>
              <a:gd name="connsiteY11" fmla="*/ 3189 h 43219"/>
              <a:gd name="connsiteX12" fmla="*/ 14036 w 43256"/>
              <a:gd name="connsiteY12" fmla="*/ 5051 h 43219"/>
              <a:gd name="connsiteX13" fmla="*/ 15336 w 43256"/>
              <a:gd name="connsiteY13" fmla="*/ 6399 h 43219"/>
              <a:gd name="connsiteX14" fmla="*/ 4163 w 43256"/>
              <a:gd name="connsiteY14" fmla="*/ 15648 h 43219"/>
              <a:gd name="connsiteX15" fmla="*/ 3936 w 43256"/>
              <a:gd name="connsiteY15"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6964 w 43256"/>
              <a:gd name="connsiteY0" fmla="*/ 34758 h 43219"/>
              <a:gd name="connsiteX1" fmla="*/ 5856 w 43256"/>
              <a:gd name="connsiteY1" fmla="*/ 35139 h 43219"/>
              <a:gd name="connsiteX2" fmla="*/ 28863 w 43256"/>
              <a:gd name="connsiteY2" fmla="*/ 34610 h 43219"/>
              <a:gd name="connsiteX3" fmla="*/ 28596 w 43256"/>
              <a:gd name="connsiteY3" fmla="*/ 36519 h 43219"/>
              <a:gd name="connsiteX4" fmla="*/ 38360 w 43256"/>
              <a:gd name="connsiteY4" fmla="*/ 5285 h 43219"/>
              <a:gd name="connsiteX5" fmla="*/ 38436 w 43256"/>
              <a:gd name="connsiteY5" fmla="*/ 6549 h 43219"/>
              <a:gd name="connsiteX6" fmla="*/ 29114 w 43256"/>
              <a:gd name="connsiteY6" fmla="*/ 3811 h 43219"/>
              <a:gd name="connsiteX7" fmla="*/ 29856 w 43256"/>
              <a:gd name="connsiteY7" fmla="*/ 2199 h 43219"/>
              <a:gd name="connsiteX8" fmla="*/ 22177 w 43256"/>
              <a:gd name="connsiteY8" fmla="*/ 4579 h 43219"/>
              <a:gd name="connsiteX9" fmla="*/ 22536 w 43256"/>
              <a:gd name="connsiteY9" fmla="*/ 3189 h 43219"/>
              <a:gd name="connsiteX10" fmla="*/ 14036 w 43256"/>
              <a:gd name="connsiteY10" fmla="*/ 5051 h 43219"/>
              <a:gd name="connsiteX11" fmla="*/ 15336 w 43256"/>
              <a:gd name="connsiteY11" fmla="*/ 6399 h 43219"/>
              <a:gd name="connsiteX12" fmla="*/ 4163 w 43256"/>
              <a:gd name="connsiteY12" fmla="*/ 15648 h 43219"/>
              <a:gd name="connsiteX13" fmla="*/ 3936 w 43256"/>
              <a:gd name="connsiteY13" fmla="*/ 14229 h 43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256" h="43219">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6964" y="34758"/>
                </a:moveTo>
                <a:cubicBezTo>
                  <a:pt x="6609" y="34951"/>
                  <a:pt x="6236" y="35079"/>
                  <a:pt x="5856" y="35139"/>
                </a:cubicBezTo>
                <a:moveTo>
                  <a:pt x="28863" y="34610"/>
                </a:moveTo>
                <a:cubicBezTo>
                  <a:pt x="28824" y="35257"/>
                  <a:pt x="28734" y="35897"/>
                  <a:pt x="28596" y="3651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chemeClr val="accent4">
              <a:lumMod val="20000"/>
              <a:lumOff val="8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2400" dirty="0" smtClean="0">
                <a:solidFill>
                  <a:srgbClr val="8064A2"/>
                </a:solidFill>
              </a:rPr>
              <a:t>中心市街地の</a:t>
            </a:r>
            <a:endParaRPr kumimoji="1" lang="en-US" altLang="ja-JP" sz="2400" dirty="0" smtClean="0">
              <a:solidFill>
                <a:srgbClr val="8064A2"/>
              </a:solidFill>
            </a:endParaRPr>
          </a:p>
          <a:p>
            <a:pPr algn="ctr"/>
            <a:r>
              <a:rPr lang="ja-JP" altLang="en-US" sz="2400" dirty="0" smtClean="0">
                <a:solidFill>
                  <a:srgbClr val="8064A2"/>
                </a:solidFill>
              </a:rPr>
              <a:t>衰退</a:t>
            </a:r>
            <a:endParaRPr kumimoji="1" lang="ja-JP" altLang="en-US" sz="2400" dirty="0">
              <a:solidFill>
                <a:srgbClr val="8064A2"/>
              </a:solidFill>
            </a:endParaRPr>
          </a:p>
        </p:txBody>
      </p:sp>
      <p:grpSp>
        <p:nvGrpSpPr>
          <p:cNvPr id="9" name="図形グループ 8"/>
          <p:cNvGrpSpPr/>
          <p:nvPr/>
        </p:nvGrpSpPr>
        <p:grpSpPr>
          <a:xfrm>
            <a:off x="109483" y="136056"/>
            <a:ext cx="8915956" cy="646404"/>
            <a:chOff x="18436" y="136070"/>
            <a:chExt cx="8915956" cy="646404"/>
          </a:xfrm>
        </p:grpSpPr>
        <p:grpSp>
          <p:nvGrpSpPr>
            <p:cNvPr id="10" name="図形グループ 9"/>
            <p:cNvGrpSpPr/>
            <p:nvPr/>
          </p:nvGrpSpPr>
          <p:grpSpPr>
            <a:xfrm>
              <a:off x="18436" y="136070"/>
              <a:ext cx="8915956" cy="646404"/>
              <a:chOff x="67704" y="136079"/>
              <a:chExt cx="9932055" cy="646402"/>
            </a:xfrm>
          </p:grpSpPr>
          <p:sp>
            <p:nvSpPr>
              <p:cNvPr id="13" name="フローチャート: 記憶データ 12"/>
              <p:cNvSpPr/>
              <p:nvPr/>
            </p:nvSpPr>
            <p:spPr>
              <a:xfrm rot="10800000" flipV="1">
                <a:off x="2490293" y="136081"/>
                <a:ext cx="1383854" cy="646395"/>
              </a:xfrm>
              <a:prstGeom prst="flowChartOnlineStorage">
                <a:avLst/>
              </a:prstGeom>
              <a:solidFill>
                <a:srgbClr val="6CA326"/>
              </a:solidFill>
            </p:spPr>
            <p:style>
              <a:lnRef idx="1">
                <a:schemeClr val="accent1"/>
              </a:lnRef>
              <a:fillRef idx="3">
                <a:schemeClr val="accent1"/>
              </a:fillRef>
              <a:effectRef idx="2">
                <a:schemeClr val="accent1"/>
              </a:effectRef>
              <a:fontRef idx="minor">
                <a:schemeClr val="lt1"/>
              </a:fontRef>
            </p:style>
            <p:txBody>
              <a:bodyPr wrap="none" rtlCol="0" anchor="ctr">
                <a:scene3d>
                  <a:camera prst="orthographicFront">
                    <a:rot lat="0" lon="0" rev="0"/>
                  </a:camera>
                  <a:lightRig rig="threePt" dir="t"/>
                </a:scene3d>
              </a:bodyPr>
              <a:lstStyle/>
              <a:p>
                <a:pPr algn="ctr"/>
                <a:r>
                  <a:rPr kumimoji="1" lang="ja-JP" altLang="en-US" sz="2800" dirty="0" smtClean="0"/>
                  <a:t>観光</a:t>
                </a:r>
                <a:endParaRPr kumimoji="1" lang="ja-JP" altLang="en-US" sz="2800" dirty="0"/>
              </a:p>
            </p:txBody>
          </p:sp>
          <p:sp>
            <p:nvSpPr>
              <p:cNvPr id="14" name="フローチャート: 記憶データ 13"/>
              <p:cNvSpPr/>
              <p:nvPr/>
            </p:nvSpPr>
            <p:spPr>
              <a:xfrm rot="10800000" flipV="1">
                <a:off x="3705380" y="136085"/>
                <a:ext cx="1383854" cy="646395"/>
              </a:xfrm>
              <a:prstGeom prst="flowChartOnlineStorage">
                <a:avLst/>
              </a:prstGeom>
              <a:solidFill>
                <a:srgbClr val="7FC02C"/>
              </a:solidFill>
            </p:spPr>
            <p:style>
              <a:lnRef idx="1">
                <a:schemeClr val="accent1"/>
              </a:lnRef>
              <a:fillRef idx="3">
                <a:schemeClr val="accent1"/>
              </a:fillRef>
              <a:effectRef idx="2">
                <a:schemeClr val="accent1"/>
              </a:effectRef>
              <a:fontRef idx="minor">
                <a:schemeClr val="lt1"/>
              </a:fontRef>
            </p:style>
            <p:txBody>
              <a:bodyPr wrap="none" rtlCol="0" anchor="ctr">
                <a:scene3d>
                  <a:camera prst="orthographicFront">
                    <a:rot lat="0" lon="0" rev="0"/>
                  </a:camera>
                  <a:lightRig rig="threePt" dir="t"/>
                </a:scene3d>
              </a:bodyPr>
              <a:lstStyle/>
              <a:p>
                <a:pPr algn="ctr"/>
                <a:r>
                  <a:rPr kumimoji="1" lang="ja-JP" altLang="en-US" sz="2800" dirty="0" smtClean="0"/>
                  <a:t>産業</a:t>
                </a:r>
                <a:endParaRPr kumimoji="1" lang="ja-JP" altLang="en-US" sz="2800" dirty="0"/>
              </a:p>
            </p:txBody>
          </p:sp>
          <p:sp>
            <p:nvSpPr>
              <p:cNvPr id="15" name="フローチャート: 記憶データ 14"/>
              <p:cNvSpPr/>
              <p:nvPr/>
            </p:nvSpPr>
            <p:spPr>
              <a:xfrm rot="10800000" flipV="1">
                <a:off x="4933388" y="136082"/>
                <a:ext cx="1383854" cy="646395"/>
              </a:xfrm>
              <a:prstGeom prst="flowChartOnlineStorage">
                <a:avLst/>
              </a:prstGeom>
              <a:solidFill>
                <a:srgbClr val="8FDA30"/>
              </a:solidFill>
            </p:spPr>
            <p:style>
              <a:lnRef idx="1">
                <a:schemeClr val="accent1"/>
              </a:lnRef>
              <a:fillRef idx="3">
                <a:schemeClr val="accent1"/>
              </a:fillRef>
              <a:effectRef idx="2">
                <a:schemeClr val="accent1"/>
              </a:effectRef>
              <a:fontRef idx="minor">
                <a:schemeClr val="lt1"/>
              </a:fontRef>
            </p:style>
            <p:txBody>
              <a:bodyPr wrap="none" rtlCol="0" anchor="ctr">
                <a:scene3d>
                  <a:camera prst="orthographicFront">
                    <a:rot lat="0" lon="0" rev="0"/>
                  </a:camera>
                  <a:lightRig rig="threePt" dir="t"/>
                </a:scene3d>
              </a:bodyPr>
              <a:lstStyle/>
              <a:p>
                <a:pPr algn="ctr"/>
                <a:r>
                  <a:rPr lang="ja-JP" altLang="en-US" sz="2800" dirty="0" smtClean="0">
                    <a:solidFill>
                      <a:schemeClr val="bg1"/>
                    </a:solidFill>
                  </a:rPr>
                  <a:t>防犯</a:t>
                </a:r>
                <a:endParaRPr kumimoji="1" lang="ja-JP" altLang="en-US" sz="2800" dirty="0">
                  <a:solidFill>
                    <a:schemeClr val="bg1"/>
                  </a:solidFill>
                </a:endParaRPr>
              </a:p>
            </p:txBody>
          </p:sp>
          <p:sp>
            <p:nvSpPr>
              <p:cNvPr id="16" name="フローチャート: 記憶データ 15"/>
              <p:cNvSpPr/>
              <p:nvPr/>
            </p:nvSpPr>
            <p:spPr>
              <a:xfrm rot="10800000" flipV="1">
                <a:off x="6153196" y="136079"/>
                <a:ext cx="1383854" cy="646395"/>
              </a:xfrm>
              <a:prstGeom prst="flowChartOnlineStorage">
                <a:avLst/>
              </a:prstGeom>
              <a:solidFill>
                <a:srgbClr val="9FF335"/>
              </a:solidFill>
            </p:spPr>
            <p:style>
              <a:lnRef idx="1">
                <a:schemeClr val="accent1"/>
              </a:lnRef>
              <a:fillRef idx="3">
                <a:schemeClr val="accent1"/>
              </a:fillRef>
              <a:effectRef idx="2">
                <a:schemeClr val="accent1"/>
              </a:effectRef>
              <a:fontRef idx="minor">
                <a:schemeClr val="lt1"/>
              </a:fontRef>
            </p:style>
            <p:txBody>
              <a:bodyPr wrap="none" rtlCol="0" anchor="ctr">
                <a:scene3d>
                  <a:camera prst="orthographicFront">
                    <a:rot lat="0" lon="0" rev="0"/>
                  </a:camera>
                  <a:lightRig rig="threePt" dir="t"/>
                </a:scene3d>
              </a:bodyPr>
              <a:lstStyle/>
              <a:p>
                <a:pPr algn="ctr"/>
                <a:r>
                  <a:rPr lang="ja-JP" altLang="en-US" sz="2800" dirty="0" smtClean="0"/>
                  <a:t>交通</a:t>
                </a:r>
                <a:endParaRPr kumimoji="1" lang="ja-JP" altLang="en-US" sz="2800" dirty="0"/>
              </a:p>
            </p:txBody>
          </p:sp>
          <p:sp>
            <p:nvSpPr>
              <p:cNvPr id="17" name="フローチャート: 記憶データ 16"/>
              <p:cNvSpPr/>
              <p:nvPr/>
            </p:nvSpPr>
            <p:spPr>
              <a:xfrm rot="10800000" flipV="1">
                <a:off x="67704" y="136083"/>
                <a:ext cx="1383854" cy="646395"/>
              </a:xfrm>
              <a:prstGeom prst="flowChartOnlineStorage">
                <a:avLst/>
              </a:prstGeom>
              <a:solidFill>
                <a:srgbClr val="43621A"/>
              </a:solidFill>
            </p:spPr>
            <p:style>
              <a:lnRef idx="1">
                <a:schemeClr val="accent1"/>
              </a:lnRef>
              <a:fillRef idx="3">
                <a:schemeClr val="accent1"/>
              </a:fillRef>
              <a:effectRef idx="2">
                <a:schemeClr val="accent1"/>
              </a:effectRef>
              <a:fontRef idx="minor">
                <a:schemeClr val="lt1"/>
              </a:fontRef>
            </p:style>
            <p:txBody>
              <a:bodyPr wrap="none" rtlCol="0" anchor="ctr">
                <a:scene3d>
                  <a:camera prst="orthographicFront">
                    <a:rot lat="0" lon="0" rev="0"/>
                  </a:camera>
                  <a:lightRig rig="threePt" dir="t"/>
                </a:scene3d>
              </a:bodyPr>
              <a:lstStyle/>
              <a:p>
                <a:pPr algn="ctr"/>
                <a:r>
                  <a:rPr lang="ja-JP" altLang="en-US" sz="2000" dirty="0" smtClean="0">
                    <a:solidFill>
                      <a:srgbClr val="FFFFFF"/>
                    </a:solidFill>
                  </a:rPr>
                  <a:t>懇談会</a:t>
                </a:r>
                <a:endParaRPr kumimoji="1" lang="ja-JP" altLang="en-US" sz="2000" dirty="0">
                  <a:solidFill>
                    <a:srgbClr val="FFFFFF"/>
                  </a:solidFill>
                </a:endParaRPr>
              </a:p>
            </p:txBody>
          </p:sp>
          <p:sp>
            <p:nvSpPr>
              <p:cNvPr id="18" name="フローチャート: 記憶データ 17"/>
              <p:cNvSpPr/>
              <p:nvPr/>
            </p:nvSpPr>
            <p:spPr>
              <a:xfrm rot="10800000" flipV="1">
                <a:off x="1280654" y="136079"/>
                <a:ext cx="1383854" cy="646395"/>
              </a:xfrm>
              <a:prstGeom prst="flowChartOnlineStorage">
                <a:avLst/>
              </a:prstGeom>
              <a:solidFill>
                <a:srgbClr val="547E1E"/>
              </a:solidFill>
            </p:spPr>
            <p:style>
              <a:lnRef idx="1">
                <a:schemeClr val="accent1"/>
              </a:lnRef>
              <a:fillRef idx="3">
                <a:schemeClr val="accent1"/>
              </a:fillRef>
              <a:effectRef idx="2">
                <a:schemeClr val="accent1"/>
              </a:effectRef>
              <a:fontRef idx="minor">
                <a:schemeClr val="lt1"/>
              </a:fontRef>
            </p:style>
            <p:txBody>
              <a:bodyPr wrap="none" rtlCol="0" anchor="ctr">
                <a:scene3d>
                  <a:camera prst="orthographicFront">
                    <a:rot lat="0" lon="0" rev="0"/>
                  </a:camera>
                  <a:lightRig rig="threePt" dir="t"/>
                </a:scene3d>
              </a:bodyPr>
              <a:lstStyle/>
              <a:p>
                <a:pPr algn="ctr"/>
                <a:r>
                  <a:rPr lang="ja-JP" altLang="en-US" dirty="0" smtClean="0"/>
                  <a:t>　</a:t>
                </a:r>
                <a:r>
                  <a:rPr lang="ja-JP" altLang="en-US" dirty="0" smtClean="0">
                    <a:solidFill>
                      <a:srgbClr val="FF0000"/>
                    </a:solidFill>
                  </a:rPr>
                  <a:t>現地見学</a:t>
                </a:r>
                <a:endParaRPr kumimoji="1" lang="ja-JP" altLang="en-US" dirty="0">
                  <a:solidFill>
                    <a:srgbClr val="FF0000"/>
                  </a:solidFill>
                </a:endParaRPr>
              </a:p>
            </p:txBody>
          </p:sp>
          <p:sp>
            <p:nvSpPr>
              <p:cNvPr id="19" name="フローチャート: 記憶データ 18"/>
              <p:cNvSpPr/>
              <p:nvPr/>
            </p:nvSpPr>
            <p:spPr>
              <a:xfrm rot="10800000" flipV="1">
                <a:off x="8615906" y="136086"/>
                <a:ext cx="1383853" cy="646395"/>
              </a:xfrm>
              <a:prstGeom prst="flowChartOnlineStorage">
                <a:avLst/>
              </a:prstGeom>
              <a:solidFill>
                <a:srgbClr val="A6FF35"/>
              </a:solidFill>
            </p:spPr>
            <p:style>
              <a:lnRef idx="1">
                <a:schemeClr val="accent1"/>
              </a:lnRef>
              <a:fillRef idx="3">
                <a:schemeClr val="accent1"/>
              </a:fillRef>
              <a:effectRef idx="2">
                <a:schemeClr val="accent1"/>
              </a:effectRef>
              <a:fontRef idx="minor">
                <a:schemeClr val="lt1"/>
              </a:fontRef>
            </p:style>
            <p:txBody>
              <a:bodyPr wrap="none" rtlCol="0" anchor="ctr">
                <a:scene3d>
                  <a:camera prst="orthographicFront">
                    <a:rot lat="0" lon="0" rev="0"/>
                  </a:camera>
                  <a:lightRig rig="threePt" dir="t"/>
                </a:scene3d>
              </a:bodyPr>
              <a:lstStyle/>
              <a:p>
                <a:pPr algn="ctr"/>
                <a:r>
                  <a:rPr lang="ja-JP" altLang="en-US" dirty="0" smtClean="0"/>
                  <a:t>　課題総括</a:t>
                </a:r>
                <a:endParaRPr kumimoji="1" lang="ja-JP" altLang="en-US" dirty="0"/>
              </a:p>
            </p:txBody>
          </p:sp>
        </p:grpSp>
        <p:sp>
          <p:nvSpPr>
            <p:cNvPr id="12" name="フローチャート: 記憶データ 11"/>
            <p:cNvSpPr/>
            <p:nvPr/>
          </p:nvSpPr>
          <p:spPr>
            <a:xfrm rot="10800000" flipV="1">
              <a:off x="6567572" y="136078"/>
              <a:ext cx="1283463" cy="646396"/>
            </a:xfrm>
            <a:prstGeom prst="flowChartOnlineStorage">
              <a:avLst/>
            </a:prstGeom>
            <a:solidFill>
              <a:srgbClr val="9FF335"/>
            </a:solidFill>
          </p:spPr>
          <p:style>
            <a:lnRef idx="1">
              <a:schemeClr val="accent1"/>
            </a:lnRef>
            <a:fillRef idx="3">
              <a:schemeClr val="accent1"/>
            </a:fillRef>
            <a:effectRef idx="2">
              <a:schemeClr val="accent1"/>
            </a:effectRef>
            <a:fontRef idx="minor">
              <a:schemeClr val="lt1"/>
            </a:fontRef>
          </p:style>
          <p:txBody>
            <a:bodyPr wrap="none" rtlCol="0" anchor="ctr">
              <a:scene3d>
                <a:camera prst="orthographicFront">
                  <a:rot lat="0" lon="0" rev="0"/>
                </a:camera>
                <a:lightRig rig="threePt" dir="t"/>
              </a:scene3d>
            </a:bodyPr>
            <a:lstStyle/>
            <a:p>
              <a:pPr algn="ctr"/>
              <a:r>
                <a:rPr lang="ja-JP" altLang="en-US" sz="2800" dirty="0" smtClean="0"/>
                <a:t>人口</a:t>
              </a:r>
              <a:endParaRPr kumimoji="1" lang="ja-JP" altLang="en-US" sz="2800" dirty="0"/>
            </a:p>
          </p:txBody>
        </p:sp>
      </p:grpSp>
    </p:spTree>
    <p:extLst>
      <p:ext uri="{BB962C8B-B14F-4D97-AF65-F5344CB8AC3E}">
        <p14:creationId xmlns:p14="http://schemas.microsoft.com/office/powerpoint/2010/main" val="1402373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800" fill="hold"/>
                                        <p:tgtEl>
                                          <p:spTgt spid="7"/>
                                        </p:tgtEl>
                                        <p:attrNameLst>
                                          <p:attrName>ppt_w</p:attrName>
                                        </p:attrNameLst>
                                      </p:cBhvr>
                                      <p:tavLst>
                                        <p:tav tm="0">
                                          <p:val>
                                            <p:fltVal val="0"/>
                                          </p:val>
                                        </p:tav>
                                        <p:tav tm="100000">
                                          <p:val>
                                            <p:strVal val="#ppt_w"/>
                                          </p:val>
                                        </p:tav>
                                      </p:tavLst>
                                    </p:anim>
                                    <p:anim calcmode="lin" valueType="num">
                                      <p:cBhvr>
                                        <p:cTn id="8" dur="800" fill="hold"/>
                                        <p:tgtEl>
                                          <p:spTgt spid="7"/>
                                        </p:tgtEl>
                                        <p:attrNameLst>
                                          <p:attrName>ppt_h</p:attrName>
                                        </p:attrNameLst>
                                      </p:cBhvr>
                                      <p:tavLst>
                                        <p:tav tm="0">
                                          <p:val>
                                            <p:fltVal val="0"/>
                                          </p:val>
                                        </p:tav>
                                        <p:tav tm="100000">
                                          <p:val>
                                            <p:strVal val="#ppt_h"/>
                                          </p:val>
                                        </p:tav>
                                      </p:tavLst>
                                    </p:anim>
                                    <p:animEffect transition="in" filter="fade">
                                      <p:cBhvr>
                                        <p:cTn id="9" dur="8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800" fill="hold"/>
                                        <p:tgtEl>
                                          <p:spTgt spid="6"/>
                                        </p:tgtEl>
                                        <p:attrNameLst>
                                          <p:attrName>ppt_w</p:attrName>
                                        </p:attrNameLst>
                                      </p:cBhvr>
                                      <p:tavLst>
                                        <p:tav tm="0">
                                          <p:val>
                                            <p:fltVal val="0"/>
                                          </p:val>
                                        </p:tav>
                                        <p:tav tm="100000">
                                          <p:val>
                                            <p:strVal val="#ppt_w"/>
                                          </p:val>
                                        </p:tav>
                                      </p:tavLst>
                                    </p:anim>
                                    <p:anim calcmode="lin" valueType="num">
                                      <p:cBhvr>
                                        <p:cTn id="15" dur="800" fill="hold"/>
                                        <p:tgtEl>
                                          <p:spTgt spid="6"/>
                                        </p:tgtEl>
                                        <p:attrNameLst>
                                          <p:attrName>ppt_h</p:attrName>
                                        </p:attrNameLst>
                                      </p:cBhvr>
                                      <p:tavLst>
                                        <p:tav tm="0">
                                          <p:val>
                                            <p:fltVal val="0"/>
                                          </p:val>
                                        </p:tav>
                                        <p:tav tm="100000">
                                          <p:val>
                                            <p:strVal val="#ppt_h"/>
                                          </p:val>
                                        </p:tav>
                                      </p:tavLst>
                                    </p:anim>
                                    <p:animEffect transition="in" filter="fade">
                                      <p:cBhvr>
                                        <p:cTn id="16" dur="800"/>
                                        <p:tgtEl>
                                          <p:spTgt spid="6"/>
                                        </p:tgtEl>
                                      </p:cBhvr>
                                    </p:animEffect>
                                  </p:childTnLst>
                                </p:cTn>
                              </p:par>
                            </p:childTnLst>
                          </p:cTn>
                        </p:par>
                        <p:par>
                          <p:cTn id="17" fill="hold">
                            <p:stCondLst>
                              <p:cond delay="800"/>
                            </p:stCondLst>
                            <p:childTnLst>
                              <p:par>
                                <p:cTn id="18" presetID="53" presetClass="entr" presetSubtype="16"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800" fill="hold"/>
                                        <p:tgtEl>
                                          <p:spTgt spid="2"/>
                                        </p:tgtEl>
                                        <p:attrNameLst>
                                          <p:attrName>ppt_w</p:attrName>
                                        </p:attrNameLst>
                                      </p:cBhvr>
                                      <p:tavLst>
                                        <p:tav tm="0">
                                          <p:val>
                                            <p:fltVal val="0"/>
                                          </p:val>
                                        </p:tav>
                                        <p:tav tm="100000">
                                          <p:val>
                                            <p:strVal val="#ppt_w"/>
                                          </p:val>
                                        </p:tav>
                                      </p:tavLst>
                                    </p:anim>
                                    <p:anim calcmode="lin" valueType="num">
                                      <p:cBhvr>
                                        <p:cTn id="21" dur="800" fill="hold"/>
                                        <p:tgtEl>
                                          <p:spTgt spid="2"/>
                                        </p:tgtEl>
                                        <p:attrNameLst>
                                          <p:attrName>ppt_h</p:attrName>
                                        </p:attrNameLst>
                                      </p:cBhvr>
                                      <p:tavLst>
                                        <p:tav tm="0">
                                          <p:val>
                                            <p:fltVal val="0"/>
                                          </p:val>
                                        </p:tav>
                                        <p:tav tm="100000">
                                          <p:val>
                                            <p:strVal val="#ppt_h"/>
                                          </p:val>
                                        </p:tav>
                                      </p:tavLst>
                                    </p:anim>
                                    <p:animEffect transition="in" filter="fade">
                                      <p:cBhvr>
                                        <p:cTn id="22" dur="8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inVertical)">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barn(inVertical)">
                                      <p:cBhvr>
                                        <p:cTn id="3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図形グループ 19"/>
          <p:cNvGrpSpPr/>
          <p:nvPr/>
        </p:nvGrpSpPr>
        <p:grpSpPr>
          <a:xfrm>
            <a:off x="-34154" y="1654322"/>
            <a:ext cx="4349444" cy="3975021"/>
            <a:chOff x="4355976" y="1612662"/>
            <a:chExt cx="4349444" cy="3975021"/>
          </a:xfrm>
        </p:grpSpPr>
        <p:graphicFrame>
          <p:nvGraphicFramePr>
            <p:cNvPr id="21" name="グラフ 20"/>
            <p:cNvGraphicFramePr>
              <a:graphicFrameLocks/>
            </p:cNvGraphicFramePr>
            <p:nvPr>
              <p:extLst>
                <p:ext uri="{D42A27DB-BD31-4B8C-83A1-F6EECF244321}">
                  <p14:modId xmlns:p14="http://schemas.microsoft.com/office/powerpoint/2010/main" val="1499246613"/>
                </p:ext>
              </p:extLst>
            </p:nvPr>
          </p:nvGraphicFramePr>
          <p:xfrm>
            <a:off x="4355976" y="1612662"/>
            <a:ext cx="4349444" cy="2940537"/>
          </p:xfrm>
          <a:graphic>
            <a:graphicData uri="http://schemas.openxmlformats.org/drawingml/2006/chart">
              <c:chart xmlns:c="http://schemas.openxmlformats.org/drawingml/2006/chart" xmlns:r="http://schemas.openxmlformats.org/officeDocument/2006/relationships" r:id="rId2"/>
            </a:graphicData>
          </a:graphic>
        </p:graphicFrame>
        <p:sp>
          <p:nvSpPr>
            <p:cNvPr id="22" name="テキスト ボックス 21"/>
            <p:cNvSpPr txBox="1"/>
            <p:nvPr/>
          </p:nvSpPr>
          <p:spPr>
            <a:xfrm>
              <a:off x="4536141" y="4510465"/>
              <a:ext cx="1296144" cy="1077218"/>
            </a:xfrm>
            <a:prstGeom prst="rect">
              <a:avLst/>
            </a:prstGeom>
            <a:noFill/>
          </p:spPr>
          <p:txBody>
            <a:bodyPr wrap="square" rtlCol="0">
              <a:spAutoFit/>
            </a:bodyPr>
            <a:lstStyle/>
            <a:p>
              <a:r>
                <a:rPr kumimoji="1" lang="ja-JP" altLang="en-US" sz="1600" b="1" dirty="0" smtClean="0">
                  <a:latin typeface="ＭＳ Ｐゴシック" pitchFamily="50" charset="-128"/>
                  <a:ea typeface="ＭＳ Ｐゴシック" pitchFamily="50" charset="-128"/>
                </a:rPr>
                <a:t>桜まつり</a:t>
              </a:r>
              <a:endParaRPr kumimoji="1" lang="en-US" altLang="ja-JP" sz="1600" b="1" dirty="0" smtClean="0">
                <a:latin typeface="ＭＳ Ｐゴシック" pitchFamily="50" charset="-128"/>
                <a:ea typeface="ＭＳ Ｐゴシック" pitchFamily="50" charset="-128"/>
              </a:endParaRPr>
            </a:p>
            <a:p>
              <a:r>
                <a:rPr kumimoji="1" lang="en-US" altLang="ja-JP" sz="1600" dirty="0" smtClean="0">
                  <a:latin typeface="ＭＳ Ｐゴシック" pitchFamily="50" charset="-128"/>
                  <a:ea typeface="ＭＳ Ｐゴシック" pitchFamily="50" charset="-128"/>
                </a:rPr>
                <a:t>(3/20</a:t>
              </a:r>
              <a:r>
                <a:rPr kumimoji="1" lang="ja-JP" altLang="en-US" sz="1600" dirty="0" smtClean="0">
                  <a:latin typeface="ＭＳ Ｐゴシック" pitchFamily="50" charset="-128"/>
                  <a:ea typeface="ＭＳ Ｐゴシック" pitchFamily="50" charset="-128"/>
                </a:rPr>
                <a:t>～</a:t>
              </a:r>
              <a:r>
                <a:rPr kumimoji="1" lang="en-US" altLang="ja-JP" sz="1600" dirty="0" smtClean="0">
                  <a:latin typeface="ＭＳ Ｐゴシック" pitchFamily="50" charset="-128"/>
                  <a:ea typeface="ＭＳ Ｐゴシック" pitchFamily="50" charset="-128"/>
                </a:rPr>
                <a:t>4/11)</a:t>
              </a:r>
            </a:p>
            <a:p>
              <a:r>
                <a:rPr kumimoji="1" lang="ja-JP" altLang="en-US" sz="1600" b="1" dirty="0" smtClean="0">
                  <a:latin typeface="ＭＳ Ｐゴシック" pitchFamily="50" charset="-128"/>
                  <a:ea typeface="ＭＳ Ｐゴシック" pitchFamily="50" charset="-128"/>
                </a:rPr>
                <a:t>約</a:t>
              </a:r>
              <a:r>
                <a:rPr kumimoji="1" lang="en-US" altLang="ja-JP" sz="1600" b="1" dirty="0" smtClean="0">
                  <a:latin typeface="ＭＳ Ｐゴシック" pitchFamily="50" charset="-128"/>
                  <a:ea typeface="ＭＳ Ｐゴシック" pitchFamily="50" charset="-128"/>
                </a:rPr>
                <a:t>12</a:t>
              </a:r>
              <a:r>
                <a:rPr kumimoji="1" lang="ja-JP" altLang="en-US" sz="1600" b="1" dirty="0" smtClean="0">
                  <a:latin typeface="ＭＳ Ｐゴシック" pitchFamily="50" charset="-128"/>
                  <a:ea typeface="ＭＳ Ｐゴシック" pitchFamily="50" charset="-128"/>
                </a:rPr>
                <a:t>万人</a:t>
              </a:r>
              <a:endParaRPr kumimoji="1" lang="ja-JP" altLang="en-US" sz="1600" b="1" dirty="0">
                <a:latin typeface="ＭＳ Ｐゴシック" pitchFamily="50" charset="-128"/>
                <a:ea typeface="ＭＳ Ｐゴシック" pitchFamily="50" charset="-128"/>
              </a:endParaRPr>
            </a:p>
          </p:txBody>
        </p:sp>
        <p:sp>
          <p:nvSpPr>
            <p:cNvPr id="23" name="正方形/長方形 22"/>
            <p:cNvSpPr/>
            <p:nvPr/>
          </p:nvSpPr>
          <p:spPr>
            <a:xfrm>
              <a:off x="5724128" y="4530243"/>
              <a:ext cx="1252266" cy="830997"/>
            </a:xfrm>
            <a:prstGeom prst="rect">
              <a:avLst/>
            </a:prstGeom>
          </p:spPr>
          <p:txBody>
            <a:bodyPr wrap="none">
              <a:spAutoFit/>
            </a:bodyPr>
            <a:lstStyle/>
            <a:p>
              <a:r>
                <a:rPr lang="ja-JP" altLang="en-US" sz="1600" b="1" dirty="0" smtClean="0">
                  <a:latin typeface="ＭＳ Ｐゴシック" pitchFamily="50" charset="-128"/>
                  <a:ea typeface="ＭＳ Ｐゴシック" pitchFamily="50" charset="-128"/>
                </a:rPr>
                <a:t>キララまつり</a:t>
              </a:r>
              <a:endParaRPr lang="en-US" altLang="ja-JP" sz="1600" b="1" dirty="0" smtClean="0">
                <a:latin typeface="ＭＳ Ｐゴシック" pitchFamily="50" charset="-128"/>
                <a:ea typeface="ＭＳ Ｐゴシック" pitchFamily="50" charset="-128"/>
              </a:endParaRPr>
            </a:p>
            <a:p>
              <a:r>
                <a:rPr lang="en-US" altLang="ja-JP" sz="1600" dirty="0" smtClean="0">
                  <a:latin typeface="ＭＳ Ｐゴシック" pitchFamily="50" charset="-128"/>
                  <a:ea typeface="ＭＳ Ｐゴシック" pitchFamily="50" charset="-128"/>
                </a:rPr>
                <a:t>(8/6</a:t>
              </a:r>
              <a:r>
                <a:rPr lang="ja-JP" altLang="en-US" sz="1600" dirty="0" smtClean="0">
                  <a:latin typeface="ＭＳ Ｐゴシック" pitchFamily="50" charset="-128"/>
                  <a:ea typeface="ＭＳ Ｐゴシック" pitchFamily="50" charset="-128"/>
                </a:rPr>
                <a:t>～</a:t>
              </a:r>
              <a:r>
                <a:rPr lang="en-US" altLang="ja-JP" sz="1600" dirty="0" smtClean="0">
                  <a:latin typeface="ＭＳ Ｐゴシック" pitchFamily="50" charset="-128"/>
                  <a:ea typeface="ＭＳ Ｐゴシック" pitchFamily="50" charset="-128"/>
                </a:rPr>
                <a:t>8/8)</a:t>
              </a:r>
            </a:p>
            <a:p>
              <a:r>
                <a:rPr lang="ja-JP" altLang="en-US" sz="1600" b="1" dirty="0" smtClean="0">
                  <a:latin typeface="ＭＳ Ｐゴシック" pitchFamily="50" charset="-128"/>
                  <a:ea typeface="ＭＳ Ｐゴシック" pitchFamily="50" charset="-128"/>
                </a:rPr>
                <a:t>約</a:t>
              </a:r>
              <a:r>
                <a:rPr lang="en-US" altLang="ja-JP" sz="1600" b="1" dirty="0" smtClean="0">
                  <a:latin typeface="ＭＳ Ｐゴシック" pitchFamily="50" charset="-128"/>
                  <a:ea typeface="ＭＳ Ｐゴシック" pitchFamily="50" charset="-128"/>
                </a:rPr>
                <a:t>18.8</a:t>
              </a:r>
              <a:r>
                <a:rPr lang="ja-JP" altLang="en-US" sz="1600" b="1" dirty="0" smtClean="0">
                  <a:latin typeface="ＭＳ Ｐゴシック" pitchFamily="50" charset="-128"/>
                  <a:ea typeface="ＭＳ Ｐゴシック" pitchFamily="50" charset="-128"/>
                </a:rPr>
                <a:t>万人</a:t>
              </a:r>
              <a:endParaRPr lang="ja-JP" altLang="en-US" sz="1600" b="1" dirty="0">
                <a:latin typeface="ＭＳ Ｐゴシック" pitchFamily="50" charset="-128"/>
                <a:ea typeface="ＭＳ Ｐゴシック" pitchFamily="50" charset="-128"/>
              </a:endParaRPr>
            </a:p>
          </p:txBody>
        </p:sp>
        <p:sp>
          <p:nvSpPr>
            <p:cNvPr id="24" name="正方形/長方形 23"/>
            <p:cNvSpPr/>
            <p:nvPr/>
          </p:nvSpPr>
          <p:spPr>
            <a:xfrm>
              <a:off x="6948264" y="4530243"/>
              <a:ext cx="1005403" cy="830997"/>
            </a:xfrm>
            <a:prstGeom prst="rect">
              <a:avLst/>
            </a:prstGeom>
          </p:spPr>
          <p:txBody>
            <a:bodyPr wrap="square">
              <a:spAutoFit/>
            </a:bodyPr>
            <a:lstStyle/>
            <a:p>
              <a:r>
                <a:rPr lang="ja-JP" altLang="en-US" sz="1600" b="1" dirty="0" smtClean="0">
                  <a:latin typeface="ＭＳ Ｐゴシック" pitchFamily="50" charset="-128"/>
                  <a:ea typeface="ＭＳ Ｐゴシック" pitchFamily="50" charset="-128"/>
                </a:rPr>
                <a:t>花火大会</a:t>
              </a:r>
              <a:endParaRPr lang="en-US" altLang="ja-JP" sz="1600" b="1" dirty="0" smtClean="0">
                <a:latin typeface="ＭＳ Ｐゴシック" pitchFamily="50" charset="-128"/>
                <a:ea typeface="ＭＳ Ｐゴシック" pitchFamily="50" charset="-128"/>
              </a:endParaRPr>
            </a:p>
            <a:p>
              <a:r>
                <a:rPr lang="en-US" altLang="ja-JP" sz="1600" dirty="0" smtClean="0">
                  <a:latin typeface="ＭＳ Ｐゴシック" pitchFamily="50" charset="-128"/>
                  <a:ea typeface="ＭＳ Ｐゴシック" pitchFamily="50" charset="-128"/>
                </a:rPr>
                <a:t>(10/2)</a:t>
              </a:r>
            </a:p>
            <a:p>
              <a:r>
                <a:rPr lang="ja-JP" altLang="en-US" sz="1600" b="1" dirty="0" smtClean="0">
                  <a:latin typeface="ＭＳ Ｐゴシック" pitchFamily="50" charset="-128"/>
                  <a:ea typeface="ＭＳ Ｐゴシック" pitchFamily="50" charset="-128"/>
                </a:rPr>
                <a:t>約</a:t>
              </a:r>
              <a:r>
                <a:rPr lang="en-US" altLang="ja-JP" sz="1600" b="1" dirty="0" smtClean="0">
                  <a:latin typeface="ＭＳ Ｐゴシック" pitchFamily="50" charset="-128"/>
                  <a:ea typeface="ＭＳ Ｐゴシック" pitchFamily="50" charset="-128"/>
                </a:rPr>
                <a:t>80</a:t>
              </a:r>
              <a:r>
                <a:rPr lang="ja-JP" altLang="en-US" sz="1600" b="1" dirty="0" smtClean="0">
                  <a:latin typeface="ＭＳ Ｐゴシック" pitchFamily="50" charset="-128"/>
                  <a:ea typeface="ＭＳ Ｐゴシック" pitchFamily="50" charset="-128"/>
                </a:rPr>
                <a:t>万人</a:t>
              </a:r>
              <a:endParaRPr lang="ja-JP" altLang="en-US" sz="1600" b="1" dirty="0">
                <a:latin typeface="ＭＳ Ｐゴシック" pitchFamily="50" charset="-128"/>
                <a:ea typeface="ＭＳ Ｐゴシック" pitchFamily="50" charset="-128"/>
              </a:endParaRPr>
            </a:p>
          </p:txBody>
        </p:sp>
      </p:grpSp>
      <p:grpSp>
        <p:nvGrpSpPr>
          <p:cNvPr id="25" name="図形グループ 24"/>
          <p:cNvGrpSpPr/>
          <p:nvPr/>
        </p:nvGrpSpPr>
        <p:grpSpPr>
          <a:xfrm>
            <a:off x="4229108" y="1459833"/>
            <a:ext cx="4914892" cy="4680992"/>
            <a:chOff x="1990646" y="2207720"/>
            <a:chExt cx="5687238" cy="2613512"/>
          </a:xfrm>
        </p:grpSpPr>
        <p:grpSp>
          <p:nvGrpSpPr>
            <p:cNvPr id="26" name="図形グループ 25"/>
            <p:cNvGrpSpPr/>
            <p:nvPr/>
          </p:nvGrpSpPr>
          <p:grpSpPr>
            <a:xfrm>
              <a:off x="1990646" y="2207720"/>
              <a:ext cx="5687238" cy="2613512"/>
              <a:chOff x="1521723" y="932717"/>
              <a:chExt cx="5687238" cy="2613512"/>
            </a:xfrm>
          </p:grpSpPr>
          <p:grpSp>
            <p:nvGrpSpPr>
              <p:cNvPr id="28" name="図形グループ 27"/>
              <p:cNvGrpSpPr/>
              <p:nvPr/>
            </p:nvGrpSpPr>
            <p:grpSpPr>
              <a:xfrm>
                <a:off x="1817811" y="1265944"/>
                <a:ext cx="5391150" cy="2280285"/>
                <a:chOff x="713887" y="1265944"/>
                <a:chExt cx="5391150" cy="2280285"/>
              </a:xfrm>
            </p:grpSpPr>
            <p:pic>
              <p:nvPicPr>
                <p:cNvPr id="30" name="図 29"/>
                <p:cNvPicPr/>
                <p:nvPr/>
              </p:nvPicPr>
              <p:blipFill>
                <a:blip r:embed="rId3">
                  <a:extLst>
                    <a:ext uri="{28A0092B-C50C-407E-A947-70E740481C1C}">
                      <a14:useLocalDpi xmlns:a14="http://schemas.microsoft.com/office/drawing/2010/main" val="0"/>
                    </a:ext>
                  </a:extLst>
                </a:blip>
                <a:srcRect/>
                <a:stretch>
                  <a:fillRect/>
                </a:stretch>
              </p:blipFill>
              <p:spPr bwMode="auto">
                <a:xfrm>
                  <a:off x="713887" y="1265944"/>
                  <a:ext cx="5391150" cy="2280285"/>
                </a:xfrm>
                <a:prstGeom prst="rect">
                  <a:avLst/>
                </a:prstGeom>
                <a:noFill/>
                <a:ln>
                  <a:noFill/>
                </a:ln>
              </p:spPr>
            </p:pic>
            <p:sp>
              <p:nvSpPr>
                <p:cNvPr id="31" name="円/楕円 30"/>
                <p:cNvSpPr/>
                <p:nvPr/>
              </p:nvSpPr>
              <p:spPr>
                <a:xfrm>
                  <a:off x="1670539" y="2230241"/>
                  <a:ext cx="649215" cy="1140144"/>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2" name="下矢印 31"/>
                <p:cNvSpPr/>
                <p:nvPr/>
              </p:nvSpPr>
              <p:spPr>
                <a:xfrm>
                  <a:off x="2461847" y="2230241"/>
                  <a:ext cx="537308" cy="1140144"/>
                </a:xfrm>
                <a:prstGeom prst="downArrow">
                  <a:avLst/>
                </a:prstGeom>
                <a:gradFill flip="none" rotWithShape="1">
                  <a:gsLst>
                    <a:gs pos="4000">
                      <a:schemeClr val="accent3">
                        <a:lumMod val="75000"/>
                        <a:alpha val="79000"/>
                      </a:schemeClr>
                    </a:gs>
                    <a:gs pos="100000">
                      <a:srgbClr val="FFFFFF">
                        <a:alpha val="79000"/>
                      </a:srgbClr>
                    </a:gs>
                  </a:gsLst>
                  <a:lin ang="5400000" scaled="0"/>
                  <a:tileRect/>
                </a:gra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kumimoji="1" lang="ja-JP" altLang="en-US"/>
                </a:p>
              </p:txBody>
            </p:sp>
          </p:grpSp>
          <p:sp>
            <p:nvSpPr>
              <p:cNvPr id="29" name="線吹き出し 1 (枠付き) 28"/>
              <p:cNvSpPr/>
              <p:nvPr/>
            </p:nvSpPr>
            <p:spPr>
              <a:xfrm>
                <a:off x="1521723" y="932717"/>
                <a:ext cx="2456202" cy="307395"/>
              </a:xfrm>
              <a:prstGeom prst="borderCallout1">
                <a:avLst>
                  <a:gd name="adj1" fmla="val 98511"/>
                  <a:gd name="adj2" fmla="val 22812"/>
                  <a:gd name="adj3" fmla="val 734643"/>
                  <a:gd name="adj4" fmla="val 66234"/>
                </a:avLst>
              </a:prstGeom>
              <a:solidFill>
                <a:schemeClr val="accent3">
                  <a:lumMod val="75000"/>
                  <a:alpha val="5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dirty="0" smtClean="0"/>
                  <a:t>震災の影響？</a:t>
                </a:r>
                <a:endParaRPr kumimoji="1" lang="ja-JP" altLang="en-US" dirty="0"/>
              </a:p>
            </p:txBody>
          </p:sp>
        </p:grpSp>
        <p:sp>
          <p:nvSpPr>
            <p:cNvPr id="27" name="円/楕円 26"/>
            <p:cNvSpPr/>
            <p:nvPr/>
          </p:nvSpPr>
          <p:spPr>
            <a:xfrm>
              <a:off x="3355295" y="4430465"/>
              <a:ext cx="537306" cy="214923"/>
            </a:xfrm>
            <a:prstGeom prst="ellipse">
              <a:avLst/>
            </a:prstGeom>
            <a:solidFill>
              <a:srgbClr val="FF0000">
                <a:alpha val="46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sp>
        <p:nvSpPr>
          <p:cNvPr id="33" name="上矢印吹き出し 32"/>
          <p:cNvSpPr/>
          <p:nvPr/>
        </p:nvSpPr>
        <p:spPr>
          <a:xfrm>
            <a:off x="396887" y="5402900"/>
            <a:ext cx="3640024" cy="982007"/>
          </a:xfrm>
          <a:prstGeom prst="upArrowCallou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ja-JP" altLang="ja-JP" sz="2800" dirty="0">
                <a:solidFill>
                  <a:schemeClr val="tx1"/>
                </a:solidFill>
              </a:rPr>
              <a:t>イベント依存型の観光</a:t>
            </a:r>
            <a:endParaRPr kumimoji="1" lang="ja-JP" altLang="en-US" sz="2800" dirty="0"/>
          </a:p>
        </p:txBody>
      </p:sp>
      <p:grpSp>
        <p:nvGrpSpPr>
          <p:cNvPr id="34" name="図形グループ 33"/>
          <p:cNvGrpSpPr/>
          <p:nvPr/>
        </p:nvGrpSpPr>
        <p:grpSpPr>
          <a:xfrm>
            <a:off x="109483" y="136056"/>
            <a:ext cx="8915956" cy="646404"/>
            <a:chOff x="18436" y="136070"/>
            <a:chExt cx="8915956" cy="646404"/>
          </a:xfrm>
        </p:grpSpPr>
        <p:grpSp>
          <p:nvGrpSpPr>
            <p:cNvPr id="35" name="図形グループ 34"/>
            <p:cNvGrpSpPr/>
            <p:nvPr/>
          </p:nvGrpSpPr>
          <p:grpSpPr>
            <a:xfrm>
              <a:off x="18436" y="136070"/>
              <a:ext cx="8915956" cy="646404"/>
              <a:chOff x="67704" y="136079"/>
              <a:chExt cx="9932055" cy="646402"/>
            </a:xfrm>
          </p:grpSpPr>
          <p:sp>
            <p:nvSpPr>
              <p:cNvPr id="37" name="フローチャート: 記憶データ 36"/>
              <p:cNvSpPr/>
              <p:nvPr/>
            </p:nvSpPr>
            <p:spPr>
              <a:xfrm rot="10800000" flipV="1">
                <a:off x="2490293" y="136081"/>
                <a:ext cx="1383854" cy="646395"/>
              </a:xfrm>
              <a:prstGeom prst="flowChartOnlineStorage">
                <a:avLst/>
              </a:prstGeom>
              <a:solidFill>
                <a:srgbClr val="6CA326"/>
              </a:solidFill>
            </p:spPr>
            <p:style>
              <a:lnRef idx="1">
                <a:schemeClr val="accent1"/>
              </a:lnRef>
              <a:fillRef idx="3">
                <a:schemeClr val="accent1"/>
              </a:fillRef>
              <a:effectRef idx="2">
                <a:schemeClr val="accent1"/>
              </a:effectRef>
              <a:fontRef idx="minor">
                <a:schemeClr val="lt1"/>
              </a:fontRef>
            </p:style>
            <p:txBody>
              <a:bodyPr wrap="none" rtlCol="0" anchor="ctr">
                <a:scene3d>
                  <a:camera prst="orthographicFront">
                    <a:rot lat="0" lon="0" rev="0"/>
                  </a:camera>
                  <a:lightRig rig="threePt" dir="t"/>
                </a:scene3d>
              </a:bodyPr>
              <a:lstStyle/>
              <a:p>
                <a:pPr algn="ctr"/>
                <a:r>
                  <a:rPr kumimoji="1" lang="ja-JP" altLang="en-US" sz="2800" dirty="0" smtClean="0">
                    <a:solidFill>
                      <a:srgbClr val="FF0000"/>
                    </a:solidFill>
                  </a:rPr>
                  <a:t>観光</a:t>
                </a:r>
                <a:endParaRPr kumimoji="1" lang="ja-JP" altLang="en-US" sz="2800" dirty="0">
                  <a:solidFill>
                    <a:srgbClr val="FF0000"/>
                  </a:solidFill>
                </a:endParaRPr>
              </a:p>
            </p:txBody>
          </p:sp>
          <p:sp>
            <p:nvSpPr>
              <p:cNvPr id="38" name="フローチャート: 記憶データ 37"/>
              <p:cNvSpPr/>
              <p:nvPr/>
            </p:nvSpPr>
            <p:spPr>
              <a:xfrm rot="10800000" flipV="1">
                <a:off x="3705380" y="136085"/>
                <a:ext cx="1383854" cy="646395"/>
              </a:xfrm>
              <a:prstGeom prst="flowChartOnlineStorage">
                <a:avLst/>
              </a:prstGeom>
              <a:solidFill>
                <a:srgbClr val="7FC02C"/>
              </a:solidFill>
            </p:spPr>
            <p:style>
              <a:lnRef idx="1">
                <a:schemeClr val="accent1"/>
              </a:lnRef>
              <a:fillRef idx="3">
                <a:schemeClr val="accent1"/>
              </a:fillRef>
              <a:effectRef idx="2">
                <a:schemeClr val="accent1"/>
              </a:effectRef>
              <a:fontRef idx="minor">
                <a:schemeClr val="lt1"/>
              </a:fontRef>
            </p:style>
            <p:txBody>
              <a:bodyPr wrap="none" rtlCol="0" anchor="ctr">
                <a:scene3d>
                  <a:camera prst="orthographicFront">
                    <a:rot lat="0" lon="0" rev="0"/>
                  </a:camera>
                  <a:lightRig rig="threePt" dir="t"/>
                </a:scene3d>
              </a:bodyPr>
              <a:lstStyle/>
              <a:p>
                <a:pPr algn="ctr"/>
                <a:r>
                  <a:rPr kumimoji="1" lang="ja-JP" altLang="en-US" sz="2800" dirty="0" smtClean="0"/>
                  <a:t>産業</a:t>
                </a:r>
                <a:endParaRPr kumimoji="1" lang="ja-JP" altLang="en-US" sz="2800" dirty="0"/>
              </a:p>
            </p:txBody>
          </p:sp>
          <p:sp>
            <p:nvSpPr>
              <p:cNvPr id="39" name="フローチャート: 記憶データ 38"/>
              <p:cNvSpPr/>
              <p:nvPr/>
            </p:nvSpPr>
            <p:spPr>
              <a:xfrm rot="10800000" flipV="1">
                <a:off x="4933388" y="136082"/>
                <a:ext cx="1383854" cy="646395"/>
              </a:xfrm>
              <a:prstGeom prst="flowChartOnlineStorage">
                <a:avLst/>
              </a:prstGeom>
              <a:solidFill>
                <a:srgbClr val="8FDA30"/>
              </a:solidFill>
            </p:spPr>
            <p:style>
              <a:lnRef idx="1">
                <a:schemeClr val="accent1"/>
              </a:lnRef>
              <a:fillRef idx="3">
                <a:schemeClr val="accent1"/>
              </a:fillRef>
              <a:effectRef idx="2">
                <a:schemeClr val="accent1"/>
              </a:effectRef>
              <a:fontRef idx="minor">
                <a:schemeClr val="lt1"/>
              </a:fontRef>
            </p:style>
            <p:txBody>
              <a:bodyPr wrap="none" rtlCol="0" anchor="ctr">
                <a:scene3d>
                  <a:camera prst="orthographicFront">
                    <a:rot lat="0" lon="0" rev="0"/>
                  </a:camera>
                  <a:lightRig rig="threePt" dir="t"/>
                </a:scene3d>
              </a:bodyPr>
              <a:lstStyle/>
              <a:p>
                <a:pPr algn="ctr"/>
                <a:r>
                  <a:rPr lang="ja-JP" altLang="en-US" sz="2800" dirty="0" smtClean="0">
                    <a:solidFill>
                      <a:schemeClr val="bg1"/>
                    </a:solidFill>
                  </a:rPr>
                  <a:t>防犯</a:t>
                </a:r>
                <a:endParaRPr kumimoji="1" lang="ja-JP" altLang="en-US" sz="2800" dirty="0">
                  <a:solidFill>
                    <a:schemeClr val="bg1"/>
                  </a:solidFill>
                </a:endParaRPr>
              </a:p>
            </p:txBody>
          </p:sp>
          <p:sp>
            <p:nvSpPr>
              <p:cNvPr id="40" name="フローチャート: 記憶データ 39"/>
              <p:cNvSpPr/>
              <p:nvPr/>
            </p:nvSpPr>
            <p:spPr>
              <a:xfrm rot="10800000" flipV="1">
                <a:off x="6153196" y="136079"/>
                <a:ext cx="1383854" cy="646395"/>
              </a:xfrm>
              <a:prstGeom prst="flowChartOnlineStorage">
                <a:avLst/>
              </a:prstGeom>
              <a:solidFill>
                <a:srgbClr val="9FF335"/>
              </a:solidFill>
            </p:spPr>
            <p:style>
              <a:lnRef idx="1">
                <a:schemeClr val="accent1"/>
              </a:lnRef>
              <a:fillRef idx="3">
                <a:schemeClr val="accent1"/>
              </a:fillRef>
              <a:effectRef idx="2">
                <a:schemeClr val="accent1"/>
              </a:effectRef>
              <a:fontRef idx="minor">
                <a:schemeClr val="lt1"/>
              </a:fontRef>
            </p:style>
            <p:txBody>
              <a:bodyPr wrap="none" rtlCol="0" anchor="ctr">
                <a:scene3d>
                  <a:camera prst="orthographicFront">
                    <a:rot lat="0" lon="0" rev="0"/>
                  </a:camera>
                  <a:lightRig rig="threePt" dir="t"/>
                </a:scene3d>
              </a:bodyPr>
              <a:lstStyle/>
              <a:p>
                <a:pPr algn="ctr"/>
                <a:r>
                  <a:rPr lang="ja-JP" altLang="en-US" sz="2800" dirty="0" smtClean="0"/>
                  <a:t>交通</a:t>
                </a:r>
                <a:endParaRPr kumimoji="1" lang="ja-JP" altLang="en-US" sz="2800" dirty="0"/>
              </a:p>
            </p:txBody>
          </p:sp>
          <p:sp>
            <p:nvSpPr>
              <p:cNvPr id="41" name="フローチャート: 記憶データ 40"/>
              <p:cNvSpPr/>
              <p:nvPr/>
            </p:nvSpPr>
            <p:spPr>
              <a:xfrm rot="10800000" flipV="1">
                <a:off x="67704" y="136083"/>
                <a:ext cx="1383854" cy="646395"/>
              </a:xfrm>
              <a:prstGeom prst="flowChartOnlineStorage">
                <a:avLst/>
              </a:prstGeom>
              <a:solidFill>
                <a:srgbClr val="43621A"/>
              </a:solidFill>
            </p:spPr>
            <p:style>
              <a:lnRef idx="1">
                <a:schemeClr val="accent1"/>
              </a:lnRef>
              <a:fillRef idx="3">
                <a:schemeClr val="accent1"/>
              </a:fillRef>
              <a:effectRef idx="2">
                <a:schemeClr val="accent1"/>
              </a:effectRef>
              <a:fontRef idx="minor">
                <a:schemeClr val="lt1"/>
              </a:fontRef>
            </p:style>
            <p:txBody>
              <a:bodyPr wrap="none" rtlCol="0" anchor="ctr">
                <a:scene3d>
                  <a:camera prst="orthographicFront">
                    <a:rot lat="0" lon="0" rev="0"/>
                  </a:camera>
                  <a:lightRig rig="threePt" dir="t"/>
                </a:scene3d>
              </a:bodyPr>
              <a:lstStyle/>
              <a:p>
                <a:pPr algn="ctr"/>
                <a:r>
                  <a:rPr lang="ja-JP" altLang="en-US" sz="2000" dirty="0" smtClean="0">
                    <a:solidFill>
                      <a:srgbClr val="FFFFFF"/>
                    </a:solidFill>
                  </a:rPr>
                  <a:t>懇談会</a:t>
                </a:r>
                <a:endParaRPr kumimoji="1" lang="ja-JP" altLang="en-US" sz="2000" dirty="0">
                  <a:solidFill>
                    <a:srgbClr val="FFFFFF"/>
                  </a:solidFill>
                </a:endParaRPr>
              </a:p>
            </p:txBody>
          </p:sp>
          <p:sp>
            <p:nvSpPr>
              <p:cNvPr id="42" name="フローチャート: 記憶データ 41"/>
              <p:cNvSpPr/>
              <p:nvPr/>
            </p:nvSpPr>
            <p:spPr>
              <a:xfrm rot="10800000" flipV="1">
                <a:off x="1280654" y="136079"/>
                <a:ext cx="1383854" cy="646395"/>
              </a:xfrm>
              <a:prstGeom prst="flowChartOnlineStorage">
                <a:avLst/>
              </a:prstGeom>
              <a:solidFill>
                <a:srgbClr val="547E1E"/>
              </a:solidFill>
            </p:spPr>
            <p:style>
              <a:lnRef idx="1">
                <a:schemeClr val="accent1"/>
              </a:lnRef>
              <a:fillRef idx="3">
                <a:schemeClr val="accent1"/>
              </a:fillRef>
              <a:effectRef idx="2">
                <a:schemeClr val="accent1"/>
              </a:effectRef>
              <a:fontRef idx="minor">
                <a:schemeClr val="lt1"/>
              </a:fontRef>
            </p:style>
            <p:txBody>
              <a:bodyPr wrap="none" rtlCol="0" anchor="ctr">
                <a:scene3d>
                  <a:camera prst="orthographicFront">
                    <a:rot lat="0" lon="0" rev="0"/>
                  </a:camera>
                  <a:lightRig rig="threePt" dir="t"/>
                </a:scene3d>
              </a:bodyPr>
              <a:lstStyle/>
              <a:p>
                <a:pPr algn="ctr"/>
                <a:r>
                  <a:rPr lang="ja-JP" altLang="en-US" dirty="0" smtClean="0"/>
                  <a:t>　</a:t>
                </a:r>
                <a:r>
                  <a:rPr lang="ja-JP" altLang="en-US" dirty="0" smtClean="0">
                    <a:solidFill>
                      <a:schemeClr val="bg1"/>
                    </a:solidFill>
                  </a:rPr>
                  <a:t>現地見学</a:t>
                </a:r>
                <a:endParaRPr kumimoji="1" lang="ja-JP" altLang="en-US" dirty="0">
                  <a:solidFill>
                    <a:schemeClr val="bg1"/>
                  </a:solidFill>
                </a:endParaRPr>
              </a:p>
            </p:txBody>
          </p:sp>
          <p:sp>
            <p:nvSpPr>
              <p:cNvPr id="43" name="フローチャート: 記憶データ 42"/>
              <p:cNvSpPr/>
              <p:nvPr/>
            </p:nvSpPr>
            <p:spPr>
              <a:xfrm rot="10800000" flipV="1">
                <a:off x="8615906" y="136086"/>
                <a:ext cx="1383853" cy="646395"/>
              </a:xfrm>
              <a:prstGeom prst="flowChartOnlineStorage">
                <a:avLst/>
              </a:prstGeom>
              <a:solidFill>
                <a:srgbClr val="A6FF35"/>
              </a:solidFill>
            </p:spPr>
            <p:style>
              <a:lnRef idx="1">
                <a:schemeClr val="accent1"/>
              </a:lnRef>
              <a:fillRef idx="3">
                <a:schemeClr val="accent1"/>
              </a:fillRef>
              <a:effectRef idx="2">
                <a:schemeClr val="accent1"/>
              </a:effectRef>
              <a:fontRef idx="minor">
                <a:schemeClr val="lt1"/>
              </a:fontRef>
            </p:style>
            <p:txBody>
              <a:bodyPr wrap="none" rtlCol="0" anchor="ctr">
                <a:scene3d>
                  <a:camera prst="orthographicFront">
                    <a:rot lat="0" lon="0" rev="0"/>
                  </a:camera>
                  <a:lightRig rig="threePt" dir="t"/>
                </a:scene3d>
              </a:bodyPr>
              <a:lstStyle/>
              <a:p>
                <a:pPr algn="ctr"/>
                <a:r>
                  <a:rPr lang="ja-JP" altLang="en-US" dirty="0" smtClean="0"/>
                  <a:t>　課題総括</a:t>
                </a:r>
                <a:endParaRPr kumimoji="1" lang="ja-JP" altLang="en-US" dirty="0"/>
              </a:p>
            </p:txBody>
          </p:sp>
        </p:grpSp>
        <p:sp>
          <p:nvSpPr>
            <p:cNvPr id="36" name="フローチャート: 記憶データ 35"/>
            <p:cNvSpPr/>
            <p:nvPr/>
          </p:nvSpPr>
          <p:spPr>
            <a:xfrm rot="10800000" flipV="1">
              <a:off x="6567572" y="136078"/>
              <a:ext cx="1283463" cy="646396"/>
            </a:xfrm>
            <a:prstGeom prst="flowChartOnlineStorage">
              <a:avLst/>
            </a:prstGeom>
            <a:solidFill>
              <a:srgbClr val="9FF335"/>
            </a:solidFill>
          </p:spPr>
          <p:style>
            <a:lnRef idx="1">
              <a:schemeClr val="accent1"/>
            </a:lnRef>
            <a:fillRef idx="3">
              <a:schemeClr val="accent1"/>
            </a:fillRef>
            <a:effectRef idx="2">
              <a:schemeClr val="accent1"/>
            </a:effectRef>
            <a:fontRef idx="minor">
              <a:schemeClr val="lt1"/>
            </a:fontRef>
          </p:style>
          <p:txBody>
            <a:bodyPr wrap="none" rtlCol="0" anchor="ctr">
              <a:scene3d>
                <a:camera prst="orthographicFront">
                  <a:rot lat="0" lon="0" rev="0"/>
                </a:camera>
                <a:lightRig rig="threePt" dir="t"/>
              </a:scene3d>
            </a:bodyPr>
            <a:lstStyle/>
            <a:p>
              <a:pPr algn="ctr"/>
              <a:r>
                <a:rPr lang="ja-JP" altLang="en-US" sz="2800" dirty="0" smtClean="0"/>
                <a:t>人口</a:t>
              </a:r>
              <a:endParaRPr kumimoji="1" lang="ja-JP" altLang="en-US" sz="2800" dirty="0"/>
            </a:p>
          </p:txBody>
        </p:sp>
      </p:grpSp>
    </p:spTree>
    <p:extLst>
      <p:ext uri="{BB962C8B-B14F-4D97-AF65-F5344CB8AC3E}">
        <p14:creationId xmlns:p14="http://schemas.microsoft.com/office/powerpoint/2010/main" val="2843279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図形グループ 34"/>
          <p:cNvGrpSpPr/>
          <p:nvPr/>
        </p:nvGrpSpPr>
        <p:grpSpPr>
          <a:xfrm>
            <a:off x="-382815" y="964693"/>
            <a:ext cx="9292195" cy="5353272"/>
            <a:chOff x="-397270" y="158077"/>
            <a:chExt cx="9292195" cy="5353272"/>
          </a:xfrm>
        </p:grpSpPr>
        <p:pic>
          <p:nvPicPr>
            <p:cNvPr id="20" name="Picture 21" descr="土浦"/>
            <p:cNvPicPr>
              <a:picLocks noChangeAspect="1" noChangeArrowheads="1"/>
            </p:cNvPicPr>
            <p:nvPr/>
          </p:nvPicPr>
          <p:blipFill>
            <a:blip r:embed="rId3">
              <a:clrChange>
                <a:clrFrom>
                  <a:srgbClr val="FFFFFF"/>
                </a:clrFrom>
                <a:clrTo>
                  <a:srgbClr val="FFFFFF">
                    <a:alpha val="0"/>
                  </a:srgbClr>
                </a:clrTo>
              </a:clrChange>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397270" y="158077"/>
              <a:ext cx="8461624" cy="53532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13" name="図形グループ 12"/>
            <p:cNvGrpSpPr/>
            <p:nvPr/>
          </p:nvGrpSpPr>
          <p:grpSpPr>
            <a:xfrm>
              <a:off x="178378" y="333851"/>
              <a:ext cx="8716547" cy="3998115"/>
              <a:chOff x="178378" y="333851"/>
              <a:chExt cx="8716547" cy="3998115"/>
            </a:xfrm>
          </p:grpSpPr>
          <p:sp>
            <p:nvSpPr>
              <p:cNvPr id="9" name="角丸四角形 8"/>
              <p:cNvSpPr/>
              <p:nvPr/>
            </p:nvSpPr>
            <p:spPr>
              <a:xfrm>
                <a:off x="3719695" y="3957738"/>
                <a:ext cx="871641" cy="374228"/>
              </a:xfrm>
              <a:prstGeom prst="roundRect">
                <a:avLst/>
              </a:prstGeom>
              <a:solidFill>
                <a:schemeClr val="accent5">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dirty="0" smtClean="0"/>
                  <a:t>霞ヶ浦</a:t>
                </a:r>
                <a:endParaRPr kumimoji="1" lang="ja-JP" altLang="en-US" dirty="0"/>
              </a:p>
            </p:txBody>
          </p:sp>
          <p:sp>
            <p:nvSpPr>
              <p:cNvPr id="21" name="角丸四角形 20"/>
              <p:cNvSpPr/>
              <p:nvPr/>
            </p:nvSpPr>
            <p:spPr>
              <a:xfrm>
                <a:off x="3203058" y="3544135"/>
                <a:ext cx="1388278" cy="374228"/>
              </a:xfrm>
              <a:prstGeom prst="roundRect">
                <a:avLst/>
              </a:prstGeom>
              <a:solidFill>
                <a:schemeClr val="bg2">
                  <a:lumMod val="50000"/>
                </a:schemeClr>
              </a:solidFill>
              <a:ln>
                <a:solidFill>
                  <a:schemeClr val="bg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dirty="0" smtClean="0"/>
                  <a:t>まちかど蔵</a:t>
                </a:r>
                <a:endParaRPr kumimoji="1" lang="ja-JP" altLang="en-US" dirty="0"/>
              </a:p>
            </p:txBody>
          </p:sp>
          <p:sp>
            <p:nvSpPr>
              <p:cNvPr id="11" name="線吹き出し 1 (枠付き) 10"/>
              <p:cNvSpPr/>
              <p:nvPr/>
            </p:nvSpPr>
            <p:spPr>
              <a:xfrm>
                <a:off x="5633638" y="669073"/>
                <a:ext cx="3261287" cy="1230415"/>
              </a:xfrm>
              <a:prstGeom prst="borderCallout1">
                <a:avLst>
                  <a:gd name="adj1" fmla="val 113640"/>
                  <a:gd name="adj2" fmla="val 55297"/>
                  <a:gd name="adj3" fmla="val 277323"/>
                  <a:gd name="adj4" fmla="val -33497"/>
                </a:avLst>
              </a:prstGeom>
              <a:solidFill>
                <a:schemeClr val="accent5">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r>
                  <a:rPr lang="en-US" altLang="ja-JP" dirty="0" smtClean="0"/>
                  <a:t>■</a:t>
                </a:r>
                <a:r>
                  <a:rPr lang="ja-JP" altLang="en-US" dirty="0" smtClean="0"/>
                  <a:t>ヨット／クルージング／釣り場</a:t>
                </a:r>
                <a:endParaRPr lang="en-US" altLang="ja-JP" dirty="0" smtClean="0"/>
              </a:p>
              <a:p>
                <a:r>
                  <a:rPr kumimoji="1" lang="en-US" altLang="ja-JP" dirty="0" smtClean="0"/>
                  <a:t>■</a:t>
                </a:r>
                <a:r>
                  <a:rPr kumimoji="1" lang="ja-JP" altLang="en-US" dirty="0" smtClean="0"/>
                  <a:t>霞ヶ浦総合公園（オランダ型</a:t>
                </a:r>
                <a:endParaRPr kumimoji="1" lang="en-US" altLang="ja-JP" dirty="0" smtClean="0"/>
              </a:p>
              <a:p>
                <a:r>
                  <a:rPr lang="ja-JP" altLang="ja-JP" dirty="0"/>
                  <a:t>　</a:t>
                </a:r>
                <a:r>
                  <a:rPr kumimoji="1" lang="ja-JP" altLang="en-US" dirty="0" smtClean="0"/>
                  <a:t>　風車／チューリップ畑／国民</a:t>
                </a:r>
                <a:endParaRPr kumimoji="1" lang="en-US" altLang="ja-JP" dirty="0" smtClean="0"/>
              </a:p>
              <a:p>
                <a:r>
                  <a:rPr lang="ja-JP" altLang="ja-JP" dirty="0"/>
                  <a:t>　</a:t>
                </a:r>
                <a:r>
                  <a:rPr kumimoji="1" lang="ja-JP" altLang="en-US" dirty="0" smtClean="0"/>
                  <a:t>　宿舎／バードウォッチング）</a:t>
                </a:r>
                <a:endParaRPr kumimoji="1" lang="en-US" altLang="ja-JP" dirty="0" smtClean="0"/>
              </a:p>
            </p:txBody>
          </p:sp>
          <p:sp>
            <p:nvSpPr>
              <p:cNvPr id="22" name="角丸四角形 21"/>
              <p:cNvSpPr/>
              <p:nvPr/>
            </p:nvSpPr>
            <p:spPr>
              <a:xfrm>
                <a:off x="3099950" y="2993817"/>
                <a:ext cx="1237983" cy="374228"/>
              </a:xfrm>
              <a:prstGeom prst="roundRect">
                <a:avLst/>
              </a:prstGeom>
              <a:solidFill>
                <a:srgbClr val="948A54"/>
              </a:solidFill>
              <a:ln>
                <a:solidFill>
                  <a:schemeClr val="bg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dirty="0" smtClean="0"/>
                  <a:t>亀城公園</a:t>
                </a:r>
                <a:endParaRPr kumimoji="1" lang="ja-JP" altLang="en-US" dirty="0"/>
              </a:p>
            </p:txBody>
          </p:sp>
          <p:sp>
            <p:nvSpPr>
              <p:cNvPr id="23" name="角丸四角形 22"/>
              <p:cNvSpPr/>
              <p:nvPr/>
            </p:nvSpPr>
            <p:spPr>
              <a:xfrm>
                <a:off x="2460086" y="1944850"/>
                <a:ext cx="1336566" cy="374228"/>
              </a:xfrm>
              <a:prstGeom prst="roundRect">
                <a:avLst/>
              </a:prstGeom>
              <a:solidFill>
                <a:srgbClr val="948A54"/>
              </a:solidFill>
              <a:ln>
                <a:solidFill>
                  <a:schemeClr val="bg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dirty="0" smtClean="0"/>
                  <a:t>小町の館</a:t>
                </a:r>
                <a:endParaRPr kumimoji="1" lang="ja-JP" altLang="en-US" dirty="0"/>
              </a:p>
            </p:txBody>
          </p:sp>
          <p:sp>
            <p:nvSpPr>
              <p:cNvPr id="24" name="角丸四角形 23"/>
              <p:cNvSpPr/>
              <p:nvPr/>
            </p:nvSpPr>
            <p:spPr>
              <a:xfrm>
                <a:off x="2460086" y="1297762"/>
                <a:ext cx="1603733" cy="374228"/>
              </a:xfrm>
              <a:prstGeom prst="roundRect">
                <a:avLst/>
              </a:prstGeom>
              <a:solidFill>
                <a:srgbClr val="008000"/>
              </a:solidFill>
              <a:ln>
                <a:solidFill>
                  <a:srgbClr val="206018"/>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dirty="0" smtClean="0"/>
                  <a:t>朝日展望公園</a:t>
                </a:r>
                <a:endParaRPr kumimoji="1" lang="ja-JP" altLang="en-US" dirty="0"/>
              </a:p>
            </p:txBody>
          </p:sp>
          <p:sp>
            <p:nvSpPr>
              <p:cNvPr id="25" name="線吹き出し 1 (枠付き) 24"/>
              <p:cNvSpPr/>
              <p:nvPr/>
            </p:nvSpPr>
            <p:spPr>
              <a:xfrm>
                <a:off x="190333" y="333851"/>
                <a:ext cx="1872866" cy="963911"/>
              </a:xfrm>
              <a:prstGeom prst="borderCallout1">
                <a:avLst>
                  <a:gd name="adj1" fmla="val 53472"/>
                  <a:gd name="adj2" fmla="val 102519"/>
                  <a:gd name="adj3" fmla="val 104005"/>
                  <a:gd name="adj4" fmla="val 159017"/>
                </a:avLst>
              </a:prstGeom>
              <a:solidFill>
                <a:srgbClr val="206018"/>
              </a:solidFill>
              <a:ln>
                <a:solidFill>
                  <a:srgbClr val="206018"/>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altLang="ja-JP" dirty="0" smtClean="0"/>
                  <a:t>■</a:t>
                </a:r>
                <a:r>
                  <a:rPr lang="ja-JP" altLang="en-US" dirty="0" smtClean="0"/>
                  <a:t>パラグライダー</a:t>
                </a:r>
                <a:endParaRPr lang="en-US" altLang="ja-JP" dirty="0" smtClean="0"/>
              </a:p>
              <a:p>
                <a:r>
                  <a:rPr kumimoji="1" lang="en-US" altLang="ja-JP" dirty="0" smtClean="0"/>
                  <a:t>■</a:t>
                </a:r>
                <a:r>
                  <a:rPr kumimoji="1" lang="ja-JP" altLang="en-US" dirty="0" smtClean="0"/>
                  <a:t>関東平野の</a:t>
                </a:r>
                <a:endParaRPr kumimoji="1" lang="en-US" altLang="ja-JP" dirty="0" smtClean="0"/>
              </a:p>
              <a:p>
                <a:r>
                  <a:rPr lang="ja-JP" altLang="ja-JP" dirty="0"/>
                  <a:t>　</a:t>
                </a:r>
                <a:r>
                  <a:rPr lang="ja-JP" altLang="en-US" dirty="0" smtClean="0"/>
                  <a:t>　</a:t>
                </a:r>
                <a:r>
                  <a:rPr kumimoji="1" lang="ja-JP" altLang="en-US" dirty="0" smtClean="0"/>
                  <a:t>パノラマ</a:t>
                </a:r>
                <a:endParaRPr kumimoji="1" lang="ja-JP" altLang="en-US" dirty="0"/>
              </a:p>
            </p:txBody>
          </p:sp>
          <p:sp>
            <p:nvSpPr>
              <p:cNvPr id="28" name="角丸四角形 27"/>
              <p:cNvSpPr/>
              <p:nvPr/>
            </p:nvSpPr>
            <p:spPr>
              <a:xfrm>
                <a:off x="1292720" y="1712374"/>
                <a:ext cx="1445874" cy="374228"/>
              </a:xfrm>
              <a:prstGeom prst="roundRect">
                <a:avLst/>
              </a:prstGeom>
              <a:solidFill>
                <a:srgbClr val="206018"/>
              </a:solidFill>
              <a:ln>
                <a:solidFill>
                  <a:srgbClr val="206018"/>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dirty="0" smtClean="0"/>
                  <a:t>観光果樹園</a:t>
                </a:r>
                <a:endParaRPr kumimoji="1" lang="ja-JP" altLang="en-US" dirty="0"/>
              </a:p>
            </p:txBody>
          </p:sp>
          <p:sp>
            <p:nvSpPr>
              <p:cNvPr id="29" name="線吹き出し 1 (枠付き) 28"/>
              <p:cNvSpPr/>
              <p:nvPr/>
            </p:nvSpPr>
            <p:spPr>
              <a:xfrm>
                <a:off x="178378" y="2404135"/>
                <a:ext cx="1872866" cy="589683"/>
              </a:xfrm>
              <a:prstGeom prst="borderCallout1">
                <a:avLst>
                  <a:gd name="adj1" fmla="val -6144"/>
                  <a:gd name="adj2" fmla="val 34706"/>
                  <a:gd name="adj3" fmla="val -62919"/>
                  <a:gd name="adj4" fmla="val 72435"/>
                </a:avLst>
              </a:prstGeom>
              <a:solidFill>
                <a:srgbClr val="206018"/>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r>
                  <a:rPr kumimoji="1" lang="ja-JP" altLang="en-US" dirty="0" smtClean="0"/>
                  <a:t>ブルーベリー／</a:t>
                </a:r>
                <a:endParaRPr kumimoji="1" lang="en-US" altLang="ja-JP" dirty="0" smtClean="0"/>
              </a:p>
              <a:p>
                <a:r>
                  <a:rPr kumimoji="1" lang="ja-JP" altLang="en-US" dirty="0" smtClean="0"/>
                  <a:t>なし／ぶどう／柿</a:t>
                </a:r>
                <a:endParaRPr kumimoji="1" lang="ja-JP" altLang="en-US" dirty="0"/>
              </a:p>
            </p:txBody>
          </p:sp>
          <p:sp>
            <p:nvSpPr>
              <p:cNvPr id="30" name="角丸四角形 29"/>
              <p:cNvSpPr/>
              <p:nvPr/>
            </p:nvSpPr>
            <p:spPr>
              <a:xfrm>
                <a:off x="3833542" y="2494153"/>
                <a:ext cx="1515587" cy="499665"/>
              </a:xfrm>
              <a:prstGeom prst="roundRect">
                <a:avLst/>
              </a:prstGeom>
              <a:solidFill>
                <a:schemeClr val="bg2">
                  <a:lumMod val="50000"/>
                </a:schemeClr>
              </a:solidFill>
              <a:ln>
                <a:solidFill>
                  <a:schemeClr val="bg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dirty="0" smtClean="0"/>
                  <a:t>旧土浦</a:t>
                </a:r>
                <a:endParaRPr kumimoji="1" lang="en-US" altLang="ja-JP" dirty="0" smtClean="0"/>
              </a:p>
              <a:p>
                <a:pPr algn="ctr"/>
                <a:r>
                  <a:rPr kumimoji="1" lang="ja-JP" altLang="en-US" dirty="0" smtClean="0"/>
                  <a:t>中学校本館</a:t>
                </a:r>
                <a:endParaRPr kumimoji="1" lang="ja-JP" altLang="en-US" dirty="0"/>
              </a:p>
            </p:txBody>
          </p:sp>
          <p:sp>
            <p:nvSpPr>
              <p:cNvPr id="31" name="角丸四角形 30"/>
              <p:cNvSpPr/>
              <p:nvPr/>
            </p:nvSpPr>
            <p:spPr>
              <a:xfrm>
                <a:off x="3796652" y="1712374"/>
                <a:ext cx="1237983" cy="374228"/>
              </a:xfrm>
              <a:prstGeom prst="roundRect">
                <a:avLst/>
              </a:prstGeom>
              <a:solidFill>
                <a:schemeClr val="accent2">
                  <a:lumMod val="40000"/>
                  <a:lumOff val="60000"/>
                </a:schemeClr>
              </a:solidFill>
              <a:ln>
                <a:solidFill>
                  <a:schemeClr val="accent2">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dirty="0" smtClean="0"/>
                  <a:t>竜々峰</a:t>
                </a:r>
                <a:endParaRPr kumimoji="1" lang="ja-JP" altLang="en-US" dirty="0"/>
              </a:p>
            </p:txBody>
          </p:sp>
          <p:sp>
            <p:nvSpPr>
              <p:cNvPr id="32" name="線吹き出し 1 (枠付き) 31"/>
              <p:cNvSpPr/>
              <p:nvPr/>
            </p:nvSpPr>
            <p:spPr>
              <a:xfrm>
                <a:off x="2904903" y="428171"/>
                <a:ext cx="2037221" cy="432307"/>
              </a:xfrm>
              <a:prstGeom prst="borderCallout1">
                <a:avLst>
                  <a:gd name="adj1" fmla="val 113805"/>
                  <a:gd name="adj2" fmla="val 82481"/>
                  <a:gd name="adj3" fmla="val 287628"/>
                  <a:gd name="adj4" fmla="val 90552"/>
                </a:avLst>
              </a:prstGeom>
              <a:solidFill>
                <a:schemeClr val="accent2">
                  <a:lumMod val="40000"/>
                  <a:lumOff val="60000"/>
                </a:schemeClr>
              </a:solidFill>
              <a:ln>
                <a:solidFill>
                  <a:schemeClr val="accent2">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altLang="ja-JP" dirty="0" smtClean="0"/>
                  <a:t>■</a:t>
                </a:r>
                <a:r>
                  <a:rPr lang="ja-JP" altLang="en-US" dirty="0" smtClean="0"/>
                  <a:t>サクラのトンネル</a:t>
                </a:r>
                <a:endParaRPr kumimoji="1" lang="ja-JP" altLang="en-US" dirty="0"/>
              </a:p>
            </p:txBody>
          </p:sp>
          <p:sp>
            <p:nvSpPr>
              <p:cNvPr id="33" name="線吹き出し 1 (枠付き) 32"/>
              <p:cNvSpPr/>
              <p:nvPr/>
            </p:nvSpPr>
            <p:spPr>
              <a:xfrm>
                <a:off x="178378" y="3538542"/>
                <a:ext cx="918510" cy="432307"/>
              </a:xfrm>
              <a:prstGeom prst="borderCallout1">
                <a:avLst>
                  <a:gd name="adj1" fmla="val 24616"/>
                  <a:gd name="adj2" fmla="val 108383"/>
                  <a:gd name="adj3" fmla="val -284227"/>
                  <a:gd name="adj4" fmla="val 277785"/>
                </a:avLst>
              </a:prstGeom>
              <a:solidFill>
                <a:srgbClr val="206018"/>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r>
                  <a:rPr kumimoji="1" lang="ja-JP" altLang="en-US" dirty="0" smtClean="0"/>
                  <a:t>そば畑</a:t>
                </a:r>
                <a:endParaRPr kumimoji="1" lang="ja-JP" altLang="en-US" dirty="0"/>
              </a:p>
            </p:txBody>
          </p:sp>
          <p:sp>
            <p:nvSpPr>
              <p:cNvPr id="34" name="角丸四角形 33"/>
              <p:cNvSpPr/>
              <p:nvPr/>
            </p:nvSpPr>
            <p:spPr>
              <a:xfrm>
                <a:off x="1893720" y="3238021"/>
                <a:ext cx="1463865" cy="374228"/>
              </a:xfrm>
              <a:prstGeom prst="roundRect">
                <a:avLst/>
              </a:prstGeom>
              <a:solidFill>
                <a:srgbClr val="948A54"/>
              </a:solidFill>
              <a:ln>
                <a:solidFill>
                  <a:schemeClr val="bg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dirty="0" smtClean="0"/>
                  <a:t>上</a:t>
                </a:r>
                <a:r>
                  <a:rPr kumimoji="1" lang="ja-JP" altLang="en-US" dirty="0" smtClean="0"/>
                  <a:t>高津貝塚</a:t>
                </a:r>
                <a:endParaRPr kumimoji="1" lang="ja-JP" altLang="en-US" dirty="0"/>
              </a:p>
            </p:txBody>
          </p:sp>
        </p:grpSp>
      </p:grpSp>
      <p:grpSp>
        <p:nvGrpSpPr>
          <p:cNvPr id="40" name="図形グループ 39"/>
          <p:cNvGrpSpPr/>
          <p:nvPr/>
        </p:nvGrpSpPr>
        <p:grpSpPr>
          <a:xfrm>
            <a:off x="1862774" y="1391485"/>
            <a:ext cx="3169752" cy="4161401"/>
            <a:chOff x="1862774" y="1391485"/>
            <a:chExt cx="3169752" cy="4161401"/>
          </a:xfrm>
        </p:grpSpPr>
        <p:sp>
          <p:nvSpPr>
            <p:cNvPr id="36" name="円/楕円 35"/>
            <p:cNvSpPr/>
            <p:nvPr/>
          </p:nvSpPr>
          <p:spPr>
            <a:xfrm>
              <a:off x="1862774" y="1391485"/>
              <a:ext cx="2113168" cy="2065982"/>
            </a:xfrm>
            <a:prstGeom prst="ellipse">
              <a:avLst/>
            </a:prstGeom>
            <a:solidFill>
              <a:schemeClr val="bg2">
                <a:lumMod val="50000"/>
                <a:alpha val="4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7" name="円/楕円 36"/>
            <p:cNvSpPr/>
            <p:nvPr/>
          </p:nvSpPr>
          <p:spPr>
            <a:xfrm>
              <a:off x="2919358" y="3486904"/>
              <a:ext cx="2113168" cy="2065982"/>
            </a:xfrm>
            <a:prstGeom prst="ellipse">
              <a:avLst/>
            </a:prstGeom>
            <a:solidFill>
              <a:srgbClr val="008000">
                <a:alpha val="45000"/>
              </a:srgb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9" name="左右矢印 38"/>
            <p:cNvSpPr/>
            <p:nvPr/>
          </p:nvSpPr>
          <p:spPr>
            <a:xfrm rot="3516517">
              <a:off x="3185435" y="3327662"/>
              <a:ext cx="842321" cy="351375"/>
            </a:xfrm>
            <a:prstGeom prst="lef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grpSp>
        <p:nvGrpSpPr>
          <p:cNvPr id="8" name="図形グループ 7"/>
          <p:cNvGrpSpPr/>
          <p:nvPr/>
        </p:nvGrpSpPr>
        <p:grpSpPr>
          <a:xfrm>
            <a:off x="4948814" y="3771353"/>
            <a:ext cx="4106461" cy="2993892"/>
            <a:chOff x="834759" y="1389854"/>
            <a:chExt cx="5203806" cy="4177514"/>
          </a:xfrm>
        </p:grpSpPr>
        <p:pic>
          <p:nvPicPr>
            <p:cNvPr id="2" name="図 1" descr="スクリーンショット（2013-10-24 14.23.2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30424" y="1389854"/>
              <a:ext cx="2308141" cy="3152583"/>
            </a:xfrm>
            <a:prstGeom prst="rect">
              <a:avLst/>
            </a:prstGeom>
          </p:spPr>
        </p:pic>
        <p:pic>
          <p:nvPicPr>
            <p:cNvPr id="3" name="図 2" descr="スクリーンショット（2013-10-24 14.24.55）.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4759" y="1407290"/>
              <a:ext cx="1446467" cy="2269030"/>
            </a:xfrm>
            <a:prstGeom prst="rect">
              <a:avLst/>
            </a:prstGeom>
          </p:spPr>
        </p:pic>
        <p:pic>
          <p:nvPicPr>
            <p:cNvPr id="5" name="図 4" descr="スクリーンショット（2013-10-24 14.23.36）.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81227" y="1389854"/>
              <a:ext cx="1449196" cy="2286466"/>
            </a:xfrm>
            <a:prstGeom prst="rect">
              <a:avLst/>
            </a:prstGeom>
          </p:spPr>
        </p:pic>
        <p:pic>
          <p:nvPicPr>
            <p:cNvPr id="6" name="図 5" descr="スクリーンショット（2013-10-24 14.25.30）.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0800000">
              <a:off x="3730424" y="4477089"/>
              <a:ext cx="2299664" cy="1090279"/>
            </a:xfrm>
            <a:prstGeom prst="rect">
              <a:avLst/>
            </a:prstGeom>
          </p:spPr>
        </p:pic>
        <p:pic>
          <p:nvPicPr>
            <p:cNvPr id="7" name="図 6" descr="スクリーンショット（2013-10-24 14.26.11）.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34760" y="3676320"/>
              <a:ext cx="2895664" cy="1891046"/>
            </a:xfrm>
            <a:prstGeom prst="rect">
              <a:avLst/>
            </a:prstGeom>
          </p:spPr>
        </p:pic>
      </p:grpSp>
      <p:sp>
        <p:nvSpPr>
          <p:cNvPr id="66" name="正方形/長方形 65"/>
          <p:cNvSpPr/>
          <p:nvPr/>
        </p:nvSpPr>
        <p:spPr>
          <a:xfrm>
            <a:off x="0" y="0"/>
            <a:ext cx="9144000" cy="6858000"/>
          </a:xfrm>
          <a:prstGeom prst="rect">
            <a:avLst/>
          </a:prstGeom>
          <a:solidFill>
            <a:schemeClr val="bg1">
              <a:alpha val="67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67" name="正方形/長方形 66"/>
          <p:cNvSpPr/>
          <p:nvPr/>
        </p:nvSpPr>
        <p:spPr>
          <a:xfrm>
            <a:off x="0" y="2862385"/>
            <a:ext cx="9144000" cy="1862594"/>
          </a:xfrm>
          <a:prstGeom prst="rect">
            <a:avLst/>
          </a:prstGeom>
          <a:solidFill>
            <a:schemeClr val="tx1">
              <a:lumMod val="65000"/>
              <a:lumOff val="35000"/>
            </a:schemeClr>
          </a:solidFill>
        </p:spPr>
        <p:style>
          <a:lnRef idx="1">
            <a:schemeClr val="dk1"/>
          </a:lnRef>
          <a:fillRef idx="3">
            <a:schemeClr val="dk1"/>
          </a:fillRef>
          <a:effectRef idx="2">
            <a:schemeClr val="dk1"/>
          </a:effectRef>
          <a:fontRef idx="minor">
            <a:schemeClr val="lt1"/>
          </a:fontRef>
        </p:style>
        <p:txBody>
          <a:bodyPr rtlCol="0" anchor="ctr"/>
          <a:lstStyle/>
          <a:p>
            <a:r>
              <a:rPr lang="ja-JP" altLang="en-US" sz="3200" dirty="0" smtClean="0"/>
              <a:t>　　　　　　課題</a:t>
            </a:r>
            <a:r>
              <a:rPr lang="ja-JP" altLang="en-US" sz="3200" dirty="0"/>
              <a:t>：</a:t>
            </a:r>
            <a:r>
              <a:rPr lang="en-US" altLang="ja-JP" sz="3200" dirty="0" smtClean="0"/>
              <a:t>■</a:t>
            </a:r>
            <a:r>
              <a:rPr lang="ja-JP" altLang="en-US" sz="3200" dirty="0" smtClean="0"/>
              <a:t>スムーズな接続</a:t>
            </a:r>
            <a:endParaRPr lang="en-US" altLang="ja-JP" sz="3200" dirty="0" smtClean="0"/>
          </a:p>
          <a:p>
            <a:r>
              <a:rPr lang="ja-JP" altLang="en-US" sz="3200" dirty="0" smtClean="0"/>
              <a:t>　　　　　　　　　　</a:t>
            </a:r>
            <a:r>
              <a:rPr lang="en-US" altLang="ja-JP" sz="3200" dirty="0" smtClean="0"/>
              <a:t>■</a:t>
            </a:r>
            <a:r>
              <a:rPr lang="ja-JP" altLang="en-US" sz="3200" dirty="0" smtClean="0"/>
              <a:t>積極的な</a:t>
            </a:r>
            <a:r>
              <a:rPr lang="en-US" altLang="ja-JP" sz="3200" dirty="0" smtClean="0"/>
              <a:t>PR</a:t>
            </a:r>
          </a:p>
          <a:p>
            <a:pPr algn="ctr"/>
            <a:r>
              <a:rPr lang="ja-JP" altLang="en-US" sz="3200" dirty="0" smtClean="0"/>
              <a:t>が足りない！！</a:t>
            </a:r>
            <a:endParaRPr kumimoji="1" lang="ja-JP" altLang="en-US" sz="4000" b="1" dirty="0"/>
          </a:p>
        </p:txBody>
      </p:sp>
      <p:grpSp>
        <p:nvGrpSpPr>
          <p:cNvPr id="56" name="図形グループ 55"/>
          <p:cNvGrpSpPr/>
          <p:nvPr/>
        </p:nvGrpSpPr>
        <p:grpSpPr>
          <a:xfrm>
            <a:off x="109483" y="136056"/>
            <a:ext cx="8915956" cy="646404"/>
            <a:chOff x="18436" y="136070"/>
            <a:chExt cx="8915956" cy="646404"/>
          </a:xfrm>
        </p:grpSpPr>
        <p:grpSp>
          <p:nvGrpSpPr>
            <p:cNvPr id="57" name="図形グループ 56"/>
            <p:cNvGrpSpPr/>
            <p:nvPr/>
          </p:nvGrpSpPr>
          <p:grpSpPr>
            <a:xfrm>
              <a:off x="18436" y="136070"/>
              <a:ext cx="8915956" cy="646404"/>
              <a:chOff x="67704" y="136079"/>
              <a:chExt cx="9932055" cy="646402"/>
            </a:xfrm>
          </p:grpSpPr>
          <p:sp>
            <p:nvSpPr>
              <p:cNvPr id="59" name="フローチャート: 記憶データ 58"/>
              <p:cNvSpPr/>
              <p:nvPr/>
            </p:nvSpPr>
            <p:spPr>
              <a:xfrm rot="10800000" flipV="1">
                <a:off x="2490293" y="136081"/>
                <a:ext cx="1383854" cy="646395"/>
              </a:xfrm>
              <a:prstGeom prst="flowChartOnlineStorage">
                <a:avLst/>
              </a:prstGeom>
              <a:solidFill>
                <a:srgbClr val="6CA326"/>
              </a:solidFill>
            </p:spPr>
            <p:style>
              <a:lnRef idx="1">
                <a:schemeClr val="accent1"/>
              </a:lnRef>
              <a:fillRef idx="3">
                <a:schemeClr val="accent1"/>
              </a:fillRef>
              <a:effectRef idx="2">
                <a:schemeClr val="accent1"/>
              </a:effectRef>
              <a:fontRef idx="minor">
                <a:schemeClr val="lt1"/>
              </a:fontRef>
            </p:style>
            <p:txBody>
              <a:bodyPr wrap="none" rtlCol="0" anchor="ctr">
                <a:scene3d>
                  <a:camera prst="orthographicFront">
                    <a:rot lat="0" lon="0" rev="0"/>
                  </a:camera>
                  <a:lightRig rig="threePt" dir="t"/>
                </a:scene3d>
              </a:bodyPr>
              <a:lstStyle/>
              <a:p>
                <a:pPr algn="ctr"/>
                <a:r>
                  <a:rPr kumimoji="1" lang="ja-JP" altLang="en-US" sz="2800" dirty="0" smtClean="0">
                    <a:solidFill>
                      <a:srgbClr val="FF0000"/>
                    </a:solidFill>
                  </a:rPr>
                  <a:t>観光</a:t>
                </a:r>
                <a:endParaRPr kumimoji="1" lang="ja-JP" altLang="en-US" sz="2800" dirty="0">
                  <a:solidFill>
                    <a:srgbClr val="FF0000"/>
                  </a:solidFill>
                </a:endParaRPr>
              </a:p>
            </p:txBody>
          </p:sp>
          <p:sp>
            <p:nvSpPr>
              <p:cNvPr id="60" name="フローチャート: 記憶データ 59"/>
              <p:cNvSpPr/>
              <p:nvPr/>
            </p:nvSpPr>
            <p:spPr>
              <a:xfrm rot="10800000" flipV="1">
                <a:off x="3705380" y="136085"/>
                <a:ext cx="1383854" cy="646395"/>
              </a:xfrm>
              <a:prstGeom prst="flowChartOnlineStorage">
                <a:avLst/>
              </a:prstGeom>
              <a:solidFill>
                <a:srgbClr val="7FC02C"/>
              </a:solidFill>
            </p:spPr>
            <p:style>
              <a:lnRef idx="1">
                <a:schemeClr val="accent1"/>
              </a:lnRef>
              <a:fillRef idx="3">
                <a:schemeClr val="accent1"/>
              </a:fillRef>
              <a:effectRef idx="2">
                <a:schemeClr val="accent1"/>
              </a:effectRef>
              <a:fontRef idx="minor">
                <a:schemeClr val="lt1"/>
              </a:fontRef>
            </p:style>
            <p:txBody>
              <a:bodyPr wrap="none" rtlCol="0" anchor="ctr">
                <a:scene3d>
                  <a:camera prst="orthographicFront">
                    <a:rot lat="0" lon="0" rev="0"/>
                  </a:camera>
                  <a:lightRig rig="threePt" dir="t"/>
                </a:scene3d>
              </a:bodyPr>
              <a:lstStyle/>
              <a:p>
                <a:pPr algn="ctr"/>
                <a:r>
                  <a:rPr kumimoji="1" lang="ja-JP" altLang="en-US" sz="2800" dirty="0" smtClean="0"/>
                  <a:t>産業</a:t>
                </a:r>
                <a:endParaRPr kumimoji="1" lang="ja-JP" altLang="en-US" sz="2800" dirty="0"/>
              </a:p>
            </p:txBody>
          </p:sp>
          <p:sp>
            <p:nvSpPr>
              <p:cNvPr id="61" name="フローチャート: 記憶データ 60"/>
              <p:cNvSpPr/>
              <p:nvPr/>
            </p:nvSpPr>
            <p:spPr>
              <a:xfrm rot="10800000" flipV="1">
                <a:off x="4933388" y="136082"/>
                <a:ext cx="1383854" cy="646395"/>
              </a:xfrm>
              <a:prstGeom prst="flowChartOnlineStorage">
                <a:avLst/>
              </a:prstGeom>
              <a:solidFill>
                <a:srgbClr val="8FDA30"/>
              </a:solidFill>
            </p:spPr>
            <p:style>
              <a:lnRef idx="1">
                <a:schemeClr val="accent1"/>
              </a:lnRef>
              <a:fillRef idx="3">
                <a:schemeClr val="accent1"/>
              </a:fillRef>
              <a:effectRef idx="2">
                <a:schemeClr val="accent1"/>
              </a:effectRef>
              <a:fontRef idx="minor">
                <a:schemeClr val="lt1"/>
              </a:fontRef>
            </p:style>
            <p:txBody>
              <a:bodyPr wrap="none" rtlCol="0" anchor="ctr">
                <a:scene3d>
                  <a:camera prst="orthographicFront">
                    <a:rot lat="0" lon="0" rev="0"/>
                  </a:camera>
                  <a:lightRig rig="threePt" dir="t"/>
                </a:scene3d>
              </a:bodyPr>
              <a:lstStyle/>
              <a:p>
                <a:pPr algn="ctr"/>
                <a:r>
                  <a:rPr lang="ja-JP" altLang="en-US" sz="2800" dirty="0" smtClean="0">
                    <a:solidFill>
                      <a:schemeClr val="bg1"/>
                    </a:solidFill>
                  </a:rPr>
                  <a:t>防犯</a:t>
                </a:r>
                <a:endParaRPr kumimoji="1" lang="ja-JP" altLang="en-US" sz="2800" dirty="0">
                  <a:solidFill>
                    <a:schemeClr val="bg1"/>
                  </a:solidFill>
                </a:endParaRPr>
              </a:p>
            </p:txBody>
          </p:sp>
          <p:sp>
            <p:nvSpPr>
              <p:cNvPr id="62" name="フローチャート: 記憶データ 61"/>
              <p:cNvSpPr/>
              <p:nvPr/>
            </p:nvSpPr>
            <p:spPr>
              <a:xfrm rot="10800000" flipV="1">
                <a:off x="6153196" y="136079"/>
                <a:ext cx="1383854" cy="646395"/>
              </a:xfrm>
              <a:prstGeom prst="flowChartOnlineStorage">
                <a:avLst/>
              </a:prstGeom>
              <a:solidFill>
                <a:srgbClr val="9FF335"/>
              </a:solidFill>
            </p:spPr>
            <p:style>
              <a:lnRef idx="1">
                <a:schemeClr val="accent1"/>
              </a:lnRef>
              <a:fillRef idx="3">
                <a:schemeClr val="accent1"/>
              </a:fillRef>
              <a:effectRef idx="2">
                <a:schemeClr val="accent1"/>
              </a:effectRef>
              <a:fontRef idx="minor">
                <a:schemeClr val="lt1"/>
              </a:fontRef>
            </p:style>
            <p:txBody>
              <a:bodyPr wrap="none" rtlCol="0" anchor="ctr">
                <a:scene3d>
                  <a:camera prst="orthographicFront">
                    <a:rot lat="0" lon="0" rev="0"/>
                  </a:camera>
                  <a:lightRig rig="threePt" dir="t"/>
                </a:scene3d>
              </a:bodyPr>
              <a:lstStyle/>
              <a:p>
                <a:pPr algn="ctr"/>
                <a:r>
                  <a:rPr lang="ja-JP" altLang="en-US" sz="2800" dirty="0" smtClean="0"/>
                  <a:t>交通</a:t>
                </a:r>
                <a:endParaRPr kumimoji="1" lang="ja-JP" altLang="en-US" sz="2800" dirty="0"/>
              </a:p>
            </p:txBody>
          </p:sp>
          <p:sp>
            <p:nvSpPr>
              <p:cNvPr id="63" name="フローチャート: 記憶データ 62"/>
              <p:cNvSpPr/>
              <p:nvPr/>
            </p:nvSpPr>
            <p:spPr>
              <a:xfrm rot="10800000" flipV="1">
                <a:off x="67704" y="136083"/>
                <a:ext cx="1383854" cy="646395"/>
              </a:xfrm>
              <a:prstGeom prst="flowChartOnlineStorage">
                <a:avLst/>
              </a:prstGeom>
              <a:solidFill>
                <a:srgbClr val="43621A"/>
              </a:solidFill>
            </p:spPr>
            <p:style>
              <a:lnRef idx="1">
                <a:schemeClr val="accent1"/>
              </a:lnRef>
              <a:fillRef idx="3">
                <a:schemeClr val="accent1"/>
              </a:fillRef>
              <a:effectRef idx="2">
                <a:schemeClr val="accent1"/>
              </a:effectRef>
              <a:fontRef idx="minor">
                <a:schemeClr val="lt1"/>
              </a:fontRef>
            </p:style>
            <p:txBody>
              <a:bodyPr wrap="none" rtlCol="0" anchor="ctr">
                <a:scene3d>
                  <a:camera prst="orthographicFront">
                    <a:rot lat="0" lon="0" rev="0"/>
                  </a:camera>
                  <a:lightRig rig="threePt" dir="t"/>
                </a:scene3d>
              </a:bodyPr>
              <a:lstStyle/>
              <a:p>
                <a:pPr algn="ctr"/>
                <a:r>
                  <a:rPr lang="ja-JP" altLang="en-US" sz="2000" dirty="0" smtClean="0">
                    <a:solidFill>
                      <a:srgbClr val="FFFFFF"/>
                    </a:solidFill>
                  </a:rPr>
                  <a:t>懇談会</a:t>
                </a:r>
                <a:endParaRPr kumimoji="1" lang="ja-JP" altLang="en-US" sz="2000" dirty="0">
                  <a:solidFill>
                    <a:srgbClr val="FFFFFF"/>
                  </a:solidFill>
                </a:endParaRPr>
              </a:p>
            </p:txBody>
          </p:sp>
          <p:sp>
            <p:nvSpPr>
              <p:cNvPr id="64" name="フローチャート: 記憶データ 63"/>
              <p:cNvSpPr/>
              <p:nvPr/>
            </p:nvSpPr>
            <p:spPr>
              <a:xfrm rot="10800000" flipV="1">
                <a:off x="1280654" y="136079"/>
                <a:ext cx="1383854" cy="646395"/>
              </a:xfrm>
              <a:prstGeom prst="flowChartOnlineStorage">
                <a:avLst/>
              </a:prstGeom>
              <a:solidFill>
                <a:srgbClr val="547E1E"/>
              </a:solidFill>
            </p:spPr>
            <p:style>
              <a:lnRef idx="1">
                <a:schemeClr val="accent1"/>
              </a:lnRef>
              <a:fillRef idx="3">
                <a:schemeClr val="accent1"/>
              </a:fillRef>
              <a:effectRef idx="2">
                <a:schemeClr val="accent1"/>
              </a:effectRef>
              <a:fontRef idx="minor">
                <a:schemeClr val="lt1"/>
              </a:fontRef>
            </p:style>
            <p:txBody>
              <a:bodyPr wrap="none" rtlCol="0" anchor="ctr">
                <a:scene3d>
                  <a:camera prst="orthographicFront">
                    <a:rot lat="0" lon="0" rev="0"/>
                  </a:camera>
                  <a:lightRig rig="threePt" dir="t"/>
                </a:scene3d>
              </a:bodyPr>
              <a:lstStyle/>
              <a:p>
                <a:pPr algn="ctr"/>
                <a:r>
                  <a:rPr lang="ja-JP" altLang="en-US" dirty="0" smtClean="0"/>
                  <a:t>　</a:t>
                </a:r>
                <a:r>
                  <a:rPr lang="ja-JP" altLang="en-US" dirty="0" smtClean="0">
                    <a:solidFill>
                      <a:schemeClr val="bg1"/>
                    </a:solidFill>
                  </a:rPr>
                  <a:t>現地見学</a:t>
                </a:r>
                <a:endParaRPr kumimoji="1" lang="ja-JP" altLang="en-US" dirty="0">
                  <a:solidFill>
                    <a:schemeClr val="bg1"/>
                  </a:solidFill>
                </a:endParaRPr>
              </a:p>
            </p:txBody>
          </p:sp>
          <p:sp>
            <p:nvSpPr>
              <p:cNvPr id="65" name="フローチャート: 記憶データ 64"/>
              <p:cNvSpPr/>
              <p:nvPr/>
            </p:nvSpPr>
            <p:spPr>
              <a:xfrm rot="10800000" flipV="1">
                <a:off x="8615906" y="136086"/>
                <a:ext cx="1383853" cy="646395"/>
              </a:xfrm>
              <a:prstGeom prst="flowChartOnlineStorage">
                <a:avLst/>
              </a:prstGeom>
              <a:solidFill>
                <a:srgbClr val="A6FF35"/>
              </a:solidFill>
            </p:spPr>
            <p:style>
              <a:lnRef idx="1">
                <a:schemeClr val="accent1"/>
              </a:lnRef>
              <a:fillRef idx="3">
                <a:schemeClr val="accent1"/>
              </a:fillRef>
              <a:effectRef idx="2">
                <a:schemeClr val="accent1"/>
              </a:effectRef>
              <a:fontRef idx="minor">
                <a:schemeClr val="lt1"/>
              </a:fontRef>
            </p:style>
            <p:txBody>
              <a:bodyPr wrap="none" rtlCol="0" anchor="ctr">
                <a:scene3d>
                  <a:camera prst="orthographicFront">
                    <a:rot lat="0" lon="0" rev="0"/>
                  </a:camera>
                  <a:lightRig rig="threePt" dir="t"/>
                </a:scene3d>
              </a:bodyPr>
              <a:lstStyle/>
              <a:p>
                <a:pPr algn="ctr"/>
                <a:r>
                  <a:rPr lang="ja-JP" altLang="en-US" dirty="0" smtClean="0"/>
                  <a:t>　課題総括</a:t>
                </a:r>
                <a:endParaRPr kumimoji="1" lang="ja-JP" altLang="en-US" dirty="0"/>
              </a:p>
            </p:txBody>
          </p:sp>
        </p:grpSp>
        <p:sp>
          <p:nvSpPr>
            <p:cNvPr id="58" name="フローチャート: 記憶データ 57"/>
            <p:cNvSpPr/>
            <p:nvPr/>
          </p:nvSpPr>
          <p:spPr>
            <a:xfrm rot="10800000" flipV="1">
              <a:off x="6567572" y="136078"/>
              <a:ext cx="1283463" cy="646396"/>
            </a:xfrm>
            <a:prstGeom prst="flowChartOnlineStorage">
              <a:avLst/>
            </a:prstGeom>
            <a:solidFill>
              <a:srgbClr val="9FF335"/>
            </a:solidFill>
          </p:spPr>
          <p:style>
            <a:lnRef idx="1">
              <a:schemeClr val="accent1"/>
            </a:lnRef>
            <a:fillRef idx="3">
              <a:schemeClr val="accent1"/>
            </a:fillRef>
            <a:effectRef idx="2">
              <a:schemeClr val="accent1"/>
            </a:effectRef>
            <a:fontRef idx="minor">
              <a:schemeClr val="lt1"/>
            </a:fontRef>
          </p:style>
          <p:txBody>
            <a:bodyPr wrap="none" rtlCol="0" anchor="ctr">
              <a:scene3d>
                <a:camera prst="orthographicFront">
                  <a:rot lat="0" lon="0" rev="0"/>
                </a:camera>
                <a:lightRig rig="threePt" dir="t"/>
              </a:scene3d>
            </a:bodyPr>
            <a:lstStyle/>
            <a:p>
              <a:pPr algn="ctr"/>
              <a:r>
                <a:rPr lang="ja-JP" altLang="en-US" sz="2800" dirty="0" smtClean="0"/>
                <a:t>人口</a:t>
              </a:r>
              <a:endParaRPr kumimoji="1" lang="ja-JP" altLang="en-US" sz="2800" dirty="0"/>
            </a:p>
          </p:txBody>
        </p:sp>
      </p:grpSp>
    </p:spTree>
    <p:extLst>
      <p:ext uri="{BB962C8B-B14F-4D97-AF65-F5344CB8AC3E}">
        <p14:creationId xmlns:p14="http://schemas.microsoft.com/office/powerpoint/2010/main" val="1678716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dissolve">
                                      <p:cBhvr>
                                        <p:cTn id="12" dur="500"/>
                                        <p:tgtEl>
                                          <p:spTgt spid="4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fade">
                                      <p:cBhvr>
                                        <p:cTn id="17" dur="500"/>
                                        <p:tgtEl>
                                          <p:spTgt spid="66"/>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67"/>
                                        </p:tgtEl>
                                        <p:attrNameLst>
                                          <p:attrName>style.visibility</p:attrName>
                                        </p:attrNameLst>
                                      </p:cBhvr>
                                      <p:to>
                                        <p:strVal val="visible"/>
                                      </p:to>
                                    </p:set>
                                    <p:animEffect transition="in" filter="fade">
                                      <p:cBhvr>
                                        <p:cTn id="20"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457200" y="1325291"/>
            <a:ext cx="5362365" cy="2292935"/>
          </a:xfrm>
          <a:prstGeom prst="rect">
            <a:avLst/>
          </a:prstGeom>
          <a:noFill/>
        </p:spPr>
        <p:txBody>
          <a:bodyPr wrap="none" rtlCol="0">
            <a:spAutoFit/>
          </a:bodyPr>
          <a:lstStyle/>
          <a:p>
            <a:r>
              <a:rPr kumimoji="1" lang="en-US" altLang="ja-JP" sz="2400" dirty="0" smtClean="0"/>
              <a:t>[</a:t>
            </a:r>
            <a:r>
              <a:rPr kumimoji="1" lang="ja-JP" altLang="en-US" sz="2400" dirty="0" smtClean="0"/>
              <a:t>商業</a:t>
            </a:r>
            <a:r>
              <a:rPr kumimoji="1" lang="en-US" altLang="ja-JP" sz="2400" dirty="0" smtClean="0"/>
              <a:t>]</a:t>
            </a:r>
          </a:p>
          <a:p>
            <a:r>
              <a:rPr lang="en-US" altLang="ja-JP" dirty="0" smtClean="0"/>
              <a:t>2013</a:t>
            </a:r>
            <a:r>
              <a:rPr lang="ja-JP" altLang="en-US" dirty="0" smtClean="0"/>
              <a:t>年、</a:t>
            </a:r>
            <a:r>
              <a:rPr lang="en-US" altLang="ja-JP" dirty="0" smtClean="0"/>
              <a:t>2</a:t>
            </a:r>
            <a:r>
              <a:rPr lang="ja-JP" altLang="en-US" dirty="0" smtClean="0"/>
              <a:t>月　土浦駅前イトーヨーカドーの撤退</a:t>
            </a:r>
            <a:endParaRPr lang="en-US" altLang="ja-JP" dirty="0" smtClean="0"/>
          </a:p>
          <a:p>
            <a:r>
              <a:rPr kumimoji="1" lang="en-US" altLang="ja-JP" dirty="0" smtClean="0"/>
              <a:t>2013</a:t>
            </a:r>
            <a:r>
              <a:rPr kumimoji="1" lang="ja-JP" altLang="en-US" dirty="0" smtClean="0"/>
              <a:t>年、</a:t>
            </a:r>
            <a:r>
              <a:rPr kumimoji="1" lang="en-US" altLang="ja-JP" dirty="0" smtClean="0"/>
              <a:t>3</a:t>
            </a:r>
            <a:r>
              <a:rPr kumimoji="1" lang="ja-JP" altLang="en-US" dirty="0" smtClean="0"/>
              <a:t>月　つくばイオンのオープン</a:t>
            </a:r>
            <a:endParaRPr kumimoji="1" lang="en-US" altLang="ja-JP" dirty="0" smtClean="0"/>
          </a:p>
          <a:p>
            <a:r>
              <a:rPr lang="ja-JP" altLang="en-US" dirty="0" smtClean="0"/>
              <a:t>モータリゼーション</a:t>
            </a:r>
            <a:endParaRPr lang="en-US" altLang="ja-JP" dirty="0" smtClean="0"/>
          </a:p>
          <a:p>
            <a:r>
              <a:rPr lang="ja-JP" altLang="en-US" dirty="0" smtClean="0"/>
              <a:t>中心市街地</a:t>
            </a:r>
            <a:r>
              <a:rPr lang="ja-JP" altLang="en-US" dirty="0"/>
              <a:t>商店</a:t>
            </a:r>
            <a:r>
              <a:rPr lang="ja-JP" altLang="en-US" dirty="0" smtClean="0"/>
              <a:t>のシャッター街化</a:t>
            </a:r>
            <a:endParaRPr lang="en-US" altLang="ja-JP" dirty="0" smtClean="0"/>
          </a:p>
          <a:p>
            <a:endParaRPr lang="en-US" altLang="ja-JP" sz="1100" dirty="0" smtClean="0"/>
          </a:p>
          <a:p>
            <a:r>
              <a:rPr lang="ja-JP" altLang="en-US" dirty="0" smtClean="0"/>
              <a:t>中心</a:t>
            </a:r>
            <a:r>
              <a:rPr lang="ja-JP" altLang="en-US" dirty="0"/>
              <a:t>市街地</a:t>
            </a:r>
            <a:r>
              <a:rPr kumimoji="1" lang="ja-JP" altLang="en-US" dirty="0" smtClean="0"/>
              <a:t>での</a:t>
            </a:r>
            <a:r>
              <a:rPr kumimoji="1" lang="ja-JP" altLang="en-US" dirty="0" smtClean="0"/>
              <a:t>購買客のさらなる減少</a:t>
            </a:r>
            <a:r>
              <a:rPr lang="ja-JP" altLang="en-US" dirty="0" smtClean="0"/>
              <a:t>が</a:t>
            </a:r>
            <a:r>
              <a:rPr kumimoji="1" lang="ja-JP" altLang="en-US" dirty="0" smtClean="0"/>
              <a:t>予測される</a:t>
            </a:r>
            <a:endParaRPr kumimoji="1" lang="en-US" altLang="ja-JP" dirty="0" smtClean="0"/>
          </a:p>
          <a:p>
            <a:endParaRPr lang="en-US" altLang="ja-JP" dirty="0"/>
          </a:p>
        </p:txBody>
      </p:sp>
      <p:sp>
        <p:nvSpPr>
          <p:cNvPr id="5" name="左中かっこ 4"/>
          <p:cNvSpPr/>
          <p:nvPr/>
        </p:nvSpPr>
        <p:spPr>
          <a:xfrm>
            <a:off x="354023" y="1731027"/>
            <a:ext cx="195942" cy="1102697"/>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graphicFrame>
        <p:nvGraphicFramePr>
          <p:cNvPr id="6" name="グラフ 5"/>
          <p:cNvGraphicFramePr>
            <a:graphicFrameLocks/>
          </p:cNvGraphicFramePr>
          <p:nvPr>
            <p:extLst>
              <p:ext uri="{D42A27DB-BD31-4B8C-83A1-F6EECF244321}">
                <p14:modId xmlns:p14="http://schemas.microsoft.com/office/powerpoint/2010/main" val="1943374001"/>
              </p:ext>
            </p:extLst>
          </p:nvPr>
        </p:nvGraphicFramePr>
        <p:xfrm>
          <a:off x="2416679" y="3486123"/>
          <a:ext cx="5105700" cy="2734844"/>
        </p:xfrm>
        <a:graphic>
          <a:graphicData uri="http://schemas.openxmlformats.org/drawingml/2006/chart">
            <c:chart xmlns:c="http://schemas.openxmlformats.org/drawingml/2006/chart" xmlns:r="http://schemas.openxmlformats.org/officeDocument/2006/relationships" r:id="rId2"/>
          </a:graphicData>
        </a:graphic>
      </p:graphicFrame>
      <p:sp>
        <p:nvSpPr>
          <p:cNvPr id="7" name="テキスト ボックス 6"/>
          <p:cNvSpPr txBox="1"/>
          <p:nvPr/>
        </p:nvSpPr>
        <p:spPr>
          <a:xfrm>
            <a:off x="2142637" y="6139245"/>
            <a:ext cx="5277407" cy="369332"/>
          </a:xfrm>
          <a:prstGeom prst="rect">
            <a:avLst/>
          </a:prstGeom>
          <a:noFill/>
        </p:spPr>
        <p:txBody>
          <a:bodyPr wrap="none" rtlCol="0">
            <a:spAutoFit/>
          </a:bodyPr>
          <a:lstStyle/>
          <a:p>
            <a:r>
              <a:rPr kumimoji="1" lang="ja-JP" altLang="en-US" dirty="0" smtClean="0"/>
              <a:t>買い物で使う交通</a:t>
            </a:r>
            <a:r>
              <a:rPr kumimoji="1" lang="ja-JP" altLang="en-US" dirty="0" smtClean="0"/>
              <a:t>機関（土浦市第</a:t>
            </a:r>
            <a:r>
              <a:rPr kumimoji="1" lang="en-US" altLang="ja-JP" dirty="0" smtClean="0"/>
              <a:t>7</a:t>
            </a:r>
            <a:r>
              <a:rPr kumimoji="1" lang="ja-JP" altLang="en-US" dirty="0" smtClean="0"/>
              <a:t>次総合計画参照）</a:t>
            </a:r>
            <a:endParaRPr kumimoji="1" lang="ja-JP" altLang="en-US" dirty="0"/>
          </a:p>
        </p:txBody>
      </p:sp>
      <p:sp>
        <p:nvSpPr>
          <p:cNvPr id="8" name="角丸四角形 7"/>
          <p:cNvSpPr/>
          <p:nvPr/>
        </p:nvSpPr>
        <p:spPr>
          <a:xfrm>
            <a:off x="6394175" y="4721023"/>
            <a:ext cx="861391" cy="265043"/>
          </a:xfrm>
          <a:prstGeom prst="round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9" name="右矢印 8"/>
          <p:cNvSpPr/>
          <p:nvPr/>
        </p:nvSpPr>
        <p:spPr>
          <a:xfrm rot="20728806">
            <a:off x="3193774" y="4163630"/>
            <a:ext cx="2756452" cy="484632"/>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pic>
        <p:nvPicPr>
          <p:cNvPr id="10" name="図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25230" y="1103506"/>
            <a:ext cx="2212132" cy="1659099"/>
          </a:xfrm>
          <a:prstGeom prst="rect">
            <a:avLst/>
          </a:prstGeom>
          <a:ln>
            <a:noFill/>
          </a:ln>
          <a:effectLst>
            <a:outerShdw blurRad="292100" dist="139700" dir="2700000" algn="tl" rotWithShape="0">
              <a:srgbClr val="333333">
                <a:alpha val="65000"/>
              </a:srgbClr>
            </a:outerShdw>
          </a:effectLst>
        </p:spPr>
      </p:pic>
      <p:sp>
        <p:nvSpPr>
          <p:cNvPr id="11" name="テキスト ボックス 10"/>
          <p:cNvSpPr txBox="1"/>
          <p:nvPr/>
        </p:nvSpPr>
        <p:spPr>
          <a:xfrm>
            <a:off x="6119359" y="2785196"/>
            <a:ext cx="1887055" cy="369332"/>
          </a:xfrm>
          <a:prstGeom prst="rect">
            <a:avLst/>
          </a:prstGeom>
          <a:noFill/>
        </p:spPr>
        <p:txBody>
          <a:bodyPr wrap="none" rtlCol="0">
            <a:spAutoFit/>
          </a:bodyPr>
          <a:lstStyle/>
          <a:p>
            <a:r>
              <a:rPr kumimoji="1" lang="ja-JP" altLang="en-US" dirty="0" smtClean="0"/>
              <a:t>モール</a:t>
            </a:r>
            <a:r>
              <a:rPr kumimoji="1" lang="en-US" altLang="ja-JP" dirty="0" smtClean="0"/>
              <a:t>505</a:t>
            </a:r>
            <a:r>
              <a:rPr kumimoji="1" lang="ja-JP" altLang="en-US" dirty="0" smtClean="0"/>
              <a:t>の様子</a:t>
            </a:r>
            <a:endParaRPr kumimoji="1" lang="ja-JP" altLang="en-US" dirty="0"/>
          </a:p>
        </p:txBody>
      </p:sp>
      <p:grpSp>
        <p:nvGrpSpPr>
          <p:cNvPr id="12" name="図形グループ 11"/>
          <p:cNvGrpSpPr/>
          <p:nvPr/>
        </p:nvGrpSpPr>
        <p:grpSpPr>
          <a:xfrm>
            <a:off x="109483" y="136056"/>
            <a:ext cx="8915956" cy="646404"/>
            <a:chOff x="18436" y="136070"/>
            <a:chExt cx="8915956" cy="646404"/>
          </a:xfrm>
        </p:grpSpPr>
        <p:grpSp>
          <p:nvGrpSpPr>
            <p:cNvPr id="13" name="図形グループ 12"/>
            <p:cNvGrpSpPr/>
            <p:nvPr/>
          </p:nvGrpSpPr>
          <p:grpSpPr>
            <a:xfrm>
              <a:off x="18436" y="136070"/>
              <a:ext cx="8915956" cy="646404"/>
              <a:chOff x="67704" y="136079"/>
              <a:chExt cx="9932055" cy="646402"/>
            </a:xfrm>
          </p:grpSpPr>
          <p:sp>
            <p:nvSpPr>
              <p:cNvPr id="15" name="フローチャート: 記憶データ 14"/>
              <p:cNvSpPr/>
              <p:nvPr/>
            </p:nvSpPr>
            <p:spPr>
              <a:xfrm rot="10800000" flipV="1">
                <a:off x="2490293" y="136081"/>
                <a:ext cx="1383854" cy="646395"/>
              </a:xfrm>
              <a:prstGeom prst="flowChartOnlineStorage">
                <a:avLst/>
              </a:prstGeom>
              <a:solidFill>
                <a:srgbClr val="6CA326"/>
              </a:solidFill>
            </p:spPr>
            <p:style>
              <a:lnRef idx="1">
                <a:schemeClr val="accent1"/>
              </a:lnRef>
              <a:fillRef idx="3">
                <a:schemeClr val="accent1"/>
              </a:fillRef>
              <a:effectRef idx="2">
                <a:schemeClr val="accent1"/>
              </a:effectRef>
              <a:fontRef idx="minor">
                <a:schemeClr val="lt1"/>
              </a:fontRef>
            </p:style>
            <p:txBody>
              <a:bodyPr wrap="none" rtlCol="0" anchor="ctr">
                <a:scene3d>
                  <a:camera prst="orthographicFront">
                    <a:rot lat="0" lon="0" rev="0"/>
                  </a:camera>
                  <a:lightRig rig="threePt" dir="t"/>
                </a:scene3d>
              </a:bodyPr>
              <a:lstStyle/>
              <a:p>
                <a:pPr algn="ctr"/>
                <a:r>
                  <a:rPr kumimoji="1" lang="ja-JP" altLang="en-US" sz="2800" dirty="0" smtClean="0"/>
                  <a:t>観光</a:t>
                </a:r>
                <a:endParaRPr kumimoji="1" lang="ja-JP" altLang="en-US" sz="2800" dirty="0"/>
              </a:p>
            </p:txBody>
          </p:sp>
          <p:sp>
            <p:nvSpPr>
              <p:cNvPr id="16" name="フローチャート: 記憶データ 15"/>
              <p:cNvSpPr/>
              <p:nvPr/>
            </p:nvSpPr>
            <p:spPr>
              <a:xfrm rot="10800000" flipV="1">
                <a:off x="3705380" y="136085"/>
                <a:ext cx="1383854" cy="646395"/>
              </a:xfrm>
              <a:prstGeom prst="flowChartOnlineStorage">
                <a:avLst/>
              </a:prstGeom>
              <a:solidFill>
                <a:srgbClr val="7FC02C"/>
              </a:solidFill>
            </p:spPr>
            <p:style>
              <a:lnRef idx="1">
                <a:schemeClr val="accent1"/>
              </a:lnRef>
              <a:fillRef idx="3">
                <a:schemeClr val="accent1"/>
              </a:fillRef>
              <a:effectRef idx="2">
                <a:schemeClr val="accent1"/>
              </a:effectRef>
              <a:fontRef idx="minor">
                <a:schemeClr val="lt1"/>
              </a:fontRef>
            </p:style>
            <p:txBody>
              <a:bodyPr wrap="none" rtlCol="0" anchor="ctr">
                <a:scene3d>
                  <a:camera prst="orthographicFront">
                    <a:rot lat="0" lon="0" rev="0"/>
                  </a:camera>
                  <a:lightRig rig="threePt" dir="t"/>
                </a:scene3d>
              </a:bodyPr>
              <a:lstStyle/>
              <a:p>
                <a:pPr algn="ctr"/>
                <a:r>
                  <a:rPr kumimoji="1" lang="ja-JP" altLang="en-US" sz="2800" dirty="0" smtClean="0">
                    <a:solidFill>
                      <a:srgbClr val="FF0000"/>
                    </a:solidFill>
                  </a:rPr>
                  <a:t>産業</a:t>
                </a:r>
                <a:endParaRPr kumimoji="1" lang="ja-JP" altLang="en-US" sz="2800" dirty="0">
                  <a:solidFill>
                    <a:srgbClr val="FF0000"/>
                  </a:solidFill>
                </a:endParaRPr>
              </a:p>
            </p:txBody>
          </p:sp>
          <p:sp>
            <p:nvSpPr>
              <p:cNvPr id="17" name="フローチャート: 記憶データ 16"/>
              <p:cNvSpPr/>
              <p:nvPr/>
            </p:nvSpPr>
            <p:spPr>
              <a:xfrm rot="10800000" flipV="1">
                <a:off x="4933388" y="136082"/>
                <a:ext cx="1383854" cy="646395"/>
              </a:xfrm>
              <a:prstGeom prst="flowChartOnlineStorage">
                <a:avLst/>
              </a:prstGeom>
              <a:solidFill>
                <a:srgbClr val="8FDA30"/>
              </a:solidFill>
            </p:spPr>
            <p:style>
              <a:lnRef idx="1">
                <a:schemeClr val="accent1"/>
              </a:lnRef>
              <a:fillRef idx="3">
                <a:schemeClr val="accent1"/>
              </a:fillRef>
              <a:effectRef idx="2">
                <a:schemeClr val="accent1"/>
              </a:effectRef>
              <a:fontRef idx="minor">
                <a:schemeClr val="lt1"/>
              </a:fontRef>
            </p:style>
            <p:txBody>
              <a:bodyPr wrap="none" rtlCol="0" anchor="ctr">
                <a:scene3d>
                  <a:camera prst="orthographicFront">
                    <a:rot lat="0" lon="0" rev="0"/>
                  </a:camera>
                  <a:lightRig rig="threePt" dir="t"/>
                </a:scene3d>
              </a:bodyPr>
              <a:lstStyle/>
              <a:p>
                <a:pPr algn="ctr"/>
                <a:r>
                  <a:rPr lang="ja-JP" altLang="en-US" sz="2800" dirty="0" smtClean="0">
                    <a:solidFill>
                      <a:schemeClr val="bg1"/>
                    </a:solidFill>
                  </a:rPr>
                  <a:t>防犯</a:t>
                </a:r>
                <a:endParaRPr kumimoji="1" lang="ja-JP" altLang="en-US" sz="2800" dirty="0">
                  <a:solidFill>
                    <a:schemeClr val="bg1"/>
                  </a:solidFill>
                </a:endParaRPr>
              </a:p>
            </p:txBody>
          </p:sp>
          <p:sp>
            <p:nvSpPr>
              <p:cNvPr id="18" name="フローチャート: 記憶データ 17"/>
              <p:cNvSpPr/>
              <p:nvPr/>
            </p:nvSpPr>
            <p:spPr>
              <a:xfrm rot="10800000" flipV="1">
                <a:off x="6153196" y="136079"/>
                <a:ext cx="1383854" cy="646395"/>
              </a:xfrm>
              <a:prstGeom prst="flowChartOnlineStorage">
                <a:avLst/>
              </a:prstGeom>
              <a:solidFill>
                <a:srgbClr val="9FF335"/>
              </a:solidFill>
            </p:spPr>
            <p:style>
              <a:lnRef idx="1">
                <a:schemeClr val="accent1"/>
              </a:lnRef>
              <a:fillRef idx="3">
                <a:schemeClr val="accent1"/>
              </a:fillRef>
              <a:effectRef idx="2">
                <a:schemeClr val="accent1"/>
              </a:effectRef>
              <a:fontRef idx="minor">
                <a:schemeClr val="lt1"/>
              </a:fontRef>
            </p:style>
            <p:txBody>
              <a:bodyPr wrap="none" rtlCol="0" anchor="ctr">
                <a:scene3d>
                  <a:camera prst="orthographicFront">
                    <a:rot lat="0" lon="0" rev="0"/>
                  </a:camera>
                  <a:lightRig rig="threePt" dir="t"/>
                </a:scene3d>
              </a:bodyPr>
              <a:lstStyle/>
              <a:p>
                <a:pPr algn="ctr"/>
                <a:r>
                  <a:rPr lang="ja-JP" altLang="en-US" sz="2800" dirty="0" smtClean="0"/>
                  <a:t>交通</a:t>
                </a:r>
                <a:endParaRPr kumimoji="1" lang="ja-JP" altLang="en-US" sz="2800" dirty="0"/>
              </a:p>
            </p:txBody>
          </p:sp>
          <p:sp>
            <p:nvSpPr>
              <p:cNvPr id="19" name="フローチャート: 記憶データ 18"/>
              <p:cNvSpPr/>
              <p:nvPr/>
            </p:nvSpPr>
            <p:spPr>
              <a:xfrm rot="10800000" flipV="1">
                <a:off x="67704" y="136083"/>
                <a:ext cx="1383854" cy="646395"/>
              </a:xfrm>
              <a:prstGeom prst="flowChartOnlineStorage">
                <a:avLst/>
              </a:prstGeom>
              <a:solidFill>
                <a:srgbClr val="43621A"/>
              </a:solidFill>
            </p:spPr>
            <p:style>
              <a:lnRef idx="1">
                <a:schemeClr val="accent1"/>
              </a:lnRef>
              <a:fillRef idx="3">
                <a:schemeClr val="accent1"/>
              </a:fillRef>
              <a:effectRef idx="2">
                <a:schemeClr val="accent1"/>
              </a:effectRef>
              <a:fontRef idx="minor">
                <a:schemeClr val="lt1"/>
              </a:fontRef>
            </p:style>
            <p:txBody>
              <a:bodyPr wrap="none" rtlCol="0" anchor="ctr">
                <a:scene3d>
                  <a:camera prst="orthographicFront">
                    <a:rot lat="0" lon="0" rev="0"/>
                  </a:camera>
                  <a:lightRig rig="threePt" dir="t"/>
                </a:scene3d>
              </a:bodyPr>
              <a:lstStyle/>
              <a:p>
                <a:pPr algn="ctr"/>
                <a:r>
                  <a:rPr lang="ja-JP" altLang="en-US" sz="2000" dirty="0" smtClean="0">
                    <a:solidFill>
                      <a:srgbClr val="FFFFFF"/>
                    </a:solidFill>
                  </a:rPr>
                  <a:t>懇談会</a:t>
                </a:r>
                <a:endParaRPr kumimoji="1" lang="ja-JP" altLang="en-US" sz="2000" dirty="0">
                  <a:solidFill>
                    <a:srgbClr val="FFFFFF"/>
                  </a:solidFill>
                </a:endParaRPr>
              </a:p>
            </p:txBody>
          </p:sp>
          <p:sp>
            <p:nvSpPr>
              <p:cNvPr id="20" name="フローチャート: 記憶データ 19"/>
              <p:cNvSpPr/>
              <p:nvPr/>
            </p:nvSpPr>
            <p:spPr>
              <a:xfrm rot="10800000" flipV="1">
                <a:off x="1280654" y="136079"/>
                <a:ext cx="1383854" cy="646395"/>
              </a:xfrm>
              <a:prstGeom prst="flowChartOnlineStorage">
                <a:avLst/>
              </a:prstGeom>
              <a:solidFill>
                <a:srgbClr val="547E1E"/>
              </a:solidFill>
            </p:spPr>
            <p:style>
              <a:lnRef idx="1">
                <a:schemeClr val="accent1"/>
              </a:lnRef>
              <a:fillRef idx="3">
                <a:schemeClr val="accent1"/>
              </a:fillRef>
              <a:effectRef idx="2">
                <a:schemeClr val="accent1"/>
              </a:effectRef>
              <a:fontRef idx="minor">
                <a:schemeClr val="lt1"/>
              </a:fontRef>
            </p:style>
            <p:txBody>
              <a:bodyPr wrap="none" rtlCol="0" anchor="ctr">
                <a:scene3d>
                  <a:camera prst="orthographicFront">
                    <a:rot lat="0" lon="0" rev="0"/>
                  </a:camera>
                  <a:lightRig rig="threePt" dir="t"/>
                </a:scene3d>
              </a:bodyPr>
              <a:lstStyle/>
              <a:p>
                <a:pPr algn="ctr"/>
                <a:r>
                  <a:rPr lang="ja-JP" altLang="en-US" dirty="0" smtClean="0"/>
                  <a:t>　現地見学</a:t>
                </a:r>
                <a:endParaRPr kumimoji="1" lang="ja-JP" altLang="en-US" dirty="0"/>
              </a:p>
            </p:txBody>
          </p:sp>
          <p:sp>
            <p:nvSpPr>
              <p:cNvPr id="21" name="フローチャート: 記憶データ 20"/>
              <p:cNvSpPr/>
              <p:nvPr/>
            </p:nvSpPr>
            <p:spPr>
              <a:xfrm rot="10800000" flipV="1">
                <a:off x="8615906" y="136086"/>
                <a:ext cx="1383853" cy="646395"/>
              </a:xfrm>
              <a:prstGeom prst="flowChartOnlineStorage">
                <a:avLst/>
              </a:prstGeom>
              <a:solidFill>
                <a:srgbClr val="A6FF35"/>
              </a:solidFill>
            </p:spPr>
            <p:style>
              <a:lnRef idx="1">
                <a:schemeClr val="accent1"/>
              </a:lnRef>
              <a:fillRef idx="3">
                <a:schemeClr val="accent1"/>
              </a:fillRef>
              <a:effectRef idx="2">
                <a:schemeClr val="accent1"/>
              </a:effectRef>
              <a:fontRef idx="minor">
                <a:schemeClr val="lt1"/>
              </a:fontRef>
            </p:style>
            <p:txBody>
              <a:bodyPr wrap="none" rtlCol="0" anchor="ctr">
                <a:scene3d>
                  <a:camera prst="orthographicFront">
                    <a:rot lat="0" lon="0" rev="0"/>
                  </a:camera>
                  <a:lightRig rig="threePt" dir="t"/>
                </a:scene3d>
              </a:bodyPr>
              <a:lstStyle/>
              <a:p>
                <a:pPr algn="ctr"/>
                <a:r>
                  <a:rPr lang="ja-JP" altLang="en-US" dirty="0" smtClean="0"/>
                  <a:t>　課題総括</a:t>
                </a:r>
                <a:endParaRPr kumimoji="1" lang="ja-JP" altLang="en-US" dirty="0"/>
              </a:p>
            </p:txBody>
          </p:sp>
        </p:grpSp>
        <p:sp>
          <p:nvSpPr>
            <p:cNvPr id="14" name="フローチャート: 記憶データ 13"/>
            <p:cNvSpPr/>
            <p:nvPr/>
          </p:nvSpPr>
          <p:spPr>
            <a:xfrm rot="10800000" flipV="1">
              <a:off x="6567572" y="136078"/>
              <a:ext cx="1283463" cy="646396"/>
            </a:xfrm>
            <a:prstGeom prst="flowChartOnlineStorage">
              <a:avLst/>
            </a:prstGeom>
            <a:solidFill>
              <a:srgbClr val="9FF335"/>
            </a:solidFill>
          </p:spPr>
          <p:style>
            <a:lnRef idx="1">
              <a:schemeClr val="accent1"/>
            </a:lnRef>
            <a:fillRef idx="3">
              <a:schemeClr val="accent1"/>
            </a:fillRef>
            <a:effectRef idx="2">
              <a:schemeClr val="accent1"/>
            </a:effectRef>
            <a:fontRef idx="minor">
              <a:schemeClr val="lt1"/>
            </a:fontRef>
          </p:style>
          <p:txBody>
            <a:bodyPr wrap="none" rtlCol="0" anchor="ctr">
              <a:scene3d>
                <a:camera prst="orthographicFront">
                  <a:rot lat="0" lon="0" rev="0"/>
                </a:camera>
                <a:lightRig rig="threePt" dir="t"/>
              </a:scene3d>
            </a:bodyPr>
            <a:lstStyle/>
            <a:p>
              <a:pPr algn="ctr"/>
              <a:r>
                <a:rPr lang="ja-JP" altLang="en-US" sz="2800" dirty="0" smtClean="0"/>
                <a:t>人口</a:t>
              </a:r>
              <a:endParaRPr kumimoji="1" lang="ja-JP" altLang="en-US" sz="2800" dirty="0"/>
            </a:p>
          </p:txBody>
        </p:sp>
      </p:grpSp>
    </p:spTree>
    <p:extLst>
      <p:ext uri="{BB962C8B-B14F-4D97-AF65-F5344CB8AC3E}">
        <p14:creationId xmlns:p14="http://schemas.microsoft.com/office/powerpoint/2010/main" val="811499486"/>
      </p:ext>
    </p:extLst>
  </p:cSld>
  <p:clrMapOvr>
    <a:masterClrMapping/>
  </p:clrMapOvr>
  <p:timing>
    <p:tnLst>
      <p:par>
        <p:cTn id="1" dur="indefinite" restart="never" nodeType="tmRoot"/>
      </p:par>
    </p:tnLst>
  </p:timing>
</p:sld>
</file>

<file path=ppt/theme/theme1.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wrap="none" rtlCol="0" anchor="ctr">
        <a:scene3d>
          <a:camera prst="orthographicFront">
            <a:rot lat="0" lon="0" rev="0"/>
          </a:camera>
          <a:lightRig rig="threePt" dir="t"/>
        </a:scene3d>
      </a:bodyPr>
      <a:lstStyle>
        <a:defPPr algn="ctr">
          <a:defRPr kumimoji="1" dirty="0"/>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948</TotalTime>
  <Words>1678</Words>
  <Application>Microsoft Office PowerPoint</Application>
  <PresentationFormat>画面に合わせる (4:3)</PresentationFormat>
  <Paragraphs>555</Paragraphs>
  <Slides>34</Slides>
  <Notes>14</Notes>
  <HiddenSlides>1</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34</vt:i4>
      </vt:variant>
    </vt:vector>
  </HeadingPairs>
  <TitlesOfParts>
    <vt:vector size="40" baseType="lpstr">
      <vt:lpstr>ＭＳ Ｐゴシック</vt:lpstr>
      <vt:lpstr>ＭＳ ゴシック</vt:lpstr>
      <vt:lpstr>メイリオ</vt:lpstr>
      <vt:lpstr>Arial</vt:lpstr>
      <vt:lpstr>Calibri</vt:lpstr>
      <vt:lpstr>ホワイト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minato s1111313</dc:creator>
  <cp:lastModifiedBy>win-admin</cp:lastModifiedBy>
  <cp:revision>65</cp:revision>
  <cp:lastPrinted>2013-10-25T02:57:25Z</cp:lastPrinted>
  <dcterms:created xsi:type="dcterms:W3CDTF">2013-10-18T08:03:41Z</dcterms:created>
  <dcterms:modified xsi:type="dcterms:W3CDTF">2013-10-25T03:55:08Z</dcterms:modified>
</cp:coreProperties>
</file>