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4" r:id="rId1"/>
  </p:sldMasterIdLst>
  <p:notesMasterIdLst>
    <p:notesMasterId r:id="rId29"/>
  </p:notesMasterIdLst>
  <p:handoutMasterIdLst>
    <p:handoutMasterId r:id="rId30"/>
  </p:handoutMasterIdLst>
  <p:sldIdLst>
    <p:sldId id="323" r:id="rId2"/>
    <p:sldId id="280" r:id="rId3"/>
    <p:sldId id="330" r:id="rId4"/>
    <p:sldId id="289" r:id="rId5"/>
    <p:sldId id="329" r:id="rId6"/>
    <p:sldId id="301" r:id="rId7"/>
    <p:sldId id="309" r:id="rId8"/>
    <p:sldId id="279" r:id="rId9"/>
    <p:sldId id="313" r:id="rId10"/>
    <p:sldId id="314" r:id="rId11"/>
    <p:sldId id="320" r:id="rId12"/>
    <p:sldId id="325" r:id="rId13"/>
    <p:sldId id="326" r:id="rId14"/>
    <p:sldId id="318" r:id="rId15"/>
    <p:sldId id="327" r:id="rId16"/>
    <p:sldId id="331" r:id="rId17"/>
    <p:sldId id="332" r:id="rId18"/>
    <p:sldId id="333" r:id="rId19"/>
    <p:sldId id="308" r:id="rId20"/>
    <p:sldId id="303" r:id="rId21"/>
    <p:sldId id="322" r:id="rId22"/>
    <p:sldId id="324" r:id="rId23"/>
    <p:sldId id="285" r:id="rId24"/>
    <p:sldId id="302" r:id="rId25"/>
    <p:sldId id="319" r:id="rId26"/>
    <p:sldId id="317" r:id="rId27"/>
    <p:sldId id="321" r:id="rId2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_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J:\&#29702;&#24037;&#23398;&#32676;\&#31038;&#20250;&#24037;&#23398;&#39006;\&#65299;&#24180;\3&#23398;&#26399;\&#37117;&#24066;&#35336;&#30011;&#12510;&#12473;&#12479;&#12540;&#12503;&#12521;&#12531;&#31574;&#23450;&#28436;&#32722;\&#12467;&#12540;&#12507;&#12540;&#12488;&#35201;&#22240;&#27861;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37117;&#24066;&#35336;&#30011;&#12510;&#12473;&#12479;&#12540;&#12503;&#12521;&#12531;&#31574;&#23450;&#23455;&#32722;\&#38686;&#12534;&#28006;&#27700;&#36074;&#29366;&#27841;&#12487;&#12540;&#124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ja-JP" altLang="en-US" sz="1800" b="0"/>
              <a:t>地域の活動や近隣住民との触れ合い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満足度</c:v>
                </c:pt>
              </c:strCache>
            </c:strRef>
          </c:tx>
          <c:dLbls>
            <c:dLbl>
              <c:idx val="0"/>
              <c:layout>
                <c:manualLayout>
                  <c:x val="-4.1666666666666664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222222222222221E-2"/>
                  <c:y val="7.407407407407407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3.2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11111111111108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Sheet1!$B$6:$B$8</c:f>
              <c:strCache>
                <c:ptCount val="3"/>
                <c:pt idx="0">
                  <c:v>平成18年</c:v>
                </c:pt>
                <c:pt idx="1">
                  <c:v>平成20年</c:v>
                </c:pt>
                <c:pt idx="2">
                  <c:v>平成22年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3.2</c:v>
                </c:pt>
                <c:pt idx="1">
                  <c:v>3.21</c:v>
                </c:pt>
                <c:pt idx="2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重要度</c:v>
                </c:pt>
              </c:strCache>
            </c:strRef>
          </c:tx>
          <c:dLbls>
            <c:dLbl>
              <c:idx val="0"/>
              <c:layout>
                <c:manualLayout>
                  <c:x val="-4.7222222222222221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77777777777778E-2"/>
                  <c:y val="-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44444444444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Sheet1!$B$6:$B$8</c:f>
              <c:strCache>
                <c:ptCount val="3"/>
                <c:pt idx="0">
                  <c:v>平成18年</c:v>
                </c:pt>
                <c:pt idx="1">
                  <c:v>平成20年</c:v>
                </c:pt>
                <c:pt idx="2">
                  <c:v>平成22年</c:v>
                </c:pt>
              </c:strCache>
            </c:strRef>
          </c:cat>
          <c:val>
            <c:numRef>
              <c:f>Sheet1!$D$6:$D$8</c:f>
              <c:numCache>
                <c:formatCode>General</c:formatCode>
                <c:ptCount val="3"/>
                <c:pt idx="0">
                  <c:v>3.69</c:v>
                </c:pt>
                <c:pt idx="1">
                  <c:v>3.89</c:v>
                </c:pt>
                <c:pt idx="2">
                  <c:v>3.92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212864"/>
        <c:axId val="96214400"/>
      </c:lineChart>
      <c:catAx>
        <c:axId val="96212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96214400"/>
        <c:crosses val="autoZero"/>
        <c:auto val="1"/>
        <c:lblAlgn val="ctr"/>
        <c:lblOffset val="100"/>
        <c:noMultiLvlLbl val="0"/>
      </c:catAx>
      <c:valAx>
        <c:axId val="96214400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96212864"/>
        <c:crosses val="autoZero"/>
        <c:crossBetween val="between"/>
        <c:majorUnit val="1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ja-JP" altLang="en-US" sz="1800" b="0"/>
              <a:t>地域コミュニティが良好である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1.6467410323709537E-2"/>
                  <c:y val="3.4034478349365793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400"/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694411636045494E-2"/>
                  <c:y val="-1.02187283173986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Sheet1!$B$21:$B$26</c:f>
              <c:strCache>
                <c:ptCount val="6"/>
                <c:pt idx="0">
                  <c:v>そう思う</c:v>
                </c:pt>
                <c:pt idx="1">
                  <c:v>どちらかといえばそう思う</c:v>
                </c:pt>
                <c:pt idx="2">
                  <c:v>どちらとも言えない</c:v>
                </c:pt>
                <c:pt idx="3">
                  <c:v>どちらかといえばそう思わない</c:v>
                </c:pt>
                <c:pt idx="4">
                  <c:v>そう思わない</c:v>
                </c:pt>
                <c:pt idx="5">
                  <c:v>無回答</c:v>
                </c:pt>
              </c:strCache>
            </c:strRef>
          </c:cat>
          <c:val>
            <c:numRef>
              <c:f>Sheet1!$C$21:$C$26</c:f>
              <c:numCache>
                <c:formatCode>General</c:formatCode>
                <c:ptCount val="6"/>
                <c:pt idx="0">
                  <c:v>2.7</c:v>
                </c:pt>
                <c:pt idx="1">
                  <c:v>16.899999999999999</c:v>
                </c:pt>
                <c:pt idx="2">
                  <c:v>45.7</c:v>
                </c:pt>
                <c:pt idx="3">
                  <c:v>19.2</c:v>
                </c:pt>
                <c:pt idx="4">
                  <c:v>12.6</c:v>
                </c:pt>
                <c:pt idx="5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230293088363952"/>
          <c:y val="0.17213391384185825"/>
          <c:w val="0.32380818022747154"/>
          <c:h val="0.75984010162392857"/>
        </c:manualLayout>
      </c:layout>
      <c:overlay val="0"/>
      <c:txPr>
        <a:bodyPr/>
        <a:lstStyle/>
        <a:p>
          <a:pPr>
            <a:defRPr sz="12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ja-JP" altLang="en-US" b="0"/>
              <a:t>地域の活動や近隣住民との触れ合い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816714847763706E-2"/>
          <c:y val="0.16969615555536563"/>
          <c:w val="0.66802574627461631"/>
          <c:h val="0.75570289198636054"/>
        </c:manualLayout>
      </c:layout>
      <c:lineChart>
        <c:grouping val="standar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重要度</c:v>
                </c:pt>
              </c:strCache>
            </c:strRef>
          </c:tx>
          <c:dLbls>
            <c:dLbl>
              <c:idx val="0"/>
              <c:layout>
                <c:manualLayout>
                  <c:x val="-3.7863421230561189E-2"/>
                  <c:y val="-3.391717159631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977011494252873E-2"/>
                  <c:y val="-4.070060591558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158891142663962E-2"/>
                  <c:y val="-4.748404023484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Sheet1!$B$6:$B$8</c:f>
              <c:strCache>
                <c:ptCount val="3"/>
                <c:pt idx="0">
                  <c:v>平成18年</c:v>
                </c:pt>
                <c:pt idx="1">
                  <c:v>平成20年</c:v>
                </c:pt>
                <c:pt idx="2">
                  <c:v>平成22年</c:v>
                </c:pt>
              </c:strCache>
            </c:strRef>
          </c:cat>
          <c:val>
            <c:numRef>
              <c:f>Sheet1!$C$6:$C$8</c:f>
              <c:numCache>
                <c:formatCode>General</c:formatCode>
                <c:ptCount val="3"/>
                <c:pt idx="0">
                  <c:v>3.69</c:v>
                </c:pt>
                <c:pt idx="1">
                  <c:v>3.89</c:v>
                </c:pt>
                <c:pt idx="2">
                  <c:v>3.92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満足度</c:v>
                </c:pt>
              </c:strCache>
            </c:strRef>
          </c:tx>
          <c:dLbls>
            <c:dLbl>
              <c:idx val="0"/>
              <c:layout>
                <c:manualLayout>
                  <c:x val="-3.7863421230561189E-2"/>
                  <c:y val="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977011494252873E-2"/>
                  <c:y val="4.409232307521386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3.2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158891142663962E-2"/>
                  <c:y val="5.0875757394477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Sheet1!$B$6:$B$8</c:f>
              <c:strCache>
                <c:ptCount val="3"/>
                <c:pt idx="0">
                  <c:v>平成18年</c:v>
                </c:pt>
                <c:pt idx="1">
                  <c:v>平成20年</c:v>
                </c:pt>
                <c:pt idx="2">
                  <c:v>平成22年</c:v>
                </c:pt>
              </c:strCache>
            </c:strRef>
          </c:cat>
          <c:val>
            <c:numRef>
              <c:f>Sheet1!$D$6:$D$8</c:f>
              <c:numCache>
                <c:formatCode>General</c:formatCode>
                <c:ptCount val="3"/>
                <c:pt idx="0">
                  <c:v>3.2</c:v>
                </c:pt>
                <c:pt idx="1">
                  <c:v>3.21</c:v>
                </c:pt>
                <c:pt idx="2">
                  <c:v>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454912"/>
        <c:axId val="106106880"/>
      </c:lineChart>
      <c:catAx>
        <c:axId val="964549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06106880"/>
        <c:crosses val="autoZero"/>
        <c:auto val="1"/>
        <c:lblAlgn val="ctr"/>
        <c:lblOffset val="100"/>
        <c:noMultiLvlLbl val="0"/>
      </c:catAx>
      <c:valAx>
        <c:axId val="106106880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96454912"/>
        <c:crosses val="autoZero"/>
        <c:crossBetween val="between"/>
        <c:majorUnit val="1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+mj-ea"/>
                <a:ea typeface="+mj-ea"/>
              </a:defRPr>
            </a:pPr>
            <a:r>
              <a:rPr lang="ja-JP" altLang="en-US" b="0" dirty="0" smtClean="0">
                <a:latin typeface="HGP明朝E" pitchFamily="18" charset="-128"/>
                <a:ea typeface="HGP明朝E" pitchFamily="18" charset="-128"/>
              </a:rPr>
              <a:t>コーホート要因法による</a:t>
            </a:r>
            <a:endParaRPr lang="en-US" altLang="ja-JP" b="0" dirty="0" smtClean="0">
              <a:latin typeface="HGP明朝E" pitchFamily="18" charset="-128"/>
              <a:ea typeface="HGP明朝E" pitchFamily="18" charset="-128"/>
            </a:endParaRPr>
          </a:p>
          <a:p>
            <a:pPr>
              <a:defRPr>
                <a:latin typeface="+mj-ea"/>
                <a:ea typeface="+mj-ea"/>
              </a:defRPr>
            </a:pPr>
            <a:r>
              <a:rPr lang="ja-JP" altLang="en-US" b="0" dirty="0" smtClean="0">
                <a:latin typeface="HGP明朝E" pitchFamily="18" charset="-128"/>
                <a:ea typeface="HGP明朝E" pitchFamily="18" charset="-128"/>
              </a:rPr>
              <a:t>土浦市</a:t>
            </a:r>
            <a:r>
              <a:rPr lang="ja-JP" altLang="en-US" b="0" dirty="0">
                <a:latin typeface="HGP明朝E" pitchFamily="18" charset="-128"/>
                <a:ea typeface="HGP明朝E" pitchFamily="18" charset="-128"/>
              </a:rPr>
              <a:t>の人口予測図</a:t>
            </a:r>
            <a:r>
              <a:rPr lang="en-US" altLang="ja-JP" b="0" dirty="0">
                <a:latin typeface="HGP明朝E" pitchFamily="18" charset="-128"/>
                <a:ea typeface="HGP明朝E" pitchFamily="18" charset="-128"/>
              </a:rPr>
              <a:t>(2011</a:t>
            </a:r>
            <a:r>
              <a:rPr lang="ja-JP" altLang="en-US" b="0" dirty="0">
                <a:latin typeface="HGP明朝E" pitchFamily="18" charset="-128"/>
                <a:ea typeface="HGP明朝E" pitchFamily="18" charset="-128"/>
              </a:rPr>
              <a:t>年～</a:t>
            </a:r>
            <a:r>
              <a:rPr lang="en-US" altLang="ja-JP" b="0" dirty="0">
                <a:latin typeface="HGP明朝E" pitchFamily="18" charset="-128"/>
                <a:ea typeface="HGP明朝E" pitchFamily="18" charset="-128"/>
              </a:rPr>
              <a:t>2030</a:t>
            </a:r>
            <a:r>
              <a:rPr lang="ja-JP" altLang="en-US" b="0" dirty="0"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b="0" dirty="0">
                <a:latin typeface="HGP明朝E" pitchFamily="18" charset="-128"/>
                <a:ea typeface="HGP明朝E" pitchFamily="18" charset="-128"/>
              </a:rPr>
              <a:t>)</a:t>
            </a:r>
            <a:endParaRPr lang="ja-JP" altLang="en-US" b="0" dirty="0">
              <a:latin typeface="HGP明朝E" pitchFamily="18" charset="-128"/>
              <a:ea typeface="HGP明朝E" pitchFamily="18" charset="-128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917430276187804E-2"/>
          <c:y val="0.18900920179944733"/>
          <c:w val="0.64526560540892286"/>
          <c:h val="0.70635427633261205"/>
        </c:manualLayout>
      </c:layout>
      <c:lineChart>
        <c:grouping val="standard"/>
        <c:varyColors val="0"/>
        <c:ser>
          <c:idx val="3"/>
          <c:order val="0"/>
          <c:tx>
            <c:strRef>
              <c:f>結果・表!$D$1:$D$2</c:f>
              <c:strCache>
                <c:ptCount val="1"/>
                <c:pt idx="0">
                  <c:v>土浦市人口予測 全体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結果・表!$A$3:$A$22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結果・表!$D$3:$D$22</c:f>
              <c:numCache>
                <c:formatCode>0_ </c:formatCode>
                <c:ptCount val="20"/>
                <c:pt idx="0">
                  <c:v>143220</c:v>
                </c:pt>
                <c:pt idx="1">
                  <c:v>140579.13463657253</c:v>
                </c:pt>
                <c:pt idx="2">
                  <c:v>138192.41043242649</c:v>
                </c:pt>
                <c:pt idx="3">
                  <c:v>136000.60842445504</c:v>
                </c:pt>
                <c:pt idx="4">
                  <c:v>133927.31234329735</c:v>
                </c:pt>
                <c:pt idx="5">
                  <c:v>131988.71748877055</c:v>
                </c:pt>
                <c:pt idx="6">
                  <c:v>130140.31113954834</c:v>
                </c:pt>
                <c:pt idx="7">
                  <c:v>128352.09344412101</c:v>
                </c:pt>
                <c:pt idx="8">
                  <c:v>126612.95994287604</c:v>
                </c:pt>
                <c:pt idx="9">
                  <c:v>124909.81689143225</c:v>
                </c:pt>
                <c:pt idx="10">
                  <c:v>123236.51721209768</c:v>
                </c:pt>
                <c:pt idx="11">
                  <c:v>121591.31439435337</c:v>
                </c:pt>
                <c:pt idx="12">
                  <c:v>119953.43814461054</c:v>
                </c:pt>
                <c:pt idx="13">
                  <c:v>118334.24350890054</c:v>
                </c:pt>
                <c:pt idx="14">
                  <c:v>116716.1940742544</c:v>
                </c:pt>
                <c:pt idx="15">
                  <c:v>115113.48616476753</c:v>
                </c:pt>
                <c:pt idx="16">
                  <c:v>113525.84626907372</c:v>
                </c:pt>
                <c:pt idx="17">
                  <c:v>111945.02772556717</c:v>
                </c:pt>
                <c:pt idx="18">
                  <c:v>110384.49825361057</c:v>
                </c:pt>
                <c:pt idx="19">
                  <c:v>108846.62015526813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結果・表!$B$1:$B$2</c:f>
              <c:strCache>
                <c:ptCount val="1"/>
                <c:pt idx="0">
                  <c:v>土浦市人口予測 男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結果・表!$A$3:$A$22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結果・表!$B$3:$B$22</c:f>
              <c:numCache>
                <c:formatCode>0_ </c:formatCode>
                <c:ptCount val="20"/>
                <c:pt idx="0">
                  <c:v>71709</c:v>
                </c:pt>
                <c:pt idx="1">
                  <c:v>70317.497319979317</c:v>
                </c:pt>
                <c:pt idx="2">
                  <c:v>69059.911051047049</c:v>
                </c:pt>
                <c:pt idx="3">
                  <c:v>67901.198052575652</c:v>
                </c:pt>
                <c:pt idx="4">
                  <c:v>66796.531478203367</c:v>
                </c:pt>
                <c:pt idx="5">
                  <c:v>65766.930223704519</c:v>
                </c:pt>
                <c:pt idx="6">
                  <c:v>64787.424837066283</c:v>
                </c:pt>
                <c:pt idx="7">
                  <c:v>63850.649238510421</c:v>
                </c:pt>
                <c:pt idx="8">
                  <c:v>62940.130279967765</c:v>
                </c:pt>
                <c:pt idx="9">
                  <c:v>62059.366392037977</c:v>
                </c:pt>
                <c:pt idx="10">
                  <c:v>61200.935412465435</c:v>
                </c:pt>
                <c:pt idx="11">
                  <c:v>60363.138314334072</c:v>
                </c:pt>
                <c:pt idx="12">
                  <c:v>59540.011011212206</c:v>
                </c:pt>
                <c:pt idx="13">
                  <c:v>58732.050792498179</c:v>
                </c:pt>
                <c:pt idx="14">
                  <c:v>57933.436516557536</c:v>
                </c:pt>
                <c:pt idx="15">
                  <c:v>57147.002047984919</c:v>
                </c:pt>
                <c:pt idx="16">
                  <c:v>56374.304036860703</c:v>
                </c:pt>
                <c:pt idx="17">
                  <c:v>55617.839222129318</c:v>
                </c:pt>
                <c:pt idx="18">
                  <c:v>54880.906980866828</c:v>
                </c:pt>
                <c:pt idx="19">
                  <c:v>54162.102421218355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結果・表!$C$1:$C$2</c:f>
              <c:strCache>
                <c:ptCount val="1"/>
                <c:pt idx="0">
                  <c:v>土浦市人口予測 女</c:v>
                </c:pt>
              </c:strCache>
            </c:strRef>
          </c:tx>
          <c:spPr>
            <a:ln w="38100">
              <a:solidFill>
                <a:srgbClr val="FF8021">
                  <a:lumMod val="20000"/>
                  <a:lumOff val="80000"/>
                </a:srgbClr>
              </a:solidFill>
            </a:ln>
          </c:spPr>
          <c:marker>
            <c:symbol val="none"/>
          </c:marker>
          <c:cat>
            <c:numRef>
              <c:f>結果・表!$A$3:$A$22</c:f>
              <c:numCache>
                <c:formatCode>General</c:formatCode>
                <c:ptCount val="2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</c:numCache>
            </c:numRef>
          </c:cat>
          <c:val>
            <c:numRef>
              <c:f>結果・表!$C$3:$C$22</c:f>
              <c:numCache>
                <c:formatCode>0_ </c:formatCode>
                <c:ptCount val="20"/>
                <c:pt idx="0">
                  <c:v>71511</c:v>
                </c:pt>
                <c:pt idx="1">
                  <c:v>70261.637316593216</c:v>
                </c:pt>
                <c:pt idx="2">
                  <c:v>69132.499381379457</c:v>
                </c:pt>
                <c:pt idx="3">
                  <c:v>68099.410371879407</c:v>
                </c:pt>
                <c:pt idx="4">
                  <c:v>67130.78086509397</c:v>
                </c:pt>
                <c:pt idx="5">
                  <c:v>66221.787265066043</c:v>
                </c:pt>
                <c:pt idx="6">
                  <c:v>65352.886302482068</c:v>
                </c:pt>
                <c:pt idx="7">
                  <c:v>64501.444205610598</c:v>
                </c:pt>
                <c:pt idx="8">
                  <c:v>63672.829662908283</c:v>
                </c:pt>
                <c:pt idx="9">
                  <c:v>62850.450499394276</c:v>
                </c:pt>
                <c:pt idx="10">
                  <c:v>62035.581799632237</c:v>
                </c:pt>
                <c:pt idx="11">
                  <c:v>61228.176080019286</c:v>
                </c:pt>
                <c:pt idx="12">
                  <c:v>60413.427133398334</c:v>
                </c:pt>
                <c:pt idx="13">
                  <c:v>59602.192716402365</c:v>
                </c:pt>
                <c:pt idx="14">
                  <c:v>58782.757557696867</c:v>
                </c:pt>
                <c:pt idx="15">
                  <c:v>57966.484116782602</c:v>
                </c:pt>
                <c:pt idx="16">
                  <c:v>57151.542232213025</c:v>
                </c:pt>
                <c:pt idx="17">
                  <c:v>56327.18850343785</c:v>
                </c:pt>
                <c:pt idx="18">
                  <c:v>55503.591272743732</c:v>
                </c:pt>
                <c:pt idx="19">
                  <c:v>54684.517734049776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941632"/>
        <c:axId val="105963904"/>
      </c:lineChart>
      <c:catAx>
        <c:axId val="1059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ＭＳ Ｐゴシック 本文"/>
              </a:defRPr>
            </a:pPr>
            <a:endParaRPr lang="ja-JP"/>
          </a:p>
        </c:txPr>
        <c:crossAx val="105963904"/>
        <c:crosses val="autoZero"/>
        <c:auto val="1"/>
        <c:lblAlgn val="ctr"/>
        <c:lblOffset val="100"/>
        <c:noMultiLvlLbl val="0"/>
      </c:catAx>
      <c:valAx>
        <c:axId val="105963904"/>
        <c:scaling>
          <c:orientation val="minMax"/>
        </c:scaling>
        <c:delete val="0"/>
        <c:axPos val="l"/>
        <c:majorGridlines/>
        <c:numFmt formatCode="0_ 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05941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85072340234848"/>
          <c:y val="0.32107378841145712"/>
          <c:w val="0.24425670723794463"/>
          <c:h val="0.35426501575154551"/>
        </c:manualLayout>
      </c:layout>
      <c:overlay val="0"/>
      <c:txPr>
        <a:bodyPr/>
        <a:lstStyle/>
        <a:p>
          <a:pPr>
            <a:defRPr sz="1400" b="1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ja-JP" altLang="en-US" b="0" dirty="0"/>
              <a:t>水質汚濁を示す指標の変遷</a:t>
            </a:r>
            <a:endParaRPr lang="en-US" altLang="en-US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COD上層（mg/l）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1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Sheet1!$A$3:$A$17</c:f>
              <c:numCache>
                <c:formatCode>General</c:formatCode>
                <c:ptCount val="15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</c:numCache>
            </c:numRef>
          </c:cat>
          <c:val>
            <c:numRef>
              <c:f>Sheet1!$C$3:$C$17</c:f>
              <c:numCache>
                <c:formatCode>General</c:formatCode>
                <c:ptCount val="15"/>
                <c:pt idx="0">
                  <c:v>8.36</c:v>
                </c:pt>
                <c:pt idx="1">
                  <c:v>8.09</c:v>
                </c:pt>
                <c:pt idx="2">
                  <c:v>6.1</c:v>
                </c:pt>
                <c:pt idx="3">
                  <c:v>7.35</c:v>
                </c:pt>
                <c:pt idx="4">
                  <c:v>6.19</c:v>
                </c:pt>
                <c:pt idx="5">
                  <c:v>6.63</c:v>
                </c:pt>
                <c:pt idx="6">
                  <c:v>6.27</c:v>
                </c:pt>
                <c:pt idx="7">
                  <c:v>6.42</c:v>
                </c:pt>
                <c:pt idx="8">
                  <c:v>7.35</c:v>
                </c:pt>
                <c:pt idx="9">
                  <c:v>7.37</c:v>
                </c:pt>
                <c:pt idx="10">
                  <c:v>6.81</c:v>
                </c:pt>
                <c:pt idx="11">
                  <c:v>8.24</c:v>
                </c:pt>
                <c:pt idx="12">
                  <c:v>8.3699999999999992</c:v>
                </c:pt>
                <c:pt idx="13">
                  <c:v>7.56</c:v>
                </c:pt>
                <c:pt idx="14">
                  <c:v>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038016"/>
        <c:axId val="106039936"/>
      </c:lineChart>
      <c:catAx>
        <c:axId val="106038016"/>
        <c:scaling>
          <c:orientation val="minMax"/>
        </c:scaling>
        <c:delete val="0"/>
        <c:axPos val="b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06039936"/>
        <c:crosses val="autoZero"/>
        <c:auto val="1"/>
        <c:lblAlgn val="ctr"/>
        <c:lblOffset val="100"/>
        <c:noMultiLvlLbl val="0"/>
      </c:catAx>
      <c:valAx>
        <c:axId val="10603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06038016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0.31213</cdr:x>
      <cdr:y>0.15094</cdr:y>
    </cdr:from>
    <cdr:to>
      <cdr:x>0.43813</cdr:x>
      <cdr:y>0.28302</cdr:y>
    </cdr:to>
    <cdr:sp macro="" textlink="">
      <cdr:nvSpPr>
        <cdr:cNvPr id="2" name="円/楕円 1"/>
        <cdr:cNvSpPr/>
      </cdr:nvSpPr>
      <cdr:spPr>
        <a:xfrm xmlns:a="http://schemas.openxmlformats.org/drawingml/2006/main">
          <a:off x="1427074" y="576064"/>
          <a:ext cx="576064" cy="5040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0.37513</cdr:x>
      <cdr:y>0.33962</cdr:y>
    </cdr:from>
    <cdr:to>
      <cdr:x>0.50113</cdr:x>
      <cdr:y>0.4717</cdr:y>
    </cdr:to>
    <cdr:sp macro="" textlink="">
      <cdr:nvSpPr>
        <cdr:cNvPr id="3" name="円/楕円 2"/>
        <cdr:cNvSpPr/>
      </cdr:nvSpPr>
      <cdr:spPr>
        <a:xfrm xmlns:a="http://schemas.openxmlformats.org/drawingml/2006/main">
          <a:off x="1715106" y="1296144"/>
          <a:ext cx="576064" cy="5040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0.50171</cdr:x>
      <cdr:y>0.91935</cdr:y>
    </cdr:from>
    <cdr:to>
      <cdr:x>0.99334</cdr:x>
      <cdr:y>0.99706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2293812" y="3641031"/>
          <a:ext cx="22477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400" dirty="0" smtClean="0"/>
            <a:t>(H22</a:t>
          </a:r>
          <a:r>
            <a:rPr kumimoji="1" lang="ja-JP" altLang="en-US" sz="1400" dirty="0" smtClean="0"/>
            <a:t>市民満足度調査より</a:t>
          </a:r>
          <a:r>
            <a:rPr kumimoji="1" lang="en-US" altLang="ja-JP" sz="1400" dirty="0" smtClean="0"/>
            <a:t>)</a:t>
          </a:r>
          <a:endParaRPr kumimoji="1" lang="ja-JP" alt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0.25615</cdr:x>
      <cdr:y>0.51322</cdr:y>
    </cdr:from>
    <cdr:to>
      <cdr:x>0.59339</cdr:x>
      <cdr:y>0.58495</cdr:y>
    </cdr:to>
    <cdr:sp macro="" textlink="">
      <cdr:nvSpPr>
        <cdr:cNvPr id="2" name="右矢印 1"/>
        <cdr:cNvSpPr/>
      </cdr:nvSpPr>
      <cdr:spPr>
        <a:xfrm xmlns:a="http://schemas.openxmlformats.org/drawingml/2006/main" rot="536880">
          <a:off x="1202835" y="1921724"/>
          <a:ext cx="1583639" cy="26855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  <cdr:relSizeAnchor xmlns:cdr="http://schemas.openxmlformats.org/drawingml/2006/chartDrawing">
    <cdr:from>
      <cdr:x>0.24709</cdr:x>
      <cdr:y>0.17477</cdr:y>
    </cdr:from>
    <cdr:to>
      <cdr:x>0.58434</cdr:x>
      <cdr:y>0.24649</cdr:y>
    </cdr:to>
    <cdr:sp macro="" textlink="">
      <cdr:nvSpPr>
        <cdr:cNvPr id="3" name="右矢印 2"/>
        <cdr:cNvSpPr/>
      </cdr:nvSpPr>
      <cdr:spPr>
        <a:xfrm xmlns:a="http://schemas.openxmlformats.org/drawingml/2006/main" rot="21413436">
          <a:off x="1160306" y="654412"/>
          <a:ext cx="1583639" cy="26855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kumimoji="1" lang="ja-JP" altLang="en-US"/>
        </a:p>
      </cdr:txBody>
    </cdr:sp>
  </cdr:relSizeAnchor>
  <cdr:relSizeAnchor xmlns:cdr="http://schemas.openxmlformats.org/drawingml/2006/chartDrawing">
    <cdr:from>
      <cdr:x>0.59642</cdr:x>
      <cdr:y>0.53256</cdr:y>
    </cdr:from>
    <cdr:to>
      <cdr:x>0.6787</cdr:x>
      <cdr:y>0.64751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 flipH="1">
          <a:off x="2800692" y="1994128"/>
          <a:ext cx="386346" cy="4304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減</a:t>
          </a:r>
          <a:endParaRPr kumimoji="1" lang="ja-JP" altLang="en-US" sz="2400" b="1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0.02205</cdr:x>
      <cdr:y>0.07937</cdr:y>
    </cdr:from>
    <cdr:to>
      <cdr:x>0.05861</cdr:x>
      <cdr:y>0.1406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44016" y="360040"/>
          <a:ext cx="238831" cy="277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200" b="1" dirty="0"/>
            <a:t>人</a:t>
          </a:r>
        </a:p>
      </cdr:txBody>
    </cdr:sp>
  </cdr:relSizeAnchor>
  <cdr:relSizeAnchor xmlns:cdr="http://schemas.openxmlformats.org/drawingml/2006/chartDrawing">
    <cdr:from>
      <cdr:x>0.72269</cdr:x>
      <cdr:y>0.91338</cdr:y>
    </cdr:from>
    <cdr:to>
      <cdr:x>0.7823</cdr:x>
      <cdr:y>0.98481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6192688" y="3814683"/>
          <a:ext cx="510794" cy="298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200" b="1" dirty="0"/>
            <a:t>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D5483-3AB5-4A7B-890C-F024F62C7B0C}" type="datetimeFigureOut">
              <a:rPr kumimoji="1" lang="ja-JP" altLang="en-US" smtClean="0"/>
              <a:t>2011/12/22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14AD4-7ED8-492A-BBC4-4A3E40EEE7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11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F4DE6-F341-4422-A9D9-8BA69F0CB774}" type="datetimeFigureOut">
              <a:rPr kumimoji="1" lang="ja-JP" altLang="en-US" smtClean="0"/>
              <a:pPr/>
              <a:t>2011/12/22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1EE20-26EB-42F9-A0BC-0965A76DA48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68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地域コミュニティが減少なのにたいし、重要度は増している→コミュニティ必要だよね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1EE20-26EB-42F9-A0BC-0965A76DA48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4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1EE20-26EB-42F9-A0BC-0965A76DA48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99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D5C1-6B03-4682-AE2E-D6D0FAB22B42}" type="datetime1">
              <a:rPr kumimoji="1" lang="ja-JP" altLang="en-US" smtClean="0"/>
              <a:pPr/>
              <a:t>2011/12/22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E04-3DFC-4D04-B306-AC07F77B6BD3}" type="datetime1">
              <a:rPr kumimoji="1" lang="ja-JP" altLang="en-US" smtClean="0"/>
              <a:pPr/>
              <a:t>2011/12/22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0456" y="404664"/>
            <a:ext cx="9143999" cy="114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ja-JP" altLang="en-US" dirty="0" smtClean="0"/>
              <a:t> マスター タイトルの書式設定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-4846" y="1340768"/>
            <a:ext cx="9148846" cy="5040560"/>
          </a:xfrm>
        </p:spPr>
        <p:txBody>
          <a:bodyPr>
            <a:normAutofit/>
          </a:bodyPr>
          <a:lstStyle>
            <a:lvl1pPr marL="45720" indent="0">
              <a:buNone/>
              <a:defRPr sz="3200"/>
            </a:lvl1pPr>
            <a:lvl2pPr marL="365760" indent="0">
              <a:buNone/>
              <a:defRPr sz="3200"/>
            </a:lvl2pPr>
            <a:lvl3pPr marL="640080" indent="0">
              <a:buNone/>
              <a:defRPr sz="2800"/>
            </a:lvl3pPr>
            <a:lvl4pPr marL="914400" indent="0">
              <a:buNone/>
              <a:defRPr sz="2400"/>
            </a:lvl4pPr>
            <a:lvl5pPr marL="1207008" indent="0">
              <a:buNone/>
              <a:defRPr sz="20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7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E04-3DFC-4D04-B306-AC07F77B6BD3}" type="datetime1">
              <a:rPr kumimoji="1" lang="ja-JP" altLang="en-US" smtClean="0"/>
              <a:pPr/>
              <a:t>2011/12/22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0754" y="404664"/>
            <a:ext cx="9143999" cy="1143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ja-JP" altLang="en-US" dirty="0" smtClean="0"/>
              <a:t> マスター タイトルの書式設定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-4846" y="1340768"/>
            <a:ext cx="9148846" cy="5040560"/>
          </a:xfrm>
        </p:spPr>
        <p:txBody>
          <a:bodyPr>
            <a:normAutofit/>
          </a:bodyPr>
          <a:lstStyle>
            <a:lvl1pPr marL="45720" indent="0">
              <a:buNone/>
              <a:defRPr sz="3200"/>
            </a:lvl1pPr>
            <a:lvl2pPr marL="365760" indent="0">
              <a:buNone/>
              <a:defRPr sz="3200"/>
            </a:lvl2pPr>
            <a:lvl3pPr marL="640080" indent="0">
              <a:buNone/>
              <a:defRPr sz="2800"/>
            </a:lvl3pPr>
            <a:lvl4pPr marL="914400" indent="0">
              <a:buNone/>
              <a:defRPr sz="2400"/>
            </a:lvl4pPr>
            <a:lvl5pPr marL="1207008" indent="0">
              <a:buNone/>
              <a:defRPr sz="20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2699968" y="3600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現状把握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60208" y="3600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基本構想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611560" y="37010"/>
            <a:ext cx="1584000" cy="360000"/>
          </a:xfrm>
          <a:prstGeom prst="rect">
            <a:avLst/>
          </a:prstGeom>
          <a:gradFill>
            <a:gsLst>
              <a:gs pos="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目指す都市像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6948440" y="3600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今後の展望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0" name="AutoShape 11"/>
          <p:cNvSpPr>
            <a:spLocks noChangeArrowheads="1"/>
          </p:cNvSpPr>
          <p:nvPr userDrawn="1"/>
        </p:nvSpPr>
        <p:spPr bwMode="auto">
          <a:xfrm rot="5400000">
            <a:off x="6588248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21" name="AutoShape 11"/>
          <p:cNvSpPr>
            <a:spLocks noChangeArrowheads="1"/>
          </p:cNvSpPr>
          <p:nvPr userDrawn="1"/>
        </p:nvSpPr>
        <p:spPr bwMode="auto">
          <a:xfrm rot="5400000">
            <a:off x="2303752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22" name="AutoShape 11"/>
          <p:cNvSpPr>
            <a:spLocks noChangeArrowheads="1"/>
          </p:cNvSpPr>
          <p:nvPr userDrawn="1"/>
        </p:nvSpPr>
        <p:spPr bwMode="auto">
          <a:xfrm rot="5400000">
            <a:off x="4428008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E04-3DFC-4D04-B306-AC07F77B6BD3}" type="datetime1">
              <a:rPr kumimoji="1" lang="ja-JP" altLang="en-US" smtClean="0"/>
              <a:pPr/>
              <a:t>2011/12/22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0754" y="404664"/>
            <a:ext cx="9143999" cy="1143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ja-JP" altLang="en-US" dirty="0" smtClean="0"/>
              <a:t> マスター タイトルの書式設定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-4846" y="1340768"/>
            <a:ext cx="9148846" cy="5040560"/>
          </a:xfrm>
        </p:spPr>
        <p:txBody>
          <a:bodyPr>
            <a:normAutofit/>
          </a:bodyPr>
          <a:lstStyle>
            <a:lvl1pPr marL="45720" indent="0">
              <a:buNone/>
              <a:defRPr sz="3200"/>
            </a:lvl1pPr>
            <a:lvl2pPr marL="365760" indent="0">
              <a:buNone/>
              <a:defRPr sz="3200"/>
            </a:lvl2pPr>
            <a:lvl3pPr marL="640080" indent="0">
              <a:buNone/>
              <a:defRPr sz="2800"/>
            </a:lvl3pPr>
            <a:lvl4pPr marL="914400" indent="0">
              <a:buNone/>
              <a:defRPr sz="2400"/>
            </a:lvl4pPr>
            <a:lvl5pPr marL="1207008" indent="0">
              <a:buNone/>
              <a:defRPr sz="20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2699968" y="36000"/>
            <a:ext cx="1584000" cy="360000"/>
          </a:xfrm>
          <a:prstGeom prst="rect">
            <a:avLst/>
          </a:prstGeom>
          <a:gradFill>
            <a:gsLst>
              <a:gs pos="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現状把握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860208" y="3600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基本構想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611560" y="3701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目指す都市像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948440" y="3600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今後の展望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7" name="AutoShape 11"/>
          <p:cNvSpPr>
            <a:spLocks noChangeArrowheads="1"/>
          </p:cNvSpPr>
          <p:nvPr userDrawn="1"/>
        </p:nvSpPr>
        <p:spPr bwMode="auto">
          <a:xfrm rot="5400000">
            <a:off x="6588248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28" name="AutoShape 11"/>
          <p:cNvSpPr>
            <a:spLocks noChangeArrowheads="1"/>
          </p:cNvSpPr>
          <p:nvPr userDrawn="1"/>
        </p:nvSpPr>
        <p:spPr bwMode="auto">
          <a:xfrm rot="5400000">
            <a:off x="2303752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29" name="AutoShape 11"/>
          <p:cNvSpPr>
            <a:spLocks noChangeArrowheads="1"/>
          </p:cNvSpPr>
          <p:nvPr userDrawn="1"/>
        </p:nvSpPr>
        <p:spPr bwMode="auto">
          <a:xfrm rot="5400000">
            <a:off x="4428008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300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E04-3DFC-4D04-B306-AC07F77B6BD3}" type="datetime1">
              <a:rPr kumimoji="1" lang="ja-JP" altLang="en-US" smtClean="0"/>
              <a:pPr/>
              <a:t>2011/12/22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0456" y="404664"/>
            <a:ext cx="9143999" cy="114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ja-JP" altLang="en-US" dirty="0" smtClean="0"/>
              <a:t> マスター タイトルの書式設定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-4846" y="1340768"/>
            <a:ext cx="9148846" cy="5040560"/>
          </a:xfrm>
        </p:spPr>
        <p:txBody>
          <a:bodyPr>
            <a:normAutofit/>
          </a:bodyPr>
          <a:lstStyle>
            <a:lvl1pPr marL="45720" indent="0">
              <a:buNone/>
              <a:defRPr sz="3200"/>
            </a:lvl1pPr>
            <a:lvl2pPr marL="365760" indent="0">
              <a:buNone/>
              <a:defRPr sz="3200"/>
            </a:lvl2pPr>
            <a:lvl3pPr marL="640080" indent="0">
              <a:buNone/>
              <a:defRPr sz="2800"/>
            </a:lvl3pPr>
            <a:lvl4pPr marL="914400" indent="0">
              <a:buNone/>
              <a:defRPr sz="2400"/>
            </a:lvl4pPr>
            <a:lvl5pPr marL="1207008" indent="0">
              <a:buNone/>
              <a:defRPr sz="20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2699968" y="3600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現状把握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60208" y="36000"/>
            <a:ext cx="1584000" cy="360000"/>
          </a:xfrm>
          <a:prstGeom prst="rect">
            <a:avLst/>
          </a:prstGeom>
          <a:gradFill>
            <a:gsLst>
              <a:gs pos="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基本構想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1560" y="3701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目指す都市像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948440" y="3600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今後の展望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2" name="AutoShape 11"/>
          <p:cNvSpPr>
            <a:spLocks noChangeArrowheads="1"/>
          </p:cNvSpPr>
          <p:nvPr userDrawn="1"/>
        </p:nvSpPr>
        <p:spPr bwMode="auto">
          <a:xfrm rot="5400000">
            <a:off x="6588248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0" name="AutoShape 11"/>
          <p:cNvSpPr>
            <a:spLocks noChangeArrowheads="1"/>
          </p:cNvSpPr>
          <p:nvPr userDrawn="1"/>
        </p:nvSpPr>
        <p:spPr bwMode="auto">
          <a:xfrm rot="5400000">
            <a:off x="2303752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1" name="AutoShape 11"/>
          <p:cNvSpPr>
            <a:spLocks noChangeArrowheads="1"/>
          </p:cNvSpPr>
          <p:nvPr userDrawn="1"/>
        </p:nvSpPr>
        <p:spPr bwMode="auto">
          <a:xfrm rot="5400000">
            <a:off x="4428008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53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FE04-3DFC-4D04-B306-AC07F77B6BD3}" type="datetime1">
              <a:rPr kumimoji="1" lang="ja-JP" altLang="en-US" smtClean="0"/>
              <a:pPr/>
              <a:t>2011/12/22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0456" y="404664"/>
            <a:ext cx="9143999" cy="114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ja-JP" altLang="en-US" dirty="0" smtClean="0"/>
              <a:t> マスター タイトルの書式設定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-4846" y="1340768"/>
            <a:ext cx="9148846" cy="5040560"/>
          </a:xfrm>
        </p:spPr>
        <p:txBody>
          <a:bodyPr>
            <a:normAutofit/>
          </a:bodyPr>
          <a:lstStyle>
            <a:lvl1pPr marL="45720" indent="0">
              <a:buNone/>
              <a:defRPr sz="3200"/>
            </a:lvl1pPr>
            <a:lvl2pPr marL="365760" indent="0">
              <a:buNone/>
              <a:defRPr sz="3200"/>
            </a:lvl2pPr>
            <a:lvl3pPr marL="640080" indent="0">
              <a:buNone/>
              <a:defRPr sz="2800"/>
            </a:lvl3pPr>
            <a:lvl4pPr marL="914400" indent="0">
              <a:buNone/>
              <a:defRPr sz="2400"/>
            </a:lvl4pPr>
            <a:lvl5pPr marL="1207008" indent="0">
              <a:buNone/>
              <a:defRPr sz="20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2699968" y="3600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現状把握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60208" y="3600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基本構想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1560" y="37010"/>
            <a:ext cx="1584000" cy="360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目指す都市像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948440" y="36000"/>
            <a:ext cx="1584000" cy="360000"/>
          </a:xfrm>
          <a:prstGeom prst="rect">
            <a:avLst/>
          </a:prstGeom>
          <a:gradFill>
            <a:gsLst>
              <a:gs pos="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今後の展望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22" name="AutoShape 11"/>
          <p:cNvSpPr>
            <a:spLocks noChangeArrowheads="1"/>
          </p:cNvSpPr>
          <p:nvPr userDrawn="1"/>
        </p:nvSpPr>
        <p:spPr bwMode="auto">
          <a:xfrm rot="5400000">
            <a:off x="6588248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0" name="AutoShape 11"/>
          <p:cNvSpPr>
            <a:spLocks noChangeArrowheads="1"/>
          </p:cNvSpPr>
          <p:nvPr userDrawn="1"/>
        </p:nvSpPr>
        <p:spPr bwMode="auto">
          <a:xfrm rot="5400000">
            <a:off x="2303752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31" name="AutoShape 11"/>
          <p:cNvSpPr>
            <a:spLocks noChangeArrowheads="1"/>
          </p:cNvSpPr>
          <p:nvPr userDrawn="1"/>
        </p:nvSpPr>
        <p:spPr bwMode="auto">
          <a:xfrm rot="5400000">
            <a:off x="4428008" y="144000"/>
            <a:ext cx="252000" cy="180000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ｺﾞｼｯｸM" pitchFamily="49" charset="-128"/>
              <a:ea typeface="HGｺﾞｼｯｸ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050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427707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0456" y="0"/>
            <a:ext cx="914399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dirty="0" smtClean="0"/>
              <a:t> 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2185DE-F68A-4F01-8B8D-E91DD53875EA}" type="datetime1">
              <a:rPr kumimoji="1" lang="ja-JP" altLang="en-US" smtClean="0"/>
              <a:pPr/>
              <a:t>2011/12/22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2131" y="649162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B9ADA6-C4C7-445B-8BB0-164C847FA30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50" r:id="rId2"/>
    <p:sldLayoutId id="2147484446" r:id="rId3"/>
    <p:sldLayoutId id="2147484451" r:id="rId4"/>
    <p:sldLayoutId id="2147484448" r:id="rId5"/>
    <p:sldLayoutId id="214748444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" indent="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7008" indent="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.tsuchiura.lg.jp/cms/data/doc/1244176149_doc_26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ity.machida.tokyo.jp/bunka/sport/sportsshinko/sportsplan.html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isawa.blog.ocn.ne.jp/blog/images/2011/05/19/dscn9016_778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600" y="4923145"/>
            <a:ext cx="6912768" cy="88211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ja-JP" altLang="en-US" dirty="0"/>
              <a:t>都市</a:t>
            </a:r>
            <a:r>
              <a:rPr lang="ja-JP" altLang="en-US" dirty="0" smtClean="0"/>
              <a:t>計画マスタープラン実習　第</a:t>
            </a:r>
            <a:r>
              <a:rPr lang="en-US" altLang="ja-JP" dirty="0" smtClean="0"/>
              <a:t>5</a:t>
            </a:r>
            <a:r>
              <a:rPr lang="ja-JP" altLang="en-US" dirty="0" smtClean="0"/>
              <a:t>班</a:t>
            </a:r>
            <a:endParaRPr lang="en-US" altLang="ja-JP" dirty="0" smtClean="0"/>
          </a:p>
          <a:p>
            <a:pPr algn="ctr"/>
            <a:r>
              <a:rPr kumimoji="1" lang="ja-JP" altLang="en-US" sz="2600" dirty="0" smtClean="0"/>
              <a:t>今井 純　土居 </a:t>
            </a:r>
            <a:r>
              <a:rPr lang="ja-JP" altLang="en-US" sz="2600" dirty="0"/>
              <a:t>千</a:t>
            </a:r>
            <a:r>
              <a:rPr lang="ja-JP" altLang="en-US" sz="2600" dirty="0" smtClean="0"/>
              <a:t>紘　樋口 雄一　森 英高　飯田 マリ</a:t>
            </a:r>
            <a:r>
              <a:rPr lang="en-US" altLang="ja-JP" sz="2600" dirty="0" smtClean="0"/>
              <a:t>(TA)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88423" y="2060848"/>
            <a:ext cx="7175351" cy="1793167"/>
          </a:xfrm>
        </p:spPr>
        <p:txBody>
          <a:bodyPr/>
          <a:lstStyle/>
          <a:p>
            <a:pPr algn="ctr"/>
            <a:r>
              <a:rPr kumimoji="1" lang="ja-JP" alt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  <a:cs typeface="Type Embellishments One LET" charset="2"/>
              </a:rPr>
              <a:t>土浦試合開始</a:t>
            </a:r>
            <a:endParaRPr kumimoji="1" lang="ja-JP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HGP創英角ﾎﾟｯﾌﾟ体" pitchFamily="50" charset="-128"/>
              <a:ea typeface="HGP創英角ﾎﾟｯﾌﾟ体" pitchFamily="50" charset="-128"/>
              <a:cs typeface="Type Embellishments One LET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27962" y="3284984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～土浦市を</a:t>
            </a:r>
            <a:r>
              <a:rPr kumimoji="1" lang="ja-JP" altLang="en-US" sz="2800" dirty="0" smtClean="0">
                <a:solidFill>
                  <a:schemeClr val="accent6"/>
                </a:solidFill>
              </a:rPr>
              <a:t>愛</a:t>
            </a:r>
            <a:r>
              <a:rPr kumimoji="1" lang="ja-JP" altLang="en-US" sz="2800" dirty="0" smtClean="0">
                <a:solidFill>
                  <a:sysClr val="windowText" lastClr="000000"/>
                </a:solidFill>
              </a:rPr>
              <a:t>し始めよう～</a:t>
            </a:r>
            <a:endParaRPr lang="en-US" altLang="ja-JP" sz="28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 現状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251520" y="3932287"/>
            <a:ext cx="5396107" cy="504825"/>
            <a:chOff x="251520" y="3644255"/>
            <a:chExt cx="5396107" cy="504825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967627" y="3644255"/>
              <a:ext cx="4680000" cy="503237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3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2000" dirty="0" smtClean="0"/>
                <a:t>ソフト面の重要性</a:t>
              </a:r>
              <a:endParaRPr lang="ja-JP" altLang="en-US" sz="2000" dirty="0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51520" y="3644255"/>
              <a:ext cx="718354" cy="504825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dirty="0"/>
                <a:t>防災</a:t>
              </a: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51520" y="4580359"/>
            <a:ext cx="5396107" cy="504825"/>
            <a:chOff x="251520" y="4220319"/>
            <a:chExt cx="5396107" cy="504825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967627" y="4220319"/>
              <a:ext cx="4680000" cy="503237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3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2000" dirty="0" smtClean="0"/>
                <a:t>バス路線が複雑、バス利用者半減</a:t>
              </a:r>
              <a:endParaRPr lang="ja-JP" altLang="en-US" sz="2000" dirty="0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51520" y="4220319"/>
              <a:ext cx="718354" cy="504825"/>
            </a:xfrm>
            <a:prstGeom prst="rect">
              <a:avLst/>
            </a:prstGeom>
            <a:solidFill>
              <a:srgbClr val="7030A0"/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dirty="0"/>
                <a:t>交通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251520" y="3284215"/>
            <a:ext cx="5396107" cy="504825"/>
            <a:chOff x="251520" y="3068960"/>
            <a:chExt cx="5396107" cy="504825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967627" y="3068960"/>
              <a:ext cx="4680000" cy="503237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3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2000" dirty="0" smtClean="0"/>
                <a:t>駅周辺が廃れている</a:t>
              </a:r>
              <a:endParaRPr lang="ja-JP" altLang="en-US" sz="2000" dirty="0"/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251520" y="3068960"/>
              <a:ext cx="718354" cy="504825"/>
            </a:xfrm>
            <a:prstGeom prst="rect">
              <a:avLst/>
            </a:prstGeom>
            <a:solidFill>
              <a:srgbClr val="FFC000"/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dirty="0"/>
                <a:t>産業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51520" y="2637731"/>
            <a:ext cx="5396107" cy="503237"/>
            <a:chOff x="251520" y="2492896"/>
            <a:chExt cx="5396107" cy="503237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967627" y="2492896"/>
              <a:ext cx="4680000" cy="503237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3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2000" dirty="0" smtClean="0"/>
                <a:t>ハード面における対策は充実</a:t>
              </a:r>
              <a:endParaRPr lang="ja-JP" altLang="en-US" sz="2000" dirty="0"/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>
              <a:off x="251520" y="2492896"/>
              <a:ext cx="718354" cy="5032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ja-JP" altLang="en-US" dirty="0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51520" y="1988071"/>
            <a:ext cx="5396107" cy="504825"/>
            <a:chOff x="251520" y="1916832"/>
            <a:chExt cx="5396107" cy="504825"/>
          </a:xfrm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967627" y="1916832"/>
              <a:ext cx="4680000" cy="503237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3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2000" dirty="0" smtClean="0"/>
                <a:t>イベントによる集客、冬のイベントなし</a:t>
              </a:r>
              <a:endParaRPr lang="ja-JP" altLang="en-US" sz="2000" dirty="0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251520" y="1916832"/>
              <a:ext cx="718354" cy="504825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dirty="0"/>
                <a:t>観光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313183" y="261094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医療</a:t>
            </a:r>
            <a:endParaRPr kumimoji="1" lang="en-US" altLang="ja-JP" sz="1600" dirty="0" smtClean="0"/>
          </a:p>
          <a:p>
            <a:r>
              <a:rPr lang="ja-JP" altLang="en-US" sz="1600" dirty="0"/>
              <a:t>福祉</a:t>
            </a:r>
            <a:endParaRPr kumimoji="1" lang="ja-JP" altLang="en-US" sz="16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251520" y="5876503"/>
            <a:ext cx="5396107" cy="504825"/>
            <a:chOff x="251520" y="5372447"/>
            <a:chExt cx="5396107" cy="504825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967627" y="5372447"/>
              <a:ext cx="4680000" cy="503237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3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endParaRPr lang="ja-JP" altLang="en-US" sz="2000" dirty="0"/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251520" y="5372447"/>
              <a:ext cx="718354" cy="504825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1200" dirty="0"/>
                <a:t>スポーツ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51520" y="5230019"/>
            <a:ext cx="5396107" cy="503237"/>
            <a:chOff x="251520" y="4796383"/>
            <a:chExt cx="5396107" cy="503237"/>
          </a:xfrm>
        </p:grpSpPr>
        <p:sp>
          <p:nvSpPr>
            <p:cNvPr id="55" name="Rectangle 3"/>
            <p:cNvSpPr>
              <a:spLocks noChangeArrowheads="1"/>
            </p:cNvSpPr>
            <p:nvPr/>
          </p:nvSpPr>
          <p:spPr bwMode="auto">
            <a:xfrm>
              <a:off x="967627" y="4796383"/>
              <a:ext cx="4680000" cy="503237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3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2000" dirty="0"/>
                <a:t>自然資源</a:t>
              </a:r>
              <a:r>
                <a:rPr lang="ja-JP" altLang="en-US" sz="2000" dirty="0" smtClean="0"/>
                <a:t>の豊富</a:t>
              </a:r>
              <a:endParaRPr lang="ja-JP" altLang="en-US" sz="2000" dirty="0"/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251520" y="4796383"/>
              <a:ext cx="718354" cy="503237"/>
            </a:xfrm>
            <a:prstGeom prst="rect">
              <a:avLst/>
            </a:prstGeom>
            <a:solidFill>
              <a:srgbClr val="00B050"/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dirty="0"/>
                <a:t>環境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51520" y="1340768"/>
            <a:ext cx="5396107" cy="504825"/>
            <a:chOff x="251520" y="1340768"/>
            <a:chExt cx="5396107" cy="504825"/>
          </a:xfrm>
        </p:grpSpPr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967627" y="1340768"/>
              <a:ext cx="4680000" cy="503237"/>
            </a:xfrm>
            <a:prstGeom prst="rect">
              <a:avLst/>
            </a:prstGeom>
            <a:noFill/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>
                      <a:alpha val="3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sz="2000" dirty="0" smtClean="0"/>
                <a:t>高校生県南</a:t>
              </a:r>
              <a:r>
                <a:rPr lang="en-US" altLang="ja-JP" sz="2000" dirty="0" smtClean="0"/>
                <a:t>1</a:t>
              </a:r>
              <a:r>
                <a:rPr lang="ja-JP" altLang="en-US" sz="2000" dirty="0" smtClean="0"/>
                <a:t>位</a:t>
              </a:r>
              <a:endParaRPr lang="ja-JP" altLang="en-US" sz="2000" dirty="0"/>
            </a:p>
          </p:txBody>
        </p: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251520" y="1340768"/>
              <a:ext cx="718354" cy="504825"/>
            </a:xfrm>
            <a:prstGeom prst="rect">
              <a:avLst/>
            </a:prstGeom>
            <a:solidFill>
              <a:srgbClr val="0070C0"/>
            </a:solidFill>
            <a:ln w="28575" algn="ctr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</a:pPr>
              <a:r>
                <a:rPr lang="ja-JP" altLang="en-US" dirty="0"/>
                <a:t>教育</a:t>
              </a:r>
            </a:p>
          </p:txBody>
        </p:sp>
      </p:grpSp>
      <p:pic>
        <p:nvPicPr>
          <p:cNvPr id="9221" name="Picture 5" descr="http://t3.gstatic.com/images?q=tbn:ANd9GcTuxGWK9Z93zAzx9ekPHepZdWpF13OMIBpSi02AY3GcRy_yFE8k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071"/>
            <a:ext cx="192989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ファイルのプレビュー画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88" y="1628800"/>
            <a:ext cx="19296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review image of f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89349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a0.twimg.com/profile_images/1571874598/________________bigg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0914" y="375303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①つちまる（小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2258020"/>
            <a:ext cx="11239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②つちまる・ウインク（小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650204"/>
            <a:ext cx="11239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③つちまる・感激（小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654" y="650204"/>
            <a:ext cx="11239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⑤つちまる・賞状（小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7602" y="4012405"/>
            <a:ext cx="1140930" cy="11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④つちまる・かけっこ（中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25" y="4564166"/>
            <a:ext cx="18669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http://npo-kirara.org/image/kirara/chara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11" y="493749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812360" y="6165304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/>
              <a:t>キララちゃん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2506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 市民満足度アンケート調査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07504" y="1700808"/>
            <a:ext cx="4479531" cy="3450977"/>
            <a:chOff x="4644008" y="1700808"/>
            <a:chExt cx="4479531" cy="345097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644008" y="1700808"/>
              <a:ext cx="4479531" cy="3450977"/>
              <a:chOff x="179512" y="1711841"/>
              <a:chExt cx="4479531" cy="345097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850450"/>
                <a:ext cx="4479531" cy="3312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テキスト ボックス 11"/>
              <p:cNvSpPr txBox="1"/>
              <p:nvPr/>
            </p:nvSpPr>
            <p:spPr>
              <a:xfrm>
                <a:off x="1288198" y="1711841"/>
                <a:ext cx="2262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土浦市にほしいもの</a:t>
                </a:r>
                <a:endParaRPr kumimoji="1" lang="ja-JP" altLang="en-US" dirty="0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4716016" y="3140968"/>
              <a:ext cx="4320480" cy="1224136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355976" y="1465620"/>
            <a:ext cx="4852611" cy="4093893"/>
            <a:chOff x="7421" y="1465620"/>
            <a:chExt cx="4852611" cy="409389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7421" y="1465620"/>
              <a:ext cx="4852611" cy="4093893"/>
              <a:chOff x="4355976" y="1465620"/>
              <a:chExt cx="4852611" cy="4093893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2571" y="1968588"/>
                <a:ext cx="4572000" cy="3590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テキスト ボックス 6"/>
              <p:cNvSpPr txBox="1"/>
              <p:nvPr/>
            </p:nvSpPr>
            <p:spPr>
              <a:xfrm>
                <a:off x="4355976" y="1465620"/>
                <a:ext cx="48526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400" dirty="0" smtClean="0"/>
                  <a:t>土浦ならではのもので、</a:t>
                </a:r>
                <a:endParaRPr kumimoji="1" lang="en-US" altLang="ja-JP" sz="1400" dirty="0" smtClean="0"/>
              </a:p>
              <a:p>
                <a:pPr algn="ctr"/>
                <a:r>
                  <a:rPr kumimoji="1" lang="ja-JP" altLang="en-US" sz="1400" dirty="0" smtClean="0"/>
                  <a:t>まだ生かされていないもの、またもっとうりこむべきもの</a:t>
                </a:r>
                <a:endParaRPr kumimoji="1" lang="ja-JP" altLang="en-US" sz="1400" dirty="0"/>
              </a:p>
            </p:txBody>
          </p:sp>
        </p:grpSp>
        <p:sp>
          <p:nvSpPr>
            <p:cNvPr id="8" name="正方形/長方形 7"/>
            <p:cNvSpPr/>
            <p:nvPr/>
          </p:nvSpPr>
          <p:spPr>
            <a:xfrm>
              <a:off x="251520" y="2458392"/>
              <a:ext cx="4320480" cy="36004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7236296" y="90226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平成</a:t>
            </a:r>
            <a:r>
              <a:rPr kumimoji="1" lang="en-US" altLang="ja-JP" sz="1400" dirty="0" smtClean="0"/>
              <a:t>22</a:t>
            </a:r>
            <a:r>
              <a:rPr kumimoji="1" lang="ja-JP" altLang="en-US" sz="1400" dirty="0" smtClean="0"/>
              <a:t>年度実施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589991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住民はスポーツに関心あり</a:t>
            </a:r>
            <a:endParaRPr kumimoji="1" lang="ja-JP" altLang="en-US" sz="4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1592" y="3284984"/>
            <a:ext cx="341632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公園、スポーツ施設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30762" y="2458392"/>
            <a:ext cx="389561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霞ヶ浦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スポーツ関連）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90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2.77778E-6 0.2979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278 0.41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94" y="908719"/>
            <a:ext cx="5251955" cy="564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公園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301" y="1628800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公園が少ない地域がある</a:t>
            </a:r>
            <a:endParaRPr kumimoji="1" lang="en-US" altLang="ja-JP" sz="28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-2566147" y="1611233"/>
            <a:ext cx="2520280" cy="328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全体的に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公園が少ない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↓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コミュニティ</a:t>
            </a:r>
            <a:r>
              <a:rPr lang="ja-JP" altLang="en-US" dirty="0" smtClean="0"/>
              <a:t>形成がしにくい</a:t>
            </a:r>
            <a:endParaRPr lang="en-US" altLang="ja-JP" dirty="0" smtClean="0"/>
          </a:p>
          <a:p>
            <a:pPr algn="ctr"/>
            <a:r>
              <a:rPr lang="ja-JP" altLang="en-US" dirty="0"/>
              <a:t>気軽</a:t>
            </a:r>
            <a:r>
              <a:rPr lang="ja-JP" altLang="en-US" dirty="0" smtClean="0"/>
              <a:t>に運動する空間が無い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避難場所が少ない</a:t>
            </a:r>
            <a:endParaRPr lang="en-US" altLang="ja-JP" dirty="0" smtClean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 smtClean="0"/>
              <a:t>部分的に少ない</a:t>
            </a:r>
            <a:endParaRPr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0136" y="3356992"/>
            <a:ext cx="48526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 smtClean="0"/>
              <a:t>・コミュニティ形成がしにくい</a:t>
            </a:r>
            <a:endParaRPr lang="en-US" altLang="ja-JP" sz="2600" dirty="0" smtClean="0"/>
          </a:p>
          <a:p>
            <a:endParaRPr lang="en-US" altLang="ja-JP" sz="1000" dirty="0" smtClean="0"/>
          </a:p>
          <a:p>
            <a:r>
              <a:rPr kumimoji="1" lang="ja-JP" altLang="en-US" sz="2600" dirty="0" smtClean="0"/>
              <a:t>・気軽に運動する空間がない</a:t>
            </a:r>
            <a:endParaRPr kumimoji="1" lang="en-US" altLang="ja-JP" sz="2600" dirty="0" smtClean="0"/>
          </a:p>
          <a:p>
            <a:endParaRPr lang="en-US" altLang="ja-JP" sz="1000" dirty="0" smtClean="0"/>
          </a:p>
          <a:p>
            <a:r>
              <a:rPr lang="ja-JP" altLang="en-US" sz="2600" dirty="0" smtClean="0"/>
              <a:t>・避難場所が少ない</a:t>
            </a:r>
            <a:endParaRPr kumimoji="1" lang="en-US" altLang="ja-JP" sz="2600" dirty="0" smtClean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979712" y="2348880"/>
            <a:ext cx="0" cy="8344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7189688" y="1554083"/>
            <a:ext cx="864096" cy="953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8263855" y="1540763"/>
            <a:ext cx="864096" cy="953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下矢印 6"/>
          <p:cNvSpPr/>
          <p:nvPr/>
        </p:nvSpPr>
        <p:spPr>
          <a:xfrm>
            <a:off x="7384082" y="1772816"/>
            <a:ext cx="144016" cy="648072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38929" y="234888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広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36296" y="147549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狭</a:t>
            </a:r>
            <a:endParaRPr kumimoji="1" lang="ja-JP" altLang="en-US" sz="1600" dirty="0"/>
          </a:p>
        </p:txBody>
      </p:sp>
      <p:sp>
        <p:nvSpPr>
          <p:cNvPr id="14" name="上下矢印 13"/>
          <p:cNvSpPr/>
          <p:nvPr/>
        </p:nvSpPr>
        <p:spPr>
          <a:xfrm>
            <a:off x="8464202" y="1782108"/>
            <a:ext cx="144016" cy="648072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19049" y="235817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多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16416" y="148478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少</a:t>
            </a:r>
            <a:endParaRPr kumimoji="1" lang="ja-JP" altLang="en-US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138190" y="2289283"/>
            <a:ext cx="864096" cy="953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7189688" y="2687434"/>
            <a:ext cx="1074167" cy="6695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849599" y="5373216"/>
            <a:ext cx="1074167" cy="6695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189688" y="3789040"/>
            <a:ext cx="1074167" cy="8135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8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58" y="632314"/>
            <a:ext cx="5177392" cy="58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/>
              <a:t>運動</a:t>
            </a:r>
            <a:r>
              <a:rPr kumimoji="1" lang="ja-JP" altLang="en-US" dirty="0" smtClean="0"/>
              <a:t>施設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-2844824" y="1638574"/>
            <a:ext cx="2520280" cy="3288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全体的に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公園が少ない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↓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コミュニティ</a:t>
            </a:r>
            <a:r>
              <a:rPr lang="ja-JP" altLang="en-US" dirty="0" smtClean="0"/>
              <a:t>形成がしにくい</a:t>
            </a:r>
            <a:endParaRPr lang="en-US" altLang="ja-JP" dirty="0" smtClean="0"/>
          </a:p>
          <a:p>
            <a:pPr algn="ctr"/>
            <a:r>
              <a:rPr lang="ja-JP" altLang="en-US" dirty="0"/>
              <a:t>気軽</a:t>
            </a:r>
            <a:r>
              <a:rPr lang="ja-JP" altLang="en-US" dirty="0" smtClean="0"/>
              <a:t>に運動する空間が無い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避難場所が少ない</a:t>
            </a:r>
            <a:endParaRPr lang="en-US" altLang="ja-JP" dirty="0" smtClean="0"/>
          </a:p>
          <a:p>
            <a:pPr algn="ctr"/>
            <a:endParaRPr lang="en-US" altLang="ja-JP" dirty="0"/>
          </a:p>
          <a:p>
            <a:pPr algn="ctr"/>
            <a:r>
              <a:rPr lang="ja-JP" altLang="en-US" dirty="0" smtClean="0"/>
              <a:t>部分的に少ない</a:t>
            </a:r>
            <a:endParaRPr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136" y="3597984"/>
            <a:ext cx="48526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 smtClean="0"/>
              <a:t>・地域差が生まれる</a:t>
            </a:r>
            <a:endParaRPr lang="en-US" altLang="ja-JP" sz="2600" dirty="0" smtClean="0"/>
          </a:p>
          <a:p>
            <a:endParaRPr lang="en-US" altLang="ja-JP" sz="1000" dirty="0" smtClean="0"/>
          </a:p>
          <a:p>
            <a:r>
              <a:rPr lang="ja-JP" altLang="en-US" sz="2600" dirty="0" smtClean="0"/>
              <a:t>・コミュニティ形成がしにくい</a:t>
            </a:r>
            <a:endParaRPr lang="en-US" altLang="ja-JP" sz="2600" dirty="0" smtClean="0"/>
          </a:p>
          <a:p>
            <a:endParaRPr lang="en-US" altLang="ja-JP" sz="1000" dirty="0" smtClean="0"/>
          </a:p>
          <a:p>
            <a:r>
              <a:rPr lang="ja-JP" altLang="en-US" sz="2600" dirty="0" smtClean="0"/>
              <a:t>・避難場所が少ない</a:t>
            </a:r>
            <a:endParaRPr kumimoji="1" lang="en-US" altLang="ja-JP" sz="2600" dirty="0" smtClean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979712" y="2589872"/>
            <a:ext cx="0" cy="8344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7308304" y="1250757"/>
            <a:ext cx="576064" cy="1242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244408" y="1250757"/>
            <a:ext cx="648072" cy="78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下矢印 13"/>
          <p:cNvSpPr/>
          <p:nvPr/>
        </p:nvSpPr>
        <p:spPr>
          <a:xfrm>
            <a:off x="7470007" y="1484784"/>
            <a:ext cx="126329" cy="782796"/>
          </a:xfrm>
          <a:prstGeom prst="upDownArrow">
            <a:avLst/>
          </a:pr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24854" y="219557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多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22221" y="119675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少</a:t>
            </a:r>
            <a:endParaRPr kumimoji="1" lang="ja-JP" altLang="en-US" sz="1600" dirty="0"/>
          </a:p>
        </p:txBody>
      </p:sp>
      <p:sp>
        <p:nvSpPr>
          <p:cNvPr id="17" name="上下矢印 16"/>
          <p:cNvSpPr/>
          <p:nvPr/>
        </p:nvSpPr>
        <p:spPr>
          <a:xfrm>
            <a:off x="8464202" y="1403484"/>
            <a:ext cx="104242" cy="472698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19049" y="183553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多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316416" y="110616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少</a:t>
            </a:r>
            <a:endParaRPr kumimoji="1" lang="ja-JP" altLang="en-US" sz="1600" dirty="0"/>
          </a:p>
        </p:txBody>
      </p:sp>
      <p:sp>
        <p:nvSpPr>
          <p:cNvPr id="20" name="正方形/長方形 19"/>
          <p:cNvSpPr/>
          <p:nvPr/>
        </p:nvSpPr>
        <p:spPr>
          <a:xfrm>
            <a:off x="3129338" y="2267580"/>
            <a:ext cx="864096" cy="953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4568" y="1556792"/>
            <a:ext cx="341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運動施設が特定の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地域に集中している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41036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土浦で行われているスポーツ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-4846" y="1340768"/>
            <a:ext cx="9148846" cy="5040560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＜大規模イベント＞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・かすみがうらマラソン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兼国際盲人マラソンかすみがうら大会（４月第三日曜日）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・</a:t>
            </a:r>
            <a:r>
              <a:rPr lang="ja-JP" altLang="en-US" sz="2000" dirty="0"/>
              <a:t>水郷</a:t>
            </a:r>
            <a:r>
              <a:rPr lang="ja-JP" altLang="en-US" sz="2000" dirty="0" smtClean="0"/>
              <a:t>フェスティバル（５月上旬）</a:t>
            </a:r>
            <a:endParaRPr lang="en-US" altLang="ja-JP" sz="2000" dirty="0" smtClean="0"/>
          </a:p>
          <a:p>
            <a:r>
              <a:rPr lang="ja-JP" altLang="en-US" sz="2000" dirty="0" smtClean="0"/>
              <a:t>・土浦市民ウォークラリー大会（５月中旬）</a:t>
            </a:r>
            <a:endParaRPr lang="en-US" altLang="ja-JP" sz="2000" dirty="0" smtClean="0"/>
          </a:p>
          <a:p>
            <a:r>
              <a:rPr lang="ja-JP" altLang="en-US" sz="2000" dirty="0"/>
              <a:t>・土浦マラソン大会（１２月上旬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 smtClean="0"/>
              <a:t>・市民野球大会（８月下旬～１０月上旬）</a:t>
            </a:r>
            <a:endParaRPr lang="en-US" altLang="ja-JP" sz="2000" dirty="0" smtClean="0"/>
          </a:p>
          <a:p>
            <a:r>
              <a:rPr lang="ja-JP" altLang="en-US" sz="2000" dirty="0" smtClean="0"/>
              <a:t>・土浦市高齢者スポーツ大会</a:t>
            </a:r>
            <a:endParaRPr lang="en-US" altLang="ja-JP" sz="2000" dirty="0" smtClean="0"/>
          </a:p>
          <a:p>
            <a:r>
              <a:rPr lang="ja-JP" altLang="en-US" sz="2000" dirty="0" smtClean="0"/>
              <a:t>・土浦市高齢者ゲートボール大会</a:t>
            </a:r>
            <a:endParaRPr lang="en-US" altLang="ja-JP" sz="2000" dirty="0" smtClean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pic>
        <p:nvPicPr>
          <p:cNvPr id="1026" name="Picture 2" descr="http://www.city.tsuchiura.lg.jp/cms/data/img/25-1225362640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800000" cy="13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ity.tsuchiura.lg.jp/cms/data/img/25-1229682538_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72095"/>
            <a:ext cx="1800000" cy="13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ity.tsuchiura.lg.jp/cms/data/img/25-1229910622_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52936"/>
            <a:ext cx="1800000" cy="13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oshakyo.or.jp/imgs/pic/02_01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2852936"/>
            <a:ext cx="1800000" cy="137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doshakyo.or.jp/imgs/pic/02_01_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4455264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0" y="59103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多世代交流が少ない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176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204243"/>
              </p:ext>
            </p:extLst>
          </p:nvPr>
        </p:nvGraphicFramePr>
        <p:xfrm>
          <a:off x="1670248" y="1214437"/>
          <a:ext cx="693420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霞ヶ浦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1896988" y="4131828"/>
            <a:ext cx="64807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415289" y="1412776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（</a:t>
            </a:r>
            <a:r>
              <a:rPr kumimoji="1" lang="en-US" altLang="ja-JP" sz="1200" dirty="0" smtClean="0"/>
              <a:t>mg/l</a:t>
            </a:r>
            <a:r>
              <a:rPr kumimoji="1" lang="ja-JP" altLang="en-US" sz="1200" dirty="0" smtClean="0"/>
              <a:t>）</a:t>
            </a:r>
            <a:endParaRPr kumimoji="1" lang="ja-JP" altLang="en-US" sz="1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318157" y="531846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（年）</a:t>
            </a:r>
            <a:endParaRPr kumimoji="1" lang="ja-JP" altLang="en-US" sz="1200" dirty="0"/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1896988" y="4116549"/>
            <a:ext cx="0" cy="1184659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440819" y="227687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COD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59103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まだ汚染状況は深刻</a:t>
            </a:r>
            <a:endParaRPr kumimoji="1" lang="ja-JP" altLang="en-US" sz="4400" dirty="0"/>
          </a:p>
        </p:txBody>
      </p:sp>
      <p:sp>
        <p:nvSpPr>
          <p:cNvPr id="7" name="円形吹き出し 6"/>
          <p:cNvSpPr/>
          <p:nvPr/>
        </p:nvSpPr>
        <p:spPr>
          <a:xfrm>
            <a:off x="35496" y="2646204"/>
            <a:ext cx="1728192" cy="1290119"/>
          </a:xfrm>
          <a:prstGeom prst="wedgeEllipseCallout">
            <a:avLst>
              <a:gd name="adj1" fmla="val 56412"/>
              <a:gd name="adj2" fmla="val 626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環境基準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000" b="1" dirty="0" smtClean="0">
                <a:solidFill>
                  <a:schemeClr val="tx1"/>
                </a:solidFill>
              </a:rPr>
              <a:t>3mg/l</a:t>
            </a: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</a:rPr>
              <a:t>以下</a:t>
            </a:r>
          </a:p>
        </p:txBody>
      </p:sp>
    </p:spTree>
    <p:extLst>
      <p:ext uri="{BB962C8B-B14F-4D97-AF65-F5344CB8AC3E}">
        <p14:creationId xmlns:p14="http://schemas.microsoft.com/office/powerpoint/2010/main" val="4459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51520" y="2924944"/>
            <a:ext cx="8314774" cy="1726451"/>
            <a:chOff x="251520" y="4725144"/>
            <a:chExt cx="8314774" cy="1726451"/>
          </a:xfrm>
        </p:grpSpPr>
        <p:sp>
          <p:nvSpPr>
            <p:cNvPr id="29" name="右矢印 28"/>
            <p:cNvSpPr/>
            <p:nvPr/>
          </p:nvSpPr>
          <p:spPr>
            <a:xfrm>
              <a:off x="2707476" y="5092559"/>
              <a:ext cx="1152128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ローチャート : 代替処理 27"/>
            <p:cNvSpPr/>
            <p:nvPr/>
          </p:nvSpPr>
          <p:spPr>
            <a:xfrm>
              <a:off x="251520" y="4725144"/>
              <a:ext cx="2448272" cy="1008112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/>
                <a:t>スポーツイベントにおける多世代交流が少ない</a:t>
              </a:r>
              <a:endParaRPr lang="en-US" altLang="ja-JP" sz="20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849938" y="4914873"/>
              <a:ext cx="4716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kumimoji="1" lang="ja-JP" altLang="en-US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/>
                </a:rPr>
                <a:t>スポーツイベントの活用</a:t>
              </a:r>
              <a:endParaRPr kumimoji="1" lang="ja-JP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851920" y="5435932"/>
              <a:ext cx="35189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・システムの見直し</a:t>
              </a:r>
              <a:endParaRPr kumimoji="1" lang="en-US" altLang="ja-JP" sz="2000" dirty="0" smtClean="0"/>
            </a:p>
            <a:p>
              <a:r>
                <a:rPr lang="ja-JP" altLang="en-US" sz="2000" dirty="0" smtClean="0"/>
                <a:t>・新たなイベントの提案</a:t>
              </a:r>
              <a:endParaRPr lang="en-US" altLang="ja-JP" sz="2000" dirty="0" smtClean="0"/>
            </a:p>
            <a:p>
              <a:r>
                <a:rPr kumimoji="1" lang="ja-JP" altLang="en-US" sz="2000" dirty="0"/>
                <a:t>　</a:t>
              </a:r>
              <a:r>
                <a:rPr kumimoji="1" lang="ja-JP" altLang="en-US" sz="2000" dirty="0" smtClean="0"/>
                <a:t>　　　　　　　　　　など</a:t>
              </a:r>
              <a:endParaRPr kumimoji="1" lang="ja-JP" altLang="en-US" sz="2000" dirty="0"/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ja-JP" altLang="en-US" dirty="0" smtClean="0"/>
              <a:t>スポーツに関する問題点の整理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51520" y="4725144"/>
            <a:ext cx="7126996" cy="1726451"/>
            <a:chOff x="251520" y="1290826"/>
            <a:chExt cx="7126996" cy="1726451"/>
          </a:xfrm>
        </p:grpSpPr>
        <p:sp>
          <p:nvSpPr>
            <p:cNvPr id="24" name="右矢印 23"/>
            <p:cNvSpPr/>
            <p:nvPr/>
          </p:nvSpPr>
          <p:spPr>
            <a:xfrm>
              <a:off x="2707476" y="1686870"/>
              <a:ext cx="1152128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 : 代替処理 6"/>
            <p:cNvSpPr/>
            <p:nvPr/>
          </p:nvSpPr>
          <p:spPr>
            <a:xfrm>
              <a:off x="251520" y="1290826"/>
              <a:ext cx="2448272" cy="1008112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/>
                <a:t>霞ヶ浦の水が汚い</a:t>
              </a:r>
              <a:endParaRPr lang="en-US" altLang="ja-JP" sz="2000" dirty="0"/>
            </a:p>
            <a:p>
              <a:pPr algn="ctr"/>
              <a:r>
                <a:rPr lang="ja-JP" altLang="en-US" sz="2000" dirty="0" smtClean="0"/>
                <a:t>もっと</a:t>
              </a:r>
              <a:r>
                <a:rPr lang="ja-JP" altLang="en-US" sz="2000" dirty="0"/>
                <a:t>利用すべき</a:t>
              </a:r>
              <a:endParaRPr lang="en-US" altLang="ja-JP" sz="2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846410" y="1502494"/>
              <a:ext cx="26564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ja-JP" altLang="en-US" sz="32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</a:rPr>
                <a:t>霞ヶ浦</a:t>
              </a:r>
              <a:r>
                <a:rPr lang="ja-JP" altLang="en-US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</a:rPr>
                <a:t>の</a:t>
              </a:r>
              <a:r>
                <a:rPr kumimoji="1" lang="ja-JP" altLang="en-US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/>
                </a:rPr>
                <a:t>活用</a:t>
              </a:r>
              <a:endParaRPr kumimoji="1" lang="ja-JP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859604" y="2001614"/>
              <a:ext cx="35189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・浄化活動の充実</a:t>
              </a:r>
              <a:endParaRPr kumimoji="1" lang="en-US" altLang="ja-JP" sz="2000" dirty="0" smtClean="0"/>
            </a:p>
            <a:p>
              <a:r>
                <a:rPr lang="ja-JP" altLang="en-US" sz="2000" dirty="0" smtClean="0"/>
                <a:t>・</a:t>
              </a:r>
              <a:r>
                <a:rPr lang="ja-JP" altLang="en-US" sz="2000" dirty="0"/>
                <a:t>マリンスポーツの推進</a:t>
              </a:r>
              <a:r>
                <a:rPr lang="ja-JP" altLang="en-US" sz="2000" dirty="0" smtClean="0"/>
                <a:t>　</a:t>
              </a:r>
              <a:endParaRPr lang="en-US" altLang="ja-JP" sz="2000" dirty="0" smtClean="0"/>
            </a:p>
            <a:p>
              <a:r>
                <a:rPr lang="ja-JP" altLang="en-US" sz="2000" dirty="0"/>
                <a:t>　</a:t>
              </a:r>
              <a:r>
                <a:rPr lang="ja-JP" altLang="en-US" sz="2000" dirty="0" smtClean="0"/>
                <a:t>　　　　　　　　　　</a:t>
              </a:r>
              <a:r>
                <a:rPr kumimoji="1" lang="ja-JP" altLang="en-US" sz="2000" dirty="0" smtClean="0"/>
                <a:t>など</a:t>
              </a:r>
              <a:endParaRPr kumimoji="1" lang="ja-JP" altLang="en-US" sz="2000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51520" y="1353542"/>
            <a:ext cx="8835322" cy="1663735"/>
            <a:chOff x="251520" y="2937718"/>
            <a:chExt cx="8835322" cy="1663735"/>
          </a:xfrm>
        </p:grpSpPr>
        <p:sp>
          <p:nvSpPr>
            <p:cNvPr id="25" name="右矢印 24"/>
            <p:cNvSpPr/>
            <p:nvPr/>
          </p:nvSpPr>
          <p:spPr>
            <a:xfrm>
              <a:off x="2707476" y="3305133"/>
              <a:ext cx="1152128" cy="21602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ローチャート : 代替処理 7"/>
            <p:cNvSpPr/>
            <p:nvPr/>
          </p:nvSpPr>
          <p:spPr>
            <a:xfrm>
              <a:off x="251520" y="2937718"/>
              <a:ext cx="2448272" cy="1008112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/>
                <a:t>公園・運動施設が</a:t>
              </a:r>
              <a:endParaRPr lang="en-US" altLang="ja-JP" sz="2000" dirty="0" smtClean="0"/>
            </a:p>
            <a:p>
              <a:pPr algn="ctr"/>
              <a:r>
                <a:rPr lang="ja-JP" altLang="en-US" sz="2000" dirty="0"/>
                <a:t>少ない</a:t>
              </a:r>
              <a:endParaRPr lang="en-US" altLang="ja-JP" sz="20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852717" y="3081734"/>
              <a:ext cx="5234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kumimoji="1" lang="ja-JP" altLang="en-US" sz="28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/>
                </a:rPr>
                <a:t>スポーツをする空間整備・向上</a:t>
              </a:r>
              <a:endParaRPr kumimoji="1" lang="ja-JP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852717" y="3585790"/>
              <a:ext cx="35189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・ポケットパークの確保</a:t>
              </a:r>
              <a:endParaRPr kumimoji="1" lang="en-US" altLang="ja-JP" sz="2000" dirty="0" smtClean="0"/>
            </a:p>
            <a:p>
              <a:r>
                <a:rPr lang="ja-JP" altLang="en-US" sz="2000" dirty="0" smtClean="0"/>
                <a:t>・公共交通整備</a:t>
              </a:r>
              <a:endParaRPr kumimoji="1" lang="en-US" altLang="ja-JP" sz="2000" dirty="0" smtClean="0"/>
            </a:p>
            <a:p>
              <a:r>
                <a:rPr lang="ja-JP" altLang="en-US" sz="2000" dirty="0"/>
                <a:t>　</a:t>
              </a:r>
              <a:r>
                <a:rPr lang="ja-JP" altLang="en-US" sz="2000" dirty="0" smtClean="0"/>
                <a:t>　　　　　　　　　　</a:t>
              </a:r>
              <a:r>
                <a:rPr kumimoji="1" lang="ja-JP" altLang="en-US" sz="2000" dirty="0" smtClean="0"/>
                <a:t>など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18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円/楕円 43"/>
          <p:cNvSpPr>
            <a:spLocks/>
          </p:cNvSpPr>
          <p:nvPr/>
        </p:nvSpPr>
        <p:spPr>
          <a:xfrm>
            <a:off x="6012160" y="1295744"/>
            <a:ext cx="540000" cy="5490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/>
          </p:cNvSpPr>
          <p:nvPr/>
        </p:nvSpPr>
        <p:spPr>
          <a:xfrm>
            <a:off x="6408264" y="1988840"/>
            <a:ext cx="540000" cy="549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>
            <a:spLocks/>
          </p:cNvSpPr>
          <p:nvPr/>
        </p:nvSpPr>
        <p:spPr>
          <a:xfrm>
            <a:off x="6408264" y="1988840"/>
            <a:ext cx="540000" cy="549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ハート 48"/>
          <p:cNvSpPr/>
          <p:nvPr/>
        </p:nvSpPr>
        <p:spPr>
          <a:xfrm>
            <a:off x="2265295" y="3047922"/>
            <a:ext cx="4286925" cy="3738762"/>
          </a:xfrm>
          <a:prstGeom prst="hear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cxnSp>
        <p:nvCxnSpPr>
          <p:cNvPr id="76" name="直線矢印コネクタ 75"/>
          <p:cNvCxnSpPr/>
          <p:nvPr/>
        </p:nvCxnSpPr>
        <p:spPr>
          <a:xfrm flipH="1" flipV="1">
            <a:off x="3396854" y="4269255"/>
            <a:ext cx="332443" cy="1807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円/楕円 94"/>
          <p:cNvSpPr>
            <a:spLocks/>
          </p:cNvSpPr>
          <p:nvPr/>
        </p:nvSpPr>
        <p:spPr>
          <a:xfrm>
            <a:off x="5868144" y="1988840"/>
            <a:ext cx="540000" cy="549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/>
          </p:cNvSpPr>
          <p:nvPr/>
        </p:nvSpPr>
        <p:spPr>
          <a:xfrm>
            <a:off x="4788024" y="1988840"/>
            <a:ext cx="540000" cy="549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/>
          </p:cNvSpPr>
          <p:nvPr/>
        </p:nvSpPr>
        <p:spPr>
          <a:xfrm>
            <a:off x="5328144" y="1988840"/>
            <a:ext cx="540000" cy="549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/>
          </p:cNvSpPr>
          <p:nvPr/>
        </p:nvSpPr>
        <p:spPr>
          <a:xfrm>
            <a:off x="3311920" y="2591888"/>
            <a:ext cx="540000" cy="5490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円/楕円 101"/>
          <p:cNvSpPr>
            <a:spLocks/>
          </p:cNvSpPr>
          <p:nvPr/>
        </p:nvSpPr>
        <p:spPr>
          <a:xfrm>
            <a:off x="2735853" y="2591888"/>
            <a:ext cx="540000" cy="549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447407" y="4283548"/>
            <a:ext cx="1928568" cy="998043"/>
            <a:chOff x="3447407" y="4283548"/>
            <a:chExt cx="1928568" cy="998043"/>
          </a:xfrm>
        </p:grpSpPr>
        <p:sp>
          <p:nvSpPr>
            <p:cNvPr id="51" name="円/楕円 50"/>
            <p:cNvSpPr/>
            <p:nvPr/>
          </p:nvSpPr>
          <p:spPr>
            <a:xfrm>
              <a:off x="3447407" y="4291965"/>
              <a:ext cx="1928568" cy="989626"/>
            </a:xfrm>
            <a:prstGeom prst="ellipse">
              <a:avLst/>
            </a:prstGeom>
            <a:gradFill flip="none" rotWithShape="1">
              <a:gsLst>
                <a:gs pos="63000">
                  <a:srgbClr val="00B050"/>
                </a:gs>
                <a:gs pos="78000">
                  <a:srgbClr val="FFFF00"/>
                </a:gs>
                <a:gs pos="44000">
                  <a:srgbClr val="00B0F0"/>
                </a:gs>
                <a:gs pos="25000">
                  <a:srgbClr val="0070C0"/>
                </a:gs>
                <a:gs pos="11000">
                  <a:srgbClr val="002060"/>
                </a:gs>
                <a:gs pos="90000">
                  <a:srgbClr val="FFC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3885882" y="4283548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/>
                <a:t>コミュニティ</a:t>
              </a:r>
              <a:endParaRPr kumimoji="1" lang="ja-JP" altLang="en-US" sz="1200" dirty="0"/>
            </a:p>
          </p:txBody>
        </p:sp>
      </p:grpSp>
      <p:sp>
        <p:nvSpPr>
          <p:cNvPr id="97" name="円/楕円 96"/>
          <p:cNvSpPr>
            <a:spLocks/>
          </p:cNvSpPr>
          <p:nvPr/>
        </p:nvSpPr>
        <p:spPr>
          <a:xfrm>
            <a:off x="7740352" y="1268760"/>
            <a:ext cx="540000" cy="5490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/>
          </p:cNvSpPr>
          <p:nvPr/>
        </p:nvSpPr>
        <p:spPr>
          <a:xfrm>
            <a:off x="7164288" y="1268760"/>
            <a:ext cx="540000" cy="5490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/>
          </p:cNvSpPr>
          <p:nvPr/>
        </p:nvSpPr>
        <p:spPr>
          <a:xfrm>
            <a:off x="6588224" y="1268760"/>
            <a:ext cx="540000" cy="549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/>
          </p:cNvSpPr>
          <p:nvPr/>
        </p:nvSpPr>
        <p:spPr>
          <a:xfrm>
            <a:off x="6012160" y="1295744"/>
            <a:ext cx="540000" cy="5490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矢印コネクタ 74"/>
          <p:cNvCxnSpPr/>
          <p:nvPr/>
        </p:nvCxnSpPr>
        <p:spPr>
          <a:xfrm flipH="1">
            <a:off x="3471797" y="5130060"/>
            <a:ext cx="236107" cy="171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スポーツをする空間整備・向上</a:t>
            </a:r>
            <a:endParaRPr lang="en-US" altLang="ja-JP" b="1" dirty="0" smtClean="0"/>
          </a:p>
          <a:p>
            <a:r>
              <a:rPr kumimoji="1" lang="ja-JP" altLang="en-US" b="1" dirty="0" smtClean="0"/>
              <a:t>スポーツイベントの活用</a:t>
            </a:r>
            <a:endParaRPr kumimoji="1" lang="en-US" altLang="ja-JP" b="1" dirty="0" smtClean="0"/>
          </a:p>
          <a:p>
            <a:r>
              <a:rPr lang="ja-JP" altLang="en-US" b="1" dirty="0"/>
              <a:t>霞ヶ浦の活用</a:t>
            </a:r>
            <a:endParaRPr lang="en-US" altLang="ja-JP" sz="1800" dirty="0"/>
          </a:p>
          <a:p>
            <a:endParaRPr kumimoji="1" lang="en-US" altLang="ja-JP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</a:t>
            </a:r>
            <a:r>
              <a:rPr lang="ja-JP" altLang="en-US" dirty="0"/>
              <a:t>基本</a:t>
            </a:r>
            <a:r>
              <a:rPr lang="ja-JP" altLang="en-US" dirty="0" smtClean="0"/>
              <a:t>構想　</a:t>
            </a:r>
            <a:r>
              <a:rPr lang="en-US" altLang="ja-JP" dirty="0" smtClean="0"/>
              <a:t>~</a:t>
            </a:r>
            <a:r>
              <a:rPr lang="ja-JP" altLang="en-US" dirty="0" smtClean="0"/>
              <a:t>土浦試合開始</a:t>
            </a:r>
            <a:r>
              <a:rPr lang="en-US" altLang="ja-JP" dirty="0" smtClean="0"/>
              <a:t>~</a:t>
            </a:r>
            <a:endParaRPr kumimoji="1" lang="ja-JP" altLang="en-US" dirty="0"/>
          </a:p>
        </p:txBody>
      </p:sp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5420472" y="6786480"/>
            <a:ext cx="1383776" cy="2429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B9ADA6-C4C7-445B-8BB0-164C847FA303}" type="slidenum">
              <a:rPr lang="ja-JP" altLang="en-US" sz="300" smtClean="0"/>
              <a:pPr/>
              <a:t>17</a:t>
            </a:fld>
            <a:endParaRPr lang="ja-JP" altLang="en-US" sz="300"/>
          </a:p>
        </p:txBody>
      </p:sp>
      <p:sp>
        <p:nvSpPr>
          <p:cNvPr id="32" name="円/楕円 31"/>
          <p:cNvSpPr>
            <a:spLocks/>
          </p:cNvSpPr>
          <p:nvPr/>
        </p:nvSpPr>
        <p:spPr>
          <a:xfrm>
            <a:off x="3317426" y="2591888"/>
            <a:ext cx="540000" cy="5490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/>
          <p:cNvSpPr>
            <a:spLocks/>
          </p:cNvSpPr>
          <p:nvPr/>
        </p:nvSpPr>
        <p:spPr>
          <a:xfrm>
            <a:off x="2741359" y="2591888"/>
            <a:ext cx="540000" cy="549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9" name="円/楕円 38"/>
          <p:cNvSpPr>
            <a:spLocks/>
          </p:cNvSpPr>
          <p:nvPr/>
        </p:nvSpPr>
        <p:spPr>
          <a:xfrm>
            <a:off x="7740352" y="1296003"/>
            <a:ext cx="540000" cy="5490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>
            <a:spLocks/>
          </p:cNvSpPr>
          <p:nvPr/>
        </p:nvSpPr>
        <p:spPr>
          <a:xfrm>
            <a:off x="7164288" y="1296003"/>
            <a:ext cx="540000" cy="5490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>
            <a:spLocks/>
          </p:cNvSpPr>
          <p:nvPr/>
        </p:nvSpPr>
        <p:spPr>
          <a:xfrm>
            <a:off x="6588224" y="1296003"/>
            <a:ext cx="540000" cy="549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/>
          </p:cNvSpPr>
          <p:nvPr/>
        </p:nvSpPr>
        <p:spPr>
          <a:xfrm>
            <a:off x="5850568" y="1988840"/>
            <a:ext cx="540000" cy="549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>
            <a:spLocks/>
          </p:cNvSpPr>
          <p:nvPr/>
        </p:nvSpPr>
        <p:spPr>
          <a:xfrm>
            <a:off x="4770448" y="1988840"/>
            <a:ext cx="540000" cy="549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>
            <a:spLocks/>
          </p:cNvSpPr>
          <p:nvPr/>
        </p:nvSpPr>
        <p:spPr>
          <a:xfrm>
            <a:off x="5310568" y="1988840"/>
            <a:ext cx="540000" cy="549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2820301" y="3837477"/>
            <a:ext cx="3184641" cy="183116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2814330" y="3717890"/>
            <a:ext cx="683105" cy="63056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教育</a:t>
            </a:r>
            <a:endParaRPr kumimoji="1" lang="ja-JP" altLang="en-US" sz="1100" dirty="0"/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4069162" y="3380716"/>
            <a:ext cx="683105" cy="63056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観光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5327807" y="3669722"/>
            <a:ext cx="683105" cy="6305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医療</a:t>
            </a:r>
            <a:endParaRPr kumimoji="1" lang="en-US" altLang="ja-JP" sz="11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</a:rPr>
              <a:t>福祉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2910665" y="5215468"/>
            <a:ext cx="683105" cy="63056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環境</a:t>
            </a:r>
            <a:endParaRPr kumimoji="1" lang="ja-JP" altLang="en-US" sz="1100" dirty="0"/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4067205" y="5504474"/>
            <a:ext cx="683105" cy="6305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防災</a:t>
            </a:r>
            <a:endParaRPr kumimoji="1" lang="ja-JP" altLang="en-US" sz="1100" dirty="0"/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5327807" y="5215468"/>
            <a:ext cx="683105" cy="6305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産業</a:t>
            </a:r>
            <a:endParaRPr kumimoji="1" lang="ja-JP" altLang="en-US" sz="1100" dirty="0"/>
          </a:p>
        </p:txBody>
      </p:sp>
      <p:cxnSp>
        <p:nvCxnSpPr>
          <p:cNvPr id="58" name="直線矢印コネクタ 57"/>
          <p:cNvCxnSpPr>
            <a:stCxn id="51" idx="1"/>
            <a:endCxn id="52" idx="5"/>
          </p:cNvCxnSpPr>
          <p:nvPr/>
        </p:nvCxnSpPr>
        <p:spPr>
          <a:xfrm flipH="1" flipV="1">
            <a:off x="3397396" y="4256106"/>
            <a:ext cx="332443" cy="1807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51" idx="0"/>
            <a:endCxn id="53" idx="4"/>
          </p:cNvCxnSpPr>
          <p:nvPr/>
        </p:nvCxnSpPr>
        <p:spPr>
          <a:xfrm flipH="1" flipV="1">
            <a:off x="4410715" y="4011276"/>
            <a:ext cx="977" cy="280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>
            <a:stCxn id="51" idx="7"/>
            <a:endCxn id="54" idx="3"/>
          </p:cNvCxnSpPr>
          <p:nvPr/>
        </p:nvCxnSpPr>
        <p:spPr>
          <a:xfrm flipV="1">
            <a:off x="5093543" y="4207939"/>
            <a:ext cx="334303" cy="2289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51" idx="3"/>
            <a:endCxn id="55" idx="7"/>
          </p:cNvCxnSpPr>
          <p:nvPr/>
        </p:nvCxnSpPr>
        <p:spPr>
          <a:xfrm flipH="1">
            <a:off x="3493732" y="5136663"/>
            <a:ext cx="236107" cy="171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51" idx="4"/>
            <a:endCxn id="56" idx="0"/>
          </p:cNvCxnSpPr>
          <p:nvPr/>
        </p:nvCxnSpPr>
        <p:spPr>
          <a:xfrm flipH="1">
            <a:off x="4408758" y="5281590"/>
            <a:ext cx="2934" cy="222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51" idx="5"/>
            <a:endCxn id="57" idx="1"/>
          </p:cNvCxnSpPr>
          <p:nvPr/>
        </p:nvCxnSpPr>
        <p:spPr>
          <a:xfrm>
            <a:off x="5093543" y="5136663"/>
            <a:ext cx="334303" cy="171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63"/>
          <p:cNvSpPr/>
          <p:nvPr/>
        </p:nvSpPr>
        <p:spPr>
          <a:xfrm>
            <a:off x="3882777" y="4623883"/>
            <a:ext cx="1059689" cy="30652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スポーツ</a:t>
            </a:r>
            <a:endParaRPr kumimoji="1" lang="ja-JP" altLang="en-US" sz="1100" dirty="0"/>
          </a:p>
        </p:txBody>
      </p:sp>
      <p:cxnSp>
        <p:nvCxnSpPr>
          <p:cNvPr id="65" name="直線矢印コネクタ 64"/>
          <p:cNvCxnSpPr/>
          <p:nvPr/>
        </p:nvCxnSpPr>
        <p:spPr>
          <a:xfrm flipH="1" flipV="1">
            <a:off x="3593770" y="4777581"/>
            <a:ext cx="397375" cy="8759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V="1">
            <a:off x="4762480" y="4440356"/>
            <a:ext cx="230716" cy="250027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H="1" flipV="1">
            <a:off x="3882777" y="4439177"/>
            <a:ext cx="289007" cy="226435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4460789" y="4865158"/>
            <a:ext cx="96335" cy="31526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H="1">
            <a:off x="4061744" y="4945123"/>
            <a:ext cx="32905" cy="155328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>
            <a:off x="4734532" y="4857834"/>
            <a:ext cx="258665" cy="16878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4734532" y="4778363"/>
            <a:ext cx="415867" cy="24412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H="1">
            <a:off x="3491880" y="5130060"/>
            <a:ext cx="236107" cy="171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 flipV="1">
            <a:off x="4427007" y="4012407"/>
            <a:ext cx="977" cy="280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5093001" y="4221088"/>
            <a:ext cx="334303" cy="2289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H="1">
            <a:off x="4408216" y="5294739"/>
            <a:ext cx="2934" cy="222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flipH="1" flipV="1">
            <a:off x="4427007" y="4005064"/>
            <a:ext cx="977" cy="280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V="1">
            <a:off x="5101793" y="4221088"/>
            <a:ext cx="334303" cy="2289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5076056" y="5130060"/>
            <a:ext cx="334303" cy="171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 flipV="1">
            <a:off x="4419192" y="4005064"/>
            <a:ext cx="977" cy="280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flipV="1">
            <a:off x="5093978" y="4221088"/>
            <a:ext cx="334303" cy="2289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699792" y="2663896"/>
            <a:ext cx="74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観光</a:t>
            </a:r>
            <a:endParaRPr kumimoji="1" lang="ja-JP" altLang="en-US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245419" y="2663896"/>
            <a:ext cx="74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環境</a:t>
            </a:r>
            <a:endParaRPr kumimoji="1" lang="ja-JP" alt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5947162" y="1385877"/>
            <a:ext cx="74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交通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588224" y="1338394"/>
            <a:ext cx="6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医療</a:t>
            </a:r>
            <a:endParaRPr kumimoji="1" lang="en-US" altLang="ja-JP" sz="1200" dirty="0" smtClean="0"/>
          </a:p>
          <a:p>
            <a:r>
              <a:rPr lang="ja-JP" altLang="en-US" sz="1200" dirty="0"/>
              <a:t>福祉</a:t>
            </a:r>
            <a:endParaRPr kumimoji="1" lang="ja-JP" altLang="en-US" sz="12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103296" y="1384560"/>
            <a:ext cx="74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環境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681333" y="1385877"/>
            <a:ext cx="74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防災</a:t>
            </a:r>
            <a:endParaRPr kumimoji="1" lang="ja-JP" altLang="en-US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350776" y="2031490"/>
            <a:ext cx="6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医療</a:t>
            </a:r>
            <a:endParaRPr kumimoji="1" lang="en-US" altLang="ja-JP" sz="1200" dirty="0" smtClean="0"/>
          </a:p>
          <a:p>
            <a:r>
              <a:rPr lang="ja-JP" altLang="en-US" sz="1200" dirty="0"/>
              <a:t>福祉</a:t>
            </a:r>
            <a:endParaRPr kumimoji="1" lang="ja-JP" altLang="en-US" sz="12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716016" y="2061107"/>
            <a:ext cx="74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観光</a:t>
            </a:r>
            <a:endParaRPr kumimoji="1" lang="ja-JP" altLang="en-US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803471" y="2061107"/>
            <a:ext cx="74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産業</a:t>
            </a:r>
            <a:endParaRPr kumimoji="1" lang="ja-JP" altLang="en-US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327089" y="2061107"/>
            <a:ext cx="74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教育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78264" y="416696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土浦市愛開始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416716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土浦思愛</a:t>
            </a:r>
            <a:r>
              <a:rPr lang="ja-JP" altLang="en-US" sz="2800" dirty="0" smtClean="0"/>
              <a:t>皆支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62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1215 0.47453 L -0.14201 0.6331 L -0.28368 0.65949 L -0.36701 0.62754 L -0.39184 0.61689 " pathEditMode="relative" rAng="0" ptsTypes="AAAAAA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1" y="3296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06632 4.81481E-6 C -0.09583 4.81481E-6 -0.13194 0.09768 -0.13194 0.17685 L -0.13194 0.35509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1775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81481E-6 L 0.00486 0.30648 L -0.09861 0.43888 L -0.29739 0.54421 C -0.35 0.55462 -0.40191 0.57523 -0.45469 0.57523 " pathEditMode="relative" rAng="0" ptsTypes="AAAfA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13" y="2877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9288 0.31505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1574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1267 0.31111 C -0.11753 0.31111 -0.03975 0.36945 -0.03975 0.44213 C -0.03975 0.51459 -0.11753 0.57361 -0.21267 0.57361 C -0.30816 0.57361 -0.38559 0.51459 -0.38559 0.44213 C -0.38559 0.36945 -0.30816 0.31111 -0.21267 0.31111 Z " pathEditMode="relative" rAng="0" ptsTypes="fffff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533 L -0.13281 -0.01528 C -0.16024 -0.02477 -0.19687 -0.01481 -0.23385 0.0051 C -0.26892 0.03148 -0.29427 0.06297 -0.30937 0.09653 L -0.3835 0.25278 " pathEditMode="relative" rAng="9256254" ptsTypes="FffFF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6227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856 L -0.03941 0.00856 C -0.05625 0.00856 -0.07691 0.06366 -0.07691 0.10879 L -0.07691 0.20995 " pathEditMode="relative" rAng="0" ptsTypes="FfFF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006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0382 -2.59259E-6 C 0.00556 -2.59259E-6 0.00782 0.06898 0.00782 0.12639 L 0.00782 0.25394 " pathEditMode="relative" rAng="0" ptsTypes="FfFF">
                                      <p:cBhvr>
                                        <p:cTn id="1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2685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69 L -0.00017 0.2419 C -0.00017 0.3507 -0.01215 0.48496 -0.02187 0.48496 L -0.04323 0.48496 " pathEditMode="relative" rAng="5400000" ptsTypes="FfFF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4282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1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00857 L 0.06701 0.00857 C 0.10173 0.00857 0.14496 0.03958 0.14496 0.06528 L 0.14496 0.12199 " pathEditMode="relative" rAng="0" ptsTypes="FfFF">
                                      <p:cBhvr>
                                        <p:cTn id="2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5671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37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186 L 0.10695 0.1155 C 0.13299 0.13935 0.14601 0.17384 0.1441 0.20763 C 0.14202 0.24699 0.12535 0.27708 0.09688 0.29606 L -0.03177 0.38773 " pathEditMode="relative" rAng="-5147556" ptsTypes="FffFF">
                                      <p:cBhvr>
                                        <p:cTn id="2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0301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2" dur="1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94" grpId="0" animBg="1"/>
      <p:bldP spid="43" grpId="0" animBg="1"/>
      <p:bldP spid="43" grpId="1" animBg="1"/>
      <p:bldP spid="49" grpId="0" animBg="1"/>
      <p:bldP spid="95" grpId="0" animBg="1"/>
      <p:bldP spid="96" grpId="0" animBg="1"/>
      <p:bldP spid="100" grpId="0" animBg="1"/>
      <p:bldP spid="101" grpId="0" animBg="1"/>
      <p:bldP spid="102" grpId="0" animBg="1"/>
      <p:bldP spid="97" grpId="0" animBg="1"/>
      <p:bldP spid="98" grpId="0" animBg="1"/>
      <p:bldP spid="99" grpId="0" animBg="1"/>
      <p:bldP spid="93" grpId="0" animBg="1"/>
      <p:bldP spid="32" grpId="0" animBg="1"/>
      <p:bldP spid="32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7" grpId="0" animBg="1"/>
      <p:bldP spid="57" grpId="1" animBg="1"/>
      <p:bldP spid="64" grpId="0" animBg="1"/>
      <p:bldP spid="6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今後の活動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ja-JP" altLang="en-US" dirty="0" smtClean="0"/>
              <a:t>「土浦試合開始」</a:t>
            </a:r>
            <a:r>
              <a:rPr lang="ja-JP" altLang="en-US" sz="2400" dirty="0" smtClean="0"/>
              <a:t>を実現するマスタープラン策定に向けて</a:t>
            </a:r>
            <a:endParaRPr lang="en-US" altLang="ja-JP" sz="2400" dirty="0" smtClean="0"/>
          </a:p>
          <a:p>
            <a:r>
              <a:rPr lang="ja-JP" altLang="en-US" dirty="0" smtClean="0"/>
              <a:t>・</a:t>
            </a:r>
            <a:r>
              <a:rPr lang="ja-JP" altLang="en-US" dirty="0" smtClean="0"/>
              <a:t>各分野の具体的提案</a:t>
            </a:r>
            <a:endParaRPr lang="en-US" altLang="ja-JP" dirty="0" smtClean="0"/>
          </a:p>
          <a:p>
            <a:r>
              <a:rPr lang="ja-JP" altLang="en-US" dirty="0" smtClean="0"/>
              <a:t>・地域ごとの具体的提案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ハート 5"/>
          <p:cNvSpPr/>
          <p:nvPr/>
        </p:nvSpPr>
        <p:spPr>
          <a:xfrm>
            <a:off x="2265295" y="3047922"/>
            <a:ext cx="4286925" cy="3738762"/>
          </a:xfrm>
          <a:prstGeom prst="hear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3396854" y="4269255"/>
            <a:ext cx="332443" cy="1807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/>
          <p:cNvGrpSpPr/>
          <p:nvPr/>
        </p:nvGrpSpPr>
        <p:grpSpPr>
          <a:xfrm>
            <a:off x="3447407" y="4283548"/>
            <a:ext cx="1928568" cy="998043"/>
            <a:chOff x="3447407" y="4283548"/>
            <a:chExt cx="1928568" cy="998043"/>
          </a:xfrm>
        </p:grpSpPr>
        <p:sp>
          <p:nvSpPr>
            <p:cNvPr id="9" name="円/楕円 8"/>
            <p:cNvSpPr/>
            <p:nvPr/>
          </p:nvSpPr>
          <p:spPr>
            <a:xfrm>
              <a:off x="3447407" y="4291965"/>
              <a:ext cx="1928568" cy="989626"/>
            </a:xfrm>
            <a:prstGeom prst="ellipse">
              <a:avLst/>
            </a:prstGeom>
            <a:gradFill flip="none" rotWithShape="1">
              <a:gsLst>
                <a:gs pos="63000">
                  <a:srgbClr val="00B050"/>
                </a:gs>
                <a:gs pos="78000">
                  <a:srgbClr val="FFFF00"/>
                </a:gs>
                <a:gs pos="44000">
                  <a:srgbClr val="00B0F0"/>
                </a:gs>
                <a:gs pos="25000">
                  <a:srgbClr val="0070C0"/>
                </a:gs>
                <a:gs pos="11000">
                  <a:srgbClr val="002060"/>
                </a:gs>
                <a:gs pos="90000">
                  <a:srgbClr val="FFC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885882" y="4283548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/>
                <a:t>コミュニティ</a:t>
              </a:r>
              <a:endParaRPr kumimoji="1" lang="ja-JP" altLang="en-US" sz="1200" dirty="0"/>
            </a:p>
          </p:txBody>
        </p:sp>
      </p:grpSp>
      <p:cxnSp>
        <p:nvCxnSpPr>
          <p:cNvPr id="11" name="直線矢印コネクタ 10"/>
          <p:cNvCxnSpPr/>
          <p:nvPr/>
        </p:nvCxnSpPr>
        <p:spPr>
          <a:xfrm flipH="1">
            <a:off x="3471797" y="5130060"/>
            <a:ext cx="236107" cy="171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>
            <a:spLocks noChangeAspect="1"/>
          </p:cNvSpPr>
          <p:nvPr/>
        </p:nvSpPr>
        <p:spPr>
          <a:xfrm>
            <a:off x="2820301" y="3837477"/>
            <a:ext cx="3184641" cy="183116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2814330" y="3717890"/>
            <a:ext cx="683105" cy="630560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教育</a:t>
            </a:r>
            <a:endParaRPr kumimoji="1" lang="ja-JP" altLang="en-US" sz="1100" dirty="0"/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4069162" y="3380716"/>
            <a:ext cx="683105" cy="63056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観光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5327807" y="3669722"/>
            <a:ext cx="683105" cy="6305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医療</a:t>
            </a:r>
            <a:endParaRPr kumimoji="1" lang="en-US" altLang="ja-JP" sz="11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</a:rPr>
              <a:t>福祉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2910665" y="5215468"/>
            <a:ext cx="683105" cy="630560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環境</a:t>
            </a:r>
            <a:endParaRPr kumimoji="1" lang="ja-JP" altLang="en-US" sz="1100" dirty="0"/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4067205" y="5504474"/>
            <a:ext cx="683105" cy="6305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防災</a:t>
            </a:r>
            <a:endParaRPr kumimoji="1" lang="ja-JP" altLang="en-US" sz="1100" dirty="0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5327807" y="5215468"/>
            <a:ext cx="683105" cy="6305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産業</a:t>
            </a:r>
            <a:endParaRPr kumimoji="1" lang="ja-JP" altLang="en-US" sz="1100" dirty="0"/>
          </a:p>
        </p:txBody>
      </p:sp>
      <p:cxnSp>
        <p:nvCxnSpPr>
          <p:cNvPr id="19" name="直線矢印コネクタ 18"/>
          <p:cNvCxnSpPr>
            <a:stCxn id="9" idx="1"/>
            <a:endCxn id="13" idx="5"/>
          </p:cNvCxnSpPr>
          <p:nvPr/>
        </p:nvCxnSpPr>
        <p:spPr>
          <a:xfrm flipH="1" flipV="1">
            <a:off x="3397396" y="4256106"/>
            <a:ext cx="332443" cy="1807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9" idx="0"/>
            <a:endCxn id="14" idx="4"/>
          </p:cNvCxnSpPr>
          <p:nvPr/>
        </p:nvCxnSpPr>
        <p:spPr>
          <a:xfrm flipH="1" flipV="1">
            <a:off x="4410715" y="4011276"/>
            <a:ext cx="977" cy="280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9" idx="7"/>
            <a:endCxn id="15" idx="3"/>
          </p:cNvCxnSpPr>
          <p:nvPr/>
        </p:nvCxnSpPr>
        <p:spPr>
          <a:xfrm flipV="1">
            <a:off x="5093543" y="4207939"/>
            <a:ext cx="334303" cy="2289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9" idx="3"/>
            <a:endCxn id="16" idx="7"/>
          </p:cNvCxnSpPr>
          <p:nvPr/>
        </p:nvCxnSpPr>
        <p:spPr>
          <a:xfrm flipH="1">
            <a:off x="3493732" y="5136663"/>
            <a:ext cx="236107" cy="171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9" idx="4"/>
            <a:endCxn id="17" idx="0"/>
          </p:cNvCxnSpPr>
          <p:nvPr/>
        </p:nvCxnSpPr>
        <p:spPr>
          <a:xfrm flipH="1">
            <a:off x="4408758" y="5281590"/>
            <a:ext cx="2934" cy="222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9" idx="5"/>
            <a:endCxn id="18" idx="1"/>
          </p:cNvCxnSpPr>
          <p:nvPr/>
        </p:nvCxnSpPr>
        <p:spPr>
          <a:xfrm>
            <a:off x="5093543" y="5136663"/>
            <a:ext cx="334303" cy="171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3882777" y="4623883"/>
            <a:ext cx="1059689" cy="306522"/>
          </a:xfrm>
          <a:prstGeom prst="ellipse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スポーツ</a:t>
            </a:r>
            <a:endParaRPr kumimoji="1" lang="ja-JP" altLang="en-US" sz="1100" dirty="0"/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3593770" y="4777581"/>
            <a:ext cx="397375" cy="8759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4762480" y="4440356"/>
            <a:ext cx="230716" cy="250027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 flipV="1">
            <a:off x="3882777" y="4439177"/>
            <a:ext cx="289007" cy="226435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4460789" y="4865158"/>
            <a:ext cx="96335" cy="31526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4061744" y="4945123"/>
            <a:ext cx="32905" cy="155328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4734532" y="4857834"/>
            <a:ext cx="258665" cy="168780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4734532" y="4778363"/>
            <a:ext cx="415867" cy="24412"/>
          </a:xfrm>
          <a:prstGeom prst="straightConnector1">
            <a:avLst/>
          </a:prstGeom>
          <a:ln w="28575"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3491880" y="5130060"/>
            <a:ext cx="236107" cy="171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4427007" y="4012407"/>
            <a:ext cx="977" cy="280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5093001" y="4221088"/>
            <a:ext cx="334303" cy="2289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4408216" y="5294739"/>
            <a:ext cx="2934" cy="2228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4427007" y="4005064"/>
            <a:ext cx="977" cy="280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5101793" y="4221088"/>
            <a:ext cx="334303" cy="2289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5076056" y="5130060"/>
            <a:ext cx="334303" cy="1711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 flipV="1">
            <a:off x="4419192" y="4005064"/>
            <a:ext cx="977" cy="2806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5093978" y="4221088"/>
            <a:ext cx="334303" cy="2289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参考文献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 dirty="0" smtClean="0"/>
              <a:t>・タイトルの写真　　　　　　　　　</a:t>
            </a:r>
            <a:r>
              <a:rPr lang="en-US" altLang="ja-JP" sz="1400" dirty="0"/>
              <a:t>http://</a:t>
            </a:r>
            <a:r>
              <a:rPr lang="en-US" altLang="ja-JP" sz="1400" dirty="0" smtClean="0"/>
              <a:t>misawa.blog.ocn.ne.jp/blog/2011/05/post_15c4.html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・</a:t>
            </a:r>
            <a:r>
              <a:rPr lang="ja-JP" altLang="en-US" sz="2000" dirty="0"/>
              <a:t>社会</a:t>
            </a:r>
            <a:r>
              <a:rPr lang="ja-JP" altLang="en-US" sz="2000" dirty="0" smtClean="0"/>
              <a:t>法人土浦市</a:t>
            </a:r>
            <a:r>
              <a:rPr lang="ja-JP" altLang="en-US" sz="2000" dirty="0"/>
              <a:t>社会福祉協</a:t>
            </a:r>
            <a:r>
              <a:rPr lang="ja-JP" altLang="en-US" sz="2000" dirty="0" smtClean="0"/>
              <a:t>議会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en-US" altLang="ja-JP" sz="1400" dirty="0" smtClean="0"/>
              <a:t>http</a:t>
            </a:r>
            <a:r>
              <a:rPr lang="en-US" altLang="ja-JP" sz="1400" dirty="0"/>
              <a:t>://</a:t>
            </a:r>
            <a:r>
              <a:rPr lang="en-US" altLang="ja-JP" sz="1400" dirty="0" smtClean="0"/>
              <a:t>www.doshakyo.or.jp/02_01_c.html</a:t>
            </a:r>
          </a:p>
          <a:p>
            <a:r>
              <a:rPr lang="ja-JP" altLang="en-US" sz="2000" dirty="0" smtClean="0"/>
              <a:t>・霞ヶ浦水質調査結果　　　　　　　</a:t>
            </a:r>
            <a:r>
              <a:rPr lang="en-US" altLang="ja-JP" sz="1400" dirty="0" smtClean="0"/>
              <a:t>http</a:t>
            </a:r>
            <a:r>
              <a:rPr lang="en-US" altLang="ja-JP" sz="1400" dirty="0"/>
              <a:t>://www.ktr.mlit.go.jp/kasumi/kasumi00145.html</a:t>
            </a:r>
            <a:endParaRPr lang="ja-JP" altLang="en-US" sz="1400" dirty="0"/>
          </a:p>
          <a:p>
            <a:r>
              <a:rPr lang="ja-JP" altLang="en-US" sz="2000" dirty="0" smtClean="0"/>
              <a:t>・統計局　　　　　　　　　　　　　</a:t>
            </a:r>
            <a:r>
              <a:rPr lang="en-US" altLang="ja-JP" sz="1400" dirty="0"/>
              <a:t>http://www.stat.go.jp</a:t>
            </a:r>
            <a:r>
              <a:rPr lang="en-US" altLang="ja-JP" sz="1400" dirty="0" smtClean="0"/>
              <a:t>/</a:t>
            </a:r>
          </a:p>
          <a:p>
            <a:r>
              <a:rPr lang="ja-JP" altLang="en-US" sz="2000" dirty="0" smtClean="0"/>
              <a:t>・土浦市ホームページ　　　　　　　</a:t>
            </a:r>
            <a:r>
              <a:rPr lang="en-US" altLang="ja-JP" sz="1400" dirty="0"/>
              <a:t>http://www.city.tsuchiura.lg.jp/index.php</a:t>
            </a:r>
            <a:endParaRPr lang="en-US" altLang="ja-JP" sz="2000" dirty="0"/>
          </a:p>
          <a:p>
            <a:r>
              <a:rPr kumimoji="1" lang="ja-JP" altLang="en-US" sz="2000" dirty="0" smtClean="0"/>
              <a:t>・農体験の写真　　　　　　　　　　</a:t>
            </a:r>
            <a:r>
              <a:rPr lang="en-US" altLang="ja-JP" sz="1100" dirty="0"/>
              <a:t> http://</a:t>
            </a:r>
            <a:r>
              <a:rPr lang="en-US" altLang="ja-JP" sz="1100" dirty="0" smtClean="0"/>
              <a:t>kouryu-kyoju.net/012289/uploads/photos</a:t>
            </a:r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　　　　　　　　　　　　　　　　　　　　　　　　　　　　　</a:t>
            </a:r>
            <a:r>
              <a:rPr lang="en-US" altLang="ja-JP" sz="1100" dirty="0" smtClean="0"/>
              <a:t>/740477b14c09b02048953550703dcca1.jpg</a:t>
            </a:r>
          </a:p>
          <a:p>
            <a:r>
              <a:rPr lang="ja-JP" altLang="en-US" sz="2000" dirty="0" smtClean="0"/>
              <a:t>・キララちゃんの図　　　　　　　　</a:t>
            </a:r>
            <a:r>
              <a:rPr lang="en-US" altLang="ja-JP" sz="1400" dirty="0" smtClean="0"/>
              <a:t>http</a:t>
            </a:r>
            <a:r>
              <a:rPr lang="en-US" altLang="ja-JP" sz="1400" dirty="0"/>
              <a:t>://npo-kirara.org/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240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 土浦試合開始の</a:t>
            </a:r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意味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altLang="ja-JP" sz="4000" b="1" dirty="0" smtClean="0"/>
          </a:p>
          <a:p>
            <a:r>
              <a:rPr lang="ja-JP" altLang="en-US" sz="4000" b="1" dirty="0" smtClean="0"/>
              <a:t>土浦</a:t>
            </a:r>
            <a:r>
              <a:rPr lang="ja-JP" altLang="en-US" dirty="0" smtClean="0"/>
              <a:t>市民が</a:t>
            </a:r>
            <a:endParaRPr lang="en-US" altLang="ja-JP" dirty="0" smtClean="0"/>
          </a:p>
          <a:p>
            <a:r>
              <a:rPr lang="ja-JP" altLang="en-US" sz="4000" b="1" dirty="0" smtClean="0"/>
              <a:t>思</a:t>
            </a:r>
            <a:r>
              <a:rPr lang="en-US" altLang="ja-JP" dirty="0" smtClean="0"/>
              <a:t>…</a:t>
            </a:r>
            <a:r>
              <a:rPr lang="ja-JP" altLang="en-US" dirty="0" smtClean="0"/>
              <a:t>思い合うことで</a:t>
            </a:r>
            <a:endParaRPr lang="en-US" altLang="ja-JP" dirty="0" smtClean="0"/>
          </a:p>
          <a:p>
            <a:r>
              <a:rPr lang="ja-JP" altLang="en-US" sz="4000" b="1" dirty="0" smtClean="0"/>
              <a:t>愛</a:t>
            </a:r>
            <a:r>
              <a:rPr lang="en-US" altLang="ja-JP" dirty="0" smtClean="0"/>
              <a:t>…</a:t>
            </a:r>
            <a:r>
              <a:rPr lang="ja-JP" altLang="en-US" dirty="0" smtClean="0"/>
              <a:t>愛が芽生え</a:t>
            </a:r>
            <a:endParaRPr lang="en-US" altLang="ja-JP" dirty="0" smtClean="0"/>
          </a:p>
          <a:p>
            <a:r>
              <a:rPr lang="ja-JP" altLang="en-US" sz="4000" b="1" dirty="0"/>
              <a:t>皆</a:t>
            </a:r>
            <a:r>
              <a:rPr lang="en-US" altLang="ja-JP" dirty="0" smtClean="0"/>
              <a:t>…</a:t>
            </a:r>
            <a:r>
              <a:rPr lang="ja-JP" altLang="en-US" dirty="0" smtClean="0"/>
              <a:t>皆で</a:t>
            </a:r>
            <a:endParaRPr lang="en-US" altLang="ja-JP" dirty="0" smtClean="0"/>
          </a:p>
          <a:p>
            <a:r>
              <a:rPr lang="ja-JP" altLang="en-US" sz="4000" b="1" dirty="0" smtClean="0"/>
              <a:t>支</a:t>
            </a:r>
            <a:r>
              <a:rPr lang="en-US" altLang="ja-JP" dirty="0" smtClean="0"/>
              <a:t>…</a:t>
            </a:r>
            <a:r>
              <a:rPr lang="ja-JP" altLang="en-US" dirty="0" smtClean="0"/>
              <a:t>支え合って生きていくまち</a:t>
            </a:r>
            <a:endParaRPr lang="en-US" altLang="ja-JP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6372200" y="1404065"/>
            <a:ext cx="2520280" cy="584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土浦市愛開始</a:t>
            </a:r>
            <a:endParaRPr kumimoji="1" lang="ja-JP" altLang="en-US" sz="2800" dirty="0"/>
          </a:p>
        </p:txBody>
      </p:sp>
      <p:sp>
        <p:nvSpPr>
          <p:cNvPr id="9" name="角丸四角形 8"/>
          <p:cNvSpPr/>
          <p:nvPr/>
        </p:nvSpPr>
        <p:spPr>
          <a:xfrm>
            <a:off x="3301734" y="1404150"/>
            <a:ext cx="2520280" cy="5847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土浦試合開始</a:t>
            </a:r>
            <a:endParaRPr kumimoji="1" lang="ja-JP" altLang="en-US" sz="2800" dirty="0"/>
          </a:p>
        </p:txBody>
      </p:sp>
      <p:sp>
        <p:nvSpPr>
          <p:cNvPr id="10" name="角丸四角形 9"/>
          <p:cNvSpPr/>
          <p:nvPr/>
        </p:nvSpPr>
        <p:spPr>
          <a:xfrm>
            <a:off x="251520" y="1404065"/>
            <a:ext cx="2520280" cy="5847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土浦思愛皆支</a:t>
            </a:r>
            <a:endParaRPr kumimoji="1" lang="ja-JP" alt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74" y="2564904"/>
            <a:ext cx="397056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線矢印コネクタ 11"/>
          <p:cNvCxnSpPr>
            <a:stCxn id="9" idx="1"/>
            <a:endCxn id="10" idx="3"/>
          </p:cNvCxnSpPr>
          <p:nvPr/>
        </p:nvCxnSpPr>
        <p:spPr>
          <a:xfrm flipH="1" flipV="1">
            <a:off x="2771800" y="1696453"/>
            <a:ext cx="529934" cy="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9" idx="3"/>
            <a:endCxn id="7" idx="1"/>
          </p:cNvCxnSpPr>
          <p:nvPr/>
        </p:nvCxnSpPr>
        <p:spPr>
          <a:xfrm flipV="1">
            <a:off x="5822014" y="1696453"/>
            <a:ext cx="550186" cy="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576348" y="5157192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(12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9</a:t>
            </a:r>
            <a:r>
              <a:rPr kumimoji="1" lang="ja-JP" altLang="en-US" sz="1400" dirty="0" smtClean="0"/>
              <a:t>日撮影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86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-1188640" y="788898"/>
            <a:ext cx="3790975" cy="6888574"/>
          </a:xfrm>
        </p:spPr>
        <p:txBody>
          <a:bodyPr vert="eaVert"/>
          <a:lstStyle/>
          <a:p>
            <a:r>
              <a:rPr kumimoji="1" lang="ja-JP" altLang="en-US" dirty="0" smtClean="0"/>
              <a:t>ありがとう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ございました</a:t>
            </a:r>
            <a:endParaRPr kumimoji="1" lang="ja-JP" altLang="en-US" dirty="0"/>
          </a:p>
        </p:txBody>
      </p:sp>
      <p:pic>
        <p:nvPicPr>
          <p:cNvPr id="3074" name="Picture 2" descr="C:\Users\YUICHI HIGUCHI\Desktop\写真\DSCN4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12" y="-27384"/>
            <a:ext cx="619268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.blogs.yahoo.co.jp/ybi/1/20/58/konkotamashima/folder/1755785/img_1755785_46249814_0?1227407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9" y="6137"/>
            <a:ext cx="10267921" cy="68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99592" y="4923145"/>
            <a:ext cx="6912768" cy="882119"/>
          </a:xfrm>
          <a:noFill/>
        </p:spPr>
        <p:txBody>
          <a:bodyPr>
            <a:normAutofit fontScale="77500" lnSpcReduction="20000"/>
          </a:bodyPr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都市</a:t>
            </a:r>
            <a:r>
              <a:rPr lang="ja-JP" altLang="en-US" dirty="0" smtClean="0">
                <a:solidFill>
                  <a:schemeClr val="tx1"/>
                </a:solidFill>
              </a:rPr>
              <a:t>計画マスタープラン実習　第</a:t>
            </a:r>
            <a:r>
              <a:rPr lang="en-US" altLang="ja-JP" dirty="0" smtClean="0">
                <a:solidFill>
                  <a:schemeClr val="tx1"/>
                </a:solidFill>
              </a:rPr>
              <a:t>5</a:t>
            </a:r>
            <a:r>
              <a:rPr lang="ja-JP" altLang="en-US" dirty="0" smtClean="0">
                <a:solidFill>
                  <a:schemeClr val="tx1"/>
                </a:solidFill>
              </a:rPr>
              <a:t>班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600" dirty="0" smtClean="0">
                <a:solidFill>
                  <a:schemeClr val="tx1"/>
                </a:solidFill>
              </a:rPr>
              <a:t>今井 純　土居 </a:t>
            </a:r>
            <a:r>
              <a:rPr lang="ja-JP" altLang="en-US" sz="2600" dirty="0">
                <a:solidFill>
                  <a:schemeClr val="tx1"/>
                </a:solidFill>
              </a:rPr>
              <a:t>千</a:t>
            </a:r>
            <a:r>
              <a:rPr lang="ja-JP" altLang="en-US" sz="2600" dirty="0" smtClean="0">
                <a:solidFill>
                  <a:schemeClr val="tx1"/>
                </a:solidFill>
              </a:rPr>
              <a:t>紘　樋口 雄一　森 英高　飯田 マリ</a:t>
            </a:r>
            <a:r>
              <a:rPr lang="en-US" altLang="ja-JP" sz="2600" dirty="0" smtClean="0">
                <a:solidFill>
                  <a:schemeClr val="tx1"/>
                </a:solidFill>
              </a:rPr>
              <a:t>(TA)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88423" y="2060848"/>
            <a:ext cx="7175351" cy="1793167"/>
          </a:xfrm>
        </p:spPr>
        <p:txBody>
          <a:bodyPr/>
          <a:lstStyle/>
          <a:p>
            <a:pPr algn="ctr"/>
            <a:r>
              <a:rPr kumimoji="1" lang="ja-JP" altLang="en-US" sz="66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  <a:cs typeface="Type Embellishments One LET" charset="2"/>
              </a:rPr>
              <a:t>土浦試合開始</a:t>
            </a:r>
            <a:endParaRPr kumimoji="1" lang="ja-JP" altLang="en-US" sz="66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  <a:cs typeface="Type Embellishments One LET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27962" y="3284984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～土浦市を</a:t>
            </a:r>
            <a:r>
              <a:rPr kumimoji="1" lang="ja-JP" altLang="en-US" sz="2800" dirty="0" smtClean="0">
                <a:solidFill>
                  <a:schemeClr val="accent6"/>
                </a:solidFill>
              </a:rPr>
              <a:t>愛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し始めよう～</a:t>
            </a:r>
            <a:endParaRPr lang="en-US" altLang="ja-JP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sukuba-univ-fc.sakura.ne.jp/2011/photo/IMG_37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874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6165304"/>
            <a:ext cx="6912768" cy="88211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都市</a:t>
            </a:r>
            <a:r>
              <a:rPr lang="ja-JP" altLang="en-US" dirty="0" smtClean="0">
                <a:solidFill>
                  <a:schemeClr val="bg1"/>
                </a:solidFill>
              </a:rPr>
              <a:t>計画マスタープラン実習　第</a:t>
            </a:r>
            <a:r>
              <a:rPr lang="en-US" altLang="ja-JP" dirty="0" smtClean="0">
                <a:solidFill>
                  <a:schemeClr val="bg1"/>
                </a:solidFill>
              </a:rPr>
              <a:t>5</a:t>
            </a:r>
            <a:r>
              <a:rPr lang="ja-JP" altLang="en-US" dirty="0" smtClean="0">
                <a:solidFill>
                  <a:schemeClr val="bg1"/>
                </a:solidFill>
              </a:rPr>
              <a:t>班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600" dirty="0" smtClean="0">
                <a:solidFill>
                  <a:schemeClr val="bg1"/>
                </a:solidFill>
              </a:rPr>
              <a:t>今井 純　土居 </a:t>
            </a:r>
            <a:r>
              <a:rPr lang="ja-JP" altLang="en-US" sz="2600" dirty="0">
                <a:solidFill>
                  <a:schemeClr val="bg1"/>
                </a:solidFill>
              </a:rPr>
              <a:t>千</a:t>
            </a:r>
            <a:r>
              <a:rPr lang="ja-JP" altLang="en-US" sz="2600" dirty="0" smtClean="0">
                <a:solidFill>
                  <a:schemeClr val="bg1"/>
                </a:solidFill>
              </a:rPr>
              <a:t>紘　樋口 雄一　森 英高　飯田 マリ</a:t>
            </a:r>
            <a:r>
              <a:rPr lang="en-US" altLang="ja-JP" sz="2600" dirty="0" smtClean="0">
                <a:solidFill>
                  <a:schemeClr val="bg1"/>
                </a:solidFill>
              </a:rPr>
              <a:t>(TA)</a:t>
            </a:r>
            <a:r>
              <a:rPr lang="ja-JP" altLang="en-US" dirty="0" smtClean="0">
                <a:solidFill>
                  <a:schemeClr val="bg1"/>
                </a:solidFill>
              </a:rPr>
              <a:t>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88423" y="3717032"/>
            <a:ext cx="7175351" cy="1793167"/>
          </a:xfrm>
        </p:spPr>
        <p:txBody>
          <a:bodyPr/>
          <a:lstStyle/>
          <a:p>
            <a:pPr algn="ctr"/>
            <a:r>
              <a:rPr kumimoji="1" lang="ja-JP" altLang="en-US" sz="6600" dirty="0" smtClean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  <a:cs typeface="Type Embellishments One LET" charset="2"/>
              </a:rPr>
              <a:t>土浦試合開始</a:t>
            </a:r>
            <a:endParaRPr kumimoji="1" lang="ja-JP" altLang="en-US" sz="6600" dirty="0">
              <a:solidFill>
                <a:schemeClr val="bg1"/>
              </a:solidFill>
              <a:latin typeface="HGP創英角ﾎﾟｯﾌﾟ体" pitchFamily="50" charset="-128"/>
              <a:ea typeface="HGP創英角ﾎﾟｯﾌﾟ体" pitchFamily="50" charset="-128"/>
              <a:cs typeface="Type Embellishments One LET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27962" y="494116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～土浦市を</a:t>
            </a:r>
            <a:r>
              <a:rPr kumimoji="1" lang="ja-JP" altLang="en-US" sz="2800" dirty="0" smtClean="0">
                <a:solidFill>
                  <a:schemeClr val="accent6"/>
                </a:solidFill>
              </a:rPr>
              <a:t>愛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し始めよう～</a:t>
            </a:r>
            <a:endParaRPr lang="en-US" altLang="ja-JP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なぜスポーツ？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dirty="0" smtClean="0"/>
              <a:t>スポーツを行うことによる利点</a:t>
            </a:r>
            <a:endParaRPr kumimoji="1" lang="en-US" altLang="ja-JP" dirty="0" smtClean="0"/>
          </a:p>
          <a:p>
            <a:r>
              <a:rPr kumimoji="1" lang="ja-JP" altLang="en-US" sz="2400" dirty="0" smtClean="0"/>
              <a:t>１．動本能の欲求</a:t>
            </a:r>
            <a:r>
              <a:rPr kumimoji="1" lang="en-US" altLang="ja-JP" sz="2400" dirty="0" smtClean="0"/>
              <a:t>+</a:t>
            </a:r>
            <a:r>
              <a:rPr lang="ja-JP" altLang="en-US" sz="2400" dirty="0" smtClean="0"/>
              <a:t>体力の向上</a:t>
            </a:r>
            <a:r>
              <a:rPr lang="en-US" altLang="ja-JP" sz="2400" dirty="0" smtClean="0"/>
              <a:t>+</a:t>
            </a:r>
            <a:r>
              <a:rPr lang="ja-JP" altLang="en-US" sz="2400" dirty="0" smtClean="0"/>
              <a:t>精神的な充足感</a:t>
            </a:r>
            <a:endParaRPr lang="en-US" altLang="ja-JP" sz="2400" dirty="0" smtClean="0"/>
          </a:p>
          <a:p>
            <a:r>
              <a:rPr lang="ja-JP" altLang="en-US" sz="2400" dirty="0" smtClean="0"/>
              <a:t>　＝健やかで心豊かな生活を営むことが可能である</a:t>
            </a:r>
            <a:endParaRPr lang="en-US" altLang="ja-JP" sz="2400" dirty="0" smtClean="0"/>
          </a:p>
          <a:p>
            <a:r>
              <a:rPr lang="ja-JP" altLang="en-US" sz="2400" dirty="0" smtClean="0"/>
              <a:t>２．コミュニティを形成しやすい</a:t>
            </a:r>
            <a:endParaRPr lang="en-US" altLang="ja-JP" sz="2400" dirty="0" smtClean="0"/>
          </a:p>
          <a:p>
            <a:r>
              <a:rPr lang="ja-JP" altLang="en-US" sz="2400" dirty="0" smtClean="0"/>
              <a:t>スポーツはいつでも、どこでも、いつまでもできるものである</a:t>
            </a:r>
            <a:endParaRPr lang="en-US" altLang="ja-JP" sz="2400" dirty="0" smtClean="0"/>
          </a:p>
          <a:p>
            <a:r>
              <a:rPr lang="ja-JP" altLang="en-US" sz="2400" dirty="0"/>
              <a:t>また</a:t>
            </a:r>
            <a:r>
              <a:rPr lang="ja-JP" altLang="en-US" sz="2400" dirty="0" smtClean="0"/>
              <a:t>、多世代にわたって交流できる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0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高校生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kumimoji="1" lang="ja-JP" altLang="en-US" dirty="0" smtClean="0"/>
              <a:t>モール</a:t>
            </a:r>
            <a:r>
              <a:rPr kumimoji="1" lang="en-US" altLang="ja-JP" dirty="0" smtClean="0"/>
              <a:t>505!?</a:t>
            </a:r>
            <a:r>
              <a:rPr kumimoji="1" lang="ja-JP" altLang="en-US" dirty="0" smtClean="0"/>
              <a:t>何それ？？</a:t>
            </a:r>
            <a:endParaRPr kumimoji="1" lang="en-US" altLang="ja-JP" dirty="0" smtClean="0"/>
          </a:p>
          <a:p>
            <a:r>
              <a:rPr lang="ja-JP" altLang="en-US" dirty="0" smtClean="0"/>
              <a:t>駅は通過点</a:t>
            </a:r>
            <a:endParaRPr lang="en-US" altLang="ja-JP" dirty="0" smtClean="0"/>
          </a:p>
          <a:p>
            <a:r>
              <a:rPr kumimoji="1" lang="ja-JP" altLang="en-US" dirty="0" smtClean="0"/>
              <a:t>霞ヶ浦？行かないよ</a:t>
            </a:r>
            <a:endParaRPr kumimoji="1" lang="en-US" altLang="ja-JP" dirty="0" smtClean="0"/>
          </a:p>
          <a:p>
            <a:r>
              <a:rPr lang="ja-JP" altLang="en-US" dirty="0" smtClean="0"/>
              <a:t>ヨット部が霞ヶ浦を使っているらしい</a:t>
            </a:r>
            <a:r>
              <a:rPr lang="en-US" altLang="ja-JP" dirty="0" smtClean="0"/>
              <a:t>…</a:t>
            </a:r>
          </a:p>
          <a:p>
            <a:r>
              <a:rPr kumimoji="1" lang="ja-JP" altLang="en-US" dirty="0"/>
              <a:t>何にも</a:t>
            </a:r>
            <a:r>
              <a:rPr kumimoji="1" lang="ja-JP" altLang="en-US" dirty="0" smtClean="0"/>
              <a:t>無い。</a:t>
            </a:r>
            <a:endParaRPr kumimoji="1" lang="en-US" altLang="ja-JP" dirty="0" smtClean="0"/>
          </a:p>
          <a:p>
            <a:r>
              <a:rPr lang="ja-JP" altLang="en-US" dirty="0"/>
              <a:t>コンビニ</a:t>
            </a:r>
            <a:r>
              <a:rPr lang="ja-JP" altLang="en-US" dirty="0" smtClean="0"/>
              <a:t>とドコモショップしかない</a:t>
            </a:r>
            <a:endParaRPr lang="en-US" altLang="ja-JP" dirty="0" smtClean="0"/>
          </a:p>
          <a:p>
            <a:r>
              <a:rPr kumimoji="1" lang="ja-JP" altLang="en-US" dirty="0" smtClean="0"/>
              <a:t>バス高い</a:t>
            </a:r>
            <a:endParaRPr kumimoji="1" lang="en-US" altLang="ja-JP" dirty="0" smtClean="0"/>
          </a:p>
          <a:p>
            <a:r>
              <a:rPr lang="ja-JP" altLang="en-US" dirty="0" smtClean="0"/>
              <a:t>スポーツ施設はたまにしか利用しない</a:t>
            </a:r>
            <a:endParaRPr lang="en-US" altLang="ja-JP" dirty="0" smtClean="0"/>
          </a:p>
          <a:p>
            <a:r>
              <a:rPr lang="ja-JP" altLang="en-US" dirty="0" smtClean="0"/>
              <a:t>亀城</a:t>
            </a:r>
            <a:r>
              <a:rPr kumimoji="1" lang="ja-JP" altLang="en-US" dirty="0" smtClean="0"/>
              <a:t>公園</a:t>
            </a:r>
            <a:r>
              <a:rPr kumimoji="1" lang="en-US" altLang="ja-JP" dirty="0" smtClean="0"/>
              <a:t>;</a:t>
            </a:r>
            <a:r>
              <a:rPr kumimoji="1" lang="ja-JP" altLang="en-US" dirty="0" smtClean="0"/>
              <a:t>魅了ない、使わない</a:t>
            </a:r>
            <a:endParaRPr kumimoji="1" lang="en-US" altLang="ja-JP" dirty="0" smtClean="0"/>
          </a:p>
          <a:p>
            <a:r>
              <a:rPr lang="ja-JP" altLang="en-US" dirty="0" smtClean="0"/>
              <a:t>駅からイトーヨーカドーまで行かない←バスが使いにくくなる</a:t>
            </a:r>
            <a:endParaRPr lang="en-US" altLang="ja-JP" dirty="0" smtClean="0"/>
          </a:p>
          <a:p>
            <a:r>
              <a:rPr kumimoji="1" lang="ja-JP" altLang="en-US" dirty="0" smtClean="0"/>
              <a:t>カレーを推しているのは全く知らない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レンコンを推しているのは知っている</a:t>
            </a:r>
            <a:endParaRPr kumimoji="1" lang="en-US" altLang="ja-JP" dirty="0" smtClean="0"/>
          </a:p>
          <a:p>
            <a:r>
              <a:rPr lang="ja-JP" altLang="en-US" dirty="0" smtClean="0"/>
              <a:t>休日は柏に行く</a:t>
            </a:r>
            <a:endParaRPr lang="en-US" altLang="ja-JP" dirty="0" smtClean="0"/>
          </a:p>
          <a:p>
            <a:r>
              <a:rPr kumimoji="1" lang="ja-JP" altLang="en-US" dirty="0" smtClean="0"/>
              <a:t>土浦では遊べない</a:t>
            </a:r>
            <a:endParaRPr kumimoji="1" lang="en-US" altLang="ja-JP" dirty="0" smtClean="0"/>
          </a:p>
          <a:p>
            <a:r>
              <a:rPr lang="ja-JP" altLang="en-US" dirty="0"/>
              <a:t>遊ぶ</a:t>
            </a:r>
            <a:r>
              <a:rPr lang="ja-JP" altLang="en-US" dirty="0" smtClean="0"/>
              <a:t>とこが無い</a:t>
            </a:r>
            <a:endParaRPr lang="en-US" altLang="ja-JP" dirty="0" smtClean="0"/>
          </a:p>
          <a:p>
            <a:r>
              <a:rPr kumimoji="1" lang="ja-JP" altLang="en-US" dirty="0"/>
              <a:t>駅</a:t>
            </a:r>
            <a:r>
              <a:rPr kumimoji="1" lang="ja-JP" altLang="en-US" dirty="0" smtClean="0"/>
              <a:t>のサイゼがたまり場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29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霞ヶ浦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ja-JP" altLang="en-US" sz="2400" dirty="0" smtClean="0"/>
              <a:t>霞ヶ浦周辺を訪れる観光客</a:t>
            </a:r>
            <a:r>
              <a:rPr kumimoji="1" lang="en-US" altLang="ja-JP" sz="2400" dirty="0" smtClean="0"/>
              <a:t>:</a:t>
            </a:r>
            <a:r>
              <a:rPr kumimoji="1" lang="ja-JP" altLang="en-US" sz="2400" dirty="0" smtClean="0"/>
              <a:t>　年間</a:t>
            </a:r>
            <a:r>
              <a:rPr kumimoji="1" lang="en-US" altLang="ja-JP" sz="2400" dirty="0" smtClean="0"/>
              <a:t>560</a:t>
            </a:r>
            <a:r>
              <a:rPr kumimoji="1" lang="ja-JP" altLang="en-US" sz="2400" dirty="0" smtClean="0"/>
              <a:t>万人</a:t>
            </a:r>
            <a:r>
              <a:rPr kumimoji="1" lang="ja-JP" altLang="en-US" sz="1800" dirty="0" smtClean="0"/>
              <a:t>（</a:t>
            </a:r>
            <a:r>
              <a:rPr lang="en-US" altLang="ja-JP" sz="1800" dirty="0" smtClean="0"/>
              <a:t>H7</a:t>
            </a:r>
            <a:r>
              <a:rPr lang="ja-JP" altLang="en-US" sz="1800" dirty="0" smtClean="0"/>
              <a:t>年度実績</a:t>
            </a:r>
            <a:r>
              <a:rPr kumimoji="1" lang="ja-JP" altLang="en-US" sz="1800" dirty="0" smtClean="0"/>
              <a:t>）</a:t>
            </a:r>
            <a:endParaRPr kumimoji="1" lang="en-US" altLang="ja-JP" sz="1800" dirty="0" smtClean="0"/>
          </a:p>
          <a:p>
            <a:r>
              <a:rPr lang="ja-JP" altLang="en-US" sz="2400" dirty="0" smtClean="0"/>
              <a:t>⇒茨城県全体の観光客</a:t>
            </a:r>
            <a:r>
              <a:rPr lang="en-US" altLang="ja-JP" sz="2400" dirty="0" smtClean="0"/>
              <a:t>3200</a:t>
            </a:r>
            <a:r>
              <a:rPr lang="ja-JP" altLang="en-US" sz="2400" dirty="0" smtClean="0"/>
              <a:t>万人のうち約</a:t>
            </a:r>
            <a:r>
              <a:rPr lang="en-US" altLang="ja-JP" sz="2400" dirty="0" smtClean="0"/>
              <a:t>17%</a:t>
            </a:r>
            <a:r>
              <a:rPr lang="ja-JP" altLang="en-US" sz="2400" dirty="0" smtClean="0"/>
              <a:t>に相当。</a:t>
            </a:r>
            <a:endParaRPr lang="en-US" altLang="ja-JP" sz="2400" dirty="0" smtClean="0"/>
          </a:p>
          <a:p>
            <a:endParaRPr kumimoji="1" lang="en-US" altLang="ja-JP" sz="800" dirty="0" smtClean="0"/>
          </a:p>
          <a:p>
            <a:endParaRPr kumimoji="1" lang="en-US" altLang="ja-JP" sz="800" dirty="0" smtClean="0"/>
          </a:p>
          <a:p>
            <a:r>
              <a:rPr lang="ja-JP" altLang="en-US" sz="2400" dirty="0" smtClean="0"/>
              <a:t>＜霞ヶ浦で行われるマリンスポーツ＞</a:t>
            </a:r>
            <a:endParaRPr kumimoji="1" lang="en-US" altLang="ja-JP" sz="2400" dirty="0"/>
          </a:p>
          <a:p>
            <a:r>
              <a:rPr lang="ja-JP" altLang="en-US" sz="2400" dirty="0" smtClean="0"/>
              <a:t>・誰でも</a:t>
            </a:r>
            <a:r>
              <a:rPr lang="ja-JP" altLang="en-US" sz="2400" dirty="0" err="1" smtClean="0"/>
              <a:t>楽し</a:t>
            </a:r>
            <a:r>
              <a:rPr lang="ja-JP" altLang="en-US" sz="2400" dirty="0" smtClean="0"/>
              <a:t>もう霞ヶ浦</a:t>
            </a:r>
            <a:r>
              <a:rPr lang="en-US" altLang="ja-JP" sz="2400" dirty="0" smtClean="0"/>
              <a:t>『</a:t>
            </a:r>
            <a:r>
              <a:rPr lang="ja-JP" altLang="en-US" sz="2400" dirty="0" smtClean="0"/>
              <a:t>子どもの日，海の日，体育の日大会</a:t>
            </a:r>
            <a:r>
              <a:rPr lang="en-US" altLang="ja-JP" sz="2400" dirty="0" smtClean="0"/>
              <a:t>』</a:t>
            </a:r>
          </a:p>
          <a:p>
            <a:r>
              <a:rPr lang="ja-JP" altLang="en-US" sz="2400" dirty="0"/>
              <a:t>・</a:t>
            </a:r>
            <a:r>
              <a:rPr lang="ja-JP" altLang="en-US" sz="2400" dirty="0" smtClean="0"/>
              <a:t>ブラックバス釣りなどのスポーツフィッシング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・パワーボートレース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・ドラゴンボートレース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・国際ジュニアヨット大会</a:t>
            </a:r>
            <a:endParaRPr kumimoji="1" lang="en-US" altLang="ja-JP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82074"/>
            <a:ext cx="5328592" cy="242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802517" y="6415444"/>
            <a:ext cx="4305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hlinkClick r:id="rId3"/>
              </a:rPr>
              <a:t>http://www.city.tsuchiura.lg.jp/cms/data/doc/1244176149_doc_26.pdf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2878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7908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14034"/>
            <a:ext cx="1989483" cy="20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323528" y="2420888"/>
            <a:ext cx="8496944" cy="2448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 smtClean="0"/>
              <a:t>事例 </a:t>
            </a:r>
            <a:r>
              <a:rPr lang="en-US" altLang="ja-JP" dirty="0" smtClean="0"/>
              <a:t>~</a:t>
            </a:r>
            <a:r>
              <a:rPr lang="ja-JP" altLang="en-US" dirty="0" smtClean="0"/>
              <a:t>東京都町田市</a:t>
            </a:r>
            <a:r>
              <a:rPr lang="en-US" altLang="ja-JP" dirty="0" smtClean="0"/>
              <a:t>~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211178" y="1340768"/>
            <a:ext cx="8825318" cy="1152128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2009</a:t>
            </a:r>
            <a:r>
              <a:rPr lang="ja-JP" altLang="en-US" sz="2800" dirty="0"/>
              <a:t>年</a:t>
            </a:r>
            <a:r>
              <a:rPr lang="en-US" altLang="ja-JP" sz="2800" dirty="0"/>
              <a:t>12</a:t>
            </a:r>
            <a:r>
              <a:rPr lang="ja-JP" altLang="en-US" sz="2800" dirty="0"/>
              <a:t>月「町田市スポーツ振興計画</a:t>
            </a:r>
            <a:r>
              <a:rPr lang="ja-JP" altLang="en-US" sz="2800" dirty="0" smtClean="0"/>
              <a:t>」策定</a:t>
            </a:r>
            <a:endParaRPr lang="en-US" altLang="ja-JP" sz="2800" dirty="0" smtClean="0"/>
          </a:p>
          <a:p>
            <a:r>
              <a:rPr lang="ja-JP" altLang="en-US" sz="2800" dirty="0"/>
              <a:t>基本理念「スポーツで人とまちが一つになる</a:t>
            </a:r>
            <a:r>
              <a:rPr lang="ja-JP" altLang="en-US" sz="2800" dirty="0" smtClean="0"/>
              <a:t>」</a:t>
            </a:r>
            <a:endParaRPr lang="en-US" altLang="ja-JP" sz="2800" dirty="0"/>
          </a:p>
        </p:txBody>
      </p:sp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2843808" y="2636912"/>
            <a:ext cx="554461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7008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地域スポーツクラブの普及</a:t>
            </a:r>
            <a:endParaRPr lang="en-US" altLang="ja-JP" sz="2800" dirty="0" smtClean="0"/>
          </a:p>
          <a:p>
            <a:endParaRPr lang="en-US" altLang="ja-JP" sz="800" dirty="0" smtClean="0"/>
          </a:p>
          <a:p>
            <a:r>
              <a:rPr lang="ja-JP" altLang="en-US" sz="2800" dirty="0" smtClean="0"/>
              <a:t>ホームタウン・チーム等の応援</a:t>
            </a:r>
            <a:endParaRPr lang="en-US" altLang="ja-JP" sz="2800" dirty="0" smtClean="0"/>
          </a:p>
          <a:p>
            <a:endParaRPr lang="en-US" altLang="ja-JP" sz="800" dirty="0" smtClean="0"/>
          </a:p>
          <a:p>
            <a:r>
              <a:rPr lang="ja-JP" altLang="en-US" sz="2800" dirty="0" smtClean="0"/>
              <a:t>スポーツ施設の充実</a:t>
            </a:r>
            <a:endParaRPr lang="en-US" altLang="ja-JP" sz="2800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683568" y="4034522"/>
            <a:ext cx="2232248" cy="64807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「支える」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スポーツ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83568" y="2594362"/>
            <a:ext cx="2232248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「する」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スポーツ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83568" y="3314442"/>
            <a:ext cx="2232248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「みる」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スポーツ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6" y="5035372"/>
            <a:ext cx="2126775" cy="159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3176"/>
            <a:ext cx="2422215" cy="161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185219" y="6579317"/>
            <a:ext cx="4568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hlinkClick r:id="rId6"/>
              </a:rPr>
              <a:t>http://www.city.machida.tokyo.jp/bunka/sport/sportsshinko/sportsplan.html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537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考えられる提案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霞ヶ浦の活用</a:t>
            </a:r>
            <a:r>
              <a:rPr lang="en-US" altLang="ja-JP" sz="1700" dirty="0" smtClean="0"/>
              <a:t>(</a:t>
            </a:r>
            <a:r>
              <a:rPr lang="ja-JP" altLang="en-US" sz="1700" dirty="0" smtClean="0"/>
              <a:t>具体的な競技スポーツの場所として）</a:t>
            </a:r>
            <a:endParaRPr lang="en-US" altLang="ja-JP" sz="1700" dirty="0" smtClean="0"/>
          </a:p>
          <a:p>
            <a:r>
              <a:rPr lang="ja-JP" altLang="en-US" b="1" dirty="0" smtClean="0"/>
              <a:t>スポーツをする空間整備・向上</a:t>
            </a:r>
            <a:endParaRPr lang="en-US" altLang="ja-JP" b="1" dirty="0" smtClean="0"/>
          </a:p>
          <a:p>
            <a:r>
              <a:rPr lang="en-US" altLang="ja-JP" sz="1900" dirty="0" smtClean="0"/>
              <a:t>(</a:t>
            </a:r>
            <a:r>
              <a:rPr lang="ja-JP" altLang="en-US" sz="1900" dirty="0" smtClean="0"/>
              <a:t>公園が無い、道路が複雑、歩道の整備、施設の老朽化、景観、交通整備など</a:t>
            </a:r>
            <a:r>
              <a:rPr lang="en-US" altLang="ja-JP" sz="1900" dirty="0" smtClean="0"/>
              <a:t>)</a:t>
            </a:r>
          </a:p>
          <a:p>
            <a:r>
              <a:rPr kumimoji="1" lang="ja-JP" altLang="en-US" b="1" dirty="0" smtClean="0"/>
              <a:t>スポーツイベントのシステムの見直し</a:t>
            </a:r>
            <a:endParaRPr kumimoji="1" lang="en-US" altLang="ja-JP" b="1" dirty="0" smtClean="0"/>
          </a:p>
          <a:p>
            <a:r>
              <a:rPr lang="ja-JP" altLang="en-US" sz="1600" dirty="0" smtClean="0"/>
              <a:t>今現在やっている年齢層→どうもっと広げていく</a:t>
            </a:r>
            <a:endParaRPr lang="en-US" altLang="ja-JP" sz="1600" dirty="0" smtClean="0"/>
          </a:p>
          <a:p>
            <a:r>
              <a:rPr lang="ja-JP" altLang="en-US" sz="1600" dirty="0"/>
              <a:t>やって</a:t>
            </a:r>
            <a:r>
              <a:rPr lang="ja-JP" altLang="en-US" sz="1600" dirty="0" smtClean="0"/>
              <a:t>ない年齢層→新たなイベント等をつくる</a:t>
            </a:r>
            <a:endParaRPr lang="en-US" altLang="ja-JP" sz="1600" dirty="0" smtClean="0"/>
          </a:p>
          <a:p>
            <a:r>
              <a:rPr lang="ja-JP" altLang="en-US" b="1" dirty="0"/>
              <a:t>駅・駅周辺再開発</a:t>
            </a:r>
            <a:endParaRPr lang="en-US" altLang="ja-JP" b="1" dirty="0"/>
          </a:p>
          <a:p>
            <a:r>
              <a:rPr lang="en-US" altLang="ja-JP" sz="1600" dirty="0"/>
              <a:t>(</a:t>
            </a:r>
            <a:r>
              <a:rPr lang="ja-JP" altLang="en-US" sz="1600" dirty="0"/>
              <a:t>←情報拠点・集約拠点、外部の窓口</a:t>
            </a:r>
            <a:r>
              <a:rPr lang="en-US" altLang="ja-JP" sz="1600" dirty="0"/>
              <a:t>)</a:t>
            </a:r>
            <a:endParaRPr kumimoji="1" lang="ja-JP" altLang="en-US" sz="1600" dirty="0"/>
          </a:p>
        </p:txBody>
      </p:sp>
      <p:sp>
        <p:nvSpPr>
          <p:cNvPr id="5" name="角丸四角形 4"/>
          <p:cNvSpPr/>
          <p:nvPr/>
        </p:nvSpPr>
        <p:spPr>
          <a:xfrm>
            <a:off x="9252520" y="404664"/>
            <a:ext cx="2232248" cy="7920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みんな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078373" y="625251"/>
            <a:ext cx="3397978" cy="1713959"/>
            <a:chOff x="1547664" y="1268760"/>
            <a:chExt cx="7613267" cy="5587988"/>
          </a:xfrm>
        </p:grpSpPr>
        <p:sp>
          <p:nvSpPr>
            <p:cNvPr id="7" name="ハート 6"/>
            <p:cNvSpPr/>
            <p:nvPr/>
          </p:nvSpPr>
          <p:spPr>
            <a:xfrm>
              <a:off x="1547664" y="1268760"/>
              <a:ext cx="6048672" cy="5328592"/>
            </a:xfrm>
            <a:prstGeom prst="heart">
              <a:avLst/>
            </a:prstGeom>
            <a:ln>
              <a:solidFill>
                <a:srgbClr val="7030A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500"/>
            </a:p>
          </p:txBody>
        </p:sp>
        <p:sp>
          <p:nvSpPr>
            <p:cNvPr id="8" name="円/楕円 7"/>
            <p:cNvSpPr>
              <a:spLocks noChangeAspect="1"/>
            </p:cNvSpPr>
            <p:nvPr/>
          </p:nvSpPr>
          <p:spPr>
            <a:xfrm>
              <a:off x="1691680" y="1988844"/>
              <a:ext cx="5760640" cy="2942467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00"/>
            </a:p>
          </p:txBody>
        </p:sp>
        <p:sp>
          <p:nvSpPr>
            <p:cNvPr id="9" name="スライド番号プレースホルダー 1"/>
            <p:cNvSpPr txBox="1">
              <a:spLocks/>
            </p:cNvSpPr>
            <p:nvPr/>
          </p:nvSpPr>
          <p:spPr>
            <a:xfrm>
              <a:off x="7332131" y="6491623"/>
              <a:ext cx="1828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ja-JP"/>
              </a:defPPr>
              <a:lvl1pPr marL="0" algn="r" defTabSz="914400" rtl="0" eaLnBrk="1" latinLnBrk="0" hangingPunct="1">
                <a:defRPr kumimoji="1" sz="14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ADB9ADA6-C4C7-445B-8BB0-164C847FA303}" type="slidenum">
                <a:rPr lang="ja-JP" altLang="en-US" sz="300" smtClean="0"/>
                <a:pPr/>
                <a:t>27</a:t>
              </a:fld>
              <a:endParaRPr lang="ja-JP" altLang="en-US" sz="30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129059" y="2881741"/>
              <a:ext cx="2883101" cy="1627379"/>
            </a:xfrm>
            <a:prstGeom prst="ellipse">
              <a:avLst/>
            </a:prstGeom>
            <a:gradFill flip="none" rotWithShape="1">
              <a:gsLst>
                <a:gs pos="63000">
                  <a:srgbClr val="00B050"/>
                </a:gs>
                <a:gs pos="78000">
                  <a:srgbClr val="FFFF00"/>
                </a:gs>
                <a:gs pos="44000">
                  <a:srgbClr val="00B0F0"/>
                </a:gs>
                <a:gs pos="25000">
                  <a:srgbClr val="0070C0"/>
                </a:gs>
                <a:gs pos="11000">
                  <a:srgbClr val="002060"/>
                </a:gs>
                <a:gs pos="90000">
                  <a:srgbClr val="FFC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907704" y="1844824"/>
              <a:ext cx="1123324" cy="1036917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500" dirty="0"/>
                <a:t>教育</a:t>
              </a:r>
              <a:endParaRPr kumimoji="1" lang="ja-JP" altLang="en-US" sz="500" dirty="0"/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3941916" y="1700808"/>
              <a:ext cx="1123324" cy="1036917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00" dirty="0" smtClean="0">
                  <a:solidFill>
                    <a:schemeClr val="tx1"/>
                  </a:solidFill>
                </a:rPr>
                <a:t>観光</a:t>
              </a:r>
              <a:endParaRPr kumimoji="1" lang="ja-JP" alt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5824940" y="1844824"/>
              <a:ext cx="1123324" cy="10369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00" dirty="0" smtClean="0">
                  <a:solidFill>
                    <a:schemeClr val="tx1"/>
                  </a:solidFill>
                </a:rPr>
                <a:t>医療</a:t>
              </a:r>
              <a:endParaRPr kumimoji="1" lang="en-US" altLang="ja-JP" sz="5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500" dirty="0">
                  <a:solidFill>
                    <a:schemeClr val="tx1"/>
                  </a:solidFill>
                </a:rPr>
                <a:t>福祉</a:t>
              </a:r>
              <a:endParaRPr kumimoji="1" lang="ja-JP" alt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979712" y="4192283"/>
              <a:ext cx="1123324" cy="1036917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00" dirty="0" smtClean="0"/>
                <a:t>環境</a:t>
              </a:r>
              <a:endParaRPr kumimoji="1" lang="ja-JP" altLang="en-US" sz="500" dirty="0"/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3995936" y="4624331"/>
              <a:ext cx="1123324" cy="103691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00" dirty="0" smtClean="0"/>
                <a:t>防災</a:t>
              </a:r>
              <a:endParaRPr kumimoji="1" lang="ja-JP" altLang="en-US" sz="500" dirty="0"/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5896948" y="4192283"/>
              <a:ext cx="1123324" cy="103691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00" dirty="0" smtClean="0"/>
                <a:t>産業</a:t>
              </a:r>
              <a:endParaRPr kumimoji="1" lang="ja-JP" altLang="en-US" sz="500" dirty="0"/>
            </a:p>
          </p:txBody>
        </p:sp>
        <p:cxnSp>
          <p:nvCxnSpPr>
            <p:cNvPr id="17" name="直線矢印コネクタ 16"/>
            <p:cNvCxnSpPr>
              <a:stCxn id="10" idx="1"/>
              <a:endCxn id="11" idx="5"/>
            </p:cNvCxnSpPr>
            <p:nvPr/>
          </p:nvCxnSpPr>
          <p:spPr>
            <a:xfrm flipH="1" flipV="1">
              <a:off x="2866521" y="2729888"/>
              <a:ext cx="684758" cy="3901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10" idx="0"/>
              <a:endCxn id="12" idx="4"/>
            </p:cNvCxnSpPr>
            <p:nvPr/>
          </p:nvCxnSpPr>
          <p:spPr>
            <a:xfrm flipH="1" flipV="1">
              <a:off x="4503578" y="2737725"/>
              <a:ext cx="67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>
              <a:stCxn id="10" idx="7"/>
              <a:endCxn id="13" idx="3"/>
            </p:cNvCxnSpPr>
            <p:nvPr/>
          </p:nvCxnSpPr>
          <p:spPr>
            <a:xfrm flipV="1">
              <a:off x="5589940" y="2729888"/>
              <a:ext cx="399507" cy="3901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>
              <a:stCxn id="10" idx="3"/>
              <a:endCxn id="14" idx="7"/>
            </p:cNvCxnSpPr>
            <p:nvPr/>
          </p:nvCxnSpPr>
          <p:spPr>
            <a:xfrm flipH="1">
              <a:off x="2938529" y="4270796"/>
              <a:ext cx="612750" cy="733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>
              <a:endCxn id="15" idx="0"/>
            </p:cNvCxnSpPr>
            <p:nvPr/>
          </p:nvCxnSpPr>
          <p:spPr>
            <a:xfrm>
              <a:off x="4463998" y="4408319"/>
              <a:ext cx="93600" cy="2160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10" idx="5"/>
              <a:endCxn id="16" idx="1"/>
            </p:cNvCxnSpPr>
            <p:nvPr/>
          </p:nvCxnSpPr>
          <p:spPr>
            <a:xfrm>
              <a:off x="5589940" y="4270796"/>
              <a:ext cx="471515" cy="733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3779912" y="3429000"/>
              <a:ext cx="1584176" cy="504056"/>
            </a:xfrm>
            <a:prstGeom prst="ellipse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00" dirty="0" smtClean="0"/>
                <a:t>スポーツ</a:t>
              </a:r>
              <a:endParaRPr kumimoji="1" lang="ja-JP" altLang="en-US" sz="500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H="1" flipV="1">
              <a:off x="3347864" y="3681028"/>
              <a:ext cx="594054" cy="144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5095020" y="3158861"/>
              <a:ext cx="344908" cy="4111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H="1" flipV="1">
              <a:off x="3779912" y="3158861"/>
              <a:ext cx="432049" cy="372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4644008" y="3789040"/>
              <a:ext cx="144016" cy="5184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H="1">
              <a:off x="4047459" y="3920539"/>
              <a:ext cx="49191" cy="2554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5053239" y="3789040"/>
              <a:ext cx="386689" cy="2775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5053239" y="3681028"/>
              <a:ext cx="621698" cy="401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3707903" y="2935399"/>
              <a:ext cx="1752188" cy="602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" dirty="0" smtClean="0"/>
                <a:t>コミュニティ</a:t>
              </a:r>
              <a:endParaRPr kumimoji="1" lang="ja-JP" altLang="en-US" sz="600" dirty="0"/>
            </a:p>
          </p:txBody>
        </p:sp>
      </p:grpSp>
      <p:sp>
        <p:nvSpPr>
          <p:cNvPr id="32" name="円/楕円 31"/>
          <p:cNvSpPr/>
          <p:nvPr/>
        </p:nvSpPr>
        <p:spPr>
          <a:xfrm>
            <a:off x="-404510" y="1482231"/>
            <a:ext cx="360040" cy="3786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-795609" y="1465889"/>
            <a:ext cx="360040" cy="3786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-391099" y="4365104"/>
            <a:ext cx="360040" cy="3786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-786944" y="4365104"/>
            <a:ext cx="360040" cy="3786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-426904" y="2114220"/>
            <a:ext cx="360040" cy="3786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-829571" y="2114220"/>
            <a:ext cx="360040" cy="3786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-1189611" y="2114220"/>
            <a:ext cx="360040" cy="3786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-1549651" y="2114220"/>
            <a:ext cx="360040" cy="3786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-391099" y="3122332"/>
            <a:ext cx="360040" cy="37867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-764550" y="3122332"/>
            <a:ext cx="360040" cy="3786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-1186708" y="3122332"/>
            <a:ext cx="360040" cy="3786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-1549651" y="3122332"/>
            <a:ext cx="360040" cy="3786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1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CIM\100NIKON\DSCN4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33" y="1268760"/>
            <a:ext cx="3795886" cy="4641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utoShape 37"/>
          <p:cNvSpPr>
            <a:spLocks noChangeAspect="1" noChangeArrowheads="1"/>
          </p:cNvSpPr>
          <p:nvPr/>
        </p:nvSpPr>
        <p:spPr bwMode="auto">
          <a:xfrm>
            <a:off x="4283968" y="1340768"/>
            <a:ext cx="5832648" cy="1878806"/>
          </a:xfrm>
          <a:prstGeom prst="wedgeEllipseCallout">
            <a:avLst>
              <a:gd name="adj1" fmla="val -56894"/>
              <a:gd name="adj2" fmla="val -235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ja-JP" altLang="en-US" sz="2800" dirty="0" smtClean="0"/>
              <a:t>コミュニティ形成だわ</a:t>
            </a:r>
            <a:r>
              <a:rPr lang="en-US" altLang="ja-JP" sz="2800" dirty="0" smtClean="0"/>
              <a:t>!!!</a:t>
            </a:r>
            <a:endParaRPr lang="ja-JP" altLang="en-US" sz="2800" dirty="0"/>
          </a:p>
        </p:txBody>
      </p:sp>
      <p:sp>
        <p:nvSpPr>
          <p:cNvPr id="52" name="AutoShape 37"/>
          <p:cNvSpPr>
            <a:spLocks noChangeAspect="1" noChangeArrowheads="1"/>
          </p:cNvSpPr>
          <p:nvPr/>
        </p:nvSpPr>
        <p:spPr bwMode="auto">
          <a:xfrm>
            <a:off x="4283968" y="1340768"/>
            <a:ext cx="5832648" cy="1878806"/>
          </a:xfrm>
          <a:prstGeom prst="wedgeEllipseCallout">
            <a:avLst>
              <a:gd name="adj1" fmla="val -57013"/>
              <a:gd name="adj2" fmla="val -2388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ja-JP" altLang="en-US" sz="3600" dirty="0" smtClean="0"/>
              <a:t>スポーツよ</a:t>
            </a:r>
            <a:r>
              <a:rPr lang="en-US" altLang="ja-JP" sz="3600" dirty="0" smtClean="0"/>
              <a:t>!!</a:t>
            </a:r>
            <a:endParaRPr lang="ja-JP" altLang="en-US" sz="3600" dirty="0"/>
          </a:p>
        </p:txBody>
      </p:sp>
      <p:sp>
        <p:nvSpPr>
          <p:cNvPr id="60443" name="AutoShape 27"/>
          <p:cNvSpPr>
            <a:spLocks noChangeAspect="1" noChangeArrowheads="1"/>
          </p:cNvSpPr>
          <p:nvPr/>
        </p:nvSpPr>
        <p:spPr bwMode="auto">
          <a:xfrm>
            <a:off x="-540567" y="3795637"/>
            <a:ext cx="5378382" cy="1878807"/>
          </a:xfrm>
          <a:prstGeom prst="wedgeEllipseCallout">
            <a:avLst>
              <a:gd name="adj1" fmla="val 50085"/>
              <a:gd name="adj2" fmla="val -507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ja-JP" altLang="en-US" sz="2800" dirty="0"/>
              <a:t>今後土浦</a:t>
            </a:r>
            <a:r>
              <a:rPr lang="ja-JP" altLang="en-US" sz="2800" dirty="0" smtClean="0"/>
              <a:t>をよくする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ために何が大事かな？</a:t>
            </a:r>
            <a:endParaRPr lang="ja-JP" altLang="en-US" sz="2800" dirty="0"/>
          </a:p>
        </p:txBody>
      </p:sp>
      <p:sp>
        <p:nvSpPr>
          <p:cNvPr id="51" name="AutoShape 27"/>
          <p:cNvSpPr>
            <a:spLocks noChangeAspect="1" noChangeArrowheads="1"/>
          </p:cNvSpPr>
          <p:nvPr/>
        </p:nvSpPr>
        <p:spPr bwMode="auto">
          <a:xfrm>
            <a:off x="-540568" y="3795638"/>
            <a:ext cx="5378383" cy="1878807"/>
          </a:xfrm>
          <a:prstGeom prst="wedgeEllipseCallout">
            <a:avLst>
              <a:gd name="adj1" fmla="val 50025"/>
              <a:gd name="adj2" fmla="val -507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/>
            <a:r>
              <a:rPr lang="ja-JP" altLang="en-US" sz="2800" dirty="0" smtClean="0"/>
              <a:t>コミュニティが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形成しやすいのって？</a:t>
            </a:r>
            <a:endParaRPr lang="ja-JP" altLang="en-US" sz="2800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 私たちの取り組みの方向性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9103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スポーツでコミュニティ活性化</a:t>
            </a:r>
            <a:r>
              <a:rPr lang="en-US" altLang="ja-JP" sz="4400" dirty="0" smtClean="0"/>
              <a:t>!!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00192" y="5517232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(12</a:t>
            </a:r>
            <a:r>
              <a:rPr kumimoji="1" lang="ja-JP" altLang="en-US" sz="1400" dirty="0" smtClean="0"/>
              <a:t>月</a:t>
            </a:r>
            <a:r>
              <a:rPr kumimoji="1" lang="en-US" altLang="ja-JP" sz="1400" dirty="0" smtClean="0"/>
              <a:t>9</a:t>
            </a:r>
            <a:r>
              <a:rPr kumimoji="1" lang="ja-JP" altLang="en-US" sz="1400" dirty="0" smtClean="0"/>
              <a:t>日撮影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547500"/>
            <a:ext cx="3187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モール</a:t>
            </a:r>
            <a:r>
              <a:rPr kumimoji="1" lang="en-US" altLang="ja-JP" dirty="0" smtClean="0"/>
              <a:t>505</a:t>
            </a:r>
            <a:r>
              <a:rPr kumimoji="1" lang="ja-JP" altLang="en-US" dirty="0" smtClean="0"/>
              <a:t>に佇む森の彼女  </a:t>
            </a:r>
            <a:r>
              <a:rPr kumimoji="1" lang="ja-JP" altLang="en-US" b="1" dirty="0" smtClean="0"/>
              <a:t>→</a:t>
            </a:r>
            <a:endParaRPr kumimoji="1" lang="en-US" altLang="ja-JP" b="1" dirty="0" smtClean="0"/>
          </a:p>
          <a:p>
            <a:r>
              <a:rPr lang="ja-JP" altLang="en-US" b="1" dirty="0" smtClean="0"/>
              <a:t>　　　　　　ジェニファー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18080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443" grpId="0" animBg="1"/>
      <p:bldP spid="51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 title="地域の活動や住民との触れ合い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6114567"/>
              </p:ext>
            </p:extLst>
          </p:nvPr>
        </p:nvGraphicFramePr>
        <p:xfrm>
          <a:off x="9324528" y="548680"/>
          <a:ext cx="47880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コミュニティの重要性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9103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コミュニティは必要とされている</a:t>
            </a:r>
            <a:endParaRPr kumimoji="1" lang="ja-JP" altLang="en-US" sz="4400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469911"/>
              </p:ext>
            </p:extLst>
          </p:nvPr>
        </p:nvGraphicFramePr>
        <p:xfrm>
          <a:off x="-167442" y="1340768"/>
          <a:ext cx="4572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テキスト ボックス 3"/>
          <p:cNvSpPr txBox="1"/>
          <p:nvPr/>
        </p:nvSpPr>
        <p:spPr>
          <a:xfrm flipH="1">
            <a:off x="7322063" y="1772816"/>
            <a:ext cx="38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増</a:t>
            </a:r>
            <a:endParaRPr kumimoji="1" lang="ja-JP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テキスト ボックス 1"/>
          <p:cNvSpPr txBox="1"/>
          <p:nvPr/>
        </p:nvSpPr>
        <p:spPr>
          <a:xfrm>
            <a:off x="7092280" y="5085184"/>
            <a:ext cx="1919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市民満足度調査より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99386"/>
              </p:ext>
            </p:extLst>
          </p:nvPr>
        </p:nvGraphicFramePr>
        <p:xfrm>
          <a:off x="4524340" y="1340768"/>
          <a:ext cx="469582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182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33880" y="1556792"/>
            <a:ext cx="6561832" cy="2006351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事例</a:t>
            </a:r>
            <a:r>
              <a:rPr kumimoji="1" lang="ja-JP" altLang="en-US" sz="3200" dirty="0" smtClean="0"/>
              <a:t>～福島県福島市大森のコミュニティ～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31" y="1568939"/>
            <a:ext cx="2480081" cy="186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769402" y="3409255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近隣の山から見た大森地区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1556792"/>
            <a:ext cx="6336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街区</a:t>
            </a:r>
            <a:r>
              <a:rPr kumimoji="1" lang="ja-JP" altLang="en-US" sz="2400" dirty="0" smtClean="0"/>
              <a:t>ごとに少年団が形成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季節ごとに様々なスポーツに取り組む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880" y="3033747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児童・保護者のコミュニティ形成強化</a:t>
            </a:r>
            <a:endParaRPr kumimoji="1" lang="ja-JP" altLang="en-US" sz="2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8405" y="3717032"/>
            <a:ext cx="5219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＜コミュニティが活きた例＞</a:t>
            </a:r>
            <a:endParaRPr kumimoji="1" lang="en-US" altLang="ja-JP" dirty="0" smtClean="0"/>
          </a:p>
          <a:p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日における東日本大震災において･･･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282" y="4312307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住民が自主的に動き迅速な安否確認が行われた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4789040" y="7173416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スポーツによって生まれた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</a:t>
            </a:r>
            <a:r>
              <a:rPr kumimoji="1" lang="ja-JP" altLang="en-US" sz="3200" dirty="0" smtClean="0"/>
              <a:t>コミュニティが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　　　　住民</a:t>
            </a:r>
            <a:r>
              <a:rPr lang="ja-JP" altLang="en-US" sz="3200" dirty="0"/>
              <a:t>に強い絆</a:t>
            </a:r>
            <a:r>
              <a:rPr lang="ja-JP" altLang="en-US" sz="3200" dirty="0" smtClean="0"/>
              <a:t>を</a:t>
            </a:r>
            <a:r>
              <a:rPr lang="ja-JP" altLang="en-US" sz="3200" dirty="0"/>
              <a:t>生んだ</a:t>
            </a:r>
            <a:endParaRPr kumimoji="1" lang="ja-JP" altLang="en-US" sz="3200" dirty="0"/>
          </a:p>
        </p:txBody>
      </p:sp>
      <p:sp>
        <p:nvSpPr>
          <p:cNvPr id="14" name="下矢印 13"/>
          <p:cNvSpPr/>
          <p:nvPr/>
        </p:nvSpPr>
        <p:spPr>
          <a:xfrm>
            <a:off x="2915816" y="2492896"/>
            <a:ext cx="720080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74" y="554103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スポーツによって生まれた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コミュニティが住民に強い絆を生んだ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397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 私たちの考える</a:t>
            </a:r>
            <a:r>
              <a:rPr kumimoji="1" lang="ja-JP" altLang="en-US" dirty="0" smtClean="0"/>
              <a:t>スポーツ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59103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交流が生まれる身体を使った活動</a:t>
            </a:r>
            <a:endParaRPr kumimoji="1" lang="ja-JP" altLang="en-US" sz="4400" dirty="0"/>
          </a:p>
        </p:txBody>
      </p:sp>
      <p:pic>
        <p:nvPicPr>
          <p:cNvPr id="4098" name="Picture 2" descr="ファイルのプレビュー画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76" y="2679434"/>
            <a:ext cx="2033469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6804248" y="4149080"/>
            <a:ext cx="2351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ウォーキングするおじいちゃん</a:t>
            </a:r>
            <a:r>
              <a:rPr kumimoji="1" lang="ja-JP" altLang="en-US" sz="1100" dirty="0" smtClean="0"/>
              <a:t>たち</a:t>
            </a:r>
            <a:endParaRPr kumimoji="1" lang="en-US" altLang="ja-JP" sz="1100" dirty="0" smtClean="0"/>
          </a:p>
          <a:p>
            <a:r>
              <a:rPr lang="en-US" altLang="ja-JP" sz="1100" dirty="0" smtClean="0"/>
              <a:t>(12</a:t>
            </a:r>
            <a:r>
              <a:rPr lang="ja-JP" altLang="en-US" sz="1100" dirty="0" smtClean="0"/>
              <a:t>月</a:t>
            </a:r>
            <a:r>
              <a:rPr lang="en-US" altLang="ja-JP" sz="1100" dirty="0" smtClean="0"/>
              <a:t>7</a:t>
            </a:r>
            <a:r>
              <a:rPr lang="ja-JP" altLang="en-US" sz="1100" dirty="0" smtClean="0"/>
              <a:t>日撮影</a:t>
            </a:r>
            <a:r>
              <a:rPr lang="en-US" altLang="ja-JP" sz="1100" dirty="0" smtClean="0"/>
              <a:t>)</a:t>
            </a:r>
            <a:endParaRPr kumimoji="1" lang="ja-JP" altLang="en-US" sz="1050" dirty="0"/>
          </a:p>
        </p:txBody>
      </p:sp>
      <p:pic>
        <p:nvPicPr>
          <p:cNvPr id="4100" name="Picture 4" descr="http://kouryu-kyoju.net/012289/uploads/photos/740477b14c09b02048953550703dcc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06" y="4204535"/>
            <a:ext cx="1940637" cy="13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423970" y="5517232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農体験</a:t>
            </a:r>
            <a:endParaRPr kumimoji="1" lang="en-US" altLang="ja-JP" sz="1050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10044608" y="-616003"/>
            <a:ext cx="1944216" cy="1232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じゅんちゃん</a:t>
            </a:r>
            <a:endParaRPr kumimoji="1" lang="ja-JP" altLang="en-US" dirty="0"/>
          </a:p>
        </p:txBody>
      </p:sp>
      <p:pic>
        <p:nvPicPr>
          <p:cNvPr id="19" name="Picture 2" descr="http://cdn.adlibjapan.jp/pics/r/Q5xtLDExiL.010-1440-1440-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92" y="1268760"/>
            <a:ext cx="1870848" cy="24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4994391" y="3683292"/>
            <a:ext cx="1665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/>
              <a:t>蹴球部に所属する今井純</a:t>
            </a:r>
            <a:endParaRPr kumimoji="1" lang="ja-JP" altLang="en-US" sz="1050" dirty="0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180724" y="1717525"/>
            <a:ext cx="4385530" cy="37276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857377" y="1721925"/>
            <a:ext cx="3039178" cy="258329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1413160" y="1716734"/>
            <a:ext cx="1926163" cy="13643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19790" y="2144980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ja-JP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競技スポーツ</a:t>
            </a:r>
            <a:endParaRPr kumimoji="1" lang="ja-JP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0242" y="4377228"/>
            <a:ext cx="309411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交流があり、体を動かす</a:t>
            </a:r>
            <a:endParaRPr kumimoji="1" lang="ja-JP" altLang="en-US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81882" y="3153092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ja-JP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レクリエーションスポーツ</a:t>
            </a:r>
            <a:endParaRPr kumimoji="1" lang="ja-JP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96208" y="126876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スポーツ</a:t>
            </a:r>
            <a:endParaRPr kumimoji="1" lang="ja-JP" alt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012097" y="2434173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サッカー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野球など</a:t>
            </a:r>
            <a:endParaRPr kumimoji="1" lang="ja-JP" altLang="en-US" sz="11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39113" y="3539554"/>
            <a:ext cx="1736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ウォーキング</a:t>
            </a:r>
            <a:r>
              <a:rPr lang="ja-JP" altLang="en-US" sz="1100" dirty="0"/>
              <a:t>、</a:t>
            </a:r>
            <a:r>
              <a:rPr lang="ja-JP" altLang="en-US" sz="1100" dirty="0" smtClean="0"/>
              <a:t>体操など</a:t>
            </a:r>
            <a:endParaRPr kumimoji="1" lang="ja-JP" altLang="en-US" sz="11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28495" y="4763690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農</a:t>
            </a:r>
            <a:r>
              <a:rPr lang="ja-JP" altLang="en-US" sz="1100" dirty="0" smtClean="0"/>
              <a:t>体験など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227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 目指す都市像～土浦試合開始～</a:t>
            </a:r>
            <a:endParaRPr kumimoji="1" lang="ja-JP" altLang="en-US" dirty="0"/>
          </a:p>
        </p:txBody>
      </p:sp>
      <p:grpSp>
        <p:nvGrpSpPr>
          <p:cNvPr id="78" name="グループ化 77"/>
          <p:cNvGrpSpPr/>
          <p:nvPr/>
        </p:nvGrpSpPr>
        <p:grpSpPr>
          <a:xfrm>
            <a:off x="1361868" y="1196752"/>
            <a:ext cx="6408712" cy="5589240"/>
            <a:chOff x="1361868" y="1196752"/>
            <a:chExt cx="6408712" cy="5589240"/>
          </a:xfrm>
        </p:grpSpPr>
        <p:sp>
          <p:nvSpPr>
            <p:cNvPr id="1036" name="ハート 1035"/>
            <p:cNvSpPr/>
            <p:nvPr/>
          </p:nvSpPr>
          <p:spPr>
            <a:xfrm>
              <a:off x="1361868" y="1196752"/>
              <a:ext cx="6408712" cy="5589240"/>
            </a:xfrm>
            <a:prstGeom prst="heart">
              <a:avLst/>
            </a:prstGeom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35" name="円/楕円 1034"/>
            <p:cNvSpPr>
              <a:spLocks noChangeAspect="1"/>
            </p:cNvSpPr>
            <p:nvPr/>
          </p:nvSpPr>
          <p:spPr>
            <a:xfrm>
              <a:off x="2191571" y="2377092"/>
              <a:ext cx="4760859" cy="2737492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129059" y="3056526"/>
              <a:ext cx="2883101" cy="1479435"/>
            </a:xfrm>
            <a:prstGeom prst="ellipse">
              <a:avLst/>
            </a:prstGeom>
            <a:gradFill flip="none" rotWithShape="1">
              <a:gsLst>
                <a:gs pos="63000">
                  <a:srgbClr val="00B050"/>
                </a:gs>
                <a:gs pos="78000">
                  <a:srgbClr val="FFFF00"/>
                </a:gs>
                <a:gs pos="44000">
                  <a:srgbClr val="00B0F0"/>
                </a:gs>
                <a:gs pos="25000">
                  <a:srgbClr val="0070C0"/>
                </a:gs>
                <a:gs pos="11000">
                  <a:srgbClr val="002060"/>
                </a:gs>
                <a:gs pos="90000">
                  <a:srgbClr val="FFC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2182644" y="2198316"/>
              <a:ext cx="1021204" cy="942652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/>
                <a:t>教育</a:t>
              </a:r>
              <a:endParaRPr kumimoji="1" lang="ja-JP" altLang="en-US" sz="2000" dirty="0"/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4058548" y="1694260"/>
              <a:ext cx="1021204" cy="94265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観光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5940152" y="2126308"/>
              <a:ext cx="1021204" cy="9426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医療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2000" dirty="0">
                  <a:solidFill>
                    <a:schemeClr val="tx1"/>
                  </a:solidFill>
                </a:rPr>
                <a:t>福祉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2326660" y="4437112"/>
              <a:ext cx="1021204" cy="942652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/>
                <a:t>環境</a:t>
              </a:r>
              <a:endParaRPr kumimoji="1" lang="ja-JP" altLang="en-US" sz="2000" dirty="0"/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4055622" y="4869160"/>
              <a:ext cx="1021204" cy="94265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/>
                <a:t>防災</a:t>
              </a:r>
              <a:endParaRPr kumimoji="1" lang="ja-JP" altLang="en-US" sz="2000" dirty="0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5940152" y="4437112"/>
              <a:ext cx="1021204" cy="94265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/>
                <a:t>産業</a:t>
              </a:r>
              <a:endParaRPr kumimoji="1" lang="ja-JP" altLang="en-US" sz="2000" dirty="0"/>
            </a:p>
          </p:txBody>
        </p:sp>
        <p:cxnSp>
          <p:nvCxnSpPr>
            <p:cNvPr id="20" name="直線矢印コネクタ 19"/>
            <p:cNvCxnSpPr>
              <a:stCxn id="7" idx="1"/>
              <a:endCxn id="11" idx="5"/>
            </p:cNvCxnSpPr>
            <p:nvPr/>
          </p:nvCxnSpPr>
          <p:spPr>
            <a:xfrm flipH="1" flipV="1">
              <a:off x="3054296" y="3002920"/>
              <a:ext cx="496983" cy="2702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>
              <a:stCxn id="7" idx="0"/>
              <a:endCxn id="13" idx="4"/>
            </p:cNvCxnSpPr>
            <p:nvPr/>
          </p:nvCxnSpPr>
          <p:spPr>
            <a:xfrm flipH="1" flipV="1">
              <a:off x="4569150" y="2636912"/>
              <a:ext cx="1460" cy="4196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stCxn id="7" idx="7"/>
              <a:endCxn id="14" idx="3"/>
            </p:cNvCxnSpPr>
            <p:nvPr/>
          </p:nvCxnSpPr>
          <p:spPr>
            <a:xfrm flipV="1">
              <a:off x="5589940" y="2930912"/>
              <a:ext cx="499764" cy="3422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>
              <a:stCxn id="7" idx="3"/>
              <a:endCxn id="16" idx="7"/>
            </p:cNvCxnSpPr>
            <p:nvPr/>
          </p:nvCxnSpPr>
          <p:spPr>
            <a:xfrm flipH="1">
              <a:off x="3198312" y="4319303"/>
              <a:ext cx="352967" cy="2558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直線矢印コネクタ 1029"/>
            <p:cNvCxnSpPr>
              <a:stCxn id="7" idx="4"/>
              <a:endCxn id="18" idx="0"/>
            </p:cNvCxnSpPr>
            <p:nvPr/>
          </p:nvCxnSpPr>
          <p:spPr>
            <a:xfrm flipH="1">
              <a:off x="4566224" y="4535961"/>
              <a:ext cx="4386" cy="3331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直線矢印コネクタ 1032"/>
            <p:cNvCxnSpPr>
              <a:stCxn id="7" idx="5"/>
              <a:endCxn id="19" idx="1"/>
            </p:cNvCxnSpPr>
            <p:nvPr/>
          </p:nvCxnSpPr>
          <p:spPr>
            <a:xfrm>
              <a:off x="5589940" y="4319303"/>
              <a:ext cx="499764" cy="2558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円/楕円 3"/>
            <p:cNvSpPr/>
            <p:nvPr/>
          </p:nvSpPr>
          <p:spPr>
            <a:xfrm>
              <a:off x="3779912" y="3552725"/>
              <a:ext cx="1584176" cy="458233"/>
            </a:xfrm>
            <a:prstGeom prst="ellipse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スポーツ</a:t>
              </a:r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H="1" flipV="1">
              <a:off x="3347864" y="3782495"/>
              <a:ext cx="594054" cy="13094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flipV="1">
              <a:off x="5095020" y="3278363"/>
              <a:ext cx="344908" cy="373776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 flipH="1" flipV="1">
              <a:off x="3779912" y="3276600"/>
              <a:ext cx="432049" cy="338507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>
              <a:off x="4644008" y="3913418"/>
              <a:ext cx="144016" cy="471296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 flipH="1">
              <a:off x="4047459" y="4032962"/>
              <a:ext cx="49191" cy="232206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>
              <a:off x="5053239" y="3902469"/>
              <a:ext cx="386689" cy="252316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>
              <a:off x="5053239" y="3783665"/>
              <a:ext cx="621698" cy="36494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3784555" y="3043944"/>
              <a:ext cx="1723549" cy="36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コミュニティ</a:t>
              </a:r>
              <a:endParaRPr kumimoji="1" lang="ja-JP" altLang="en-US" sz="2000" dirty="0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2051720" y="616530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土浦思愛</a:t>
            </a:r>
            <a:r>
              <a:rPr lang="ja-JP" altLang="en-US" sz="2800" dirty="0" smtClean="0"/>
              <a:t>皆支</a:t>
            </a:r>
            <a:endParaRPr kumimoji="1" lang="ja-JP" altLang="en-US" sz="28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53178" y="616530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土浦市愛開始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692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/>
          <p:cNvSpPr/>
          <p:nvPr/>
        </p:nvSpPr>
        <p:spPr>
          <a:xfrm>
            <a:off x="61870" y="2366464"/>
            <a:ext cx="597188" cy="7366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61872" y="3095336"/>
            <a:ext cx="597188" cy="7366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61872" y="3823186"/>
            <a:ext cx="597188" cy="7139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63544" y="4535496"/>
            <a:ext cx="597188" cy="7366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61872" y="5258270"/>
            <a:ext cx="597188" cy="7366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61872" y="5994912"/>
            <a:ext cx="597188" cy="7366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56251" y="2366464"/>
            <a:ext cx="6859285" cy="736642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656251" y="3103106"/>
            <a:ext cx="6859285" cy="72008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656251" y="3823186"/>
            <a:ext cx="6859285" cy="70249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656251" y="4527726"/>
            <a:ext cx="6859285" cy="73664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656251" y="5272138"/>
            <a:ext cx="6859285" cy="72175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656251" y="5994912"/>
            <a:ext cx="6859285" cy="73664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2675644" y="2121978"/>
            <a:ext cx="816236" cy="111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B9ADA6-C4C7-445B-8BB0-164C847FA303}" type="slidenum">
              <a:rPr lang="ja-JP" altLang="en-US" sz="300" smtClean="0"/>
              <a:pPr/>
              <a:t>8</a:t>
            </a:fld>
            <a:endParaRPr lang="ja-JP" altLang="en-US" sz="30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9232372"/>
              </p:ext>
            </p:extLst>
          </p:nvPr>
        </p:nvGraphicFramePr>
        <p:xfrm>
          <a:off x="50764" y="1824956"/>
          <a:ext cx="7455745" cy="49143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1869"/>
                <a:gridCol w="3211589"/>
                <a:gridCol w="3632287"/>
              </a:tblGrid>
              <a:tr h="543686">
                <a:tc>
                  <a:txBody>
                    <a:bodyPr/>
                    <a:lstStyle/>
                    <a:p>
                      <a:pPr algn="l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コミュニティ形成により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スポーツを行うことで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73788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教育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子どもの人格の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形成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子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どもが</a:t>
                      </a:r>
                      <a:r>
                        <a:rPr lang="ja-JP" altLang="en-US" sz="2000" u="none" strike="noStrike" dirty="0">
                          <a:effectLst/>
                        </a:rPr>
                        <a:t>外で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遊ぶ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72663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観光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まち一体となった観光政策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 smtClean="0">
                          <a:effectLst/>
                        </a:rPr>
                        <a:t>地域</a:t>
                      </a:r>
                      <a:r>
                        <a:rPr lang="ja-JP" altLang="en-US" sz="2000" u="none" strike="noStrike" dirty="0">
                          <a:effectLst/>
                        </a:rPr>
                        <a:t>経済の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活性化</a:t>
                      </a:r>
                      <a:endParaRPr lang="en-US" altLang="ja-JP" sz="2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ja-JP" altLang="en-US" sz="2000" u="none" strike="noStrike" dirty="0" smtClean="0">
                          <a:effectLst/>
                        </a:rPr>
                        <a:t>観光</a:t>
                      </a:r>
                      <a:r>
                        <a:rPr lang="ja-JP" altLang="en-US" sz="2000" u="none" strike="noStrike" dirty="0">
                          <a:effectLst/>
                        </a:rPr>
                        <a:t>の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振興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69248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 smtClean="0">
                          <a:effectLst/>
                        </a:rPr>
                        <a:t>医療福祉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一人暮らしの人など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に目</a:t>
                      </a:r>
                      <a:r>
                        <a:rPr lang="ja-JP" altLang="en-US" sz="2000" u="none" strike="noStrike" dirty="0">
                          <a:effectLst/>
                        </a:rPr>
                        <a:t>が行き届くようになる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生活</a:t>
                      </a:r>
                      <a:r>
                        <a:rPr lang="ja-JP" altLang="en-US" sz="2000" u="none" strike="noStrike" dirty="0" smtClean="0">
                          <a:effectLst/>
                        </a:rPr>
                        <a:t>習慣病等の予防</a:t>
                      </a:r>
                      <a:endParaRPr lang="en-US" altLang="ja-JP" sz="20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73788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産業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まちどうしの連携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アフターサービスによる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商業活性化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73788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防災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ソフト対策の強化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日頃から体を動かすことで避難が迅速に行われるようになる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73788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環境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環境負荷低減活動の活発化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マナー向上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影響の一例</a:t>
            </a:r>
            <a:endParaRPr kumimoji="1" lang="ja-JP" altLang="en-US" dirty="0"/>
          </a:p>
        </p:txBody>
      </p:sp>
      <p:grpSp>
        <p:nvGrpSpPr>
          <p:cNvPr id="32" name="グループ化 31"/>
          <p:cNvGrpSpPr>
            <a:grpSpLocks noChangeAspect="1"/>
          </p:cNvGrpSpPr>
          <p:nvPr/>
        </p:nvGrpSpPr>
        <p:grpSpPr>
          <a:xfrm>
            <a:off x="6660232" y="525866"/>
            <a:ext cx="2243048" cy="1956234"/>
            <a:chOff x="1361868" y="1196752"/>
            <a:chExt cx="6408712" cy="5589240"/>
          </a:xfrm>
        </p:grpSpPr>
        <p:sp>
          <p:nvSpPr>
            <p:cNvPr id="33" name="ハート 32"/>
            <p:cNvSpPr/>
            <p:nvPr/>
          </p:nvSpPr>
          <p:spPr>
            <a:xfrm>
              <a:off x="1361868" y="1196752"/>
              <a:ext cx="6408712" cy="5589240"/>
            </a:xfrm>
            <a:prstGeom prst="heart">
              <a:avLst/>
            </a:prstGeom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400"/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2191571" y="2377092"/>
              <a:ext cx="4760859" cy="2737492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129059" y="3056526"/>
              <a:ext cx="2883101" cy="1479435"/>
            </a:xfrm>
            <a:prstGeom prst="ellipse">
              <a:avLst/>
            </a:prstGeom>
            <a:gradFill flip="none" rotWithShape="1">
              <a:gsLst>
                <a:gs pos="63000">
                  <a:srgbClr val="00B050"/>
                </a:gs>
                <a:gs pos="78000">
                  <a:srgbClr val="FFFF00"/>
                </a:gs>
                <a:gs pos="44000">
                  <a:srgbClr val="00B0F0"/>
                </a:gs>
                <a:gs pos="25000">
                  <a:srgbClr val="0070C0"/>
                </a:gs>
                <a:gs pos="11000">
                  <a:srgbClr val="002060"/>
                </a:gs>
                <a:gs pos="90000">
                  <a:srgbClr val="FFC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2182644" y="2198316"/>
              <a:ext cx="1021204" cy="942652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" dirty="0"/>
                <a:t>教育</a:t>
              </a:r>
              <a:endParaRPr kumimoji="1" lang="ja-JP" altLang="en-US" sz="400" dirty="0"/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4058548" y="1694260"/>
              <a:ext cx="1021204" cy="942652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" dirty="0" smtClean="0">
                  <a:solidFill>
                    <a:schemeClr val="tx1"/>
                  </a:solidFill>
                </a:rPr>
                <a:t>観光</a:t>
              </a:r>
              <a:endParaRPr kumimoji="1" lang="ja-JP" altLang="en-US" sz="400" dirty="0">
                <a:solidFill>
                  <a:schemeClr val="tx1"/>
                </a:solidFill>
              </a:endParaRPr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5940152" y="2126308"/>
              <a:ext cx="1021204" cy="94265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" dirty="0" smtClean="0">
                  <a:solidFill>
                    <a:schemeClr val="tx1"/>
                  </a:solidFill>
                </a:rPr>
                <a:t>医療</a:t>
              </a:r>
              <a:endParaRPr kumimoji="1" lang="en-US" altLang="ja-JP" sz="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400" dirty="0">
                  <a:solidFill>
                    <a:schemeClr val="tx1"/>
                  </a:solidFill>
                </a:rPr>
                <a:t>福祉</a:t>
              </a:r>
              <a:endParaRPr kumimoji="1" lang="ja-JP" altLang="en-US" sz="400" dirty="0">
                <a:solidFill>
                  <a:schemeClr val="tx1"/>
                </a:solidFill>
              </a:endParaRPr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2326660" y="4437112"/>
              <a:ext cx="1021204" cy="942652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" dirty="0" smtClean="0"/>
                <a:t>環境</a:t>
              </a:r>
              <a:endParaRPr kumimoji="1" lang="ja-JP" altLang="en-US" sz="400" dirty="0"/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4055622" y="4869160"/>
              <a:ext cx="1021204" cy="94265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" dirty="0" smtClean="0"/>
                <a:t>防災</a:t>
              </a:r>
              <a:endParaRPr kumimoji="1" lang="ja-JP" altLang="en-US" sz="400" dirty="0"/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5940152" y="4437112"/>
              <a:ext cx="1021204" cy="94265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" dirty="0" smtClean="0"/>
                <a:t>産業</a:t>
              </a:r>
              <a:endParaRPr kumimoji="1" lang="ja-JP" altLang="en-US" sz="400" dirty="0"/>
            </a:p>
          </p:txBody>
        </p:sp>
        <p:cxnSp>
          <p:nvCxnSpPr>
            <p:cNvPr id="42" name="直線矢印コネクタ 41"/>
            <p:cNvCxnSpPr>
              <a:stCxn id="35" idx="1"/>
              <a:endCxn id="36" idx="5"/>
            </p:cNvCxnSpPr>
            <p:nvPr/>
          </p:nvCxnSpPr>
          <p:spPr>
            <a:xfrm flipH="1" flipV="1">
              <a:off x="3054296" y="3002920"/>
              <a:ext cx="496983" cy="2702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>
              <a:stCxn id="35" idx="0"/>
              <a:endCxn id="37" idx="4"/>
            </p:cNvCxnSpPr>
            <p:nvPr/>
          </p:nvCxnSpPr>
          <p:spPr>
            <a:xfrm flipH="1" flipV="1">
              <a:off x="4569150" y="2636912"/>
              <a:ext cx="1460" cy="4196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>
              <a:stCxn id="35" idx="7"/>
              <a:endCxn id="38" idx="3"/>
            </p:cNvCxnSpPr>
            <p:nvPr/>
          </p:nvCxnSpPr>
          <p:spPr>
            <a:xfrm flipV="1">
              <a:off x="5589940" y="2930912"/>
              <a:ext cx="499764" cy="3422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>
              <a:stCxn id="35" idx="3"/>
              <a:endCxn id="39" idx="7"/>
            </p:cNvCxnSpPr>
            <p:nvPr/>
          </p:nvCxnSpPr>
          <p:spPr>
            <a:xfrm flipH="1">
              <a:off x="3198312" y="4319303"/>
              <a:ext cx="352967" cy="2558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>
              <a:stCxn id="35" idx="4"/>
              <a:endCxn id="40" idx="0"/>
            </p:cNvCxnSpPr>
            <p:nvPr/>
          </p:nvCxnSpPr>
          <p:spPr>
            <a:xfrm flipH="1">
              <a:off x="4566224" y="4535961"/>
              <a:ext cx="4386" cy="3331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>
              <a:stCxn id="35" idx="5"/>
              <a:endCxn id="41" idx="1"/>
            </p:cNvCxnSpPr>
            <p:nvPr/>
          </p:nvCxnSpPr>
          <p:spPr>
            <a:xfrm>
              <a:off x="5589940" y="4319303"/>
              <a:ext cx="499764" cy="2558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円/楕円 47"/>
            <p:cNvSpPr/>
            <p:nvPr/>
          </p:nvSpPr>
          <p:spPr>
            <a:xfrm>
              <a:off x="3779912" y="3552725"/>
              <a:ext cx="1584176" cy="458233"/>
            </a:xfrm>
            <a:prstGeom prst="ellipse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" dirty="0" smtClean="0"/>
                <a:t>スポーツ</a:t>
              </a:r>
              <a:endParaRPr kumimoji="1" lang="ja-JP" altLang="en-US" sz="400" dirty="0"/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 flipH="1" flipV="1">
              <a:off x="3347864" y="3782495"/>
              <a:ext cx="594054" cy="13094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flipV="1">
              <a:off x="5095020" y="3278363"/>
              <a:ext cx="344908" cy="373776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 flipH="1" flipV="1">
              <a:off x="3779912" y="3276600"/>
              <a:ext cx="432049" cy="338507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>
              <a:off x="4644008" y="3913418"/>
              <a:ext cx="144016" cy="471296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flipH="1">
              <a:off x="4047459" y="4032962"/>
              <a:ext cx="49191" cy="232206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5053239" y="3902469"/>
              <a:ext cx="386689" cy="252316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>
              <a:off x="5053239" y="3783665"/>
              <a:ext cx="621698" cy="36494"/>
            </a:xfrm>
            <a:prstGeom prst="straightConnector1">
              <a:avLst/>
            </a:prstGeom>
            <a:ln w="28575">
              <a:tailEnd type="arrow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3784555" y="3043943"/>
              <a:ext cx="1626821" cy="48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 dirty="0" smtClean="0"/>
                <a:t>コミュニティ</a:t>
              </a:r>
              <a:endParaRPr kumimoji="1" lang="ja-JP" altLang="en-US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57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824097"/>
              </p:ext>
            </p:extLst>
          </p:nvPr>
        </p:nvGraphicFramePr>
        <p:xfrm>
          <a:off x="179512" y="1412776"/>
          <a:ext cx="856895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直線コネクタ 6"/>
          <p:cNvCxnSpPr/>
          <p:nvPr/>
        </p:nvCxnSpPr>
        <p:spPr>
          <a:xfrm>
            <a:off x="1115616" y="2518841"/>
            <a:ext cx="5256584" cy="0"/>
          </a:xfrm>
          <a:prstGeom prst="line">
            <a:avLst/>
          </a:prstGeom>
          <a:ln w="5715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0" y="59103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現状維持を目標</a:t>
            </a:r>
            <a:endParaRPr kumimoji="1" lang="ja-JP" altLang="en-US" sz="4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ADA6-C4C7-445B-8BB0-164C847FA30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人口フレーム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 rot="536880">
            <a:off x="3359114" y="3031311"/>
            <a:ext cx="1583639" cy="268557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テキスト ボックス 2"/>
          <p:cNvSpPr txBox="1"/>
          <p:nvPr/>
        </p:nvSpPr>
        <p:spPr>
          <a:xfrm flipH="1">
            <a:off x="5076056" y="3145041"/>
            <a:ext cx="3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減</a:t>
            </a:r>
            <a:endParaRPr kumimoji="1" lang="ja-JP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3420409" y="2204864"/>
            <a:ext cx="1583639" cy="26855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6660232" y="2644924"/>
            <a:ext cx="288000" cy="0"/>
          </a:xfrm>
          <a:prstGeom prst="line">
            <a:avLst/>
          </a:prstGeom>
          <a:ln w="57150" cap="rnd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"/>
          <p:cNvSpPr txBox="1"/>
          <p:nvPr/>
        </p:nvSpPr>
        <p:spPr>
          <a:xfrm>
            <a:off x="6875028" y="2492896"/>
            <a:ext cx="153968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 smtClean="0">
                <a:latin typeface="HGS明朝E" pitchFamily="18" charset="-128"/>
                <a:ea typeface="HGS明朝E" pitchFamily="18" charset="-128"/>
              </a:rPr>
              <a:t>土浦市人口目標値</a:t>
            </a:r>
            <a:endParaRPr lang="ja-JP" altLang="en-US" sz="1400" dirty="0">
              <a:latin typeface="HGS明朝E" pitchFamily="18" charset="-128"/>
              <a:ea typeface="HGS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4" grpId="0"/>
    </p:bld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エレメント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2685</TotalTime>
  <Words>1228</Words>
  <Application>Microsoft Office PowerPoint</Application>
  <PresentationFormat>画面に合わせる (4:3)</PresentationFormat>
  <Paragraphs>393</Paragraphs>
  <Slides>27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スリップストリーム</vt:lpstr>
      <vt:lpstr>土浦試合開始</vt:lpstr>
      <vt:lpstr> 土浦試合開始の2つの意味</vt:lpstr>
      <vt:lpstr> 私たちの取り組みの方向性</vt:lpstr>
      <vt:lpstr> コミュニティの重要性</vt:lpstr>
      <vt:lpstr> 事例～福島県福島市大森のコミュニティ～</vt:lpstr>
      <vt:lpstr> 私たちの考えるスポーツ</vt:lpstr>
      <vt:lpstr> 目指す都市像～土浦試合開始～</vt:lpstr>
      <vt:lpstr> 影響の一例</vt:lpstr>
      <vt:lpstr> 人口フレーム</vt:lpstr>
      <vt:lpstr> 現状</vt:lpstr>
      <vt:lpstr> 市民満足度アンケート調査</vt:lpstr>
      <vt:lpstr> 公園</vt:lpstr>
      <vt:lpstr> 運動施設</vt:lpstr>
      <vt:lpstr> 土浦で行われているスポーツ</vt:lpstr>
      <vt:lpstr> 霞ヶ浦</vt:lpstr>
      <vt:lpstr> スポーツに関する問題点の整理</vt:lpstr>
      <vt:lpstr> 基本構想　~土浦試合開始~</vt:lpstr>
      <vt:lpstr> 今後の活動</vt:lpstr>
      <vt:lpstr> 参考文献</vt:lpstr>
      <vt:lpstr>ありがとう ございました</vt:lpstr>
      <vt:lpstr>土浦試合開始</vt:lpstr>
      <vt:lpstr>土浦試合開始</vt:lpstr>
      <vt:lpstr>なぜスポーツ？</vt:lpstr>
      <vt:lpstr>高校生</vt:lpstr>
      <vt:lpstr>環境:霞ヶ浦</vt:lpstr>
      <vt:lpstr> 事例 ~東京都町田市~</vt:lpstr>
      <vt:lpstr>考えられる提案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win-admin</cp:lastModifiedBy>
  <cp:revision>209</cp:revision>
  <cp:lastPrinted>2011-12-22T05:25:56Z</cp:lastPrinted>
  <dcterms:created xsi:type="dcterms:W3CDTF">2011-12-16T07:54:55Z</dcterms:created>
  <dcterms:modified xsi:type="dcterms:W3CDTF">2011-12-22T06:01:43Z</dcterms:modified>
</cp:coreProperties>
</file>