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1"/>
  </p:notesMasterIdLst>
  <p:sldIdLst>
    <p:sldId id="256" r:id="rId2"/>
    <p:sldId id="260" r:id="rId3"/>
    <p:sldId id="331" r:id="rId4"/>
    <p:sldId id="332" r:id="rId5"/>
    <p:sldId id="333" r:id="rId6"/>
    <p:sldId id="334" r:id="rId7"/>
    <p:sldId id="338" r:id="rId8"/>
    <p:sldId id="339" r:id="rId9"/>
    <p:sldId id="327" r:id="rId10"/>
    <p:sldId id="348" r:id="rId11"/>
    <p:sldId id="335" r:id="rId12"/>
    <p:sldId id="336" r:id="rId13"/>
    <p:sldId id="341" r:id="rId14"/>
    <p:sldId id="305" r:id="rId15"/>
    <p:sldId id="306" r:id="rId16"/>
    <p:sldId id="307" r:id="rId17"/>
    <p:sldId id="349" r:id="rId18"/>
    <p:sldId id="351" r:id="rId19"/>
    <p:sldId id="343" r:id="rId20"/>
    <p:sldId id="347" r:id="rId21"/>
    <p:sldId id="366" r:id="rId22"/>
    <p:sldId id="365" r:id="rId23"/>
    <p:sldId id="353" r:id="rId24"/>
    <p:sldId id="355" r:id="rId25"/>
    <p:sldId id="356" r:id="rId26"/>
    <p:sldId id="357" r:id="rId27"/>
    <p:sldId id="361" r:id="rId28"/>
    <p:sldId id="358" r:id="rId29"/>
    <p:sldId id="359" r:id="rId30"/>
    <p:sldId id="360" r:id="rId31"/>
    <p:sldId id="362" r:id="rId32"/>
    <p:sldId id="363" r:id="rId33"/>
    <p:sldId id="364" r:id="rId34"/>
    <p:sldId id="367" r:id="rId35"/>
    <p:sldId id="369" r:id="rId36"/>
    <p:sldId id="274" r:id="rId37"/>
    <p:sldId id="276" r:id="rId38"/>
    <p:sldId id="370" r:id="rId39"/>
    <p:sldId id="279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15"/>
    <a:srgbClr val="1A2B0F"/>
    <a:srgbClr val="274117"/>
    <a:srgbClr val="0EAE56"/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>
        <p:scale>
          <a:sx n="91" d="100"/>
          <a:sy n="91" d="100"/>
        </p:scale>
        <p:origin x="-97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1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782475073829"/>
          <c:y val="0.13699701916359575"/>
          <c:w val="0.74443504985234199"/>
          <c:h val="0.75482950105355529"/>
        </c:manualLayout>
      </c:layout>
      <c:lineChart>
        <c:grouping val="standard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推計人口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Sheet1!$N$3:$Z$3</c:f>
              <c:numCache>
                <c:formatCode>General</c:formatCod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</c:numCache>
            </c:numRef>
          </c:cat>
          <c:val>
            <c:numRef>
              <c:f>Sheet1!$N$5:$Z$5</c:f>
              <c:numCache>
                <c:formatCode>0_);[Red]\(0\)</c:formatCode>
                <c:ptCount val="13"/>
                <c:pt idx="0">
                  <c:v>121300</c:v>
                </c:pt>
                <c:pt idx="1">
                  <c:v>129236</c:v>
                </c:pt>
                <c:pt idx="2">
                  <c:v>137053</c:v>
                </c:pt>
                <c:pt idx="3">
                  <c:v>141862</c:v>
                </c:pt>
                <c:pt idx="4">
                  <c:v>144106</c:v>
                </c:pt>
                <c:pt idx="5">
                  <c:v>143895</c:v>
                </c:pt>
                <c:pt idx="6">
                  <c:v>144250</c:v>
                </c:pt>
                <c:pt idx="7">
                  <c:v>143218.32666261648</c:v>
                </c:pt>
                <c:pt idx="8">
                  <c:v>140956.63154827475</c:v>
                </c:pt>
                <c:pt idx="9">
                  <c:v>137316.27252128418</c:v>
                </c:pt>
                <c:pt idx="10">
                  <c:v>132291.50748456147</c:v>
                </c:pt>
                <c:pt idx="11">
                  <c:v>126305.46466399555</c:v>
                </c:pt>
                <c:pt idx="12">
                  <c:v>119891.57285154042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人口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Sheet1!$N$3:$Z$3</c:f>
              <c:numCache>
                <c:formatCode>General</c:formatCod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</c:numCache>
            </c:numRef>
          </c:cat>
          <c:val>
            <c:numRef>
              <c:f>Sheet1!$N$4:$Z$4</c:f>
              <c:numCache>
                <c:formatCode>0_);[Red]\(0\)</c:formatCode>
                <c:ptCount val="13"/>
                <c:pt idx="0">
                  <c:v>121300</c:v>
                </c:pt>
                <c:pt idx="1">
                  <c:v>129236</c:v>
                </c:pt>
                <c:pt idx="2">
                  <c:v>137053</c:v>
                </c:pt>
                <c:pt idx="3">
                  <c:v>141862</c:v>
                </c:pt>
                <c:pt idx="4">
                  <c:v>144106</c:v>
                </c:pt>
                <c:pt idx="5">
                  <c:v>143895</c:v>
                </c:pt>
                <c:pt idx="6">
                  <c:v>144250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5216"/>
        <c:axId val="34106752"/>
      </c:lineChart>
      <c:lineChart>
        <c:grouping val="standard"/>
        <c:varyColors val="0"/>
        <c:ser>
          <c:idx val="2"/>
          <c:order val="2"/>
          <c:tx>
            <c:strRef>
              <c:f>Sheet1!$M$6</c:f>
              <c:strCache>
                <c:ptCount val="1"/>
                <c:pt idx="0">
                  <c:v>高齢化率（人口に占める65歳以上の割合）</c:v>
                </c:pt>
              </c:strCache>
            </c:strRef>
          </c:tx>
          <c:cat>
            <c:numRef>
              <c:f>Sheet1!$N$3:$Z$3</c:f>
              <c:numCache>
                <c:formatCode>General</c:formatCod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</c:numCache>
            </c:numRef>
          </c:cat>
          <c:val>
            <c:numRef>
              <c:f>Sheet1!$N$6:$Z$6</c:f>
              <c:numCache>
                <c:formatCode>General</c:formatCode>
                <c:ptCount val="13"/>
                <c:pt idx="5">
                  <c:v>18.188262274575212</c:v>
                </c:pt>
                <c:pt idx="6">
                  <c:v>21.844714038128249</c:v>
                </c:pt>
                <c:pt idx="7">
                  <c:v>25.63767585683923</c:v>
                </c:pt>
                <c:pt idx="8">
                  <c:v>28.070457755279836</c:v>
                </c:pt>
                <c:pt idx="9">
                  <c:v>28.790599844436198</c:v>
                </c:pt>
                <c:pt idx="10">
                  <c:v>29.207461072241493</c:v>
                </c:pt>
                <c:pt idx="11">
                  <c:v>30.376097707367496</c:v>
                </c:pt>
                <c:pt idx="12">
                  <c:v>32.658872460820533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15584"/>
        <c:axId val="34109312"/>
      </c:lineChart>
      <c:catAx>
        <c:axId val="341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34106752"/>
        <c:crosses val="autoZero"/>
        <c:auto val="1"/>
        <c:lblAlgn val="ctr"/>
        <c:lblOffset val="100"/>
        <c:tickLblSkip val="2"/>
        <c:noMultiLvlLbl val="0"/>
      </c:catAx>
      <c:valAx>
        <c:axId val="34106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ja-JP" altLang="en-US" sz="1800" b="1"/>
                  <a:t>人口（万人）</a:t>
                </a:r>
              </a:p>
            </c:rich>
          </c:tx>
          <c:layout/>
          <c:overlay val="0"/>
        </c:title>
        <c:numFmt formatCode="#,##0_ 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34105216"/>
        <c:crosses val="autoZero"/>
        <c:crossBetween val="midCat"/>
        <c:dispUnits>
          <c:builtInUnit val="tenThousands"/>
        </c:dispUnits>
      </c:valAx>
      <c:valAx>
        <c:axId val="34109312"/>
        <c:scaling>
          <c:orientation val="minMax"/>
          <c:max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ja-JP" altLang="en-US" sz="1800" b="1"/>
                  <a:t>高齢化率（％）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4115584"/>
        <c:crosses val="max"/>
        <c:crossBetween val="between"/>
        <c:majorUnit val="10"/>
      </c:valAx>
      <c:catAx>
        <c:axId val="3411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093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txPr>
          <a:bodyPr/>
          <a:lstStyle/>
          <a:p>
            <a:pPr>
              <a:defRPr sz="1800" b="1"/>
            </a:pPr>
            <a:endParaRPr lang="ja-JP"/>
          </a:p>
        </c:txPr>
      </c:legendEntry>
      <c:layout>
        <c:manualLayout>
          <c:xMode val="edge"/>
          <c:yMode val="edge"/>
          <c:x val="0"/>
          <c:y val="2.9331116219168257E-3"/>
          <c:w val="1"/>
          <c:h val="0.13221294620748353"/>
        </c:manualLayout>
      </c:layout>
      <c:overlay val="0"/>
      <c:txPr>
        <a:bodyPr/>
        <a:lstStyle/>
        <a:p>
          <a:pPr>
            <a:defRPr sz="18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基幹的農業従事者数</c:v>
                </c:pt>
              </c:strCache>
            </c:strRef>
          </c:tx>
          <c:invertIfNegative val="0"/>
          <c:cat>
            <c:strRef>
              <c:f>Sheet1!$B$59:$B$62</c:f>
              <c:strCache>
                <c:ptCount val="4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</c:strCache>
            </c:strRef>
          </c:cat>
          <c:val>
            <c:numRef>
              <c:f>Sheet1!$C$59:$C$62</c:f>
              <c:numCache>
                <c:formatCode>General</c:formatCode>
                <c:ptCount val="4"/>
                <c:pt idx="0">
                  <c:v>3156</c:v>
                </c:pt>
                <c:pt idx="1">
                  <c:v>2906</c:v>
                </c:pt>
                <c:pt idx="2">
                  <c:v>2763</c:v>
                </c:pt>
                <c:pt idx="3">
                  <c:v>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13824"/>
        <c:axId val="54815360"/>
      </c:barChart>
      <c:catAx>
        <c:axId val="5481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54815360"/>
        <c:crosses val="autoZero"/>
        <c:auto val="1"/>
        <c:lblAlgn val="ctr"/>
        <c:lblOffset val="100"/>
        <c:noMultiLvlLbl val="0"/>
      </c:catAx>
      <c:valAx>
        <c:axId val="5481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54813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Sheet1!$E$105</c:f>
              <c:strCache>
                <c:ptCount val="1"/>
                <c:pt idx="0">
                  <c:v>男女計</c:v>
                </c:pt>
              </c:strCache>
            </c:strRef>
          </c:tx>
          <c:cat>
            <c:strRef>
              <c:f>Sheet1!$B$106:$B$111</c:f>
              <c:strCache>
                <c:ptCount val="6"/>
                <c:pt idx="0">
                  <c:v>29歳以下</c:v>
                </c:pt>
                <c:pt idx="1">
                  <c:v>30～39歳</c:v>
                </c:pt>
                <c:pt idx="2">
                  <c:v>40～49歳</c:v>
                </c:pt>
                <c:pt idx="3">
                  <c:v>50～59歳</c:v>
                </c:pt>
                <c:pt idx="4">
                  <c:v>60～69歳</c:v>
                </c:pt>
                <c:pt idx="5">
                  <c:v>70歳以上</c:v>
                </c:pt>
              </c:strCache>
            </c:strRef>
          </c:cat>
          <c:val>
            <c:numRef>
              <c:f>Sheet1!$E$106:$E$111</c:f>
              <c:numCache>
                <c:formatCode>General</c:formatCode>
                <c:ptCount val="6"/>
                <c:pt idx="0">
                  <c:v>37</c:v>
                </c:pt>
                <c:pt idx="1">
                  <c:v>89</c:v>
                </c:pt>
                <c:pt idx="2">
                  <c:v>153</c:v>
                </c:pt>
                <c:pt idx="3">
                  <c:v>338</c:v>
                </c:pt>
                <c:pt idx="4">
                  <c:v>669</c:v>
                </c:pt>
                <c:pt idx="5">
                  <c:v>1014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92877219081125"/>
          <c:y val="7.5616945339406744E-2"/>
          <c:w val="0.3195805499922475"/>
          <c:h val="0.87522150316631486"/>
        </c:manualLayout>
      </c:layout>
      <c:overlay val="0"/>
      <c:txPr>
        <a:bodyPr/>
        <a:lstStyle/>
        <a:p>
          <a:pPr rtl="0">
            <a:defRPr sz="2000"/>
          </a:pPr>
          <a:endParaRPr lang="ja-JP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Sheet1!$B$162</c:f>
              <c:strCache>
                <c:ptCount val="1"/>
                <c:pt idx="0">
                  <c:v>耕地面積</c:v>
                </c:pt>
              </c:strCache>
            </c:strRef>
          </c:tx>
          <c:invertIfNegative val="0"/>
          <c:cat>
            <c:strRef>
              <c:f>Sheet1!$B$163:$B$170</c:f>
              <c:strCache>
                <c:ptCount val="8"/>
                <c:pt idx="0">
                  <c:v>S50 </c:v>
                </c:pt>
                <c:pt idx="1">
                  <c:v>S55</c:v>
                </c:pt>
                <c:pt idx="2">
                  <c:v>S60</c:v>
                </c:pt>
                <c:pt idx="3">
                  <c:v>H2</c:v>
                </c:pt>
                <c:pt idx="4">
                  <c:v>H7</c:v>
                </c:pt>
                <c:pt idx="5">
                  <c:v>H12</c:v>
                </c:pt>
                <c:pt idx="6">
                  <c:v>H17</c:v>
                </c:pt>
                <c:pt idx="7">
                  <c:v>H22</c:v>
                </c:pt>
              </c:strCache>
            </c:strRef>
          </c:cat>
          <c:val>
            <c:numRef>
              <c:f>Sheet1!$C$163:$C$170</c:f>
              <c:numCache>
                <c:formatCode>General</c:formatCode>
                <c:ptCount val="8"/>
                <c:pt idx="0">
                  <c:v>4699</c:v>
                </c:pt>
                <c:pt idx="1">
                  <c:v>4400</c:v>
                </c:pt>
                <c:pt idx="2">
                  <c:v>4240</c:v>
                </c:pt>
                <c:pt idx="3">
                  <c:v>4100</c:v>
                </c:pt>
                <c:pt idx="4">
                  <c:v>3860</c:v>
                </c:pt>
                <c:pt idx="5">
                  <c:v>3740</c:v>
                </c:pt>
                <c:pt idx="6">
                  <c:v>3550</c:v>
                </c:pt>
                <c:pt idx="7">
                  <c:v>3420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18304"/>
        <c:axId val="164419840"/>
      </c:barChart>
      <c:catAx>
        <c:axId val="16441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64419840"/>
        <c:crosses val="autoZero"/>
        <c:auto val="1"/>
        <c:lblAlgn val="ctr"/>
        <c:lblOffset val="100"/>
        <c:noMultiLvlLbl val="0"/>
      </c:catAx>
      <c:valAx>
        <c:axId val="16441984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64418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3825488316741"/>
          <c:y val="6.1345840800297549E-2"/>
          <c:w val="0.85547933468785953"/>
          <c:h val="0.8669112248397521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41888"/>
        <c:axId val="164743424"/>
      </c:barChart>
      <c:catAx>
        <c:axId val="16474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4743424"/>
        <c:crosses val="autoZero"/>
        <c:auto val="1"/>
        <c:lblAlgn val="ctr"/>
        <c:lblOffset val="100"/>
        <c:noMultiLvlLbl val="0"/>
      </c:catAx>
      <c:valAx>
        <c:axId val="1647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74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Sheet1!$B$164</c:f>
              <c:strCache>
                <c:ptCount val="1"/>
                <c:pt idx="0">
                  <c:v>耕作放棄地面積</c:v>
                </c:pt>
              </c:strCache>
            </c:strRef>
          </c:tx>
          <c:invertIfNegative val="0"/>
          <c:cat>
            <c:strRef>
              <c:f>Sheet1!$B$165:$B$169</c:f>
              <c:strCache>
                <c:ptCount val="5"/>
                <c:pt idx="0">
                  <c:v>S50</c:v>
                </c:pt>
                <c:pt idx="1">
                  <c:v>H7</c:v>
                </c:pt>
                <c:pt idx="2">
                  <c:v>H17</c:v>
                </c:pt>
                <c:pt idx="3">
                  <c:v>H20</c:v>
                </c:pt>
                <c:pt idx="4">
                  <c:v>H22</c:v>
                </c:pt>
              </c:strCache>
            </c:strRef>
          </c:cat>
          <c:val>
            <c:numRef>
              <c:f>Sheet1!$C$165:$C$169</c:f>
              <c:numCache>
                <c:formatCode>General</c:formatCode>
                <c:ptCount val="5"/>
                <c:pt idx="0">
                  <c:v>39</c:v>
                </c:pt>
                <c:pt idx="1">
                  <c:v>345</c:v>
                </c:pt>
                <c:pt idx="2">
                  <c:v>591</c:v>
                </c:pt>
                <c:pt idx="3">
                  <c:v>421</c:v>
                </c:pt>
                <c:pt idx="4">
                  <c:v>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91808"/>
        <c:axId val="164793344"/>
      </c:barChart>
      <c:catAx>
        <c:axId val="16479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64793344"/>
        <c:crosses val="autoZero"/>
        <c:auto val="1"/>
        <c:lblAlgn val="ctr"/>
        <c:lblOffset val="100"/>
        <c:noMultiLvlLbl val="0"/>
      </c:catAx>
      <c:valAx>
        <c:axId val="16479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64791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国道</a:t>
            </a:r>
            <a:r>
              <a:rPr lang="en-US" altLang="ja-JP" dirty="0" smtClean="0"/>
              <a:t>6</a:t>
            </a:r>
            <a:r>
              <a:rPr lang="ja-JP" altLang="en-US" dirty="0" smtClean="0"/>
              <a:t>号（土浦バイパス）の状況</a:t>
            </a:r>
            <a:endParaRPr lang="ja-JP" alt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速度</c:v>
                </c:pt>
              </c:strCache>
            </c:strRef>
          </c:tx>
          <c:dLbls>
            <c:delete val="1"/>
          </c:dLbls>
          <c:cat>
            <c:strRef>
              <c:f>Sheet1!$B$2:$E$2</c:f>
              <c:strCache>
                <c:ptCount val="4"/>
                <c:pt idx="0">
                  <c:v>S63</c:v>
                </c:pt>
                <c:pt idx="1">
                  <c:v>H06</c:v>
                </c:pt>
                <c:pt idx="2">
                  <c:v>H11</c:v>
                </c:pt>
                <c:pt idx="3">
                  <c:v>H17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30.3</c:v>
                </c:pt>
                <c:pt idx="1">
                  <c:v>30.5</c:v>
                </c:pt>
                <c:pt idx="2">
                  <c:v>25.9</c:v>
                </c:pt>
                <c:pt idx="3">
                  <c:v>22.2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802496"/>
        <c:axId val="163808384"/>
      </c:line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混雑度</c:v>
                </c:pt>
              </c:strCache>
            </c:strRef>
          </c:tx>
          <c:dLbls>
            <c:delete val="1"/>
          </c:dLbls>
          <c:cat>
            <c:strRef>
              <c:f>Sheet1!$B$2:$E$2</c:f>
              <c:strCache>
                <c:ptCount val="4"/>
                <c:pt idx="0">
                  <c:v>S63</c:v>
                </c:pt>
                <c:pt idx="1">
                  <c:v>H06</c:v>
                </c:pt>
                <c:pt idx="2">
                  <c:v>H11</c:v>
                </c:pt>
                <c:pt idx="3">
                  <c:v>H17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2.33</c:v>
                </c:pt>
                <c:pt idx="2">
                  <c:v>2.5299999999999998</c:v>
                </c:pt>
                <c:pt idx="3">
                  <c:v>2.6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816576"/>
        <c:axId val="163810304"/>
      </c:lineChart>
      <c:catAx>
        <c:axId val="16380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63808384"/>
        <c:crosses val="autoZero"/>
        <c:auto val="1"/>
        <c:lblAlgn val="ctr"/>
        <c:lblOffset val="100"/>
        <c:noMultiLvlLbl val="0"/>
      </c:catAx>
      <c:valAx>
        <c:axId val="16380838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r>
                  <a:rPr lang="ja-JP" altLang="en-US" sz="1400">
                    <a:solidFill>
                      <a:schemeClr val="accent2"/>
                    </a:solidFill>
                  </a:rPr>
                  <a:t>平日混雑時旅行速度（</a:t>
                </a:r>
                <a:r>
                  <a:rPr lang="en-US" altLang="ja-JP" sz="1400">
                    <a:solidFill>
                      <a:schemeClr val="accent2"/>
                    </a:solidFill>
                  </a:rPr>
                  <a:t>km/h</a:t>
                </a:r>
                <a:r>
                  <a:rPr lang="ja-JP" altLang="en-US" sz="1400">
                    <a:solidFill>
                      <a:schemeClr val="accent2"/>
                    </a:solidFill>
                  </a:rPr>
                  <a:t>）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63802496"/>
        <c:crosses val="autoZero"/>
        <c:crossBetween val="between"/>
        <c:majorUnit val="10"/>
      </c:valAx>
      <c:valAx>
        <c:axId val="163810304"/>
        <c:scaling>
          <c:orientation val="minMax"/>
          <c:max val="3"/>
          <c:min val="1.5"/>
        </c:scaling>
        <c:delete val="0"/>
        <c:axPos val="r"/>
        <c:title>
          <c:tx>
            <c:rich>
              <a:bodyPr rot="0" vert="wordArtVertRtl"/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r>
                  <a:rPr lang="ja-JP" altLang="en-US" sz="1400">
                    <a:solidFill>
                      <a:schemeClr val="accent1"/>
                    </a:solidFill>
                  </a:rPr>
                  <a:t>混雑度</a:t>
                </a:r>
                <a:r>
                  <a:rPr lang="en-US" altLang="ja-JP" sz="1400">
                    <a:solidFill>
                      <a:schemeClr val="accent1"/>
                    </a:solidFill>
                  </a:rPr>
                  <a:t>(</a:t>
                </a:r>
                <a:r>
                  <a:rPr lang="ja-JP" altLang="en-US" sz="1400">
                    <a:solidFill>
                      <a:schemeClr val="accent1"/>
                    </a:solidFill>
                  </a:rPr>
                  <a:t>交通量</a:t>
                </a:r>
                <a:r>
                  <a:rPr lang="en-US" altLang="ja-JP" sz="1400">
                    <a:solidFill>
                      <a:schemeClr val="accent1"/>
                    </a:solidFill>
                  </a:rPr>
                  <a:t>/</a:t>
                </a:r>
                <a:r>
                  <a:rPr lang="ja-JP" altLang="en-US" sz="1400">
                    <a:solidFill>
                      <a:schemeClr val="accent1"/>
                    </a:solidFill>
                  </a:rPr>
                  <a:t>交通容量</a:t>
                </a:r>
                <a:r>
                  <a:rPr lang="en-US" altLang="ja-JP" sz="1400">
                    <a:solidFill>
                      <a:schemeClr val="accent1"/>
                    </a:solidFill>
                  </a:rPr>
                  <a:t>)</a:t>
                </a:r>
                <a:endParaRPr lang="ja-JP" altLang="en-US" sz="140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1759711286089241"/>
              <c:y val="0.176150481189851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63816576"/>
        <c:crosses val="max"/>
        <c:crossBetween val="between"/>
        <c:majorUnit val="0.5"/>
      </c:valAx>
      <c:catAx>
        <c:axId val="16381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6381030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1444444444444444"/>
          <c:y val="0.12901847761966601"/>
          <c:w val="0.57666666666666666"/>
          <c:h val="9.4026569755703615E-2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ja-JP" sz="2400"/>
              <a:t>各駅の</a:t>
            </a:r>
            <a:r>
              <a:rPr lang="en-US" sz="2400"/>
              <a:t>1</a:t>
            </a:r>
            <a:r>
              <a:rPr lang="ja-JP" sz="2400"/>
              <a:t>日平均乗車人員数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土浦駅</c:v>
                </c:pt>
              </c:strCache>
            </c:strRef>
          </c:tx>
          <c:invertIfNegative val="0"/>
          <c:cat>
            <c:strRef>
              <c:f>Sheet1!$B$4:$L$4</c:f>
              <c:strCache>
                <c:ptCount val="11"/>
                <c:pt idx="0">
                  <c:v>H12年度</c:v>
                </c:pt>
                <c:pt idx="1">
                  <c:v>H13年度</c:v>
                </c:pt>
                <c:pt idx="2">
                  <c:v>H14年度</c:v>
                </c:pt>
                <c:pt idx="3">
                  <c:v>H15年度</c:v>
                </c:pt>
                <c:pt idx="4">
                  <c:v>H16年度</c:v>
                </c:pt>
                <c:pt idx="5">
                  <c:v>H17年度</c:v>
                </c:pt>
                <c:pt idx="6">
                  <c:v>H18年度</c:v>
                </c:pt>
                <c:pt idx="7">
                  <c:v>H19年度</c:v>
                </c:pt>
                <c:pt idx="8">
                  <c:v>H20年度</c:v>
                </c:pt>
                <c:pt idx="9">
                  <c:v>H21年度</c:v>
                </c:pt>
                <c:pt idx="10">
                  <c:v>H22年度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21507</c:v>
                </c:pt>
                <c:pt idx="1">
                  <c:v>20691</c:v>
                </c:pt>
                <c:pt idx="2">
                  <c:v>20207</c:v>
                </c:pt>
                <c:pt idx="3">
                  <c:v>19644</c:v>
                </c:pt>
                <c:pt idx="4">
                  <c:v>19477</c:v>
                </c:pt>
                <c:pt idx="5">
                  <c:v>18574</c:v>
                </c:pt>
                <c:pt idx="6">
                  <c:v>17796</c:v>
                </c:pt>
                <c:pt idx="7">
                  <c:v>17524</c:v>
                </c:pt>
                <c:pt idx="8">
                  <c:v>17277</c:v>
                </c:pt>
                <c:pt idx="9">
                  <c:v>17053</c:v>
                </c:pt>
                <c:pt idx="10">
                  <c:v>16497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荒川沖駅</c:v>
                </c:pt>
              </c:strCache>
            </c:strRef>
          </c:tx>
          <c:invertIfNegative val="0"/>
          <c:cat>
            <c:strRef>
              <c:f>Sheet1!$B$4:$L$4</c:f>
              <c:strCache>
                <c:ptCount val="11"/>
                <c:pt idx="0">
                  <c:v>H12年度</c:v>
                </c:pt>
                <c:pt idx="1">
                  <c:v>H13年度</c:v>
                </c:pt>
                <c:pt idx="2">
                  <c:v>H14年度</c:v>
                </c:pt>
                <c:pt idx="3">
                  <c:v>H15年度</c:v>
                </c:pt>
                <c:pt idx="4">
                  <c:v>H16年度</c:v>
                </c:pt>
                <c:pt idx="5">
                  <c:v>H17年度</c:v>
                </c:pt>
                <c:pt idx="6">
                  <c:v>H18年度</c:v>
                </c:pt>
                <c:pt idx="7">
                  <c:v>H19年度</c:v>
                </c:pt>
                <c:pt idx="8">
                  <c:v>H20年度</c:v>
                </c:pt>
                <c:pt idx="9">
                  <c:v>H21年度</c:v>
                </c:pt>
                <c:pt idx="10">
                  <c:v>H22年度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12303</c:v>
                </c:pt>
                <c:pt idx="1">
                  <c:v>11924</c:v>
                </c:pt>
                <c:pt idx="2">
                  <c:v>11383</c:v>
                </c:pt>
                <c:pt idx="3">
                  <c:v>11084</c:v>
                </c:pt>
                <c:pt idx="4">
                  <c:v>11008</c:v>
                </c:pt>
                <c:pt idx="5">
                  <c:v>10198</c:v>
                </c:pt>
                <c:pt idx="6">
                  <c:v>9512</c:v>
                </c:pt>
                <c:pt idx="7">
                  <c:v>9467</c:v>
                </c:pt>
                <c:pt idx="8">
                  <c:v>9296</c:v>
                </c:pt>
                <c:pt idx="9">
                  <c:v>9016</c:v>
                </c:pt>
                <c:pt idx="10">
                  <c:v>8674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神立駅</c:v>
                </c:pt>
              </c:strCache>
            </c:strRef>
          </c:tx>
          <c:invertIfNegative val="0"/>
          <c:cat>
            <c:strRef>
              <c:f>Sheet1!$B$4:$L$4</c:f>
              <c:strCache>
                <c:ptCount val="11"/>
                <c:pt idx="0">
                  <c:v>H12年度</c:v>
                </c:pt>
                <c:pt idx="1">
                  <c:v>H13年度</c:v>
                </c:pt>
                <c:pt idx="2">
                  <c:v>H14年度</c:v>
                </c:pt>
                <c:pt idx="3">
                  <c:v>H15年度</c:v>
                </c:pt>
                <c:pt idx="4">
                  <c:v>H16年度</c:v>
                </c:pt>
                <c:pt idx="5">
                  <c:v>H17年度</c:v>
                </c:pt>
                <c:pt idx="6">
                  <c:v>H18年度</c:v>
                </c:pt>
                <c:pt idx="7">
                  <c:v>H19年度</c:v>
                </c:pt>
                <c:pt idx="8">
                  <c:v>H20年度</c:v>
                </c:pt>
                <c:pt idx="9">
                  <c:v>H21年度</c:v>
                </c:pt>
                <c:pt idx="10">
                  <c:v>H22年度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6406</c:v>
                </c:pt>
                <c:pt idx="1">
                  <c:v>6093</c:v>
                </c:pt>
                <c:pt idx="2">
                  <c:v>5804</c:v>
                </c:pt>
                <c:pt idx="3">
                  <c:v>5824</c:v>
                </c:pt>
                <c:pt idx="4">
                  <c:v>5726</c:v>
                </c:pt>
                <c:pt idx="5">
                  <c:v>5567</c:v>
                </c:pt>
                <c:pt idx="6">
                  <c:v>5506</c:v>
                </c:pt>
                <c:pt idx="7">
                  <c:v>5536</c:v>
                </c:pt>
                <c:pt idx="8">
                  <c:v>5574</c:v>
                </c:pt>
                <c:pt idx="9">
                  <c:v>5313</c:v>
                </c:pt>
                <c:pt idx="10">
                  <c:v>5283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99264"/>
        <c:axId val="163900800"/>
      </c:barChart>
      <c:catAx>
        <c:axId val="16389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63900800"/>
        <c:crosses val="autoZero"/>
        <c:auto val="1"/>
        <c:lblAlgn val="ctr"/>
        <c:lblOffset val="100"/>
        <c:noMultiLvlLbl val="0"/>
      </c:catAx>
      <c:valAx>
        <c:axId val="16390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63899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ja-JP" altLang="en-US" sz="2400" dirty="0"/>
              <a:t>土浦市に「わがまち」といった愛着を持って</a:t>
            </a:r>
            <a:r>
              <a:rPr lang="ja-JP" altLang="en-US" sz="2400" dirty="0" smtClean="0"/>
              <a:t>いるか</a:t>
            </a:r>
            <a:endParaRPr lang="en-US" altLang="en-US" sz="240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愛着心!$C$43</c:f>
              <c:strCache>
                <c:ptCount val="1"/>
                <c:pt idx="0">
                  <c:v>強く持っている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愛着心!$C$44:$C$49</c:f>
              <c:numCache>
                <c:formatCode>0.0_ </c:formatCode>
                <c:ptCount val="6"/>
                <c:pt idx="0">
                  <c:v>16.3</c:v>
                </c:pt>
                <c:pt idx="1">
                  <c:v>11.6</c:v>
                </c:pt>
                <c:pt idx="2">
                  <c:v>8.1</c:v>
                </c:pt>
                <c:pt idx="3">
                  <c:v>7</c:v>
                </c:pt>
                <c:pt idx="4">
                  <c:v>10.3</c:v>
                </c:pt>
                <c:pt idx="5">
                  <c:v>8.1</c:v>
                </c:pt>
              </c:numCache>
            </c:numRef>
          </c:val>
        </c:ser>
        <c:ser>
          <c:idx val="1"/>
          <c:order val="1"/>
          <c:tx>
            <c:strRef>
              <c:f>愛着心!$D$43</c:f>
              <c:strCache>
                <c:ptCount val="1"/>
                <c:pt idx="0">
                  <c:v>ある程度持っている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愛着心!$D$44:$D$49</c:f>
              <c:numCache>
                <c:formatCode>0.0_ </c:formatCode>
                <c:ptCount val="6"/>
                <c:pt idx="0">
                  <c:v>60.4</c:v>
                </c:pt>
                <c:pt idx="1">
                  <c:v>56.4</c:v>
                </c:pt>
                <c:pt idx="2">
                  <c:v>53</c:v>
                </c:pt>
                <c:pt idx="3">
                  <c:v>53.8</c:v>
                </c:pt>
                <c:pt idx="4">
                  <c:v>44.1</c:v>
                </c:pt>
                <c:pt idx="5">
                  <c:v>48.4</c:v>
                </c:pt>
              </c:numCache>
            </c:numRef>
          </c:val>
        </c:ser>
        <c:ser>
          <c:idx val="2"/>
          <c:order val="2"/>
          <c:tx>
            <c:strRef>
              <c:f>愛着心!$E$43</c:f>
              <c:strCache>
                <c:ptCount val="1"/>
                <c:pt idx="0">
                  <c:v>あまり持っていない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愛着心!$E$44:$E$49</c:f>
              <c:numCache>
                <c:formatCode>0.0_ </c:formatCode>
                <c:ptCount val="6"/>
                <c:pt idx="0">
                  <c:v>12.5</c:v>
                </c:pt>
                <c:pt idx="1">
                  <c:v>22.6</c:v>
                </c:pt>
                <c:pt idx="2">
                  <c:v>28.5</c:v>
                </c:pt>
                <c:pt idx="3">
                  <c:v>30.6</c:v>
                </c:pt>
                <c:pt idx="4">
                  <c:v>33.299999999999997</c:v>
                </c:pt>
                <c:pt idx="5">
                  <c:v>26.6</c:v>
                </c:pt>
              </c:numCache>
            </c:numRef>
          </c:val>
        </c:ser>
        <c:ser>
          <c:idx val="3"/>
          <c:order val="3"/>
          <c:tx>
            <c:strRef>
              <c:f>愛着心!$F$43</c:f>
              <c:strCache>
                <c:ptCount val="1"/>
                <c:pt idx="0">
                  <c:v>全く持っていない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愛着心!$F$44:$F$49</c:f>
              <c:numCache>
                <c:formatCode>0.0_ </c:formatCode>
                <c:ptCount val="6"/>
                <c:pt idx="0">
                  <c:v>2.1</c:v>
                </c:pt>
                <c:pt idx="1">
                  <c:v>2.4</c:v>
                </c:pt>
                <c:pt idx="2">
                  <c:v>4.4000000000000004</c:v>
                </c:pt>
                <c:pt idx="3">
                  <c:v>6.5</c:v>
                </c:pt>
                <c:pt idx="4">
                  <c:v>6.9</c:v>
                </c:pt>
                <c:pt idx="5">
                  <c:v>4.8</c:v>
                </c:pt>
              </c:numCache>
            </c:numRef>
          </c:val>
        </c:ser>
        <c:ser>
          <c:idx val="4"/>
          <c:order val="4"/>
          <c:tx>
            <c:strRef>
              <c:f>愛着心!$G$43</c:f>
              <c:strCache>
                <c:ptCount val="1"/>
                <c:pt idx="0">
                  <c:v>わからない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愛着心!$G$44:$G$49</c:f>
              <c:numCache>
                <c:formatCode>0.0_ </c:formatCode>
                <c:ptCount val="6"/>
                <c:pt idx="0">
                  <c:v>4.5999999999999996</c:v>
                </c:pt>
                <c:pt idx="1">
                  <c:v>4.9000000000000004</c:v>
                </c:pt>
                <c:pt idx="2">
                  <c:v>4.8</c:v>
                </c:pt>
                <c:pt idx="3">
                  <c:v>1.6</c:v>
                </c:pt>
                <c:pt idx="4">
                  <c:v>4.4000000000000004</c:v>
                </c:pt>
                <c:pt idx="5">
                  <c:v>9.6999999999999993</c:v>
                </c:pt>
              </c:numCache>
            </c:numRef>
          </c:val>
        </c:ser>
        <c:ser>
          <c:idx val="5"/>
          <c:order val="5"/>
          <c:tx>
            <c:strRef>
              <c:f>愛着心!$H$43</c:f>
              <c:strCache>
                <c:ptCount val="1"/>
                <c:pt idx="0">
                  <c:v>無回答</c:v>
                </c:pt>
              </c:strCache>
            </c:strRef>
          </c:tx>
          <c:invertIfNegative val="0"/>
          <c:cat>
            <c:strRef>
              <c:f>愛着心!$B$44:$B$49</c:f>
              <c:strCache>
                <c:ptCount val="6"/>
                <c:pt idx="0">
                  <c:v>70代</c:v>
                </c:pt>
                <c:pt idx="1">
                  <c:v>60代</c:v>
                </c:pt>
                <c:pt idx="2">
                  <c:v>50代</c:v>
                </c:pt>
                <c:pt idx="3">
                  <c:v>40代</c:v>
                </c:pt>
                <c:pt idx="4">
                  <c:v>30代</c:v>
                </c:pt>
                <c:pt idx="5">
                  <c:v>20代</c:v>
                </c:pt>
              </c:strCache>
            </c:strRef>
          </c:cat>
          <c:val>
            <c:numRef>
              <c:f>愛着心!$H$44:$H$49</c:f>
              <c:numCache>
                <c:formatCode>0.0_ </c:formatCode>
                <c:ptCount val="6"/>
                <c:pt idx="0">
                  <c:v>4.2</c:v>
                </c:pt>
                <c:pt idx="1">
                  <c:v>2.1</c:v>
                </c:pt>
                <c:pt idx="2">
                  <c:v>1.1000000000000001</c:v>
                </c:pt>
                <c:pt idx="3">
                  <c:v>0.5</c:v>
                </c:pt>
                <c:pt idx="4">
                  <c:v>1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67517184"/>
        <c:axId val="167871232"/>
      </c:barChart>
      <c:catAx>
        <c:axId val="167517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167871232"/>
        <c:crosses val="autoZero"/>
        <c:auto val="1"/>
        <c:lblAlgn val="ctr"/>
        <c:lblOffset val="100"/>
        <c:noMultiLvlLbl val="0"/>
      </c:catAx>
      <c:valAx>
        <c:axId val="1678712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67517184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ja-JP" altLang="en-US" sz="2400"/>
              <a:t>入込観光客数の年度別推移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Sheet1!$B$117</c:f>
              <c:strCache>
                <c:ptCount val="1"/>
                <c:pt idx="0">
                  <c:v>日帰り客数</c:v>
                </c:pt>
              </c:strCache>
            </c:strRef>
          </c:tx>
          <c:invertIfNegative val="0"/>
          <c:cat>
            <c:strRef>
              <c:f>Sheet1!$C$116:$L$116</c:f>
              <c:strCache>
                <c:ptCount val="10"/>
                <c:pt idx="0">
                  <c:v>H15</c:v>
                </c:pt>
                <c:pt idx="1">
                  <c:v>H16</c:v>
                </c:pt>
                <c:pt idx="2">
                  <c:v>H17</c:v>
                </c:pt>
                <c:pt idx="3">
                  <c:v>H18</c:v>
                </c:pt>
                <c:pt idx="4">
                  <c:v>H19</c:v>
                </c:pt>
                <c:pt idx="5">
                  <c:v>H20</c:v>
                </c:pt>
                <c:pt idx="6">
                  <c:v>H21</c:v>
                </c:pt>
                <c:pt idx="7">
                  <c:v>H22</c:v>
                </c:pt>
                <c:pt idx="8">
                  <c:v>H23</c:v>
                </c:pt>
                <c:pt idx="9">
                  <c:v>H24</c:v>
                </c:pt>
              </c:strCache>
            </c:strRef>
          </c:cat>
          <c:val>
            <c:numRef>
              <c:f>Sheet1!$C$117:$L$117</c:f>
              <c:numCache>
                <c:formatCode>General</c:formatCode>
                <c:ptCount val="10"/>
                <c:pt idx="0">
                  <c:v>1553300</c:v>
                </c:pt>
                <c:pt idx="1">
                  <c:v>1277700</c:v>
                </c:pt>
                <c:pt idx="2">
                  <c:v>1437800</c:v>
                </c:pt>
                <c:pt idx="3">
                  <c:v>950500</c:v>
                </c:pt>
                <c:pt idx="4">
                  <c:v>1307000</c:v>
                </c:pt>
                <c:pt idx="5">
                  <c:v>1520300</c:v>
                </c:pt>
                <c:pt idx="6">
                  <c:v>1320800</c:v>
                </c:pt>
                <c:pt idx="7">
                  <c:v>1001900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Sheet1!$B$118</c:f>
              <c:strCache>
                <c:ptCount val="1"/>
                <c:pt idx="0">
                  <c:v>宿泊客数</c:v>
                </c:pt>
              </c:strCache>
            </c:strRef>
          </c:tx>
          <c:invertIfNegative val="0"/>
          <c:cat>
            <c:strRef>
              <c:f>Sheet1!$C$116:$L$116</c:f>
              <c:strCache>
                <c:ptCount val="10"/>
                <c:pt idx="0">
                  <c:v>H15</c:v>
                </c:pt>
                <c:pt idx="1">
                  <c:v>H16</c:v>
                </c:pt>
                <c:pt idx="2">
                  <c:v>H17</c:v>
                </c:pt>
                <c:pt idx="3">
                  <c:v>H18</c:v>
                </c:pt>
                <c:pt idx="4">
                  <c:v>H19</c:v>
                </c:pt>
                <c:pt idx="5">
                  <c:v>H20</c:v>
                </c:pt>
                <c:pt idx="6">
                  <c:v>H21</c:v>
                </c:pt>
                <c:pt idx="7">
                  <c:v>H22</c:v>
                </c:pt>
                <c:pt idx="8">
                  <c:v>H23</c:v>
                </c:pt>
                <c:pt idx="9">
                  <c:v>H24</c:v>
                </c:pt>
              </c:strCache>
            </c:strRef>
          </c:cat>
          <c:val>
            <c:numRef>
              <c:f>Sheet1!$C$118:$L$118</c:f>
              <c:numCache>
                <c:formatCode>General</c:formatCode>
                <c:ptCount val="10"/>
                <c:pt idx="0">
                  <c:v>120300</c:v>
                </c:pt>
                <c:pt idx="1">
                  <c:v>121700</c:v>
                </c:pt>
                <c:pt idx="2">
                  <c:v>104500</c:v>
                </c:pt>
                <c:pt idx="3">
                  <c:v>333900</c:v>
                </c:pt>
                <c:pt idx="4">
                  <c:v>195090</c:v>
                </c:pt>
                <c:pt idx="5">
                  <c:v>227200</c:v>
                </c:pt>
                <c:pt idx="6">
                  <c:v>55000</c:v>
                </c:pt>
                <c:pt idx="7">
                  <c:v>383100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353856"/>
        <c:axId val="177356160"/>
      </c:barChart>
      <c:catAx>
        <c:axId val="17735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77356160"/>
        <c:crosses val="autoZero"/>
        <c:auto val="1"/>
        <c:lblAlgn val="ctr"/>
        <c:lblOffset val="100"/>
        <c:noMultiLvlLbl val="0"/>
      </c:catAx>
      <c:valAx>
        <c:axId val="17735616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7353856"/>
        <c:crosses val="autoZero"/>
        <c:crossBetween val="between"/>
        <c:dispUnits>
          <c:builtInUnit val="tenThousands"/>
          <c:dispUnitsLbl>
            <c:layout/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dirty="0"/>
              <a:t>月別入込観光客数</a:t>
            </a:r>
            <a:r>
              <a:rPr lang="en-US" altLang="ja-JP" dirty="0"/>
              <a:t>(H22</a:t>
            </a:r>
            <a:r>
              <a:rPr lang="ja-JP" altLang="en-US" dirty="0"/>
              <a:t>年度</a:t>
            </a:r>
            <a:r>
              <a:rPr lang="en-US" altLang="ja-JP" dirty="0"/>
              <a:t>)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11011940491962"/>
          <c:y val="0.22929437968412053"/>
          <c:w val="0.8627850063373107"/>
          <c:h val="0.553230785674764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Sheet1!$C$72:$C$83</c:f>
              <c:strCache>
                <c:ptCount val="12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  <c:pt idx="9">
                  <c:v>1月</c:v>
                </c:pt>
                <c:pt idx="10">
                  <c:v>2月</c:v>
                </c:pt>
                <c:pt idx="11">
                  <c:v>3月</c:v>
                </c:pt>
              </c:strCache>
            </c:strRef>
          </c:cat>
          <c:val>
            <c:numRef>
              <c:f>Sheet1!$D$72:$D$83</c:f>
              <c:numCache>
                <c:formatCode>General</c:formatCode>
                <c:ptCount val="12"/>
                <c:pt idx="0">
                  <c:v>153700</c:v>
                </c:pt>
                <c:pt idx="1">
                  <c:v>27600</c:v>
                </c:pt>
                <c:pt idx="2">
                  <c:v>22900</c:v>
                </c:pt>
                <c:pt idx="3">
                  <c:v>18100</c:v>
                </c:pt>
                <c:pt idx="4">
                  <c:v>215700</c:v>
                </c:pt>
                <c:pt idx="5">
                  <c:v>17600</c:v>
                </c:pt>
                <c:pt idx="6">
                  <c:v>824900</c:v>
                </c:pt>
                <c:pt idx="7">
                  <c:v>23800</c:v>
                </c:pt>
                <c:pt idx="8">
                  <c:v>23600</c:v>
                </c:pt>
                <c:pt idx="9">
                  <c:v>20200</c:v>
                </c:pt>
                <c:pt idx="10">
                  <c:v>17800</c:v>
                </c:pt>
                <c:pt idx="11">
                  <c:v>19100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17280"/>
        <c:axId val="180827264"/>
      </c:barChart>
      <c:catAx>
        <c:axId val="18081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ja-JP"/>
          </a:p>
        </c:txPr>
        <c:crossAx val="180827264"/>
        <c:crosses val="autoZero"/>
        <c:auto val="1"/>
        <c:lblAlgn val="ctr"/>
        <c:lblOffset val="100"/>
        <c:noMultiLvlLbl val="0"/>
      </c:catAx>
      <c:valAx>
        <c:axId val="180827264"/>
        <c:scaling>
          <c:orientation val="minMax"/>
          <c:max val="90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80817280"/>
        <c:crosses val="autoZero"/>
        <c:crossBetween val="between"/>
        <c:majorUnit val="200000"/>
        <c:dispUnits>
          <c:builtInUnit val="tenThousands"/>
          <c:dispUnitsLbl>
            <c:layout>
              <c:manualLayout>
                <c:xMode val="edge"/>
                <c:yMode val="edge"/>
                <c:x val="6.7463407741399474E-3"/>
                <c:y val="0.14944427154066697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ja-JP" altLang="en-US" dirty="0" smtClean="0"/>
                    <a:t>万人</a:t>
                  </a:r>
                  <a:endParaRPr lang="ja-JP" altLang="en-US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2005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Sheet1!$B$4:$B$24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Sheet1!$D$4:$D$24</c:f>
              <c:numCache>
                <c:formatCode>#,##0_ </c:formatCode>
                <c:ptCount val="21"/>
                <c:pt idx="0">
                  <c:v>3453</c:v>
                </c:pt>
                <c:pt idx="1">
                  <c:v>3538</c:v>
                </c:pt>
                <c:pt idx="2">
                  <c:v>3558</c:v>
                </c:pt>
                <c:pt idx="3">
                  <c:v>3861</c:v>
                </c:pt>
                <c:pt idx="4">
                  <c:v>4316</c:v>
                </c:pt>
                <c:pt idx="5">
                  <c:v>5154</c:v>
                </c:pt>
                <c:pt idx="6">
                  <c:v>6060</c:v>
                </c:pt>
                <c:pt idx="7">
                  <c:v>5202</c:v>
                </c:pt>
                <c:pt idx="8">
                  <c:v>4404</c:v>
                </c:pt>
                <c:pt idx="9">
                  <c:v>4386</c:v>
                </c:pt>
                <c:pt idx="10">
                  <c:v>5307</c:v>
                </c:pt>
                <c:pt idx="11">
                  <c:v>5719</c:v>
                </c:pt>
                <c:pt idx="12">
                  <c:v>5161</c:v>
                </c:pt>
                <c:pt idx="13">
                  <c:v>3933</c:v>
                </c:pt>
                <c:pt idx="14">
                  <c:v>3091</c:v>
                </c:pt>
                <c:pt idx="15">
                  <c:v>2230</c:v>
                </c:pt>
                <c:pt idx="16">
                  <c:v>1159</c:v>
                </c:pt>
                <c:pt idx="17">
                  <c:v>629</c:v>
                </c:pt>
                <c:pt idx="18">
                  <c:v>215</c:v>
                </c:pt>
                <c:pt idx="19">
                  <c:v>45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4036736"/>
        <c:axId val="3404672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Sheet1!$E$3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Sheet1!$B$4:$B$24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Sheet1!$E$4:$E$24</c:f>
              <c:numCache>
                <c:formatCode>#,##0_ </c:formatCode>
                <c:ptCount val="21"/>
                <c:pt idx="0">
                  <c:v>3333</c:v>
                </c:pt>
                <c:pt idx="1">
                  <c:v>3245</c:v>
                </c:pt>
                <c:pt idx="2">
                  <c:v>3249</c:v>
                </c:pt>
                <c:pt idx="3">
                  <c:v>3551</c:v>
                </c:pt>
                <c:pt idx="4">
                  <c:v>4385</c:v>
                </c:pt>
                <c:pt idx="5">
                  <c:v>4798</c:v>
                </c:pt>
                <c:pt idx="6">
                  <c:v>5380</c:v>
                </c:pt>
                <c:pt idx="7">
                  <c:v>4769</c:v>
                </c:pt>
                <c:pt idx="8">
                  <c:v>4202</c:v>
                </c:pt>
                <c:pt idx="9">
                  <c:v>4314</c:v>
                </c:pt>
                <c:pt idx="10">
                  <c:v>5314</c:v>
                </c:pt>
                <c:pt idx="11">
                  <c:v>5958</c:v>
                </c:pt>
                <c:pt idx="12">
                  <c:v>5106</c:v>
                </c:pt>
                <c:pt idx="13">
                  <c:v>4125</c:v>
                </c:pt>
                <c:pt idx="14">
                  <c:v>3545</c:v>
                </c:pt>
                <c:pt idx="15">
                  <c:v>2962</c:v>
                </c:pt>
                <c:pt idx="16">
                  <c:v>2217</c:v>
                </c:pt>
                <c:pt idx="17">
                  <c:v>1277</c:v>
                </c:pt>
                <c:pt idx="18">
                  <c:v>618</c:v>
                </c:pt>
                <c:pt idx="19">
                  <c:v>107</c:v>
                </c:pt>
                <c:pt idx="2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4050048"/>
        <c:axId val="34048256"/>
      </c:barChart>
      <c:catAx>
        <c:axId val="34036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4046720"/>
        <c:crosses val="autoZero"/>
        <c:auto val="1"/>
        <c:lblAlgn val="ctr"/>
        <c:lblOffset val="100"/>
        <c:noMultiLvlLbl val="0"/>
      </c:catAx>
      <c:valAx>
        <c:axId val="34046720"/>
        <c:scaling>
          <c:orientation val="minMax"/>
          <c:max val="7000"/>
          <c:min val="-10000"/>
        </c:scaling>
        <c:delete val="0"/>
        <c:axPos val="b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4036736"/>
        <c:crosses val="autoZero"/>
        <c:crossBetween val="between"/>
        <c:majorUnit val="2000"/>
        <c:minorUnit val="2000"/>
      </c:valAx>
      <c:valAx>
        <c:axId val="34048256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4050048"/>
        <c:crosses val="max"/>
        <c:crossBetween val="between"/>
        <c:majorUnit val="2000"/>
        <c:minorUnit val="2000"/>
      </c:valAx>
      <c:catAx>
        <c:axId val="34050048"/>
        <c:scaling>
          <c:orientation val="minMax"/>
        </c:scaling>
        <c:delete val="1"/>
        <c:axPos val="r"/>
        <c:majorTickMark val="out"/>
        <c:minorTickMark val="none"/>
        <c:tickLblPos val="nextTo"/>
        <c:crossAx val="340482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/>
              <a:t>土浦ならではのもので</a:t>
            </a:r>
            <a:endParaRPr lang="en-US" altLang="ja-JP"/>
          </a:p>
          <a:p>
            <a:pPr>
              <a:defRPr/>
            </a:pPr>
            <a:r>
              <a:rPr lang="ja-JP" altLang="en-US"/>
              <a:t>生かされていないもの・売り込むべきもの</a:t>
            </a:r>
          </a:p>
        </c:rich>
      </c:tx>
      <c:layout>
        <c:manualLayout>
          <c:xMode val="edge"/>
          <c:yMode val="edge"/>
          <c:x val="0.11391968515118626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回答数（人）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Sheet2!$A$2:$A$11</c:f>
              <c:strCache>
                <c:ptCount val="10"/>
                <c:pt idx="0">
                  <c:v>亀城公園</c:v>
                </c:pt>
                <c:pt idx="1">
                  <c:v>果物</c:v>
                </c:pt>
                <c:pt idx="2">
                  <c:v>筑波山</c:v>
                </c:pt>
                <c:pt idx="3">
                  <c:v>外への売り込み</c:v>
                </c:pt>
                <c:pt idx="4">
                  <c:v>歴史</c:v>
                </c:pt>
                <c:pt idx="5">
                  <c:v>自然</c:v>
                </c:pt>
                <c:pt idx="6">
                  <c:v>花火大会</c:v>
                </c:pt>
                <c:pt idx="7">
                  <c:v>特徴がない</c:v>
                </c:pt>
                <c:pt idx="8">
                  <c:v>レンコン</c:v>
                </c:pt>
                <c:pt idx="9">
                  <c:v>霞ヶ浦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24</c:v>
                </c:pt>
                <c:pt idx="5">
                  <c:v>25</c:v>
                </c:pt>
                <c:pt idx="6">
                  <c:v>44</c:v>
                </c:pt>
                <c:pt idx="7">
                  <c:v>48</c:v>
                </c:pt>
                <c:pt idx="8">
                  <c:v>117</c:v>
                </c:pt>
                <c:pt idx="9">
                  <c:v>245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0961664"/>
        <c:axId val="180964352"/>
      </c:barChart>
      <c:catAx>
        <c:axId val="180961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ja-JP"/>
          </a:p>
        </c:txPr>
        <c:crossAx val="180964352"/>
        <c:crosses val="autoZero"/>
        <c:auto val="1"/>
        <c:lblAlgn val="ctr"/>
        <c:lblOffset val="100"/>
        <c:noMultiLvlLbl val="0"/>
      </c:catAx>
      <c:valAx>
        <c:axId val="180964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80961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5712398137021"/>
          <c:y val="0.1317108789718128"/>
          <c:w val="0.77569972318380476"/>
          <c:h val="0.7341550925925926"/>
        </c:manualLayout>
      </c:layout>
      <c:lineChart>
        <c:grouping val="standard"/>
        <c:varyColors val="0"/>
        <c:ser>
          <c:idx val="1"/>
          <c:order val="0"/>
          <c:tx>
            <c:strRef>
              <c:f>Sheet1!$AB$5</c:f>
              <c:strCache>
                <c:ptCount val="1"/>
                <c:pt idx="0">
                  <c:v>推計人口</c:v>
                </c:pt>
              </c:strCache>
            </c:strRef>
          </c:tx>
          <c:cat>
            <c:numRef>
              <c:f>Sheet1!$AC$3:$AO$3</c:f>
              <c:numCache>
                <c:formatCode>0_);[Red]\(0\)</c:formatCod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</c:numCache>
            </c:numRef>
          </c:cat>
          <c:val>
            <c:numRef>
              <c:f>Sheet1!$AC$5:$AO$5</c:f>
              <c:numCache>
                <c:formatCode>General</c:formatCode>
                <c:ptCount val="13"/>
                <c:pt idx="6">
                  <c:v>144250</c:v>
                </c:pt>
                <c:pt idx="7">
                  <c:v>143218.32666261648</c:v>
                </c:pt>
                <c:pt idx="8">
                  <c:v>140956.63154827475</c:v>
                </c:pt>
                <c:pt idx="9">
                  <c:v>137316.27252128418</c:v>
                </c:pt>
                <c:pt idx="10">
                  <c:v>132291.50748456147</c:v>
                </c:pt>
                <c:pt idx="11">
                  <c:v>126305.46466399555</c:v>
                </c:pt>
                <c:pt idx="12">
                  <c:v>119891.57285154042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Sheet1!$AB$7</c:f>
              <c:strCache>
                <c:ptCount val="1"/>
                <c:pt idx="0">
                  <c:v>計画人口</c:v>
                </c:pt>
              </c:strCache>
            </c:strRef>
          </c:tx>
          <c:spPr>
            <a:ln>
              <a:solidFill>
                <a:srgbClr val="FDA023"/>
              </a:solidFill>
            </a:ln>
          </c:spPr>
          <c:marker>
            <c:symbol val="circle"/>
            <c:size val="8"/>
            <c:spPr>
              <a:solidFill>
                <a:srgbClr val="FDA023"/>
              </a:solidFill>
              <a:ln>
                <a:solidFill>
                  <a:srgbClr val="FDA023"/>
                </a:solidFill>
              </a:ln>
            </c:spPr>
          </c:marker>
          <c:cat>
            <c:numRef>
              <c:f>Sheet1!$AC$3:$AO$3</c:f>
              <c:numCache>
                <c:formatCode>0_);[Red]\(0\)</c:formatCod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</c:numCache>
            </c:numRef>
          </c:cat>
          <c:val>
            <c:numRef>
              <c:f>Sheet1!$AC$7:$AO$7</c:f>
              <c:numCache>
                <c:formatCode>General</c:formatCode>
                <c:ptCount val="13"/>
                <c:pt idx="6">
                  <c:v>144250</c:v>
                </c:pt>
                <c:pt idx="7">
                  <c:v>143000</c:v>
                </c:pt>
                <c:pt idx="8">
                  <c:v>142000</c:v>
                </c:pt>
                <c:pt idx="9">
                  <c:v>141000</c:v>
                </c:pt>
                <c:pt idx="10">
                  <c:v>140000</c:v>
                </c:pt>
                <c:pt idx="11">
                  <c:v>139000</c:v>
                </c:pt>
                <c:pt idx="12">
                  <c:v>138000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Sheet1!$AB$4</c:f>
              <c:strCache>
                <c:ptCount val="1"/>
                <c:pt idx="0">
                  <c:v>人口</c:v>
                </c:pt>
              </c:strCache>
            </c:strRef>
          </c:tx>
          <c:val>
            <c:numRef>
              <c:f>Sheet1!$AC$4:$AO$4</c:f>
              <c:numCache>
                <c:formatCode>General</c:formatCode>
                <c:ptCount val="13"/>
                <c:pt idx="0">
                  <c:v>121300</c:v>
                </c:pt>
                <c:pt idx="1">
                  <c:v>129236</c:v>
                </c:pt>
                <c:pt idx="2">
                  <c:v>137053</c:v>
                </c:pt>
                <c:pt idx="3">
                  <c:v>141862</c:v>
                </c:pt>
                <c:pt idx="4">
                  <c:v>144106</c:v>
                </c:pt>
                <c:pt idx="5">
                  <c:v>143895</c:v>
                </c:pt>
                <c:pt idx="6">
                  <c:v>144250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06656"/>
        <c:axId val="183645312"/>
      </c:lineChart>
      <c:catAx>
        <c:axId val="183606656"/>
        <c:scaling>
          <c:orientation val="minMax"/>
        </c:scaling>
        <c:delete val="0"/>
        <c:axPos val="b"/>
        <c:numFmt formatCode="0_);[Red]\(0\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1836453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3645312"/>
        <c:scaling>
          <c:orientation val="minMax"/>
          <c:max val="16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人口（万人）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83606656"/>
        <c:crosses val="autoZero"/>
        <c:crossBetween val="midCat"/>
        <c:majorUnit val="20000"/>
        <c:dispUnits>
          <c:builtInUnit val="tenThousands"/>
        </c:dispUnits>
      </c:valAx>
    </c:plotArea>
    <c:legend>
      <c:legendPos val="t"/>
      <c:layout>
        <c:manualLayout>
          <c:xMode val="edge"/>
          <c:yMode val="edge"/>
          <c:x val="3.2117853149905237E-3"/>
          <c:y val="2.2902946689514312E-3"/>
          <c:w val="0.99678821468500944"/>
          <c:h val="0.11570749005705538"/>
        </c:manualLayout>
      </c:layout>
      <c:overlay val="0"/>
      <c:txPr>
        <a:bodyPr/>
        <a:lstStyle/>
        <a:p>
          <a:pPr>
            <a:defRPr sz="18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ja-JP" sz="2800"/>
              <a:t>2010</a:t>
            </a:r>
            <a:endParaRPr lang="ja-JP" altLang="en-US" sz="28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Sheet1!$G$4:$G$24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Sheet1!$I$4:$I$24</c:f>
              <c:numCache>
                <c:formatCode>#,##0_ </c:formatCode>
                <c:ptCount val="21"/>
                <c:pt idx="0">
                  <c:v>3277</c:v>
                </c:pt>
                <c:pt idx="1">
                  <c:v>3326</c:v>
                </c:pt>
                <c:pt idx="2">
                  <c:v>3477</c:v>
                </c:pt>
                <c:pt idx="3">
                  <c:v>3663</c:v>
                </c:pt>
                <c:pt idx="4">
                  <c:v>3988</c:v>
                </c:pt>
                <c:pt idx="5">
                  <c:v>4447</c:v>
                </c:pt>
                <c:pt idx="6">
                  <c:v>5284</c:v>
                </c:pt>
                <c:pt idx="7">
                  <c:v>6040</c:v>
                </c:pt>
                <c:pt idx="8">
                  <c:v>5095</c:v>
                </c:pt>
                <c:pt idx="9">
                  <c:v>4411</c:v>
                </c:pt>
                <c:pt idx="10">
                  <c:v>4331</c:v>
                </c:pt>
                <c:pt idx="11">
                  <c:v>5122</c:v>
                </c:pt>
                <c:pt idx="12">
                  <c:v>5579</c:v>
                </c:pt>
                <c:pt idx="13">
                  <c:v>4858</c:v>
                </c:pt>
                <c:pt idx="14">
                  <c:v>3584</c:v>
                </c:pt>
                <c:pt idx="15">
                  <c:v>2631</c:v>
                </c:pt>
                <c:pt idx="16">
                  <c:v>1703</c:v>
                </c:pt>
                <c:pt idx="17">
                  <c:v>712</c:v>
                </c:pt>
                <c:pt idx="18">
                  <c:v>255</c:v>
                </c:pt>
                <c:pt idx="19">
                  <c:v>64</c:v>
                </c:pt>
                <c:pt idx="2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619904"/>
        <c:axId val="7262144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Sheet1!$J$3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Sheet1!$G$4:$G$24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Sheet1!$J$4:$J$24</c:f>
              <c:numCache>
                <c:formatCode>#,##0_ </c:formatCode>
                <c:ptCount val="21"/>
                <c:pt idx="0">
                  <c:v>3019</c:v>
                </c:pt>
                <c:pt idx="1">
                  <c:v>3208</c:v>
                </c:pt>
                <c:pt idx="2">
                  <c:v>3333</c:v>
                </c:pt>
                <c:pt idx="3">
                  <c:v>3317</c:v>
                </c:pt>
                <c:pt idx="4">
                  <c:v>3635</c:v>
                </c:pt>
                <c:pt idx="5">
                  <c:v>3822</c:v>
                </c:pt>
                <c:pt idx="6">
                  <c:v>4743</c:v>
                </c:pt>
                <c:pt idx="7">
                  <c:v>5352</c:v>
                </c:pt>
                <c:pt idx="8">
                  <c:v>4787</c:v>
                </c:pt>
                <c:pt idx="9">
                  <c:v>4201</c:v>
                </c:pt>
                <c:pt idx="10">
                  <c:v>4257</c:v>
                </c:pt>
                <c:pt idx="11">
                  <c:v>5225</c:v>
                </c:pt>
                <c:pt idx="12">
                  <c:v>5800</c:v>
                </c:pt>
                <c:pt idx="13">
                  <c:v>5011</c:v>
                </c:pt>
                <c:pt idx="14">
                  <c:v>3989</c:v>
                </c:pt>
                <c:pt idx="15">
                  <c:v>3330</c:v>
                </c:pt>
                <c:pt idx="16">
                  <c:v>2617</c:v>
                </c:pt>
                <c:pt idx="17">
                  <c:v>1721</c:v>
                </c:pt>
                <c:pt idx="18">
                  <c:v>764</c:v>
                </c:pt>
                <c:pt idx="19">
                  <c:v>227</c:v>
                </c:pt>
                <c:pt idx="20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641152"/>
        <c:axId val="72639616"/>
      </c:barChart>
      <c:catAx>
        <c:axId val="72619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72621440"/>
        <c:crosses val="autoZero"/>
        <c:auto val="1"/>
        <c:lblAlgn val="ctr"/>
        <c:lblOffset val="100"/>
        <c:noMultiLvlLbl val="0"/>
      </c:catAx>
      <c:valAx>
        <c:axId val="72621440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72619904"/>
        <c:crosses val="autoZero"/>
        <c:crossBetween val="between"/>
        <c:majorUnit val="2000"/>
        <c:minorUnit val="100"/>
      </c:valAx>
      <c:valAx>
        <c:axId val="72639616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72641152"/>
        <c:crosses val="max"/>
        <c:crossBetween val="between"/>
        <c:majorUnit val="2000"/>
        <c:minorUnit val="1000"/>
      </c:valAx>
      <c:catAx>
        <c:axId val="72641152"/>
        <c:scaling>
          <c:orientation val="minMax"/>
        </c:scaling>
        <c:delete val="1"/>
        <c:axPos val="r"/>
        <c:majorTickMark val="out"/>
        <c:minorTickMark val="none"/>
        <c:tickLblPos val="nextTo"/>
        <c:crossAx val="726396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2015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Sheet1!$B$60:$B$80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Sheet1!$D$60:$D$80</c:f>
              <c:numCache>
                <c:formatCode>#,##0_ </c:formatCode>
                <c:ptCount val="21"/>
                <c:pt idx="0">
                  <c:v>3116.0670403516037</c:v>
                </c:pt>
                <c:pt idx="1">
                  <c:v>3156.4732116999712</c:v>
                </c:pt>
                <c:pt idx="2">
                  <c:v>3268.655172413793</c:v>
                </c:pt>
                <c:pt idx="3">
                  <c:v>3579.6096121416531</c:v>
                </c:pt>
                <c:pt idx="4">
                  <c:v>3783.4871794871797</c:v>
                </c:pt>
                <c:pt idx="5">
                  <c:v>4109.0444856348468</c:v>
                </c:pt>
                <c:pt idx="6">
                  <c:v>4559.1672487388432</c:v>
                </c:pt>
                <c:pt idx="7">
                  <c:v>5266.561056105611</c:v>
                </c:pt>
                <c:pt idx="8">
                  <c:v>5915.7631680123031</c:v>
                </c:pt>
                <c:pt idx="9">
                  <c:v>5103.0983197093547</c:v>
                </c:pt>
                <c:pt idx="10">
                  <c:v>4355.6865025079796</c:v>
                </c:pt>
                <c:pt idx="11">
                  <c:v>4180.0229885057479</c:v>
                </c:pt>
                <c:pt idx="12">
                  <c:v>4996.6144430844552</c:v>
                </c:pt>
                <c:pt idx="13">
                  <c:v>5251.4594070916501</c:v>
                </c:pt>
                <c:pt idx="14">
                  <c:v>4426.9188914314773</c:v>
                </c:pt>
                <c:pt idx="15">
                  <c:v>3050.6321578777092</c:v>
                </c:pt>
                <c:pt idx="16">
                  <c:v>2009.2345291479824</c:v>
                </c:pt>
                <c:pt idx="17">
                  <c:v>1046.1915444348576</c:v>
                </c:pt>
                <c:pt idx="18">
                  <c:v>288.64864864864865</c:v>
                </c:pt>
                <c:pt idx="19">
                  <c:v>75.906976744186039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862528"/>
        <c:axId val="111864064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Sheet1!$E$59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Sheet1!$B$60:$B$80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Sheet1!$E$60:$E$80</c:f>
              <c:numCache>
                <c:formatCode>#,##0_ </c:formatCode>
                <c:ptCount val="21"/>
                <c:pt idx="0">
                  <c:v>2870.7373801713434</c:v>
                </c:pt>
                <c:pt idx="1">
                  <c:v>2905.7761776177617</c:v>
                </c:pt>
                <c:pt idx="2">
                  <c:v>3294.9966101694913</c:v>
                </c:pt>
                <c:pt idx="3">
                  <c:v>3402.7580794090491</c:v>
                </c:pt>
                <c:pt idx="4">
                  <c:v>3395.4646578428615</c:v>
                </c:pt>
                <c:pt idx="5">
                  <c:v>3168.2941847206384</c:v>
                </c:pt>
                <c:pt idx="6">
                  <c:v>3778.1879949979157</c:v>
                </c:pt>
                <c:pt idx="7">
                  <c:v>4718.3152416356888</c:v>
                </c:pt>
                <c:pt idx="8">
                  <c:v>5372.2004613126446</c:v>
                </c:pt>
                <c:pt idx="9">
                  <c:v>4785.860780580676</c:v>
                </c:pt>
                <c:pt idx="10">
                  <c:v>4145.4930458970794</c:v>
                </c:pt>
                <c:pt idx="11">
                  <c:v>4185.7028603688377</c:v>
                </c:pt>
                <c:pt idx="12">
                  <c:v>5086.438402148372</c:v>
                </c:pt>
                <c:pt idx="13">
                  <c:v>5692.0877399138262</c:v>
                </c:pt>
                <c:pt idx="14">
                  <c:v>4845.7888484848481</c:v>
                </c:pt>
                <c:pt idx="15">
                  <c:v>3747.0719322990126</c:v>
                </c:pt>
                <c:pt idx="16">
                  <c:v>2942.137069547603</c:v>
                </c:pt>
                <c:pt idx="17">
                  <c:v>2031.5096977898061</c:v>
                </c:pt>
                <c:pt idx="18">
                  <c:v>1029.6350822239626</c:v>
                </c:pt>
                <c:pt idx="19">
                  <c:v>280.62783171521033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867392"/>
        <c:axId val="111865856"/>
      </c:barChart>
      <c:catAx>
        <c:axId val="111862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864064"/>
        <c:crosses val="autoZero"/>
        <c:auto val="1"/>
        <c:lblAlgn val="ctr"/>
        <c:lblOffset val="100"/>
        <c:noMultiLvlLbl val="0"/>
      </c:catAx>
      <c:valAx>
        <c:axId val="111864064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862528"/>
        <c:crosses val="autoZero"/>
        <c:crossBetween val="between"/>
        <c:majorUnit val="2000"/>
        <c:minorUnit val="2000"/>
      </c:valAx>
      <c:valAx>
        <c:axId val="111865856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867392"/>
        <c:crosses val="max"/>
        <c:crossBetween val="between"/>
        <c:majorUnit val="2000"/>
        <c:minorUnit val="2000"/>
      </c:valAx>
      <c:catAx>
        <c:axId val="111867392"/>
        <c:scaling>
          <c:orientation val="minMax"/>
        </c:scaling>
        <c:delete val="1"/>
        <c:axPos val="r"/>
        <c:majorTickMark val="out"/>
        <c:minorTickMark val="none"/>
        <c:tickLblPos val="nextTo"/>
        <c:crossAx val="1118658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2020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Sheet1!$G$60:$G$80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Sheet1!$I$60:$I$80</c:f>
              <c:numCache>
                <c:formatCode>#,##0_ </c:formatCode>
                <c:ptCount val="21"/>
                <c:pt idx="0">
                  <c:v>2987.0786887938075</c:v>
                </c:pt>
                <c:pt idx="1">
                  <c:v>3001.4593038544554</c:v>
                </c:pt>
                <c:pt idx="2">
                  <c:v>3102.0512597741094</c:v>
                </c:pt>
                <c:pt idx="3">
                  <c:v>3365.1163284293771</c:v>
                </c:pt>
                <c:pt idx="4">
                  <c:v>3697.3538288580453</c:v>
                </c:pt>
                <c:pt idx="5">
                  <c:v>3898.3242556022906</c:v>
                </c:pt>
                <c:pt idx="6">
                  <c:v>4212.6874392888103</c:v>
                </c:pt>
                <c:pt idx="7">
                  <c:v>4544.1204921423459</c:v>
                </c:pt>
                <c:pt idx="8">
                  <c:v>5158.2330989731045</c:v>
                </c:pt>
                <c:pt idx="9">
                  <c:v>5925.1660613311233</c:v>
                </c:pt>
                <c:pt idx="10">
                  <c:v>5039.105978718927</c:v>
                </c:pt>
                <c:pt idx="11">
                  <c:v>4203.8489289327063</c:v>
                </c:pt>
                <c:pt idx="12">
                  <c:v>4077.6968443562801</c:v>
                </c:pt>
                <c:pt idx="13">
                  <c:v>4703.2654455540178</c:v>
                </c:pt>
                <c:pt idx="14">
                  <c:v>4785.4641533222666</c:v>
                </c:pt>
                <c:pt idx="15">
                  <c:v>3768.1085743630597</c:v>
                </c:pt>
                <c:pt idx="16">
                  <c:v>2329.6980111505559</c:v>
                </c:pt>
                <c:pt idx="17">
                  <c:v>1234.3183647570004</c:v>
                </c:pt>
                <c:pt idx="18">
                  <c:v>424.13170720332067</c:v>
                </c:pt>
                <c:pt idx="19">
                  <c:v>85.923318667504716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799680"/>
        <c:axId val="111801472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Sheet1!$J$59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Sheet1!$G$60:$G$80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Sheet1!$J$60:$J$80</c:f>
              <c:numCache>
                <c:formatCode>#,##0_ </c:formatCode>
                <c:ptCount val="21"/>
                <c:pt idx="0">
                  <c:v>2751.9043519891688</c:v>
                </c:pt>
                <c:pt idx="1">
                  <c:v>2763.0739620731083</c:v>
                </c:pt>
                <c:pt idx="2">
                  <c:v>2984.5768875192603</c:v>
                </c:pt>
                <c:pt idx="3">
                  <c:v>3363.9592969935984</c:v>
                </c:pt>
                <c:pt idx="4">
                  <c:v>3483.2513710650223</c:v>
                </c:pt>
                <c:pt idx="5">
                  <c:v>2959.513323209901</c:v>
                </c:pt>
                <c:pt idx="6">
                  <c:v>3131.9756811442244</c:v>
                </c:pt>
                <c:pt idx="7">
                  <c:v>3758.5245630536888</c:v>
                </c:pt>
                <c:pt idx="8">
                  <c:v>4736.1239382910553</c:v>
                </c:pt>
                <c:pt idx="9">
                  <c:v>5370.9219747678289</c:v>
                </c:pt>
                <c:pt idx="10">
                  <c:v>4722.6261805590957</c:v>
                </c:pt>
                <c:pt idx="11">
                  <c:v>4076.0634484027546</c:v>
                </c:pt>
                <c:pt idx="12">
                  <c:v>4074.7023481267638</c:v>
                </c:pt>
                <c:pt idx="13">
                  <c:v>4991.8023566716593</c:v>
                </c:pt>
                <c:pt idx="14">
                  <c:v>5504.4213320039398</c:v>
                </c:pt>
                <c:pt idx="15">
                  <c:v>4551.8975643031154</c:v>
                </c:pt>
                <c:pt idx="16">
                  <c:v>3310.6304006841715</c:v>
                </c:pt>
                <c:pt idx="17">
                  <c:v>2283.9052308035293</c:v>
                </c:pt>
                <c:pt idx="18">
                  <c:v>1215.4059585837213</c:v>
                </c:pt>
                <c:pt idx="19">
                  <c:v>378.19929395605095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882624"/>
        <c:axId val="111803008"/>
      </c:barChart>
      <c:catAx>
        <c:axId val="111799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801472"/>
        <c:crosses val="autoZero"/>
        <c:auto val="1"/>
        <c:lblAlgn val="ctr"/>
        <c:lblOffset val="100"/>
        <c:noMultiLvlLbl val="0"/>
      </c:catAx>
      <c:valAx>
        <c:axId val="111801472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799680"/>
        <c:crosses val="autoZero"/>
        <c:crossBetween val="between"/>
        <c:majorUnit val="2000"/>
        <c:minorUnit val="2000"/>
      </c:valAx>
      <c:valAx>
        <c:axId val="111803008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882624"/>
        <c:crosses val="max"/>
        <c:crossBetween val="between"/>
        <c:majorUnit val="2000"/>
        <c:minorUnit val="2000"/>
      </c:valAx>
      <c:catAx>
        <c:axId val="111882624"/>
        <c:scaling>
          <c:orientation val="minMax"/>
        </c:scaling>
        <c:delete val="1"/>
        <c:axPos val="r"/>
        <c:majorTickMark val="out"/>
        <c:minorTickMark val="none"/>
        <c:tickLblPos val="nextTo"/>
        <c:crossAx val="11180300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2025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Sheet1!$N$59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Sheet1!$L$60:$L$80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Sheet1!$N$60:$N$80</c:f>
              <c:numCache>
                <c:formatCode>#,##0_ </c:formatCode>
                <c:ptCount val="21"/>
                <c:pt idx="0">
                  <c:v>2797.4646732926994</c:v>
                </c:pt>
                <c:pt idx="1">
                  <c:v>2877.2150938106583</c:v>
                </c:pt>
                <c:pt idx="2">
                  <c:v>2949.7100055121373</c:v>
                </c:pt>
                <c:pt idx="3">
                  <c:v>3193.595774185656</c:v>
                </c:pt>
                <c:pt idx="4">
                  <c:v>3475.8052105092866</c:v>
                </c:pt>
                <c:pt idx="5">
                  <c:v>3809.5765701880737</c:v>
                </c:pt>
                <c:pt idx="6">
                  <c:v>3996.6521859919485</c:v>
                </c:pt>
                <c:pt idx="7">
                  <c:v>4198.7841804132704</c:v>
                </c:pt>
                <c:pt idx="8">
                  <c:v>4450.6524235804027</c:v>
                </c:pt>
                <c:pt idx="9">
                  <c:v>5166.4319254246957</c:v>
                </c:pt>
                <c:pt idx="10">
                  <c:v>5850.8650733299337</c:v>
                </c:pt>
                <c:pt idx="11">
                  <c:v>4863.4446623324566</c:v>
                </c:pt>
                <c:pt idx="12">
                  <c:v>4100.9395304276213</c:v>
                </c:pt>
                <c:pt idx="13">
                  <c:v>3838.2970877509806</c:v>
                </c:pt>
                <c:pt idx="14">
                  <c:v>4285.9149140263416</c:v>
                </c:pt>
                <c:pt idx="15">
                  <c:v>4073.2954342901594</c:v>
                </c:pt>
                <c:pt idx="16">
                  <c:v>2877.6183417669467</c:v>
                </c:pt>
                <c:pt idx="17">
                  <c:v>1431.1863537007728</c:v>
                </c:pt>
                <c:pt idx="18">
                  <c:v>500.39933706364883</c:v>
                </c:pt>
                <c:pt idx="19">
                  <c:v>126.25315935354659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064768"/>
        <c:axId val="111935488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Sheet1!$O$59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Sheet1!$L$60:$L$80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Sheet1!$O$60:$O$80</c:f>
              <c:numCache>
                <c:formatCode>#,##0_ </c:formatCode>
                <c:ptCount val="21"/>
                <c:pt idx="0">
                  <c:v>2577.2187515015748</c:v>
                </c:pt>
                <c:pt idx="1">
                  <c:v>2648.6976181161881</c:v>
                </c:pt>
                <c:pt idx="2">
                  <c:v>2838.0047813835654</c:v>
                </c:pt>
                <c:pt idx="3">
                  <c:v>3047.0426395510572</c:v>
                </c:pt>
                <c:pt idx="4">
                  <c:v>3443.5347914873923</c:v>
                </c:pt>
                <c:pt idx="5">
                  <c:v>3036.0289031266852</c:v>
                </c:pt>
                <c:pt idx="6">
                  <c:v>2925.5880975374239</c:v>
                </c:pt>
                <c:pt idx="7">
                  <c:v>3115.6754359635484</c:v>
                </c:pt>
                <c:pt idx="8">
                  <c:v>3772.710648634516</c:v>
                </c:pt>
                <c:pt idx="9">
                  <c:v>4734.9968264542413</c:v>
                </c:pt>
                <c:pt idx="10">
                  <c:v>5299.9570808035814</c:v>
                </c:pt>
                <c:pt idx="11">
                  <c:v>4643.5306348177037</c:v>
                </c:pt>
                <c:pt idx="12">
                  <c:v>3967.9704600093955</c:v>
                </c:pt>
                <c:pt idx="13">
                  <c:v>3998.8902206155922</c:v>
                </c:pt>
                <c:pt idx="14">
                  <c:v>4827.2241456395759</c:v>
                </c:pt>
                <c:pt idx="15">
                  <c:v>5170.5847773125861</c:v>
                </c:pt>
                <c:pt idx="16">
                  <c:v>4021.7136818977897</c:v>
                </c:pt>
                <c:pt idx="17">
                  <c:v>2569.9571130254662</c:v>
                </c:pt>
                <c:pt idx="18">
                  <c:v>1366.408454450976</c:v>
                </c:pt>
                <c:pt idx="19">
                  <c:v>446.43552200405293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938560"/>
        <c:axId val="111937024"/>
      </c:barChart>
      <c:catAx>
        <c:axId val="112064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935488"/>
        <c:crosses val="autoZero"/>
        <c:auto val="1"/>
        <c:lblAlgn val="ctr"/>
        <c:lblOffset val="100"/>
        <c:noMultiLvlLbl val="0"/>
      </c:catAx>
      <c:valAx>
        <c:axId val="111935488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064768"/>
        <c:crosses val="autoZero"/>
        <c:crossBetween val="between"/>
        <c:majorUnit val="2000"/>
        <c:minorUnit val="2000"/>
      </c:valAx>
      <c:valAx>
        <c:axId val="111937024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1938560"/>
        <c:crosses val="max"/>
        <c:crossBetween val="between"/>
        <c:majorUnit val="2000"/>
        <c:minorUnit val="2000"/>
      </c:valAx>
      <c:catAx>
        <c:axId val="111938560"/>
        <c:scaling>
          <c:orientation val="minMax"/>
        </c:scaling>
        <c:delete val="1"/>
        <c:axPos val="r"/>
        <c:majorTickMark val="out"/>
        <c:minorTickMark val="none"/>
        <c:tickLblPos val="nextTo"/>
        <c:crossAx val="1119370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2030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Sheet1!$S$59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Sheet1!$Q$60:$Q$80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Sheet1!$S$60:$S$80</c:f>
              <c:numCache>
                <c:formatCode>#,##0_ </c:formatCode>
                <c:ptCount val="21"/>
                <c:pt idx="0">
                  <c:v>2512.6808800346407</c:v>
                </c:pt>
                <c:pt idx="1">
                  <c:v>2694.5750082164836</c:v>
                </c:pt>
                <c:pt idx="2">
                  <c:v>2827.6079370208195</c:v>
                </c:pt>
                <c:pt idx="3">
                  <c:v>3036.7587830778416</c:v>
                </c:pt>
                <c:pt idx="4">
                  <c:v>3298.6428250329955</c:v>
                </c:pt>
                <c:pt idx="5">
                  <c:v>3581.3034687522695</c:v>
                </c:pt>
                <c:pt idx="6">
                  <c:v>3905.6660063783042</c:v>
                </c:pt>
                <c:pt idx="7">
                  <c:v>3983.4619147510512</c:v>
                </c:pt>
                <c:pt idx="8">
                  <c:v>4112.4193385631706</c:v>
                </c:pt>
                <c:pt idx="9">
                  <c:v>4457.726575933958</c:v>
                </c:pt>
                <c:pt idx="10">
                  <c:v>5101.6453873721739</c:v>
                </c:pt>
                <c:pt idx="11">
                  <c:v>5646.9061438846657</c:v>
                </c:pt>
                <c:pt idx="12">
                  <c:v>4744.3884894479406</c:v>
                </c:pt>
                <c:pt idx="13">
                  <c:v>3860.1752061262132</c:v>
                </c:pt>
                <c:pt idx="14">
                  <c:v>3497.7006769640266</c:v>
                </c:pt>
                <c:pt idx="15">
                  <c:v>3648.0886893572647</c:v>
                </c:pt>
                <c:pt idx="16">
                  <c:v>3110.6825670834719</c:v>
                </c:pt>
                <c:pt idx="17">
                  <c:v>1767.7862461933271</c:v>
                </c:pt>
                <c:pt idx="18">
                  <c:v>580.21068393274584</c:v>
                </c:pt>
                <c:pt idx="19">
                  <c:v>148.95608173057451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182400"/>
        <c:axId val="112183936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Sheet1!$T$59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Sheet1!$Q$60:$Q$80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Sheet1!$T$60:$T$80</c:f>
              <c:numCache>
                <c:formatCode>#,##0_ </c:formatCode>
                <c:ptCount val="21"/>
                <c:pt idx="0">
                  <c:v>2314.856141844547</c:v>
                </c:pt>
                <c:pt idx="1">
                  <c:v>2480.5633827833944</c:v>
                </c:pt>
                <c:pt idx="2">
                  <c:v>2720.5267060651017</c:v>
                </c:pt>
                <c:pt idx="3">
                  <c:v>2897.4028500613376</c:v>
                </c:pt>
                <c:pt idx="4">
                  <c:v>3119.1213727874101</c:v>
                </c:pt>
                <c:pt idx="5">
                  <c:v>3001.4116244161492</c:v>
                </c:pt>
                <c:pt idx="6">
                  <c:v>3001.2265709732947</c:v>
                </c:pt>
                <c:pt idx="7">
                  <c:v>2910.3619884796085</c:v>
                </c:pt>
                <c:pt idx="8">
                  <c:v>3127.4351671120794</c:v>
                </c:pt>
                <c:pt idx="9">
                  <c:v>3771.8128117357451</c:v>
                </c:pt>
                <c:pt idx="10">
                  <c:v>4672.4342814593665</c:v>
                </c:pt>
                <c:pt idx="11">
                  <c:v>5211.1922745951661</c:v>
                </c:pt>
                <c:pt idx="12">
                  <c:v>4520.3890033472117</c:v>
                </c:pt>
                <c:pt idx="13">
                  <c:v>3894.1441392689148</c:v>
                </c:pt>
                <c:pt idx="14">
                  <c:v>3867.0480218268117</c:v>
                </c:pt>
                <c:pt idx="15">
                  <c:v>4534.458788428713</c:v>
                </c:pt>
                <c:pt idx="16">
                  <c:v>4568.3390824534226</c:v>
                </c:pt>
                <c:pt idx="17">
                  <c:v>3121.9527499080268</c:v>
                </c:pt>
                <c:pt idx="18">
                  <c:v>1537.5467770958937</c:v>
                </c:pt>
                <c:pt idx="19">
                  <c:v>501.90084006532612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191360"/>
        <c:axId val="112189824"/>
      </c:barChart>
      <c:catAx>
        <c:axId val="112182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183936"/>
        <c:crosses val="autoZero"/>
        <c:auto val="1"/>
        <c:lblAlgn val="ctr"/>
        <c:lblOffset val="100"/>
        <c:noMultiLvlLbl val="0"/>
      </c:catAx>
      <c:valAx>
        <c:axId val="112183936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182400"/>
        <c:crosses val="autoZero"/>
        <c:crossBetween val="between"/>
        <c:majorUnit val="2000"/>
        <c:minorUnit val="2000"/>
      </c:valAx>
      <c:valAx>
        <c:axId val="112189824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191360"/>
        <c:crosses val="max"/>
        <c:crossBetween val="between"/>
        <c:majorUnit val="2000"/>
        <c:minorUnit val="2000"/>
      </c:valAx>
      <c:catAx>
        <c:axId val="112191360"/>
        <c:scaling>
          <c:orientation val="minMax"/>
        </c:scaling>
        <c:delete val="1"/>
        <c:axPos val="r"/>
        <c:majorTickMark val="out"/>
        <c:minorTickMark val="none"/>
        <c:tickLblPos val="nextTo"/>
        <c:crossAx val="1121898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2035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Sheet1!$X$59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Sheet1!$V$60:$V$80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Sheet1!$X$60:$X$80</c:f>
              <c:numCache>
                <c:formatCode>#,##0_ </c:formatCode>
                <c:ptCount val="21"/>
                <c:pt idx="0">
                  <c:v>2278.1899776266296</c:v>
                </c:pt>
                <c:pt idx="1">
                  <c:v>2420.2654523588808</c:v>
                </c:pt>
                <c:pt idx="2">
                  <c:v>2648.1168184196476</c:v>
                </c:pt>
                <c:pt idx="3">
                  <c:v>2911.053365179107</c:v>
                </c:pt>
                <c:pt idx="4">
                  <c:v>3136.6469896178278</c:v>
                </c:pt>
                <c:pt idx="5">
                  <c:v>3398.7638190272769</c:v>
                </c:pt>
                <c:pt idx="6">
                  <c:v>3671.6351433618529</c:v>
                </c:pt>
                <c:pt idx="7">
                  <c:v>3892.7760195585743</c:v>
                </c:pt>
                <c:pt idx="8">
                  <c:v>3901.5260391496745</c:v>
                </c:pt>
                <c:pt idx="9">
                  <c:v>4118.9558815627033</c:v>
                </c:pt>
                <c:pt idx="10">
                  <c:v>4401.8271318672987</c:v>
                </c:pt>
                <c:pt idx="11">
                  <c:v>4923.8039710043859</c:v>
                </c:pt>
                <c:pt idx="12">
                  <c:v>5508.67098736362</c:v>
                </c:pt>
                <c:pt idx="13">
                  <c:v>4465.8475647622745</c:v>
                </c:pt>
                <c:pt idx="14">
                  <c:v>3517.6374113288457</c:v>
                </c:pt>
                <c:pt idx="15">
                  <c:v>2977.1758269467337</c:v>
                </c:pt>
                <c:pt idx="16">
                  <c:v>2785.961900437409</c:v>
                </c:pt>
                <c:pt idx="17">
                  <c:v>1910.9628884930387</c:v>
                </c:pt>
                <c:pt idx="18">
                  <c:v>716.67009980810565</c:v>
                </c:pt>
                <c:pt idx="19">
                  <c:v>172.71387800788713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492544"/>
        <c:axId val="11249408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Sheet1!$Y$59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Sheet1!$V$60:$V$80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Sheet1!$Y$60:$Y$80</c:f>
              <c:numCache>
                <c:formatCode>#,##0_ </c:formatCode>
                <c:ptCount val="21"/>
                <c:pt idx="0">
                  <c:v>2098.8268362693912</c:v>
                </c:pt>
                <c:pt idx="1">
                  <c:v>2228.0403549466869</c:v>
                </c:pt>
                <c:pt idx="2">
                  <c:v>2547.8328982487064</c:v>
                </c:pt>
                <c:pt idx="3">
                  <c:v>2777.466015394873</c:v>
                </c:pt>
                <c:pt idx="4">
                  <c:v>2965.9418079338111</c:v>
                </c:pt>
                <c:pt idx="5">
                  <c:v>2718.6503732710335</c:v>
                </c:pt>
                <c:pt idx="6">
                  <c:v>2967.0061139236755</c:v>
                </c:pt>
                <c:pt idx="7">
                  <c:v>2985.6068044329136</c:v>
                </c:pt>
                <c:pt idx="8">
                  <c:v>2921.3467894426267</c:v>
                </c:pt>
                <c:pt idx="9">
                  <c:v>3126.6908941070551</c:v>
                </c:pt>
                <c:pt idx="10">
                  <c:v>3721.9766202037708</c:v>
                </c:pt>
                <c:pt idx="11">
                  <c:v>4594.1793602983043</c:v>
                </c:pt>
                <c:pt idx="12">
                  <c:v>5072.9968433454123</c:v>
                </c:pt>
                <c:pt idx="13">
                  <c:v>4436.2846251024039</c:v>
                </c:pt>
                <c:pt idx="14">
                  <c:v>3765.7553870408974</c:v>
                </c:pt>
                <c:pt idx="15">
                  <c:v>3632.5161953972588</c:v>
                </c:pt>
                <c:pt idx="16">
                  <c:v>4006.3060936252336</c:v>
                </c:pt>
                <c:pt idx="17">
                  <c:v>3546.28396973493</c:v>
                </c:pt>
                <c:pt idx="18">
                  <c:v>1867.7931878854602</c:v>
                </c:pt>
                <c:pt idx="19">
                  <c:v>564.76232750933309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501504"/>
        <c:axId val="112495616"/>
      </c:barChart>
      <c:catAx>
        <c:axId val="112492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494080"/>
        <c:crosses val="autoZero"/>
        <c:auto val="1"/>
        <c:lblAlgn val="ctr"/>
        <c:lblOffset val="100"/>
        <c:noMultiLvlLbl val="0"/>
      </c:catAx>
      <c:valAx>
        <c:axId val="112494080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492544"/>
        <c:crosses val="autoZero"/>
        <c:crossBetween val="between"/>
        <c:majorUnit val="2000"/>
        <c:minorUnit val="2000"/>
      </c:valAx>
      <c:valAx>
        <c:axId val="112495616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501504"/>
        <c:crosses val="max"/>
        <c:crossBetween val="between"/>
        <c:majorUnit val="2000"/>
        <c:minorUnit val="2000"/>
      </c:valAx>
      <c:catAx>
        <c:axId val="112501504"/>
        <c:scaling>
          <c:orientation val="minMax"/>
        </c:scaling>
        <c:delete val="1"/>
        <c:axPos val="r"/>
        <c:majorTickMark val="out"/>
        <c:minorTickMark val="none"/>
        <c:tickLblPos val="nextTo"/>
        <c:crossAx val="11249561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altLang="en-US" sz="2800"/>
              <a:t>2040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Sheet1!$AC$59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cat>
            <c:strRef>
              <c:f>Sheet1!$AA$60:$AA$80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Sheet1!$AC$60:$AC$80</c:f>
              <c:numCache>
                <c:formatCode>#,##0_ </c:formatCode>
                <c:ptCount val="21"/>
                <c:pt idx="0">
                  <c:v>2135.6188646996438</c:v>
                </c:pt>
                <c:pt idx="1">
                  <c:v>2194.3990343429396</c:v>
                </c:pt>
                <c:pt idx="2">
                  <c:v>2378.5367376630379</c:v>
                </c:pt>
                <c:pt idx="3">
                  <c:v>2726.265291138609</c:v>
                </c:pt>
                <c:pt idx="4">
                  <c:v>3006.8067392733174</c:v>
                </c:pt>
                <c:pt idx="5">
                  <c:v>3231.8510571896381</c:v>
                </c:pt>
                <c:pt idx="6">
                  <c:v>3484.4912727474057</c:v>
                </c:pt>
                <c:pt idx="7">
                  <c:v>3659.5175356279856</c:v>
                </c:pt>
                <c:pt idx="8">
                  <c:v>3812.7054632162508</c:v>
                </c:pt>
                <c:pt idx="9">
                  <c:v>3907.7273748158977</c:v>
                </c:pt>
                <c:pt idx="10">
                  <c:v>4067.3045880182549</c:v>
                </c:pt>
                <c:pt idx="11">
                  <c:v>4248.3811135150372</c:v>
                </c:pt>
                <c:pt idx="12">
                  <c:v>4803.2702140642541</c:v>
                </c:pt>
                <c:pt idx="13">
                  <c:v>5185.2593793087517</c:v>
                </c:pt>
                <c:pt idx="14">
                  <c:v>4069.5646255041929</c:v>
                </c:pt>
                <c:pt idx="15">
                  <c:v>2994.1455934021978</c:v>
                </c:pt>
                <c:pt idx="16">
                  <c:v>2273.6010911615645</c:v>
                </c:pt>
                <c:pt idx="17">
                  <c:v>1711.4796144188397</c:v>
                </c:pt>
                <c:pt idx="18">
                  <c:v>774.71468452420481</c:v>
                </c:pt>
                <c:pt idx="19">
                  <c:v>213.33435529171516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310912"/>
        <c:axId val="11231680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Sheet1!$AD$59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cat>
            <c:strRef>
              <c:f>Sheet1!$AA$60:$AA$80</c:f>
              <c:strCache>
                <c:ptCount val="21"/>
                <c:pt idx="0">
                  <c:v>0～4</c:v>
                </c:pt>
                <c:pt idx="1">
                  <c:v>5～9</c:v>
                </c:pt>
                <c:pt idx="2">
                  <c:v>10～14</c:v>
                </c:pt>
                <c:pt idx="3">
                  <c:v>15～19</c:v>
                </c:pt>
                <c:pt idx="4">
                  <c:v>20～24</c:v>
                </c:pt>
                <c:pt idx="5">
                  <c:v>25～29</c:v>
                </c:pt>
                <c:pt idx="6">
                  <c:v>30～34</c:v>
                </c:pt>
                <c:pt idx="7">
                  <c:v>35～39</c:v>
                </c:pt>
                <c:pt idx="8">
                  <c:v>40～44</c:v>
                </c:pt>
                <c:pt idx="9">
                  <c:v>45～49</c:v>
                </c:pt>
                <c:pt idx="10">
                  <c:v>50～54</c:v>
                </c:pt>
                <c:pt idx="11">
                  <c:v>55～59</c:v>
                </c:pt>
                <c:pt idx="12">
                  <c:v>60～64</c:v>
                </c:pt>
                <c:pt idx="13">
                  <c:v>65～69</c:v>
                </c:pt>
                <c:pt idx="14">
                  <c:v>70～74</c:v>
                </c:pt>
                <c:pt idx="15">
                  <c:v>75～79</c:v>
                </c:pt>
                <c:pt idx="16">
                  <c:v>80～84</c:v>
                </c:pt>
                <c:pt idx="17">
                  <c:v>85～89</c:v>
                </c:pt>
                <c:pt idx="18">
                  <c:v>90～94</c:v>
                </c:pt>
                <c:pt idx="19">
                  <c:v>95～99</c:v>
                </c:pt>
                <c:pt idx="20">
                  <c:v>100～</c:v>
                </c:pt>
              </c:strCache>
            </c:strRef>
          </c:cat>
          <c:val>
            <c:numRef>
              <c:f>Sheet1!$AD$60:$AD$80</c:f>
              <c:numCache>
                <c:formatCode>#,##0_ </c:formatCode>
                <c:ptCount val="21"/>
                <c:pt idx="0">
                  <c:v>1967.4804249399529</c:v>
                </c:pt>
                <c:pt idx="1">
                  <c:v>2020.1129585215142</c:v>
                </c:pt>
                <c:pt idx="2">
                  <c:v>2288.4617883011733</c:v>
                </c:pt>
                <c:pt idx="3">
                  <c:v>2601.1578096309509</c:v>
                </c:pt>
                <c:pt idx="4">
                  <c:v>2843.1678304591283</c:v>
                </c:pt>
                <c:pt idx="5">
                  <c:v>2585.1378768353534</c:v>
                </c:pt>
                <c:pt idx="6">
                  <c:v>2687.4861859992729</c:v>
                </c:pt>
                <c:pt idx="7">
                  <c:v>2951.564446416266</c:v>
                </c:pt>
                <c:pt idx="8">
                  <c:v>2996.8756076368959</c:v>
                </c:pt>
                <c:pt idx="9">
                  <c:v>2920.6515617440446</c:v>
                </c:pt>
                <c:pt idx="10">
                  <c:v>3085.3785665771288</c:v>
                </c:pt>
                <c:pt idx="11">
                  <c:v>3659.640165706568</c:v>
                </c:pt>
                <c:pt idx="12">
                  <c:v>4472.3464736035867</c:v>
                </c:pt>
                <c:pt idx="13">
                  <c:v>4978.6108856255114</c:v>
                </c:pt>
                <c:pt idx="14">
                  <c:v>4290.0216653414527</c:v>
                </c:pt>
                <c:pt idx="15">
                  <c:v>3537.3668374742419</c:v>
                </c:pt>
                <c:pt idx="16">
                  <c:v>3209.4175838469364</c:v>
                </c:pt>
                <c:pt idx="17">
                  <c:v>3109.9922359625739</c:v>
                </c:pt>
                <c:pt idx="18">
                  <c:v>2121.6608871397702</c:v>
                </c:pt>
                <c:pt idx="19">
                  <c:v>686.06642985436804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319872"/>
        <c:axId val="112318336"/>
      </c:barChart>
      <c:catAx>
        <c:axId val="112310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316800"/>
        <c:crosses val="autoZero"/>
        <c:auto val="1"/>
        <c:lblAlgn val="ctr"/>
        <c:lblOffset val="100"/>
        <c:noMultiLvlLbl val="0"/>
      </c:catAx>
      <c:valAx>
        <c:axId val="112316800"/>
        <c:scaling>
          <c:orientation val="minMax"/>
          <c:max val="7000"/>
          <c:min val="-10000"/>
        </c:scaling>
        <c:delete val="0"/>
        <c:axPos val="b"/>
        <c:majorGridlines>
          <c:spPr>
            <a:ln>
              <a:noFill/>
            </a:ln>
          </c:spPr>
        </c:majorGridlines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310912"/>
        <c:crosses val="autoZero"/>
        <c:crossBetween val="between"/>
        <c:majorUnit val="2000"/>
        <c:minorUnit val="2000"/>
      </c:valAx>
      <c:valAx>
        <c:axId val="112318336"/>
        <c:scaling>
          <c:orientation val="maxMin"/>
          <c:max val="7000"/>
          <c:min val="-10000"/>
        </c:scaling>
        <c:delete val="0"/>
        <c:axPos val="t"/>
        <c:numFmt formatCode="#,##0;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12319872"/>
        <c:crosses val="max"/>
        <c:crossBetween val="between"/>
        <c:majorUnit val="2000"/>
        <c:minorUnit val="2000"/>
      </c:valAx>
      <c:catAx>
        <c:axId val="112319872"/>
        <c:scaling>
          <c:orientation val="minMax"/>
        </c:scaling>
        <c:delete val="1"/>
        <c:axPos val="r"/>
        <c:majorTickMark val="out"/>
        <c:minorTickMark val="none"/>
        <c:tickLblPos val="nextTo"/>
        <c:crossAx val="11231833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95B06-08C1-4B89-8AB8-50B5430E165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E6E3B1-CD68-4AD5-BD58-32114926F782}" type="pres">
      <dgm:prSet presAssocID="{DC695B06-08C1-4B89-8AB8-50B5430E165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206088D-46EF-4992-805F-5C66E78B19BE}" type="presOf" srcId="{DC695B06-08C1-4B89-8AB8-50B5430E165F}" destId="{76E6E3B1-CD68-4AD5-BD58-32114926F78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0.7117</cdr:x>
      <cdr:y>0.26786</cdr:y>
    </cdr:from>
    <cdr:to>
      <cdr:x>0.74979</cdr:x>
      <cdr:y>0.9212</cdr:y>
    </cdr:to>
    <cdr:sp macro="" textlink="">
      <cdr:nvSpPr>
        <cdr:cNvPr id="5" name="正方形/長方形 4"/>
        <cdr:cNvSpPr/>
      </cdr:nvSpPr>
      <cdr:spPr>
        <a:xfrm xmlns:a="http://schemas.openxmlformats.org/drawingml/2006/main">
          <a:off x="5381036" y="1080120"/>
          <a:ext cx="288032" cy="26345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0.64454</cdr:x>
      <cdr:y>0.48214</cdr:y>
    </cdr:from>
    <cdr:to>
      <cdr:x>0.64454</cdr:x>
      <cdr:y>0.9212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4873263" y="1944216"/>
          <a:ext cx="0" cy="1770464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0.68313</cdr:x>
      <cdr:y>0.48214</cdr:y>
    </cdr:from>
    <cdr:to>
      <cdr:x>0.68313</cdr:x>
      <cdr:y>0.9212</cdr:y>
    </cdr:to>
    <cdr:cxnSp macro="">
      <cdr:nvCxnSpPr>
        <cdr:cNvPr id="4" name="直線コネクタ 3"/>
        <cdr:cNvCxnSpPr/>
      </cdr:nvCxnSpPr>
      <cdr:spPr>
        <a:xfrm xmlns:a="http://schemas.openxmlformats.org/drawingml/2006/main" flipV="1">
          <a:off x="5165012" y="1944216"/>
          <a:ext cx="0" cy="1770464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0.45625</cdr:x>
      <cdr:y>0.16463</cdr:y>
    </cdr:from>
    <cdr:to>
      <cdr:x>1</cdr:x>
      <cdr:y>0.27187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38977" y="548591"/>
          <a:ext cx="2787547" cy="357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dirty="0"/>
            <a:t>上位</a:t>
          </a:r>
          <a:r>
            <a:rPr lang="en-US" altLang="ja-JP" sz="1400" dirty="0"/>
            <a:t>10</a:t>
          </a:r>
          <a:r>
            <a:rPr lang="ja-JP" altLang="en-US" sz="1400" dirty="0"/>
            <a:t>項目　</a:t>
          </a:r>
          <a:r>
            <a:rPr lang="en-US" altLang="ja-JP" sz="1400" dirty="0"/>
            <a:t>N=1,014</a:t>
          </a:r>
          <a:r>
            <a:rPr lang="ja-JP" altLang="en-US" sz="1400" dirty="0"/>
            <a:t>（複数回答）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41-8FF9-43FB-A105-681AAF3D5B60}" type="datetimeFigureOut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16257-568D-4BC1-A87C-D1AB2B09B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29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スライド分けて大きく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42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目標値　棒グラフで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単位　万人とか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「自家用車が多い」だけでいい？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9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水害の被害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6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それぞれどういう提案につなげたか　口頭で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現状を踏まえる→課題はこのようになりました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63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なんで駅が出てきたか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9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これからどうしたいのか　維持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8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現時点での提案</a:t>
            </a:r>
          </a:p>
          <a:p>
            <a:r>
              <a:rPr kumimoji="1" lang="ja-JP" altLang="en-US" dirty="0" smtClean="0"/>
              <a:t>既存の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駅の機能の強化</a:t>
            </a:r>
            <a:endParaRPr kumimoji="1" lang="en-US" altLang="ja-JP" dirty="0" smtClean="0"/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道の駅</a:t>
            </a:r>
          </a:p>
          <a:p>
            <a:r>
              <a:rPr kumimoji="1" lang="ja-JP" altLang="en-US" dirty="0" smtClean="0"/>
              <a:t>水の駅</a:t>
            </a:r>
            <a:r>
              <a:rPr kumimoji="1" lang="en-US" altLang="ja-JP" dirty="0" smtClean="0"/>
              <a:t>(=</a:t>
            </a:r>
            <a:r>
              <a:rPr kumimoji="1" lang="ja-JP" altLang="en-US" dirty="0" smtClean="0"/>
              <a:t>港？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まちの駅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蔵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医療の駅</a:t>
            </a:r>
          </a:p>
          <a:p>
            <a:r>
              <a:rPr kumimoji="1" lang="ja-JP" altLang="en-US" dirty="0" smtClean="0"/>
              <a:t>防災</a:t>
            </a:r>
            <a:r>
              <a:rPr kumimoji="1" lang="en-US" altLang="ja-JP" dirty="0" smtClean="0"/>
              <a:t>Station</a:t>
            </a:r>
          </a:p>
          <a:p>
            <a:r>
              <a:rPr kumimoji="1" lang="ja-JP" altLang="en-US" dirty="0" smtClean="0"/>
              <a:t>防犯</a:t>
            </a:r>
            <a:r>
              <a:rPr kumimoji="1" lang="en-US" altLang="ja-JP" dirty="0" smtClean="0"/>
              <a:t>Station</a:t>
            </a:r>
          </a:p>
          <a:p>
            <a:r>
              <a:rPr kumimoji="1" lang="ja-JP" altLang="en-US" dirty="0" smtClean="0"/>
              <a:t>ふれあい</a:t>
            </a:r>
            <a:r>
              <a:rPr kumimoji="1" lang="en-US" altLang="ja-JP" dirty="0" smtClean="0"/>
              <a:t>Station</a:t>
            </a:r>
            <a:r>
              <a:rPr kumimoji="1" lang="ja-JP" altLang="en-US" dirty="0" smtClean="0"/>
              <a:t>（小学校にデイサービス的な）？</a:t>
            </a:r>
          </a:p>
          <a:p>
            <a:r>
              <a:rPr kumimoji="1" lang="ja-JP" altLang="en-US" dirty="0" smtClean="0"/>
              <a:t>情報</a:t>
            </a:r>
            <a:r>
              <a:rPr kumimoji="1" lang="en-US" altLang="ja-JP" dirty="0" smtClean="0"/>
              <a:t>Station</a:t>
            </a:r>
            <a:r>
              <a:rPr kumimoji="1" lang="ja-JP" altLang="en-US" dirty="0" smtClean="0"/>
              <a:t>（農地バンクなどの情報）</a:t>
            </a:r>
          </a:p>
          <a:p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α(</a:t>
            </a:r>
            <a:r>
              <a:rPr kumimoji="1" lang="ja-JP" altLang="en-US" dirty="0" smtClean="0"/>
              <a:t>駅をつなぐ交通</a:t>
            </a:r>
          </a:p>
          <a:p>
            <a:r>
              <a:rPr kumimoji="1" lang="ja-JP" altLang="en-US" dirty="0" smtClean="0"/>
              <a:t>公共交通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86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霞ヶ浦やラクスマリーナといった水資源の活用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798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霞ヶ浦やラクスマリーナといった水資源の活用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798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成功例と失敗例？の比較　可能なら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0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運営どうやって？後々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ふれあい　常に人の目があるような仕組み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8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60</a:t>
            </a:r>
            <a:r>
              <a:rPr kumimoji="1" lang="ja-JP" altLang="en-US" dirty="0" smtClean="0"/>
              <a:t>歳以上でまとめる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1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運営どうやって？後々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ふれあい　常に人の目があるような仕組み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8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のりあいタクシー利用者の満足度は高い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事業の収支、どこにちからを入れるか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概念的な駅と駅のつながり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情報のつながり　情報を共有など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361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05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29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47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渋滞の慢性化、公共交通への影響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71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鉄道のスライド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　　</a:t>
            </a:r>
          </a:p>
          <a:p>
            <a:r>
              <a:rPr kumimoji="1" lang="ja-JP" altLang="en-US" dirty="0" smtClean="0"/>
              <a:t>駅の利用者数の推移</a:t>
            </a:r>
          </a:p>
          <a:p>
            <a:r>
              <a:rPr kumimoji="1" lang="ja-JP" altLang="en-US" dirty="0" smtClean="0"/>
              <a:t>（交通は基本構想の既存の３駅強化につながる）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TX</a:t>
            </a:r>
            <a:r>
              <a:rPr kumimoji="1" lang="ja-JP" altLang="en-US" dirty="0" smtClean="0"/>
              <a:t>の影響を口頭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0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5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２つずつくらい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53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おおつ野への移転、中心市街地の空洞化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6257-568D-4BC1-A87C-D1AB2B09B8D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6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3B19322-8136-4017-9E6D-EC1A7C692060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700607" cy="365125"/>
          </a:xfrm>
        </p:spPr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Rectangle 9"/>
          <p:cNvSpPr/>
          <p:nvPr userDrawn="1"/>
        </p:nvSpPr>
        <p:spPr>
          <a:xfrm rot="5400000">
            <a:off x="4500562" y="-4500562"/>
            <a:ext cx="142876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9001124" y="4581128"/>
            <a:ext cx="142876" cy="26519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48D4436-E6A0-45EC-992A-D1BB91ACB57B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1DA3E50-1198-469B-8297-A74CD04072AF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CCE5778-1469-417C-A27B-936BC75B9EE7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493226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8435280" cy="536103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5001C23-2A09-4A9D-BD3A-BB030C2F9701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0070F5-CA9D-4788-B799-391245EE4A49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A8C0657-810D-45F7-BD5F-E6FB297205CD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B7AE8BA-F323-449C-BF6C-0C481AC1801C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749A18A-014A-401D-BF69-F628A29E98F1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917F78F-7FC7-4519-AB18-0CCF5D16ED99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FCD4155B-5207-45EF-8067-8D3820963683}" type="datetime1">
              <a:rPr kumimoji="1" lang="ja-JP" altLang="en-US" smtClean="0"/>
              <a:t>2012/3/1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209C36-4FAF-49BE-8663-FEB8F96E6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36327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1209C36-4FAF-49BE-8663-FEB8F96E6E8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 rot="5400000">
            <a:off x="4500562" y="-4500562"/>
            <a:ext cx="142876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直角三角形 9"/>
          <p:cNvSpPr/>
          <p:nvPr userDrawn="1"/>
        </p:nvSpPr>
        <p:spPr>
          <a:xfrm flipH="1" flipV="1">
            <a:off x="9001124" y="1371600"/>
            <a:ext cx="142876" cy="26519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eblo.jp/artstyle-ceremony/image-11040397625-11530483065.html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hart" Target="../charts/char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4_PANA\P104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014" y="136881"/>
            <a:ext cx="9088107" cy="68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6491064" cy="1616223"/>
          </a:xfrm>
          <a:solidFill>
            <a:schemeClr val="accent1">
              <a:lumMod val="20000"/>
              <a:lumOff val="80000"/>
              <a:alpha val="40000"/>
            </a:schemeClr>
          </a:solidFill>
        </p:spPr>
        <p:txBody>
          <a:bodyPr/>
          <a:lstStyle/>
          <a:p>
            <a:pPr algn="ctr"/>
            <a:r>
              <a:rPr lang="ja-JP" altLang="en-US" sz="1800" dirty="0" smtClean="0">
                <a:solidFill>
                  <a:schemeClr val="accent1"/>
                </a:solidFill>
              </a:rPr>
              <a:t>都市計画マスタープラン策定実習　第</a:t>
            </a:r>
            <a:r>
              <a:rPr lang="en-US" altLang="ja-JP" sz="1800" dirty="0" smtClean="0">
                <a:solidFill>
                  <a:schemeClr val="accent1"/>
                </a:solidFill>
              </a:rPr>
              <a:t>1</a:t>
            </a:r>
            <a:r>
              <a:rPr lang="ja-JP" altLang="en-US" sz="1800" dirty="0" smtClean="0">
                <a:solidFill>
                  <a:schemeClr val="accent1"/>
                </a:solidFill>
              </a:rPr>
              <a:t>回中間発表</a:t>
            </a:r>
            <a:r>
              <a:rPr lang="en-US" altLang="ja-JP" sz="4800" dirty="0" smtClean="0">
                <a:solidFill>
                  <a:schemeClr val="accent1"/>
                </a:solidFill>
              </a:rPr>
              <a:t/>
            </a:r>
            <a:br>
              <a:rPr lang="en-US" altLang="ja-JP" sz="4800" dirty="0" smtClean="0">
                <a:solidFill>
                  <a:schemeClr val="accent1"/>
                </a:solidFill>
              </a:rPr>
            </a:br>
            <a:r>
              <a:rPr lang="ja-JP" altLang="en-US" sz="4800" dirty="0" smtClean="0">
                <a:solidFill>
                  <a:schemeClr val="accent1"/>
                </a:solidFill>
              </a:rPr>
              <a:t>「○○」と「</a:t>
            </a:r>
            <a:r>
              <a:rPr lang="ja-JP" altLang="en-US" sz="4800" dirty="0">
                <a:solidFill>
                  <a:schemeClr val="accent1"/>
                </a:solidFill>
              </a:rPr>
              <a:t>駅</a:t>
            </a:r>
            <a:r>
              <a:rPr lang="ja-JP" altLang="en-US" sz="4800" dirty="0" smtClean="0">
                <a:solidFill>
                  <a:schemeClr val="accent1"/>
                </a:solidFill>
              </a:rPr>
              <a:t>」で創るまち</a:t>
            </a:r>
            <a:r>
              <a:rPr kumimoji="1" lang="en-US" altLang="ja-JP" sz="4800" dirty="0" smtClean="0">
                <a:solidFill>
                  <a:schemeClr val="accent1"/>
                </a:solidFill>
              </a:rPr>
              <a:t/>
            </a:r>
            <a:br>
              <a:rPr kumimoji="1" lang="en-US" altLang="ja-JP" sz="4800" dirty="0" smtClean="0">
                <a:solidFill>
                  <a:schemeClr val="accent1"/>
                </a:solidFill>
              </a:rPr>
            </a:br>
            <a:r>
              <a:rPr kumimoji="1" lang="en-US" altLang="ja-JP" sz="4000" dirty="0" smtClean="0">
                <a:solidFill>
                  <a:schemeClr val="accent1"/>
                </a:solidFill>
              </a:rPr>
              <a:t>~</a:t>
            </a:r>
            <a:r>
              <a:rPr kumimoji="1" lang="ja-JP" altLang="en-US" sz="4000" dirty="0" smtClean="0">
                <a:solidFill>
                  <a:schemeClr val="accent1"/>
                </a:solidFill>
              </a:rPr>
              <a:t>ほっとステーション土浦</a:t>
            </a:r>
            <a:r>
              <a:rPr lang="en-US" altLang="ja-JP" sz="4000" dirty="0">
                <a:solidFill>
                  <a:schemeClr val="accent1"/>
                </a:solidFill>
              </a:rPr>
              <a:t>~</a:t>
            </a:r>
            <a:endParaRPr kumimoji="1" lang="ja-JP" altLang="en-US" sz="4000" dirty="0">
              <a:solidFill>
                <a:schemeClr val="accent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64088" y="3861048"/>
            <a:ext cx="3473624" cy="2808312"/>
          </a:xfrm>
          <a:solidFill>
            <a:schemeClr val="accent1">
              <a:lumMod val="20000"/>
              <a:lumOff val="80000"/>
              <a:alpha val="27000"/>
            </a:schemeClr>
          </a:solidFill>
        </p:spPr>
        <p:txBody>
          <a:bodyPr>
            <a:normAutofit fontScale="92500" lnSpcReduction="10000"/>
          </a:bodyPr>
          <a:lstStyle/>
          <a:p>
            <a:pPr algn="r"/>
            <a:r>
              <a:rPr kumimoji="1" lang="ja-JP" altLang="en-US" b="1" dirty="0" smtClean="0">
                <a:solidFill>
                  <a:schemeClr val="accent1"/>
                </a:solidFill>
              </a:rPr>
              <a:t>マスタープラン策定実習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GP2</a:t>
            </a:r>
          </a:p>
          <a:p>
            <a:pPr algn="r"/>
            <a:r>
              <a:rPr lang="ja-JP" altLang="en-US" b="1" dirty="0" smtClean="0">
                <a:solidFill>
                  <a:schemeClr val="accent1"/>
                </a:solidFill>
              </a:rPr>
              <a:t>班長：鈴木絵里香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algn="r"/>
            <a:r>
              <a:rPr lang="ja-JP" altLang="en-US" b="1" dirty="0" smtClean="0">
                <a:solidFill>
                  <a:schemeClr val="accent1"/>
                </a:solidFill>
              </a:rPr>
              <a:t>副班長：田野井雄吾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algn="r"/>
            <a:r>
              <a:rPr lang="ja-JP" altLang="en-US" b="1" dirty="0" smtClean="0">
                <a:solidFill>
                  <a:schemeClr val="accent1"/>
                </a:solidFill>
              </a:rPr>
              <a:t>飯村友理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algn="r"/>
            <a:r>
              <a:rPr lang="ja-JP" altLang="en-US" b="1" dirty="0" smtClean="0">
                <a:solidFill>
                  <a:schemeClr val="accent1"/>
                </a:solidFill>
              </a:rPr>
              <a:t>小菅伊織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algn="r"/>
            <a:r>
              <a:rPr lang="ja-JP" altLang="en-US" b="1" dirty="0" smtClean="0">
                <a:solidFill>
                  <a:schemeClr val="accent1"/>
                </a:solidFill>
              </a:rPr>
              <a:t>村上純一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algn="r"/>
            <a:r>
              <a:rPr lang="en-US" altLang="ja-JP" b="1" dirty="0" smtClean="0">
                <a:solidFill>
                  <a:schemeClr val="accent1"/>
                </a:solidFill>
              </a:rPr>
              <a:t>TA</a:t>
            </a:r>
            <a:r>
              <a:rPr lang="ja-JP" altLang="en-US" b="1" dirty="0" smtClean="0">
                <a:solidFill>
                  <a:schemeClr val="accent1"/>
                </a:solidFill>
              </a:rPr>
              <a:t>：澤田敏規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0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交通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鉄道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864096"/>
          </a:xfrm>
        </p:spPr>
        <p:txBody>
          <a:bodyPr/>
          <a:lstStyle/>
          <a:p>
            <a:r>
              <a:rPr lang="en-US" altLang="ja-JP" dirty="0" smtClean="0"/>
              <a:t>JR</a:t>
            </a:r>
            <a:r>
              <a:rPr lang="ja-JP" altLang="en-US" dirty="0" smtClean="0"/>
              <a:t>常磐線（神立駅、土浦駅、荒川沖駅）</a:t>
            </a:r>
            <a:endParaRPr lang="en-US" altLang="ja-JP" dirty="0" smtClean="0"/>
          </a:p>
          <a:p>
            <a:endParaRPr lang="en-US" altLang="ja-JP" dirty="0" smtClean="0">
              <a:solidFill>
                <a:schemeClr val="tx2"/>
              </a:solidFill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5221"/>
              </p:ext>
            </p:extLst>
          </p:nvPr>
        </p:nvGraphicFramePr>
        <p:xfrm>
          <a:off x="827584" y="1340396"/>
          <a:ext cx="7056784" cy="388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930577" y="4653136"/>
            <a:ext cx="3106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/>
              <a:t>グラフ：</a:t>
            </a:r>
            <a:r>
              <a:rPr lang="en-US" altLang="ja-JP" sz="1050" dirty="0" smtClean="0"/>
              <a:t>JR</a:t>
            </a:r>
            <a:r>
              <a:rPr lang="ja-JP" altLang="en-US" sz="1050" dirty="0" smtClean="0"/>
              <a:t>東日本　各駅の乗車人員数</a:t>
            </a:r>
            <a:r>
              <a:rPr kumimoji="1" lang="ja-JP" altLang="en-US" sz="1050" dirty="0" smtClean="0"/>
              <a:t>より作成</a:t>
            </a:r>
            <a:endParaRPr kumimoji="1" lang="ja-JP" altLang="en-US" sz="1050" dirty="0"/>
          </a:p>
        </p:txBody>
      </p:sp>
      <p:sp>
        <p:nvSpPr>
          <p:cNvPr id="14" name="角丸四角形 13"/>
          <p:cNvSpPr/>
          <p:nvPr/>
        </p:nvSpPr>
        <p:spPr>
          <a:xfrm>
            <a:off x="1187624" y="5312062"/>
            <a:ext cx="6296340" cy="92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利用者数</a:t>
            </a:r>
            <a:r>
              <a:rPr kumimoji="1" lang="ja-JP" altLang="en-US" sz="2800" dirty="0" smtClean="0"/>
              <a:t>は減少傾向</a:t>
            </a:r>
            <a:endParaRPr kumimoji="1" lang="en-US" altLang="ja-JP" sz="2800" dirty="0" smtClean="0"/>
          </a:p>
          <a:p>
            <a:pPr algn="ctr"/>
            <a:r>
              <a:rPr lang="ja-JP" altLang="en-US" sz="2400" dirty="0"/>
              <a:t>常磐</a:t>
            </a:r>
            <a:r>
              <a:rPr lang="ja-JP" altLang="en-US" sz="2400" dirty="0" smtClean="0"/>
              <a:t>線の東京駅延伸がどのように影響するか</a:t>
            </a:r>
            <a:endParaRPr kumimoji="1" lang="ja-JP" altLang="en-US" sz="24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3384469" y="2060104"/>
            <a:ext cx="1008112" cy="432048"/>
          </a:xfrm>
          <a:prstGeom prst="wedgeRoundRectCallout">
            <a:avLst>
              <a:gd name="adj1" fmla="val -20833"/>
              <a:gd name="adj2" fmla="val 823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TX</a:t>
            </a: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開通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市民</a:t>
            </a:r>
            <a:r>
              <a:rPr lang="ja-JP" altLang="en-US" sz="2800" dirty="0">
                <a:solidFill>
                  <a:srgbClr val="465E9C"/>
                </a:solidFill>
              </a:rPr>
              <a:t>（平成</a:t>
            </a:r>
            <a:r>
              <a:rPr lang="en-US" altLang="ja-JP" sz="2800" dirty="0">
                <a:solidFill>
                  <a:srgbClr val="465E9C"/>
                </a:solidFill>
              </a:rPr>
              <a:t>22</a:t>
            </a:r>
            <a:r>
              <a:rPr lang="ja-JP" altLang="en-US" sz="2800" dirty="0">
                <a:solidFill>
                  <a:srgbClr val="465E9C"/>
                </a:solidFill>
              </a:rPr>
              <a:t>年土浦市民満足度調査より）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11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087703"/>
              </p:ext>
            </p:extLst>
          </p:nvPr>
        </p:nvGraphicFramePr>
        <p:xfrm>
          <a:off x="35496" y="764704"/>
          <a:ext cx="89289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82960" y="494116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ja-JP" altLang="en-US" sz="2400" dirty="0">
                <a:solidFill>
                  <a:prstClr val="black"/>
                </a:solidFill>
              </a:rPr>
              <a:t>愛着を持って</a:t>
            </a:r>
            <a:r>
              <a:rPr lang="ja-JP" altLang="en-US" sz="2400" dirty="0" smtClean="0">
                <a:solidFill>
                  <a:prstClr val="black"/>
                </a:solidFill>
              </a:rPr>
              <a:t>いない人</a:t>
            </a:r>
            <a:r>
              <a:rPr lang="ja-JP" altLang="en-US" sz="2400" dirty="0">
                <a:solidFill>
                  <a:prstClr val="black"/>
                </a:solidFill>
              </a:rPr>
              <a:t>の割合は年齢が</a:t>
            </a:r>
            <a:r>
              <a:rPr lang="ja-JP" altLang="en-US" sz="2400" dirty="0" smtClean="0">
                <a:solidFill>
                  <a:prstClr val="black"/>
                </a:solidFill>
              </a:rPr>
              <a:t>低いほど多い傾向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11560" y="5517232"/>
            <a:ext cx="7632848" cy="68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white"/>
                </a:solidFill>
              </a:rPr>
              <a:t>若い</a:t>
            </a:r>
            <a:r>
              <a:rPr lang="ja-JP" altLang="en-US" sz="2800" dirty="0" smtClean="0">
                <a:solidFill>
                  <a:prstClr val="white"/>
                </a:solidFill>
              </a:rPr>
              <a:t>世代の市民も愛着を持てるまちにする</a:t>
            </a:r>
            <a:endParaRPr lang="en-US" altLang="ja-JP" sz="28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市民</a:t>
            </a:r>
            <a:r>
              <a:rPr lang="ja-JP" altLang="en-US" sz="2800" dirty="0">
                <a:solidFill>
                  <a:srgbClr val="465E9C"/>
                </a:solidFill>
              </a:rPr>
              <a:t>（平成</a:t>
            </a:r>
            <a:r>
              <a:rPr lang="en-US" altLang="ja-JP" sz="2800" dirty="0">
                <a:solidFill>
                  <a:srgbClr val="465E9C"/>
                </a:solidFill>
              </a:rPr>
              <a:t>22</a:t>
            </a:r>
            <a:r>
              <a:rPr lang="ja-JP" altLang="en-US" sz="2800" dirty="0">
                <a:solidFill>
                  <a:srgbClr val="465E9C"/>
                </a:solidFill>
              </a:rPr>
              <a:t>年土浦市民満足度調査より）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12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8367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市民の満足度が低い施策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350100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市民の重要度が高い施策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7504" y="4024228"/>
            <a:ext cx="5923334" cy="201622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l"/>
            </a:pPr>
            <a:r>
              <a:rPr lang="ja-JP" altLang="en-US" sz="2400" dirty="0">
                <a:solidFill>
                  <a:prstClr val="black"/>
                </a:solidFill>
              </a:rPr>
              <a:t>湖や川をきれいにする対策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400" dirty="0" smtClean="0">
                <a:solidFill>
                  <a:prstClr val="black"/>
                </a:solidFill>
              </a:rPr>
              <a:t>病院</a:t>
            </a:r>
            <a:r>
              <a:rPr lang="ja-JP" altLang="en-US" sz="2400" dirty="0">
                <a:solidFill>
                  <a:prstClr val="black"/>
                </a:solidFill>
              </a:rPr>
              <a:t>等</a:t>
            </a:r>
            <a:r>
              <a:rPr lang="ja-JP" altLang="en-US" sz="2400" dirty="0" smtClean="0">
                <a:solidFill>
                  <a:prstClr val="black"/>
                </a:solidFill>
              </a:rPr>
              <a:t>の</a:t>
            </a:r>
            <a:r>
              <a:rPr lang="ja-JP" altLang="en-US" sz="2400" dirty="0">
                <a:solidFill>
                  <a:prstClr val="black"/>
                </a:solidFill>
              </a:rPr>
              <a:t>医療施設・診療</a:t>
            </a:r>
            <a:r>
              <a:rPr lang="ja-JP" altLang="en-US" sz="2400" dirty="0" smtClean="0">
                <a:solidFill>
                  <a:prstClr val="black"/>
                </a:solidFill>
              </a:rPr>
              <a:t>体制（特に救急）</a:t>
            </a:r>
            <a:endParaRPr lang="ja-JP" alt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400" dirty="0">
                <a:solidFill>
                  <a:prstClr val="black"/>
                </a:solidFill>
              </a:rPr>
              <a:t>通学路、歩道などの交通安全</a:t>
            </a:r>
            <a:r>
              <a:rPr lang="ja-JP" altLang="en-US" sz="2400" dirty="0" smtClean="0">
                <a:solidFill>
                  <a:prstClr val="black"/>
                </a:solidFill>
              </a:rPr>
              <a:t>対策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400" dirty="0" smtClean="0">
                <a:solidFill>
                  <a:prstClr val="black"/>
                </a:solidFill>
              </a:rPr>
              <a:t>バリアフリーによる施設や道路の整備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400" dirty="0" smtClean="0">
                <a:solidFill>
                  <a:prstClr val="black"/>
                </a:solidFill>
              </a:rPr>
              <a:t>救急・消防体制の整備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228184" y="764704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中心市街地活性化とアクセスの向上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228184" y="1556792"/>
            <a:ext cx="27363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交通弱者対策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228184" y="2132856"/>
            <a:ext cx="27363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公園等の整備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228184" y="2708920"/>
            <a:ext cx="2736304" cy="72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霞ヶ浦を活用した観光</a:t>
            </a:r>
            <a:endParaRPr lang="en-US" altLang="ja-JP" sz="2400" dirty="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496" y="1350060"/>
            <a:ext cx="6030838" cy="201622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u"/>
            </a:pPr>
            <a:r>
              <a:rPr lang="ja-JP" altLang="en-US" sz="2400" dirty="0">
                <a:solidFill>
                  <a:prstClr val="black"/>
                </a:solidFill>
              </a:rPr>
              <a:t>中心市街地の</a:t>
            </a:r>
            <a:r>
              <a:rPr lang="ja-JP" altLang="en-US" sz="2400" dirty="0" smtClean="0">
                <a:solidFill>
                  <a:prstClr val="black"/>
                </a:solidFill>
              </a:rPr>
              <a:t>にぎわい</a:t>
            </a:r>
            <a:r>
              <a:rPr lang="ja-JP" altLang="en-US" sz="2400" dirty="0">
                <a:solidFill>
                  <a:prstClr val="black"/>
                </a:solidFill>
              </a:rPr>
              <a:t>対策</a:t>
            </a:r>
            <a:r>
              <a:rPr lang="ja-JP" altLang="en-US" sz="2400" dirty="0" smtClean="0">
                <a:solidFill>
                  <a:prstClr val="black"/>
                </a:solidFill>
              </a:rPr>
              <a:t>や駐車場整備</a:t>
            </a:r>
            <a:endParaRPr lang="ja-JP" alt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ja-JP" altLang="en-US" sz="2400" dirty="0">
                <a:solidFill>
                  <a:prstClr val="black"/>
                </a:solidFill>
              </a:rPr>
              <a:t>公共のバス路線や鉄道などの</a:t>
            </a:r>
            <a:r>
              <a:rPr lang="ja-JP" altLang="en-US" sz="2400" dirty="0" smtClean="0">
                <a:solidFill>
                  <a:prstClr val="black"/>
                </a:solidFill>
              </a:rPr>
              <a:t>交通網整備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ja-JP" altLang="en-US" sz="2400" dirty="0" smtClean="0">
                <a:solidFill>
                  <a:prstClr val="black"/>
                </a:solidFill>
              </a:rPr>
              <a:t>バリアフリーによる施設や道路の整備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ja-JP" altLang="en-US" sz="2400" dirty="0" smtClean="0">
                <a:solidFill>
                  <a:prstClr val="black"/>
                </a:solidFill>
              </a:rPr>
              <a:t>公園、子供の遊び場等の整備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ja-JP" altLang="en-US" sz="2400" dirty="0">
                <a:solidFill>
                  <a:prstClr val="black"/>
                </a:solidFill>
              </a:rPr>
              <a:t>資源</a:t>
            </a:r>
            <a:r>
              <a:rPr lang="ja-JP" altLang="en-US" sz="2400" dirty="0" smtClean="0">
                <a:solidFill>
                  <a:prstClr val="black"/>
                </a:solidFill>
              </a:rPr>
              <a:t>を</a:t>
            </a:r>
            <a:r>
              <a:rPr lang="ja-JP" altLang="en-US" sz="2400" dirty="0">
                <a:solidFill>
                  <a:prstClr val="black"/>
                </a:solidFill>
              </a:rPr>
              <a:t>活かした</a:t>
            </a:r>
            <a:r>
              <a:rPr lang="ja-JP" altLang="en-US" sz="2400" dirty="0" smtClean="0">
                <a:solidFill>
                  <a:prstClr val="black"/>
                </a:solidFill>
              </a:rPr>
              <a:t>観光の振興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228184" y="3717032"/>
            <a:ext cx="2736304" cy="674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white"/>
                </a:solidFill>
              </a:rPr>
              <a:t>水とふれあう場所の整備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229606" y="4463534"/>
            <a:ext cx="27363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利用しやすい医療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229606" y="5039598"/>
            <a:ext cx="273488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歩道等の整備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229606" y="5615662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white"/>
                </a:solidFill>
              </a:rPr>
              <a:t>迅速な出動のための渋滞解消</a:t>
            </a:r>
            <a:endParaRPr lang="en-US" altLang="ja-JP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マスプラ\医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22886" r="12128" b="17743"/>
          <a:stretch/>
        </p:blipFill>
        <p:spPr bwMode="auto">
          <a:xfrm>
            <a:off x="1656256" y="565267"/>
            <a:ext cx="3794533" cy="44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矢印コネクタ 12"/>
          <p:cNvCxnSpPr>
            <a:stCxn id="14" idx="6"/>
          </p:cNvCxnSpPr>
          <p:nvPr/>
        </p:nvCxnSpPr>
        <p:spPr>
          <a:xfrm>
            <a:off x="3799417" y="3006054"/>
            <a:ext cx="760102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>
            <a:spLocks noChangeAspect="1"/>
          </p:cNvSpPr>
          <p:nvPr/>
        </p:nvSpPr>
        <p:spPr>
          <a:xfrm flipV="1">
            <a:off x="3597673" y="2905182"/>
            <a:ext cx="201744" cy="201744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46205" y="1100705"/>
            <a:ext cx="1731498" cy="35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土浦協同病院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3698545" y="1455355"/>
            <a:ext cx="1206703" cy="15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039" y="3913504"/>
            <a:ext cx="1638752" cy="1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864168" y="2822335"/>
            <a:ext cx="140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高齢化率（</a:t>
            </a:r>
            <a:r>
              <a:rPr lang="en-US" altLang="ja-JP" sz="1600" dirty="0" smtClean="0">
                <a:solidFill>
                  <a:prstClr val="black"/>
                </a:solidFill>
              </a:rPr>
              <a:t>%</a:t>
            </a:r>
            <a:r>
              <a:rPr lang="ja-JP" altLang="en-US" sz="1600" dirty="0" smtClean="0">
                <a:solidFill>
                  <a:prstClr val="black"/>
                </a:solidFill>
              </a:rPr>
              <a:t>）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4072" y="3052708"/>
            <a:ext cx="44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0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1443" y="4664529"/>
            <a:ext cx="44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42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2" t="88355" r="19056" b="869"/>
          <a:stretch/>
        </p:blipFill>
        <p:spPr bwMode="auto">
          <a:xfrm>
            <a:off x="3698545" y="4196182"/>
            <a:ext cx="1881567" cy="7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医療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13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87804" y="4942180"/>
            <a:ext cx="522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市内の地区別高齢化率と医療機関の立地状況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92485" y="5445224"/>
            <a:ext cx="7884876" cy="793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white"/>
                </a:solidFill>
              </a:rPr>
              <a:t>土浦協同病院移転によって現在より交通の不便な立地に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724128" y="1952764"/>
            <a:ext cx="2664296" cy="2308324"/>
            <a:chOff x="5400092" y="2203935"/>
            <a:chExt cx="2664296" cy="2308324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5400092" y="2203935"/>
              <a:ext cx="26642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 smtClean="0"/>
                <a:t>駅近隣地区にある土浦協同病院</a:t>
              </a:r>
              <a:endParaRPr lang="en-US" altLang="ja-JP" sz="2400" dirty="0" smtClean="0"/>
            </a:p>
            <a:p>
              <a:pPr algn="ctr"/>
              <a:endParaRPr lang="en-US" altLang="ja-JP" sz="2400" dirty="0" smtClean="0"/>
            </a:p>
            <a:p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</a:rPr>
                <a:t>おおつ野ヒルズ</a:t>
              </a:r>
              <a:r>
                <a:rPr lang="ja-JP" altLang="en-US" sz="2400" dirty="0" smtClean="0"/>
                <a:t>に移転予定</a:t>
              </a:r>
              <a:endParaRPr lang="ja-JP" altLang="en-US" sz="2400" dirty="0"/>
            </a:p>
          </p:txBody>
        </p:sp>
        <p:sp>
          <p:nvSpPr>
            <p:cNvPr id="26" name="下矢印 25"/>
            <p:cNvSpPr/>
            <p:nvPr/>
          </p:nvSpPr>
          <p:spPr>
            <a:xfrm>
              <a:off x="6498214" y="3006053"/>
              <a:ext cx="468052" cy="7461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6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26" name="Picture 2" descr="C:\Users\tanoi90\Desktop\まちかど蔵『大徳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79" y="3078324"/>
            <a:ext cx="2170111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oi90\Desktop\亀城公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79" y="168629"/>
            <a:ext cx="2227949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oi90\Desktop\まちかど蔵「野村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49" y="1623880"/>
            <a:ext cx="2189204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noi90\Desktop\旧土浦中学校本館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37" y="4533575"/>
            <a:ext cx="2195642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550337" y="755871"/>
            <a:ext cx="219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亀城公園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46073" y="1936006"/>
            <a:ext cx="219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まち</a:t>
            </a:r>
            <a:r>
              <a:rPr lang="ja-JP" altLang="en-US" sz="2400" dirty="0" smtClean="0"/>
              <a:t>かど蔵</a:t>
            </a:r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『</a:t>
            </a:r>
            <a:r>
              <a:rPr kumimoji="1" lang="ja-JP" altLang="en-US" sz="2400" dirty="0" smtClean="0"/>
              <a:t>野村</a:t>
            </a:r>
            <a:r>
              <a:rPr kumimoji="1" lang="en-US" altLang="ja-JP" sz="2400" dirty="0" smtClean="0"/>
              <a:t>』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45869" y="3390450"/>
            <a:ext cx="219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まち</a:t>
            </a:r>
            <a:r>
              <a:rPr lang="ja-JP" altLang="en-US" sz="2400" dirty="0" smtClean="0"/>
              <a:t>かど蔵</a:t>
            </a:r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『</a:t>
            </a:r>
            <a:r>
              <a:rPr lang="ja-JP" altLang="en-US" sz="2400" dirty="0"/>
              <a:t>大徳</a:t>
            </a:r>
            <a:r>
              <a:rPr kumimoji="1" lang="en-US" altLang="ja-JP" sz="2400" dirty="0" smtClean="0"/>
              <a:t>』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62132" y="4845701"/>
            <a:ext cx="219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旧制土浦小学校本館</a:t>
            </a:r>
            <a:endParaRPr lang="en-US" altLang="ja-JP" sz="2400" dirty="0" smtClean="0"/>
          </a:p>
        </p:txBody>
      </p:sp>
      <p:pic>
        <p:nvPicPr>
          <p:cNvPr id="10" name="Picture 6" descr="C:\Users\tanoi90\Desktop\土浦観光写真集\土浦市立博物館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4" y="1632366"/>
            <a:ext cx="21526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tanoi90\Desktop\土浦観光写真集\小町の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20" y="3079131"/>
            <a:ext cx="2240629" cy="14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2358896" y="1936006"/>
            <a:ext cx="219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土浦</a:t>
            </a:r>
            <a:r>
              <a:rPr lang="ja-JP" altLang="en-US" sz="2400" dirty="0" smtClean="0"/>
              <a:t>市立</a:t>
            </a:r>
            <a:endParaRPr lang="en-US" altLang="ja-JP" sz="2400" dirty="0" smtClean="0"/>
          </a:p>
          <a:p>
            <a:pPr algn="ctr"/>
            <a:r>
              <a:rPr lang="ja-JP" altLang="en-US" sz="2400" dirty="0"/>
              <a:t>博物館</a:t>
            </a:r>
            <a:endParaRPr lang="en-US" altLang="ja-JP" sz="24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4578" y="3575115"/>
            <a:ext cx="219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小町</a:t>
            </a:r>
            <a:r>
              <a:rPr lang="ja-JP" altLang="en-US" sz="2400" dirty="0" smtClean="0"/>
              <a:t>の里</a:t>
            </a:r>
            <a:endParaRPr lang="en-US" altLang="ja-JP" sz="24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3580" y="896254"/>
            <a:ext cx="439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1" lang="ja-JP" altLang="en-US" sz="3200" dirty="0" smtClean="0"/>
              <a:t>歴史資産</a:t>
            </a:r>
            <a:endParaRPr kumimoji="1" lang="en-US" altLang="ja-JP" sz="3200" dirty="0" smtClean="0"/>
          </a:p>
        </p:txBody>
      </p:sp>
      <p:pic>
        <p:nvPicPr>
          <p:cNvPr id="14" name="Picture 9" descr="C:\Users\tanoi90\Desktop\土浦観光写真集\上高津貝塚ふるさと歴史の広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0" y="4518376"/>
            <a:ext cx="21717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2308724" y="4923872"/>
            <a:ext cx="219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上高津貝塚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ふるさと歴史の広場</a:t>
            </a:r>
            <a:endParaRPr lang="en-US" altLang="ja-JP" dirty="0" smtClean="0"/>
          </a:p>
        </p:txBody>
      </p:sp>
      <p:sp>
        <p:nvSpPr>
          <p:cNvPr id="44" name="ホームベース 43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45" name="山形 44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46" name="山形 45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47" name="山形 46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48" name="山形 47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49" name="山形 48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6947" y="601199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写真：土浦市</a:t>
            </a:r>
            <a:r>
              <a:rPr kumimoji="1" lang="en-US" altLang="ja-JP" sz="1200" dirty="0" smtClean="0"/>
              <a:t>HP</a:t>
            </a:r>
            <a:r>
              <a:rPr lang="ja-JP" altLang="en-US" sz="1200" dirty="0" smtClean="0"/>
              <a:t>観光・文化より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54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6" grpId="0"/>
      <p:bldP spid="37" grpId="0"/>
      <p:bldP spid="4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32599" y="895151"/>
            <a:ext cx="439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/>
              <a:t>自然</a:t>
            </a:r>
            <a:r>
              <a:rPr lang="ja-JP" altLang="en-US" sz="3200" dirty="0" smtClean="0"/>
              <a:t>資産</a:t>
            </a:r>
            <a:endParaRPr lang="en-US" altLang="ja-JP" sz="3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27" name="Picture 3" descr="C:\Users\tanoi90\Desktop\土浦市総合公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5" y="1536749"/>
            <a:ext cx="2149586" cy="14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anoi90\Desktop\観光帆曳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65" y="4547390"/>
            <a:ext cx="2149586" cy="14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anoi90\Desktop\朝日展望公園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43" y="3058128"/>
            <a:ext cx="2149586" cy="14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noi90\Desktop\土浦港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65" y="1607874"/>
            <a:ext cx="2149586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anoi90\Desktop\土浦観光写真集\霞ヶ浦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5" y="181195"/>
            <a:ext cx="2182877" cy="14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550337" y="713045"/>
            <a:ext cx="219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霞ヶ浦</a:t>
            </a:r>
            <a:endParaRPr lang="en-US" altLang="ja-JP" sz="20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63090" y="2113416"/>
            <a:ext cx="219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土浦港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31586" y="3580942"/>
            <a:ext cx="219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朝日展望公園</a:t>
            </a:r>
            <a:endParaRPr lang="en-US" altLang="ja-JP" sz="20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46073" y="4961334"/>
            <a:ext cx="219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観光帆曳船</a:t>
            </a:r>
            <a:endParaRPr lang="en-US" altLang="ja-JP" sz="20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29239" y="2151448"/>
            <a:ext cx="219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土浦市総合公園</a:t>
            </a:r>
            <a:endParaRPr lang="en-US" altLang="ja-JP" sz="20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2598" y="3563331"/>
            <a:ext cx="223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つくばりんりんロード*</a:t>
            </a:r>
            <a:endParaRPr lang="en-US" altLang="ja-JP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39935" y="5130611"/>
            <a:ext cx="219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筑波山*</a:t>
            </a:r>
            <a:endParaRPr lang="en-US" altLang="ja-JP" dirty="0" smtClean="0"/>
          </a:p>
        </p:txBody>
      </p:sp>
      <p:pic>
        <p:nvPicPr>
          <p:cNvPr id="3074" name="Picture 2" descr="C:\Users\tanoi90\Desktop\土浦観光写真集\筑波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" y="4503867"/>
            <a:ext cx="216493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ホームベース 17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9" name="山形 18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0" name="山形 19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1" name="山形 20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2" name="山形 21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3" name="山形 22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28536" y="6024014"/>
            <a:ext cx="421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*</a:t>
            </a:r>
            <a:r>
              <a:rPr lang="en-US" altLang="ja-JP" sz="1200" dirty="0" smtClean="0"/>
              <a:t>:</a:t>
            </a:r>
            <a:r>
              <a:rPr lang="ja-JP" altLang="en-US" sz="1200" dirty="0" smtClean="0"/>
              <a:t>つくば市</a:t>
            </a:r>
            <a:r>
              <a:rPr lang="en-US" altLang="ja-JP" sz="1200" dirty="0" smtClean="0"/>
              <a:t>HP</a:t>
            </a:r>
            <a:r>
              <a:rPr lang="ja-JP" altLang="en-US" sz="1200" dirty="0" smtClean="0"/>
              <a:t>より　</a:t>
            </a:r>
            <a:r>
              <a:rPr kumimoji="1" lang="ja-JP" altLang="en-US" sz="1200" dirty="0" smtClean="0"/>
              <a:t>他写真：土浦市</a:t>
            </a:r>
            <a:r>
              <a:rPr kumimoji="1" lang="en-US" altLang="ja-JP" sz="1200" dirty="0" smtClean="0"/>
              <a:t>HP</a:t>
            </a:r>
            <a:r>
              <a:rPr lang="ja-JP" altLang="en-US" sz="1200" dirty="0" smtClean="0"/>
              <a:t>観光・文化より</a:t>
            </a:r>
            <a:endParaRPr kumimoji="1" lang="ja-JP" altLang="en-US" sz="1200" dirty="0"/>
          </a:p>
        </p:txBody>
      </p:sp>
      <p:pic>
        <p:nvPicPr>
          <p:cNvPr id="1026" name="Picture 2" descr="C:\Users\tanoi90\Desktop\土浦観光写真集\つくばりんりんロード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41" y="3063125"/>
            <a:ext cx="1977629" cy="14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6" grpId="0"/>
      <p:bldP spid="37" grpId="0"/>
      <p:bldP spid="4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32" name="Picture 8" descr="C:\Users\tanoi90\Desktop\きららまつ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76" y="1616624"/>
            <a:ext cx="2182877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anoi90\Desktop\土浦カレーフェスティバ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20" y="3063125"/>
            <a:ext cx="2187695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anoi90\Desktop\かすみがうらマラソ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10" y="4533575"/>
            <a:ext cx="2197333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anoi90\Desktop\土浦桜まつり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3" y="1616624"/>
            <a:ext cx="2171016" cy="14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新しいスタイルの葬儀社社長 つじたくの日記-土浦花火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53" y="168629"/>
            <a:ext cx="2182877" cy="1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550337" y="586594"/>
            <a:ext cx="219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土浦全国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花火</a:t>
            </a:r>
            <a:r>
              <a:rPr lang="ja-JP" altLang="en-US" sz="2000" dirty="0"/>
              <a:t>競技大会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63090" y="2113416"/>
            <a:ext cx="219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きららまつり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45869" y="3452410"/>
            <a:ext cx="219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土浦カレー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フェスティバル</a:t>
            </a:r>
            <a:endParaRPr lang="en-US" altLang="ja-JP" sz="20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46073" y="4961334"/>
            <a:ext cx="219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かすみが</a:t>
            </a:r>
            <a:r>
              <a:rPr lang="ja-JP" altLang="en-US" sz="2000" dirty="0" smtClean="0"/>
              <a:t>うら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マラソン</a:t>
            </a:r>
            <a:endParaRPr lang="en-US" altLang="ja-JP" sz="20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29239" y="2151448"/>
            <a:ext cx="219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土浦さくらまつり</a:t>
            </a:r>
            <a:endParaRPr lang="en-US" altLang="ja-JP" sz="20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6549" y="3435549"/>
            <a:ext cx="219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ウィンター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フェスティバル</a:t>
            </a:r>
            <a:endParaRPr lang="en-US" altLang="ja-JP" sz="20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32600" y="895152"/>
            <a:ext cx="439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 smtClean="0"/>
              <a:t>イベント</a:t>
            </a:r>
            <a:endParaRPr kumimoji="1" lang="en-US" altLang="ja-JP" sz="3200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39935" y="5130611"/>
            <a:ext cx="219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土浦まちなか元気市</a:t>
            </a:r>
            <a:endParaRPr lang="en-US" altLang="ja-JP" dirty="0" smtClean="0"/>
          </a:p>
        </p:txBody>
      </p:sp>
      <p:pic>
        <p:nvPicPr>
          <p:cNvPr id="2050" name="Picture 2" descr="C:\Users\tanoi90\Desktop\土浦観光写真集\ウィンターフェスティバル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35" y="3075117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oi90\Desktop\土浦観光写真集\土浦まちなか元気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0" y="4503867"/>
            <a:ext cx="21717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ホームベース 18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0" name="山形 19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1" name="山形 20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2" name="山形 21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3" name="山形 22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4" name="山形 23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96947" y="601199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写真：土浦市</a:t>
            </a:r>
            <a:r>
              <a:rPr kumimoji="1" lang="en-US" altLang="ja-JP" sz="1200" dirty="0" smtClean="0"/>
              <a:t>HP</a:t>
            </a:r>
            <a:r>
              <a:rPr lang="ja-JP" altLang="en-US" sz="1200" dirty="0" smtClean="0"/>
              <a:t>観光・文化より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89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6" grpId="0"/>
      <p:bldP spid="37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山形 10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24128" y="6065359"/>
            <a:ext cx="3250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/>
              <a:t>グラフ：平成</a:t>
            </a:r>
            <a:r>
              <a:rPr kumimoji="1" lang="en-US" altLang="ja-JP" sz="1050" dirty="0" smtClean="0"/>
              <a:t>16~22</a:t>
            </a:r>
            <a:r>
              <a:rPr kumimoji="1" lang="ja-JP" altLang="en-US" sz="1050" dirty="0" smtClean="0"/>
              <a:t>年度茨城県観光動態調査より作成</a:t>
            </a:r>
            <a:endParaRPr kumimoji="1" lang="ja-JP" altLang="en-US" sz="1050" dirty="0"/>
          </a:p>
        </p:txBody>
      </p:sp>
      <p:sp>
        <p:nvSpPr>
          <p:cNvPr id="9" name="正方形/長方形 8"/>
          <p:cNvSpPr/>
          <p:nvPr/>
        </p:nvSpPr>
        <p:spPr>
          <a:xfrm>
            <a:off x="5576395" y="2852936"/>
            <a:ext cx="288032" cy="16984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807474"/>
              </p:ext>
            </p:extLst>
          </p:nvPr>
        </p:nvGraphicFramePr>
        <p:xfrm>
          <a:off x="703132" y="836712"/>
          <a:ext cx="756083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576395" y="2564904"/>
            <a:ext cx="29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？</a:t>
            </a:r>
            <a:endParaRPr kumimoji="1" lang="ja-JP" altLang="en-US" sz="2400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6084168" y="1916832"/>
            <a:ext cx="0" cy="263456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6372200" y="1916832"/>
            <a:ext cx="0" cy="263456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084168" y="1916832"/>
            <a:ext cx="28803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553642" y="17167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目標値：</a:t>
            </a:r>
            <a:r>
              <a:rPr kumimoji="1" lang="en-US" altLang="ja-JP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171</a:t>
            </a:r>
            <a:r>
              <a:rPr kumimoji="1" lang="ja-JP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万人</a:t>
            </a:r>
            <a:endParaRPr kumimoji="1" lang="ja-JP" alt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61907" y="5009331"/>
            <a:ext cx="7416824" cy="1052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H23</a:t>
            </a:r>
            <a:r>
              <a:rPr lang="ja-JP" altLang="en-US" sz="2400" dirty="0">
                <a:solidFill>
                  <a:schemeClr val="bg1"/>
                </a:solidFill>
              </a:rPr>
              <a:t>年度は震災の影響等で減少が予想</a:t>
            </a:r>
            <a:r>
              <a:rPr lang="ja-JP" altLang="en-US" sz="2400" dirty="0" smtClean="0">
                <a:solidFill>
                  <a:schemeClr val="bg1"/>
                </a:solidFill>
              </a:rPr>
              <a:t>される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H24</a:t>
            </a:r>
            <a:r>
              <a:rPr lang="ja-JP" altLang="en-US" sz="2400" dirty="0">
                <a:solidFill>
                  <a:schemeClr val="bg1"/>
                </a:solidFill>
              </a:rPr>
              <a:t>年度に目標の</a:t>
            </a:r>
            <a:r>
              <a:rPr lang="en-US" altLang="ja-JP" sz="2400" dirty="0">
                <a:solidFill>
                  <a:schemeClr val="bg1"/>
                </a:solidFill>
              </a:rPr>
              <a:t>171</a:t>
            </a:r>
            <a:r>
              <a:rPr lang="ja-JP" altLang="en-US" sz="2400" dirty="0">
                <a:solidFill>
                  <a:schemeClr val="bg1"/>
                </a:solidFill>
              </a:rPr>
              <a:t>万人を達成できる</a:t>
            </a:r>
            <a:r>
              <a:rPr lang="ja-JP" altLang="en-US" sz="2400" dirty="0" smtClean="0">
                <a:solidFill>
                  <a:schemeClr val="bg1"/>
                </a:solidFill>
              </a:rPr>
              <a:t>か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>
            <a:endCxn id="18" idx="1"/>
          </p:cNvCxnSpPr>
          <p:nvPr/>
        </p:nvCxnSpPr>
        <p:spPr>
          <a:xfrm>
            <a:off x="6084168" y="1916832"/>
            <a:ext cx="46947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010007"/>
              </p:ext>
            </p:extLst>
          </p:nvPr>
        </p:nvGraphicFramePr>
        <p:xfrm>
          <a:off x="82115" y="825127"/>
          <a:ext cx="4345869" cy="273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1560" y="3379191"/>
            <a:ext cx="320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平成</a:t>
            </a:r>
            <a:r>
              <a:rPr kumimoji="1" lang="en-US" altLang="ja-JP" sz="1200" dirty="0" smtClean="0"/>
              <a:t>22</a:t>
            </a:r>
            <a:r>
              <a:rPr kumimoji="1" lang="ja-JP" altLang="en-US" sz="1200" dirty="0" smtClean="0"/>
              <a:t>年度茨城県観光動態調査より作成</a:t>
            </a:r>
            <a:endParaRPr kumimoji="1" lang="ja-JP" altLang="en-US" sz="1200" dirty="0"/>
          </a:p>
        </p:txBody>
      </p:sp>
      <p:sp>
        <p:nvSpPr>
          <p:cNvPr id="11" name="山形 10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30645" y="2525825"/>
            <a:ext cx="1584176" cy="57606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6240" y="4077072"/>
            <a:ext cx="375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ja-JP" altLang="en-US" sz="2000" dirty="0" smtClean="0"/>
              <a:t>観光資源として自然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霞ヶ浦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を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活かせていない</a:t>
            </a:r>
            <a:endParaRPr lang="en-US" altLang="ja-JP" sz="2000" dirty="0" smtClean="0"/>
          </a:p>
        </p:txBody>
      </p:sp>
      <p:sp>
        <p:nvSpPr>
          <p:cNvPr id="25" name="円/楕円 24"/>
          <p:cNvSpPr/>
          <p:nvPr/>
        </p:nvSpPr>
        <p:spPr>
          <a:xfrm>
            <a:off x="827584" y="2495734"/>
            <a:ext cx="1008112" cy="57606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96737"/>
              </p:ext>
            </p:extLst>
          </p:nvPr>
        </p:nvGraphicFramePr>
        <p:xfrm>
          <a:off x="3821131" y="2843703"/>
          <a:ext cx="5126524" cy="33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5004048" y="6021288"/>
            <a:ext cx="328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H</a:t>
            </a:r>
            <a:r>
              <a:rPr lang="en-US" altLang="ja-JP" sz="1200" dirty="0"/>
              <a:t>22</a:t>
            </a:r>
            <a:r>
              <a:rPr kumimoji="1" lang="ja-JP" altLang="en-US" sz="1200" dirty="0" smtClean="0"/>
              <a:t>年度土浦市民満足度調査報告書より作成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14821" y="743744"/>
            <a:ext cx="486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ja-JP" altLang="en-US" sz="2000" dirty="0" smtClean="0"/>
              <a:t>イベントのない月の観光客数が少ない</a:t>
            </a:r>
            <a:endParaRPr kumimoji="1" lang="en-US" altLang="ja-JP" sz="2000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4214821" y="1198800"/>
            <a:ext cx="4533643" cy="56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一</a:t>
            </a:r>
            <a:r>
              <a:rPr kumimoji="1" lang="ja-JP" altLang="en-US" b="1" dirty="0" smtClean="0"/>
              <a:t>年を通して観光客を呼び込む工夫が必要</a:t>
            </a:r>
            <a:endParaRPr kumimoji="1" lang="en-US" altLang="ja-JP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14821" y="1836058"/>
            <a:ext cx="486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ja-JP" altLang="en-US" sz="2000" dirty="0" smtClean="0"/>
              <a:t>冬季の観光客数が少ない</a:t>
            </a:r>
            <a:endParaRPr lang="en-US" altLang="ja-JP" sz="20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214820" y="2205326"/>
            <a:ext cx="4533643" cy="56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冬季に観光客を呼込む工夫が必要</a:t>
            </a:r>
            <a:endParaRPr kumimoji="1" lang="en-US" altLang="ja-JP" b="1" dirty="0" smtClean="0"/>
          </a:p>
        </p:txBody>
      </p:sp>
      <p:sp>
        <p:nvSpPr>
          <p:cNvPr id="33" name="角丸四角形 32"/>
          <p:cNvSpPr/>
          <p:nvPr/>
        </p:nvSpPr>
        <p:spPr>
          <a:xfrm>
            <a:off x="82115" y="5229200"/>
            <a:ext cx="4067945" cy="56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自然を活かした観光の売り込みが</a:t>
            </a:r>
            <a:r>
              <a:rPr lang="ja-JP" altLang="en-US" b="1" dirty="0" smtClean="0"/>
              <a:t>必要</a:t>
            </a:r>
            <a:endParaRPr kumimoji="1" lang="en-US" altLang="ja-JP" b="1" dirty="0" smtClean="0"/>
          </a:p>
        </p:txBody>
      </p:sp>
      <p:sp>
        <p:nvSpPr>
          <p:cNvPr id="34" name="円/楕円 33"/>
          <p:cNvSpPr/>
          <p:nvPr/>
        </p:nvSpPr>
        <p:spPr>
          <a:xfrm>
            <a:off x="2014739" y="2528291"/>
            <a:ext cx="423850" cy="57606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30645" y="2525825"/>
            <a:ext cx="1584176" cy="57606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081595" y="3749656"/>
            <a:ext cx="2964745" cy="948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8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5" grpId="0" animBg="1"/>
      <p:bldP spid="30" grpId="0"/>
      <p:bldP spid="13" grpId="0" animBg="1"/>
      <p:bldP spid="31" grpId="0"/>
      <p:bldP spid="32" grpId="0" animBg="1"/>
      <p:bldP spid="33" grpId="0" animBg="1"/>
      <p:bldP spid="34" grpId="0" animBg="1"/>
      <p:bldP spid="3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20212" r="10630"/>
          <a:stretch/>
        </p:blipFill>
        <p:spPr bwMode="auto">
          <a:xfrm>
            <a:off x="165323" y="3456733"/>
            <a:ext cx="4734276" cy="27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防犯・防災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" y="764704"/>
            <a:ext cx="5732318" cy="12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" y="2309913"/>
            <a:ext cx="7056784" cy="87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328606" y="3106980"/>
            <a:ext cx="61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東日本</a:t>
            </a:r>
            <a:r>
              <a:rPr lang="ja-JP" altLang="en-US" dirty="0"/>
              <a:t>大震災に</a:t>
            </a:r>
            <a:r>
              <a:rPr lang="ja-JP" altLang="en-US" dirty="0" smtClean="0"/>
              <a:t>よる土浦市のライフライン</a:t>
            </a:r>
            <a:r>
              <a:rPr lang="ja-JP" altLang="en-US" dirty="0"/>
              <a:t>への</a:t>
            </a:r>
            <a:r>
              <a:rPr lang="ja-JP" altLang="en-US" dirty="0" smtClean="0"/>
              <a:t>被害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6820" y="1879898"/>
            <a:ext cx="550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桜川の氾濫による市内の被害状況の履歴</a:t>
            </a:r>
            <a:endParaRPr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228183" y="764704"/>
            <a:ext cx="2499327" cy="1400017"/>
          </a:xfrm>
          <a:prstGeom prst="wedgeRoundRectCallout">
            <a:avLst>
              <a:gd name="adj1" fmla="val -32520"/>
              <a:gd name="adj2" fmla="val 772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市民へのヒアリングでも「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ライフラインが弱い、復旧に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週間もかかった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」という声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4373" y="6064112"/>
            <a:ext cx="595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千</a:t>
            </a:r>
            <a:r>
              <a:rPr kumimoji="1" lang="ja-JP" altLang="en-US" dirty="0" smtClean="0"/>
              <a:t>人当たり刑法認知件数（</a:t>
            </a:r>
            <a:r>
              <a:rPr kumimoji="1" lang="en-US" altLang="ja-JP" dirty="0" smtClean="0"/>
              <a:t>H.21</a:t>
            </a:r>
            <a:r>
              <a:rPr kumimoji="1" lang="ja-JP" altLang="en-US" dirty="0" smtClean="0"/>
              <a:t>）上位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市町村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04578" y="3717032"/>
            <a:ext cx="62811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5127110" y="3489007"/>
            <a:ext cx="3600400" cy="1336205"/>
          </a:xfrm>
          <a:prstGeom prst="wedgeRoundRectCallout">
            <a:avLst>
              <a:gd name="adj1" fmla="val -63382"/>
              <a:gd name="adj2" fmla="val -210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特</a:t>
            </a:r>
            <a:r>
              <a:rPr lang="ja-JP" altLang="en-US" sz="2000" dirty="0" smtClean="0">
                <a:solidFill>
                  <a:schemeClr val="tx1"/>
                </a:solidFill>
              </a:rPr>
              <a:t>に</a:t>
            </a:r>
            <a:r>
              <a:rPr lang="en-US" altLang="ja-JP" sz="2000" dirty="0" smtClean="0">
                <a:solidFill>
                  <a:schemeClr val="tx1"/>
                </a:solidFill>
              </a:rPr>
              <a:t>JR</a:t>
            </a:r>
            <a:r>
              <a:rPr lang="ja-JP" altLang="en-US" sz="2000" dirty="0" smtClean="0">
                <a:solidFill>
                  <a:schemeClr val="tx1"/>
                </a:solidFill>
              </a:rPr>
              <a:t>土浦駅を中心とした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常磐線</a:t>
            </a:r>
            <a:r>
              <a:rPr lang="ja-JP" altLang="en-US" sz="2000" dirty="0" smtClean="0">
                <a:solidFill>
                  <a:srgbClr val="FF0000"/>
                </a:solidFill>
              </a:rPr>
              <a:t>駅周辺</a:t>
            </a:r>
            <a:r>
              <a:rPr lang="ja-JP" altLang="en-US" sz="2000" dirty="0" smtClean="0">
                <a:solidFill>
                  <a:schemeClr val="tx1"/>
                </a:solidFill>
              </a:rPr>
              <a:t>に犯罪数集中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滞在人口や都市機能の多さ？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004048" y="5055443"/>
            <a:ext cx="3723462" cy="978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地震・</a:t>
            </a:r>
            <a:r>
              <a:rPr lang="ja-JP" altLang="en-US" sz="2400" dirty="0" smtClean="0"/>
              <a:t>洪水対策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駅</a:t>
            </a:r>
            <a:r>
              <a:rPr lang="ja-JP" altLang="en-US" sz="2400" dirty="0"/>
              <a:t>周辺の</a:t>
            </a:r>
            <a:r>
              <a:rPr lang="ja-JP" altLang="en-US" sz="2400" dirty="0" smtClean="0"/>
              <a:t>防犯対策の強化が必要</a:t>
            </a:r>
            <a:endParaRPr lang="ja-JP" altLang="en-US" sz="2400" dirty="0"/>
          </a:p>
        </p:txBody>
      </p:sp>
      <p:sp>
        <p:nvSpPr>
          <p:cNvPr id="3" name="下矢印 2"/>
          <p:cNvSpPr/>
          <p:nvPr/>
        </p:nvSpPr>
        <p:spPr>
          <a:xfrm rot="10800000">
            <a:off x="6764239" y="4144421"/>
            <a:ext cx="432296" cy="29269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81927"/>
              </p:ext>
            </p:extLst>
          </p:nvPr>
        </p:nvGraphicFramePr>
        <p:xfrm>
          <a:off x="457200" y="908050"/>
          <a:ext cx="8362950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ホームベース 5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7" name="山形 6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57200" y="980728"/>
            <a:ext cx="83632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100" dirty="0" smtClean="0"/>
              <a:t>・近年の動向</a:t>
            </a:r>
            <a:endParaRPr lang="en-US" altLang="ja-JP" sz="3100" dirty="0" smtClean="0"/>
          </a:p>
          <a:p>
            <a:r>
              <a:rPr lang="ja-JP" altLang="en-US" sz="3100" dirty="0" smtClean="0"/>
              <a:t>平成１７年８月　つくばエクスプレス　開業</a:t>
            </a:r>
            <a:endParaRPr lang="en-US" altLang="ja-JP" sz="3100" dirty="0" smtClean="0"/>
          </a:p>
          <a:p>
            <a:r>
              <a:rPr lang="ja-JP" altLang="en-US" sz="3100" dirty="0" smtClean="0"/>
              <a:t>平成１８年２月　新治村と合併</a:t>
            </a:r>
            <a:endParaRPr lang="en-US" altLang="ja-JP" sz="3100" dirty="0" smtClean="0"/>
          </a:p>
          <a:p>
            <a:r>
              <a:rPr lang="ja-JP" altLang="en-US" sz="3100" dirty="0" smtClean="0"/>
              <a:t>平成２１年５月　イオンモール土浦　開業</a:t>
            </a:r>
            <a:endParaRPr lang="en-US" altLang="ja-JP" sz="3100" dirty="0" smtClean="0"/>
          </a:p>
          <a:p>
            <a:r>
              <a:rPr lang="ja-JP" altLang="en-US" sz="3100" dirty="0" smtClean="0"/>
              <a:t>平成２３年３月　東日本大震災</a:t>
            </a:r>
            <a:endParaRPr lang="en-US" altLang="ja-JP" sz="3100" dirty="0" smtClean="0"/>
          </a:p>
          <a:p>
            <a:endParaRPr lang="en-US" altLang="ja-JP" sz="1800" dirty="0" smtClean="0"/>
          </a:p>
          <a:p>
            <a:r>
              <a:rPr lang="ja-JP" altLang="en-US" sz="3100" dirty="0" smtClean="0"/>
              <a:t>・</a:t>
            </a:r>
            <a:r>
              <a:rPr lang="ja-JP" altLang="en-US" sz="3100" dirty="0"/>
              <a:t>地理</a:t>
            </a:r>
            <a:endParaRPr lang="en-US" altLang="ja-JP" sz="3100" dirty="0"/>
          </a:p>
          <a:p>
            <a:r>
              <a:rPr lang="ja-JP" altLang="en-US" sz="3100" dirty="0"/>
              <a:t>東京から約</a:t>
            </a:r>
            <a:r>
              <a:rPr lang="en-US" altLang="ja-JP" sz="3100" dirty="0"/>
              <a:t>60</a:t>
            </a:r>
            <a:r>
              <a:rPr lang="ja-JP" altLang="en-US" sz="3100" dirty="0"/>
              <a:t>ｋｍ</a:t>
            </a:r>
            <a:endParaRPr lang="en-US" altLang="ja-JP" sz="3100" dirty="0"/>
          </a:p>
          <a:p>
            <a:r>
              <a:rPr lang="ja-JP" altLang="en-US" sz="3100" dirty="0"/>
              <a:t>水戸から約</a:t>
            </a:r>
            <a:r>
              <a:rPr lang="en-US" altLang="ja-JP" sz="3100" dirty="0"/>
              <a:t>40</a:t>
            </a:r>
            <a:r>
              <a:rPr lang="ja-JP" altLang="en-US" sz="3100" dirty="0"/>
              <a:t>ｋｍ</a:t>
            </a:r>
            <a:endParaRPr lang="en-US" altLang="ja-JP" sz="3100" dirty="0"/>
          </a:p>
          <a:p>
            <a:endParaRPr lang="en-US" altLang="ja-JP" sz="1800" dirty="0" smtClean="0"/>
          </a:p>
          <a:p>
            <a:r>
              <a:rPr lang="ja-JP" altLang="en-US" sz="3100" dirty="0" smtClean="0"/>
              <a:t>・面積　</a:t>
            </a:r>
            <a:r>
              <a:rPr lang="en-US" altLang="ja-JP" sz="3100" dirty="0" smtClean="0"/>
              <a:t>122.99k</a:t>
            </a:r>
            <a:r>
              <a:rPr lang="ja-JP" altLang="en-US" sz="3100" dirty="0" smtClean="0"/>
              <a:t>㎡（霞ヶ浦含む）</a:t>
            </a:r>
            <a:endParaRPr lang="en-US" altLang="ja-JP" sz="3100" dirty="0" smtClean="0"/>
          </a:p>
          <a:p>
            <a:r>
              <a:rPr lang="ja-JP" altLang="en-US" sz="3100" dirty="0" smtClean="0"/>
              <a:t>・人口　</a:t>
            </a:r>
            <a:r>
              <a:rPr lang="en-US" altLang="ja-JP" sz="3100" dirty="0" smtClean="0"/>
              <a:t>143,475</a:t>
            </a:r>
            <a:r>
              <a:rPr lang="ja-JP" altLang="en-US" sz="3100" dirty="0" smtClean="0"/>
              <a:t>人（平成</a:t>
            </a:r>
            <a:r>
              <a:rPr lang="en-US" altLang="ja-JP" sz="3100" dirty="0" smtClean="0"/>
              <a:t>23</a:t>
            </a:r>
            <a:r>
              <a:rPr lang="ja-JP" altLang="en-US" sz="3100" dirty="0" smtClean="0"/>
              <a:t>年</a:t>
            </a:r>
            <a:r>
              <a:rPr lang="en-US" altLang="ja-JP" sz="3100" dirty="0" smtClean="0"/>
              <a:t>12</a:t>
            </a:r>
            <a:r>
              <a:rPr lang="ja-JP" altLang="en-US" sz="3100" dirty="0" smtClean="0"/>
              <a:t>月</a:t>
            </a:r>
            <a:r>
              <a:rPr lang="en-US" altLang="ja-JP" sz="3100" dirty="0" smtClean="0"/>
              <a:t>1</a:t>
            </a:r>
            <a:r>
              <a:rPr lang="ja-JP" altLang="en-US" sz="3100" dirty="0" smtClean="0"/>
              <a:t>日現在）</a:t>
            </a:r>
            <a:endParaRPr lang="en-US" altLang="ja-JP" sz="3100" dirty="0" smtClean="0"/>
          </a:p>
          <a:p>
            <a:endParaRPr lang="en-US" altLang="ja-JP" sz="3100" dirty="0" smtClean="0"/>
          </a:p>
          <a:p>
            <a:endParaRPr lang="en-US" altLang="ja-JP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038450" cy="30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7022031" y="5601560"/>
            <a:ext cx="17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http://www.hanjoki.com/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07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lang="ja-JP" altLang="en-US" dirty="0" smtClean="0"/>
              <a:t>課題抽出</a:t>
            </a:r>
            <a:endParaRPr kumimoji="1" lang="ja-JP" altLang="en-US" dirty="0"/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413568"/>
              </p:ext>
            </p:extLst>
          </p:nvPr>
        </p:nvGraphicFramePr>
        <p:xfrm>
          <a:off x="457200" y="908050"/>
          <a:ext cx="8395414" cy="5041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4520"/>
                <a:gridCol w="6800894"/>
              </a:tblGrid>
              <a:tr h="5041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課題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人口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少子化の進行を抑制、高齢化への対策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農業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smtClean="0"/>
                        <a:t>農業従事者の減少・後継者</a:t>
                      </a:r>
                      <a:r>
                        <a:rPr kumimoji="1" lang="ja-JP" altLang="en-US" sz="2400" dirty="0" smtClean="0"/>
                        <a:t>不足の解消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工業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おおつ野ヒルズへの企業誘致、土地の有効活用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商業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駅周辺商店街の活性化、空き店舗の有効活用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交通</a:t>
                      </a:r>
                      <a:endParaRPr kumimoji="1" lang="en-US" altLang="ja-JP" sz="2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慢性的な道路混雑の解消、公共交通の利用増進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市民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若者の地域愛着度、市民生活の向上（公園、交通）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医療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土浦協同病院の移転による交通不便への対策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観光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自然資源の活用、</a:t>
                      </a:r>
                      <a:r>
                        <a:rPr kumimoji="1" lang="en-US" altLang="ja-JP" sz="2400" dirty="0" smtClean="0"/>
                        <a:t>1</a:t>
                      </a:r>
                      <a:r>
                        <a:rPr kumimoji="1" lang="ja-JP" altLang="en-US" sz="2400" dirty="0" smtClean="0"/>
                        <a:t>年を通した観光客の誘致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防災・防犯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/>
                        <a:t>地震・洪水対策、駅周辺の防犯対策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51521" y="2456794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子供も大人も高齢者も</a:t>
            </a:r>
            <a:r>
              <a:rPr lang="ja-JP" altLang="en-US" sz="2800" dirty="0">
                <a:solidFill>
                  <a:schemeClr val="accent5"/>
                </a:solidFill>
              </a:rPr>
              <a:t>「ほっと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」</a:t>
            </a:r>
            <a:r>
              <a:rPr lang="ja-JP" altLang="en-US" sz="2400" dirty="0" smtClean="0"/>
              <a:t>するまち</a:t>
            </a:r>
            <a:endParaRPr lang="en-US" altLang="ja-JP" sz="2400" dirty="0" smtClean="0"/>
          </a:p>
          <a:p>
            <a:r>
              <a:rPr lang="en-US" altLang="ja-JP" sz="2400" dirty="0" smtClean="0"/>
              <a:t>			</a:t>
            </a:r>
            <a:r>
              <a:rPr lang="ja-JP" altLang="en-US" sz="2400" dirty="0" smtClean="0"/>
              <a:t>＝</a:t>
            </a:r>
            <a:r>
              <a:rPr lang="ja-JP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安心して快適に過ごせる</a:t>
            </a:r>
            <a:endParaRPr kumimoji="1" lang="en-US" altLang="ja-JP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2400" dirty="0" smtClean="0"/>
              <a:t>住む人も来る人も</a:t>
            </a:r>
            <a:r>
              <a:rPr lang="ja-JP" altLang="en-US" sz="2800" dirty="0">
                <a:solidFill>
                  <a:schemeClr val="accent5"/>
                </a:solidFill>
              </a:rPr>
              <a:t>「ぽっと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」</a:t>
            </a:r>
            <a:r>
              <a:rPr lang="ja-JP" altLang="en-US" sz="2400" dirty="0" smtClean="0"/>
              <a:t>するまち</a:t>
            </a:r>
            <a:endParaRPr lang="en-US" altLang="ja-JP" sz="2400" dirty="0" smtClean="0"/>
          </a:p>
          <a:p>
            <a:r>
              <a:rPr lang="en-US" altLang="ja-JP" sz="2400" dirty="0" smtClean="0"/>
              <a:t>		</a:t>
            </a:r>
            <a:r>
              <a:rPr lang="ja-JP" altLang="en-US" sz="2400" dirty="0" smtClean="0"/>
              <a:t>　　＝</a:t>
            </a:r>
            <a:r>
              <a:rPr lang="ja-JP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まちに惚れる、愛着</a:t>
            </a:r>
            <a:r>
              <a:rPr lang="ja-JP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を</a:t>
            </a:r>
            <a:r>
              <a:rPr lang="ja-JP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持つ</a:t>
            </a:r>
            <a:endParaRPr kumimoji="1" lang="en-US" altLang="ja-JP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400" dirty="0" smtClean="0"/>
              <a:t>農業も工業も商業も観光も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「</a:t>
            </a:r>
            <a:r>
              <a:rPr lang="ja-JP" altLang="en-US" sz="2800" dirty="0">
                <a:solidFill>
                  <a:schemeClr val="accent5"/>
                </a:solidFill>
              </a:rPr>
              <a:t>ホット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」</a:t>
            </a:r>
            <a:r>
              <a:rPr lang="ja-JP" altLang="en-US" sz="2400" dirty="0" smtClean="0"/>
              <a:t>なまち</a:t>
            </a:r>
            <a:endParaRPr lang="en-US" altLang="ja-JP" sz="2400" dirty="0" smtClean="0"/>
          </a:p>
          <a:p>
            <a:r>
              <a:rPr lang="en-US" altLang="ja-JP" sz="2400" dirty="0" smtClean="0"/>
              <a:t>				</a:t>
            </a:r>
            <a:r>
              <a:rPr lang="ja-JP" altLang="en-US" sz="2400" dirty="0" smtClean="0"/>
              <a:t>＝</a:t>
            </a:r>
            <a:r>
              <a:rPr lang="ja-JP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熱い、活発</a:t>
            </a:r>
            <a:r>
              <a:rPr lang="ja-JP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な産業</a:t>
            </a:r>
            <a:endParaRPr lang="en-US" altLang="ja-JP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基本構想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H:\3年次\マスタープラン策定実習\土浦市さく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695176"/>
            <a:ext cx="2016225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1206227" y="908720"/>
            <a:ext cx="6768752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「○○」と「駅」で創るまち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ほっとステーション土浦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51521" y="5123259"/>
            <a:ext cx="864095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そうしたまちを創るために</a:t>
            </a:r>
            <a:r>
              <a:rPr lang="ja-JP" altLang="en-US" sz="2800" dirty="0">
                <a:solidFill>
                  <a:schemeClr val="tx1"/>
                </a:solidFill>
              </a:rPr>
              <a:t>拠点</a:t>
            </a:r>
            <a:r>
              <a:rPr lang="en-US" altLang="ja-JP" sz="2800" dirty="0">
                <a:solidFill>
                  <a:schemeClr val="tx1"/>
                </a:solidFill>
              </a:rPr>
              <a:t>=</a:t>
            </a:r>
            <a:r>
              <a:rPr lang="ja-JP" altLang="en-US" sz="2800" dirty="0">
                <a:solidFill>
                  <a:schemeClr val="accent5"/>
                </a:solidFill>
              </a:rPr>
              <a:t>「駅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」「</a:t>
            </a:r>
            <a:r>
              <a:rPr lang="en-US" altLang="ja-JP" sz="2800" dirty="0" smtClean="0">
                <a:solidFill>
                  <a:schemeClr val="accent5"/>
                </a:solidFill>
              </a:rPr>
              <a:t>Station</a:t>
            </a:r>
            <a:r>
              <a:rPr lang="ja-JP" altLang="en-US" sz="2800" dirty="0" smtClean="0">
                <a:solidFill>
                  <a:schemeClr val="accent5"/>
                </a:solidFill>
              </a:rPr>
              <a:t>」</a:t>
            </a:r>
            <a:r>
              <a:rPr lang="ja-JP" altLang="en-US" sz="2400" dirty="0" smtClean="0">
                <a:solidFill>
                  <a:schemeClr val="tx1"/>
                </a:solidFill>
              </a:rPr>
              <a:t>を</a:t>
            </a:r>
            <a:r>
              <a:rPr lang="ja-JP" altLang="en-US" sz="2400" dirty="0">
                <a:solidFill>
                  <a:schemeClr val="tx1"/>
                </a:solidFill>
              </a:rPr>
              <a:t>整備していく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accent5"/>
                </a:solidFill>
              </a:rPr>
              <a:t>「駅」</a:t>
            </a:r>
            <a:r>
              <a:rPr lang="en-US" altLang="ja-JP" sz="2400" dirty="0">
                <a:solidFill>
                  <a:schemeClr val="tx1"/>
                </a:solidFill>
              </a:rPr>
              <a:t>=</a:t>
            </a:r>
            <a:r>
              <a:rPr lang="ja-JP" altLang="en-US" sz="2400" dirty="0">
                <a:solidFill>
                  <a:schemeClr val="accent1"/>
                </a:solidFill>
              </a:rPr>
              <a:t>人</a:t>
            </a:r>
            <a:r>
              <a:rPr lang="en-US" altLang="ja-JP" sz="2400" dirty="0">
                <a:solidFill>
                  <a:schemeClr val="accent1"/>
                </a:solidFill>
              </a:rPr>
              <a:t>×</a:t>
            </a:r>
            <a:r>
              <a:rPr lang="ja-JP" altLang="en-US" sz="2400" dirty="0">
                <a:solidFill>
                  <a:schemeClr val="accent1"/>
                </a:solidFill>
              </a:rPr>
              <a:t>人</a:t>
            </a:r>
            <a:r>
              <a:rPr lang="ja-JP" altLang="en-US" sz="2400" dirty="0">
                <a:solidFill>
                  <a:schemeClr val="tx1"/>
                </a:solidFill>
              </a:rPr>
              <a:t>・</a:t>
            </a:r>
            <a:r>
              <a:rPr lang="ja-JP" altLang="en-US" sz="2400" dirty="0">
                <a:solidFill>
                  <a:schemeClr val="accent4"/>
                </a:solidFill>
              </a:rPr>
              <a:t>人</a:t>
            </a:r>
            <a:r>
              <a:rPr lang="en-US" altLang="ja-JP" sz="2400" dirty="0">
                <a:solidFill>
                  <a:schemeClr val="accent4"/>
                </a:solidFill>
              </a:rPr>
              <a:t>×</a:t>
            </a:r>
            <a:r>
              <a:rPr lang="ja-JP" altLang="en-US" sz="2400" dirty="0">
                <a:solidFill>
                  <a:schemeClr val="accent4"/>
                </a:solidFill>
              </a:rPr>
              <a:t>モノ</a:t>
            </a:r>
            <a:r>
              <a:rPr lang="ja-JP" altLang="en-US" sz="2400" dirty="0">
                <a:solidFill>
                  <a:schemeClr val="tx1"/>
                </a:solidFill>
              </a:rPr>
              <a:t>・</a:t>
            </a:r>
            <a:r>
              <a:rPr lang="ja-JP" altLang="en-US" sz="2400" dirty="0">
                <a:solidFill>
                  <a:schemeClr val="bg2">
                    <a:lumMod val="75000"/>
                  </a:schemeClr>
                </a:solidFill>
              </a:rPr>
              <a:t>モノ</a:t>
            </a:r>
            <a:r>
              <a:rPr lang="en-US" altLang="ja-JP" sz="2400" dirty="0">
                <a:solidFill>
                  <a:schemeClr val="bg2">
                    <a:lumMod val="75000"/>
                  </a:schemeClr>
                </a:solidFill>
              </a:rPr>
              <a:t>×</a:t>
            </a:r>
            <a:r>
              <a:rPr lang="ja-JP" altLang="en-US" sz="2400" dirty="0">
                <a:solidFill>
                  <a:schemeClr val="bg2">
                    <a:lumMod val="75000"/>
                  </a:schemeClr>
                </a:solidFill>
              </a:rPr>
              <a:t>モノ</a:t>
            </a:r>
            <a:r>
              <a:rPr lang="ja-JP" altLang="en-US" sz="2400" dirty="0">
                <a:solidFill>
                  <a:schemeClr val="tx1"/>
                </a:solidFill>
              </a:rPr>
              <a:t>の結節点となり、触れ合う場所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lang="ja-JP" altLang="en-US" dirty="0"/>
              <a:t>将来</a:t>
            </a:r>
            <a:r>
              <a:rPr kumimoji="1" lang="ja-JP" altLang="en-US" dirty="0" smtClean="0"/>
              <a:t>人口フレーム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4" name="コンテンツ プレースホルダー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10136"/>
              </p:ext>
            </p:extLst>
          </p:nvPr>
        </p:nvGraphicFramePr>
        <p:xfrm>
          <a:off x="2267744" y="1844824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直線コネクタ 17"/>
          <p:cNvCxnSpPr/>
          <p:nvPr/>
        </p:nvCxnSpPr>
        <p:spPr>
          <a:xfrm>
            <a:off x="7308304" y="2420888"/>
            <a:ext cx="0" cy="3168352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3563888" y="3789040"/>
            <a:ext cx="3312368" cy="1224136"/>
          </a:xfrm>
          <a:prstGeom prst="wedgeRoundRectCallout">
            <a:avLst>
              <a:gd name="adj1" fmla="val 62846"/>
              <a:gd name="adj2" fmla="val -129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2032</a:t>
            </a:r>
            <a:r>
              <a:rPr kumimoji="1" lang="ja-JP" altLang="en-US" sz="2800" dirty="0" smtClean="0"/>
              <a:t>年 計画人口</a:t>
            </a:r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140,000</a:t>
            </a:r>
            <a:r>
              <a:rPr lang="ja-JP" altLang="en-US" sz="2800" dirty="0" smtClean="0"/>
              <a:t>人</a:t>
            </a:r>
            <a:endParaRPr kumimoji="1" lang="ja-JP" altLang="en-US" sz="2800" dirty="0"/>
          </a:p>
        </p:txBody>
      </p:sp>
      <p:sp>
        <p:nvSpPr>
          <p:cNvPr id="25" name="角丸四角形 24"/>
          <p:cNvSpPr/>
          <p:nvPr/>
        </p:nvSpPr>
        <p:spPr>
          <a:xfrm>
            <a:off x="719572" y="908720"/>
            <a:ext cx="48245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コーホート分析と年齢構成より、</a:t>
            </a:r>
            <a:endParaRPr lang="en-US" altLang="ja-JP" sz="2400" dirty="0"/>
          </a:p>
          <a:p>
            <a:pPr algn="ctr"/>
            <a:r>
              <a:rPr lang="ja-JP" altLang="en-US" sz="2400" dirty="0" smtClean="0"/>
              <a:t>今後、人口</a:t>
            </a:r>
            <a:r>
              <a:rPr lang="ja-JP" altLang="en-US" sz="2400" dirty="0"/>
              <a:t>の減少は避けられない</a:t>
            </a:r>
            <a:endParaRPr lang="en-US" altLang="ja-JP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0" y="2924944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圏央道開通</a:t>
            </a:r>
            <a:endParaRPr kumimoji="1" lang="en-US" altLang="ja-JP" sz="2400" dirty="0" smtClean="0"/>
          </a:p>
        </p:txBody>
      </p:sp>
      <p:sp>
        <p:nvSpPr>
          <p:cNvPr id="27" name="角丸四角形 26"/>
          <p:cNvSpPr/>
          <p:nvPr/>
        </p:nvSpPr>
        <p:spPr>
          <a:xfrm>
            <a:off x="236898" y="3931915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常磐</a:t>
            </a:r>
            <a:r>
              <a:rPr lang="ja-JP" altLang="en-US" sz="2400" dirty="0" smtClean="0"/>
              <a:t>線延伸</a:t>
            </a:r>
            <a:endParaRPr kumimoji="1" lang="en-US" altLang="ja-JP" sz="2400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236898" y="4950693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土浦の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ポテンシャル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319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ドーナツ 12"/>
          <p:cNvSpPr/>
          <p:nvPr/>
        </p:nvSpPr>
        <p:spPr>
          <a:xfrm>
            <a:off x="971600" y="908720"/>
            <a:ext cx="6696743" cy="5256584"/>
          </a:xfrm>
          <a:prstGeom prst="donut">
            <a:avLst>
              <a:gd name="adj" fmla="val 11772"/>
            </a:avLst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整備計画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H:\3年次\マスタープラン策定実習\土浦市さく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85" y="2048384"/>
            <a:ext cx="2784772" cy="27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6372200" y="3571689"/>
            <a:ext cx="201622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情報</a:t>
            </a:r>
            <a:endParaRPr kumimoji="1"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292080" y="4507793"/>
            <a:ext cx="201622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安心・安全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350049" y="2635585"/>
            <a:ext cx="201622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荒川沖駅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92080" y="1700808"/>
            <a:ext cx="201622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土浦駅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75856" y="5371889"/>
            <a:ext cx="2016224" cy="792088"/>
          </a:xfrm>
          <a:prstGeom prst="roundRect">
            <a:avLst/>
          </a:prstGeom>
          <a:solidFill>
            <a:srgbClr val="FFE7E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ふれあい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75856" y="763377"/>
            <a:ext cx="201622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神立駅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259632" y="1627473"/>
            <a:ext cx="2016224" cy="792088"/>
          </a:xfrm>
          <a:prstGeom prst="roundRect">
            <a:avLst/>
          </a:prstGeom>
          <a:solidFill>
            <a:srgbClr val="C1D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まちの駅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74415" y="2563577"/>
            <a:ext cx="2016224" cy="792088"/>
          </a:xfrm>
          <a:prstGeom prst="roundRect">
            <a:avLst/>
          </a:prstGeom>
          <a:solidFill>
            <a:srgbClr val="D9F5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51520" y="3499681"/>
            <a:ext cx="2016224" cy="792088"/>
          </a:xfrm>
          <a:prstGeom prst="roundRect">
            <a:avLst/>
          </a:prstGeom>
          <a:solidFill>
            <a:srgbClr val="F1E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道の駅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259632" y="4435785"/>
            <a:ext cx="2016224" cy="792088"/>
          </a:xfrm>
          <a:prstGeom prst="roundRect">
            <a:avLst/>
          </a:prstGeom>
          <a:solidFill>
            <a:srgbClr val="FEDEF7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医療の駅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796136" y="5544139"/>
            <a:ext cx="2088232" cy="450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交通の円滑化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グループ化 1031"/>
          <p:cNvGrpSpPr/>
          <p:nvPr/>
        </p:nvGrpSpPr>
        <p:grpSpPr>
          <a:xfrm>
            <a:off x="2843808" y="2702460"/>
            <a:ext cx="676647" cy="119128"/>
            <a:chOff x="2843808" y="2702460"/>
            <a:chExt cx="676647" cy="119128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2843808" y="2708920"/>
              <a:ext cx="6699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コネクタ 1029"/>
            <p:cNvCxnSpPr>
              <a:stCxn id="15" idx="3"/>
              <a:endCxn id="25" idx="1"/>
            </p:cNvCxnSpPr>
            <p:nvPr/>
          </p:nvCxnSpPr>
          <p:spPr>
            <a:xfrm>
              <a:off x="2850528" y="2815128"/>
              <a:ext cx="669927" cy="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正方形/長方形 1030"/>
            <p:cNvSpPr/>
            <p:nvPr/>
          </p:nvSpPr>
          <p:spPr>
            <a:xfrm>
              <a:off x="2915816" y="270246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068216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221713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70680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5493110" y="2702119"/>
            <a:ext cx="676647" cy="119128"/>
            <a:chOff x="2843808" y="2702460"/>
            <a:chExt cx="676647" cy="119128"/>
          </a:xfrm>
        </p:grpSpPr>
        <p:cxnSp>
          <p:nvCxnSpPr>
            <p:cNvPr id="45" name="直線コネクタ 44"/>
            <p:cNvCxnSpPr/>
            <p:nvPr/>
          </p:nvCxnSpPr>
          <p:spPr>
            <a:xfrm>
              <a:off x="2843808" y="2708920"/>
              <a:ext cx="6699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2850528" y="2815128"/>
              <a:ext cx="669927" cy="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2915816" y="270246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068216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221713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370680" y="2708920"/>
              <a:ext cx="80881" cy="11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85184"/>
            <a:ext cx="8363272" cy="1224136"/>
          </a:xfrm>
        </p:spPr>
        <p:txBody>
          <a:bodyPr>
            <a:normAutofit fontScale="70000" lnSpcReduction="20000"/>
          </a:bodyPr>
          <a:lstStyle/>
          <a:p>
            <a:endParaRPr lang="en-US" altLang="ja-JP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3200" dirty="0" smtClean="0"/>
              <a:t>鉄道利用者の増加</a:t>
            </a:r>
            <a:endParaRPr lang="en-US" altLang="ja-JP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3200" dirty="0" smtClean="0"/>
              <a:t>中心市街地の活性化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5536" y="1268760"/>
            <a:ext cx="8280920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347863" y="2885728"/>
            <a:ext cx="2340000" cy="219945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市庁舎の駅前移転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ロータリーの　整備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04020" y="980728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“</a:t>
            </a:r>
            <a:r>
              <a:rPr kumimoji="1" lang="ja-JP" altLang="en-US" sz="2400" dirty="0" smtClean="0"/>
              <a:t>市の顔</a:t>
            </a:r>
            <a:r>
              <a:rPr kumimoji="1" lang="en-US" altLang="ja-JP" sz="2400" dirty="0" smtClean="0"/>
              <a:t>”</a:t>
            </a:r>
            <a:r>
              <a:rPr kumimoji="1" lang="ja-JP" altLang="en-US" sz="2400" dirty="0" smtClean="0"/>
              <a:t>として機能する既存の３駅の魅力の向上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18300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バリアフリーの</a:t>
            </a:r>
            <a:r>
              <a:rPr lang="ja-JP" altLang="en-US" sz="2400" dirty="0" smtClean="0"/>
              <a:t>推進 　   商店街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再生     ３駅</a:t>
            </a:r>
            <a:r>
              <a:rPr lang="ja-JP" altLang="en-US" sz="2400" dirty="0"/>
              <a:t>合同でのイベント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83568" y="2885331"/>
            <a:ext cx="2340000" cy="21998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駅前広場の　整備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63328" y="2420888"/>
            <a:ext cx="1987200" cy="78847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  神立駅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025" name="グループ化 1024"/>
          <p:cNvGrpSpPr/>
          <p:nvPr/>
        </p:nvGrpSpPr>
        <p:grpSpPr>
          <a:xfrm>
            <a:off x="6021262" y="2421285"/>
            <a:ext cx="2340000" cy="2663899"/>
            <a:chOff x="5868144" y="2421285"/>
            <a:chExt cx="2340000" cy="2663899"/>
          </a:xfrm>
        </p:grpSpPr>
        <p:sp>
          <p:nvSpPr>
            <p:cNvPr id="21" name="角丸四角形 20"/>
            <p:cNvSpPr/>
            <p:nvPr/>
          </p:nvSpPr>
          <p:spPr>
            <a:xfrm>
              <a:off x="5868144" y="2885728"/>
              <a:ext cx="2340000" cy="21994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EA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駅前の整備</a:t>
              </a:r>
              <a:endParaRPr kumimoji="1" lang="en-US" altLang="ja-JP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防犯対策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6012160" y="2421285"/>
              <a:ext cx="2070000" cy="788479"/>
              <a:chOff x="6012160" y="2421285"/>
              <a:chExt cx="2070000" cy="788479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6012160" y="2421285"/>
                <a:ext cx="2070000" cy="7884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EAE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　　　荒川沖駅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8" name="Picture 4" descr="C:\Users\suzuki90\Dropbox\マスタープラン策定実習\桜イラスト集\緑さくら荒川沖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573" y="2466064"/>
                <a:ext cx="705600" cy="70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9" name="Picture 3" descr="C:\Users\suzuki90\Dropbox\マスタープラン策定実習\桜イラスト集\黄さくらま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4" y="2464415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グループ化 1032"/>
          <p:cNvGrpSpPr/>
          <p:nvPr/>
        </p:nvGrpSpPr>
        <p:grpSpPr>
          <a:xfrm>
            <a:off x="3520455" y="2421285"/>
            <a:ext cx="1988604" cy="788479"/>
            <a:chOff x="3520455" y="2421285"/>
            <a:chExt cx="1988604" cy="788479"/>
          </a:xfrm>
        </p:grpSpPr>
        <p:sp>
          <p:nvSpPr>
            <p:cNvPr id="25" name="正方形/長方形 24"/>
            <p:cNvSpPr/>
            <p:nvPr/>
          </p:nvSpPr>
          <p:spPr>
            <a:xfrm>
              <a:off x="3520455" y="2421285"/>
              <a:ext cx="1988604" cy="7884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       </a:t>
              </a:r>
              <a:r>
                <a:rPr lang="ja-JP" altLang="en-US" sz="2400" dirty="0">
                  <a:solidFill>
                    <a:schemeClr val="tx1"/>
                  </a:solidFill>
                </a:rPr>
                <a:t>土浦</a:t>
              </a:r>
              <a:r>
                <a:rPr kumimoji="1" lang="ja-JP" altLang="en-US" sz="2400" dirty="0" smtClean="0">
                  <a:solidFill>
                    <a:schemeClr val="tx1"/>
                  </a:solidFill>
                </a:rPr>
                <a:t>駅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suzuki90\Dropbox\マスタープラン策定実習\桜イラスト集\黄緑さくら神立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514" y="2467018"/>
              <a:ext cx="705023" cy="70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6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293097"/>
            <a:ext cx="8363272" cy="165618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観光客の増加</a:t>
            </a:r>
            <a:endParaRPr lang="en-US" altLang="ja-JP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霞ヶ浦の愛着度</a:t>
            </a:r>
            <a:r>
              <a:rPr lang="en-US" altLang="ja-JP" sz="2400" dirty="0" smtClean="0"/>
              <a:t>UP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霞ヶ浦の水質向上</a:t>
            </a:r>
            <a:endParaRPr lang="en-US" altLang="ja-JP" sz="24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pPr marL="457200" indent="-457200">
              <a:buFont typeface="Arial" pitchFamily="34" charset="0"/>
              <a:buChar char="•"/>
            </a:pPr>
            <a:endParaRPr kumimoji="1" lang="en-US" altLang="ja-JP" sz="3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土浦ならではの水資源を生かす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634776" y="1990454"/>
            <a:ext cx="7609631" cy="2158625"/>
          </a:xfrm>
          <a:prstGeom prst="roundRect">
            <a:avLst/>
          </a:prstGeom>
          <a:noFill/>
          <a:ln>
            <a:solidFill>
              <a:srgbClr val="B3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川口</a:t>
            </a:r>
            <a:r>
              <a:rPr lang="ja-JP" altLang="en-US" sz="2400" dirty="0">
                <a:solidFill>
                  <a:schemeClr val="tx1"/>
                </a:solidFill>
              </a:rPr>
              <a:t>運動公園とラクスマリーナを一体的に</a:t>
            </a:r>
            <a:r>
              <a:rPr lang="ja-JP" altLang="en-US" sz="2400" dirty="0" smtClean="0">
                <a:solidFill>
                  <a:schemeClr val="tx1"/>
                </a:solidFill>
              </a:rPr>
              <a:t>整備し、市民</a:t>
            </a:r>
            <a:r>
              <a:rPr lang="ja-JP" altLang="en-US" sz="2400" dirty="0">
                <a:solidFill>
                  <a:schemeClr val="tx1"/>
                </a:solidFill>
              </a:rPr>
              <a:t>の憩いの場と霞ヶ浦を生かした観光地となるようにする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霞ヶ浦環境科学センターの活用を図る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市民参加型の水質保全</a:t>
            </a:r>
            <a:r>
              <a:rPr lang="ja-JP" altLang="en-US" sz="2400" dirty="0" smtClean="0">
                <a:solidFill>
                  <a:schemeClr val="tx1"/>
                </a:solidFill>
              </a:rPr>
              <a:t>活動の実施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67544" y="1594309"/>
            <a:ext cx="1987200" cy="788479"/>
            <a:chOff x="467544" y="1753474"/>
            <a:chExt cx="1987200" cy="788479"/>
          </a:xfrm>
        </p:grpSpPr>
        <p:sp>
          <p:nvSpPr>
            <p:cNvPr id="14" name="正方形/長方形 13"/>
            <p:cNvSpPr/>
            <p:nvPr/>
          </p:nvSpPr>
          <p:spPr>
            <a:xfrm>
              <a:off x="467544" y="1753474"/>
              <a:ext cx="1987200" cy="7884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3E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       水の駅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C:\Users\suzuki90\Dropbox\マスタープラン策定実習\桜イラスト集\水色さくら水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06" y="1796820"/>
              <a:ext cx="705601" cy="7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4716376" y="4245083"/>
            <a:ext cx="3240000" cy="2208253"/>
            <a:chOff x="5000432" y="4221088"/>
            <a:chExt cx="3103576" cy="2115272"/>
          </a:xfrm>
        </p:grpSpPr>
        <p:pic>
          <p:nvPicPr>
            <p:cNvPr id="16" name="Picture 2" descr="G:\DCIM\104_PANA\P10405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221088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5000432" y="5967028"/>
              <a:ext cx="3103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ラクスマリーナ</a:t>
              </a:r>
              <a:endParaRPr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4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土浦ならではの水資源を生かす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67544" y="1594309"/>
            <a:ext cx="1987200" cy="788479"/>
            <a:chOff x="467544" y="1753474"/>
            <a:chExt cx="1987200" cy="788479"/>
          </a:xfrm>
        </p:grpSpPr>
        <p:sp>
          <p:nvSpPr>
            <p:cNvPr id="14" name="正方形/長方形 13"/>
            <p:cNvSpPr/>
            <p:nvPr/>
          </p:nvSpPr>
          <p:spPr>
            <a:xfrm>
              <a:off x="467544" y="1753474"/>
              <a:ext cx="1987200" cy="7884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3E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       水の駅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C:\Users\suzuki90\Dropbox\マスタープラン策定実習\桜イラスト集\水色さくら水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06" y="1796820"/>
              <a:ext cx="705601" cy="70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角丸四角形 15"/>
          <p:cNvSpPr/>
          <p:nvPr/>
        </p:nvSpPr>
        <p:spPr>
          <a:xfrm>
            <a:off x="636340" y="1985231"/>
            <a:ext cx="7609631" cy="15496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中心</a:t>
            </a:r>
            <a:r>
              <a:rPr lang="ja-JP" altLang="en-US" sz="2400" dirty="0">
                <a:solidFill>
                  <a:schemeClr val="tx1"/>
                </a:solidFill>
              </a:rPr>
              <a:t>市街地の空き店舗やまちかど蔵を活用し</a:t>
            </a:r>
            <a:r>
              <a:rPr lang="ja-JP" altLang="en-US" sz="2400" dirty="0" smtClean="0">
                <a:solidFill>
                  <a:schemeClr val="tx1"/>
                </a:solidFill>
              </a:rPr>
              <a:t>、　　　　　まち</a:t>
            </a:r>
            <a:r>
              <a:rPr lang="ja-JP" altLang="en-US" sz="2400" dirty="0">
                <a:solidFill>
                  <a:schemeClr val="tx1"/>
                </a:solidFill>
              </a:rPr>
              <a:t>の窓口やサロン、ギャラリーの整備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9108" y="1590700"/>
            <a:ext cx="1987200" cy="788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  まちの駅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市内市外の人々の交流を図る</a:t>
            </a:r>
            <a:endParaRPr kumimoji="1" lang="ja-JP" altLang="en-US" sz="2400" dirty="0"/>
          </a:p>
        </p:txBody>
      </p:sp>
      <p:pic>
        <p:nvPicPr>
          <p:cNvPr id="20" name="Picture 3" descr="C:\Users\suzuki90\Dropbox\マスタープラン策定実習\桜イラスト集\青さくら土浦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0" y="1634058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717032"/>
            <a:ext cx="8363272" cy="2736304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コミュニティの形成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ストックの活用</a:t>
            </a:r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pPr marL="457200" indent="-457200">
              <a:buFont typeface="Arial" pitchFamily="34" charset="0"/>
              <a:buChar char="•"/>
            </a:pPr>
            <a:endParaRPr kumimoji="1" lang="en-US" altLang="ja-JP" sz="3200" dirty="0" smtClean="0"/>
          </a:p>
          <a:p>
            <a:endParaRPr kumimoji="1" lang="ja-JP" altLang="en-US" dirty="0"/>
          </a:p>
        </p:txBody>
      </p:sp>
      <p:pic>
        <p:nvPicPr>
          <p:cNvPr id="22" name="Picture 2" descr="C:\Users\tanoi90\Desktop\まちかど蔵『大徳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7" y="4202642"/>
            <a:ext cx="2563517" cy="17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4_PANA\P10406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/>
          <a:stretch/>
        </p:blipFill>
        <p:spPr bwMode="auto">
          <a:xfrm rot="5400000">
            <a:off x="6217216" y="3872016"/>
            <a:ext cx="2298290" cy="18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412640" y="5940470"/>
            <a:ext cx="31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まちかど蔵</a:t>
            </a:r>
            <a:r>
              <a:rPr lang="en-US" altLang="ja-JP" dirty="0"/>
              <a:t>『</a:t>
            </a:r>
            <a:r>
              <a:rPr lang="ja-JP" altLang="en-US" dirty="0"/>
              <a:t>大徳</a:t>
            </a:r>
            <a:r>
              <a:rPr lang="en-US" altLang="ja-JP" dirty="0" smtClean="0"/>
              <a:t>』</a:t>
            </a:r>
            <a:endParaRPr lang="en-US" altLang="ja-JP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60232" y="5939988"/>
            <a:ext cx="20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きらら館にて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74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34776" y="1999532"/>
            <a:ext cx="7609631" cy="1512167"/>
          </a:xfrm>
          <a:prstGeom prst="roundRect">
            <a:avLst/>
          </a:prstGeom>
          <a:noFill/>
          <a:ln>
            <a:solidFill>
              <a:srgbClr val="F98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医療品</a:t>
            </a:r>
            <a:r>
              <a:rPr lang="ja-JP" altLang="en-US" sz="2400" dirty="0">
                <a:solidFill>
                  <a:schemeClr val="tx1"/>
                </a:solidFill>
              </a:rPr>
              <a:t>を扱う</a:t>
            </a:r>
            <a:r>
              <a:rPr lang="ja-JP" altLang="en-US" sz="2400" dirty="0" smtClean="0">
                <a:solidFill>
                  <a:schemeClr val="tx1"/>
                </a:solidFill>
              </a:rPr>
              <a:t>企業を誘致し、おおつ</a:t>
            </a:r>
            <a:r>
              <a:rPr lang="ja-JP" altLang="en-US" sz="2400" dirty="0">
                <a:solidFill>
                  <a:schemeClr val="tx1"/>
                </a:solidFill>
              </a:rPr>
              <a:t>野ヒルズ</a:t>
            </a:r>
            <a:r>
              <a:rPr lang="ja-JP" altLang="en-US" sz="2400" dirty="0" smtClean="0">
                <a:solidFill>
                  <a:schemeClr val="tx1"/>
                </a:solidFill>
              </a:rPr>
              <a:t>を　　　　　　医療集積地にする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7544" y="1608610"/>
            <a:ext cx="2232248" cy="788479"/>
          </a:xfrm>
          <a:prstGeom prst="rect">
            <a:avLst/>
          </a:prstGeom>
          <a:solidFill>
            <a:schemeClr val="bg1"/>
          </a:solidFill>
          <a:ln>
            <a:solidFill>
              <a:srgbClr val="F98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  </a:t>
            </a:r>
            <a:r>
              <a:rPr lang="ja-JP" altLang="en-US" sz="2400" dirty="0">
                <a:solidFill>
                  <a:schemeClr val="tx1"/>
                </a:solidFill>
              </a:rPr>
              <a:t>医療</a:t>
            </a:r>
            <a:r>
              <a:rPr lang="ja-JP" altLang="en-US" sz="2400" dirty="0" smtClean="0">
                <a:solidFill>
                  <a:schemeClr val="tx1"/>
                </a:solidFill>
              </a:rPr>
              <a:t>の駅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工業団地に完成する病院を生かしたまちづくり</a:t>
            </a:r>
            <a:endParaRPr kumimoji="1" lang="ja-JP" altLang="en-US" sz="2400" dirty="0"/>
          </a:p>
        </p:txBody>
      </p:sp>
      <p:pic>
        <p:nvPicPr>
          <p:cNvPr id="2050" name="Picture 2" descr="C:\Users\suzuki90\Dropbox\マスタープラン策定実習\桜イラスト集\どどピンクさくら医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" y="1668066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66725" y="3716709"/>
            <a:ext cx="8362950" cy="360363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おおつ野ヒルズの土地活用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医療機能の集積、強化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さらなる製造品出荷額増加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400" dirty="0" smtClean="0"/>
              <a:t>医療技術で有名な市に→知名度</a:t>
            </a:r>
            <a:r>
              <a:rPr lang="en-US" altLang="ja-JP" sz="2400" dirty="0" smtClean="0"/>
              <a:t>UP</a:t>
            </a:r>
          </a:p>
          <a:p>
            <a:endParaRPr kumimoji="1" lang="ja-JP" altLang="en-US" sz="2400" dirty="0"/>
          </a:p>
        </p:txBody>
      </p:sp>
      <p:pic>
        <p:nvPicPr>
          <p:cNvPr id="6146" name="Picture 2" descr="G:\DCIM\100CASIO\CIMG3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4" y="371703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436236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おおつ野ヒルズ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0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005064"/>
            <a:ext cx="8363272" cy="28083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/>
              <a:t>通過交通</a:t>
            </a:r>
            <a:r>
              <a:rPr lang="ja-JP" altLang="en-US" sz="2800" dirty="0" smtClean="0"/>
              <a:t>客の取り込み</a:t>
            </a:r>
            <a:endParaRPr kumimoji="1" lang="en-US" altLang="ja-JP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 smtClean="0"/>
              <a:t>一年中を通して</a:t>
            </a:r>
            <a:r>
              <a:rPr kumimoji="1" lang="ja-JP" altLang="en-US" sz="2800" dirty="0" smtClean="0"/>
              <a:t>観光客の増加</a:t>
            </a:r>
            <a:endParaRPr kumimoji="1" lang="en-US" altLang="ja-JP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/>
              <a:t>地域</a:t>
            </a:r>
            <a:r>
              <a:rPr lang="ja-JP" altLang="en-US" sz="2800" dirty="0" smtClean="0"/>
              <a:t>ブランドのイメージ</a:t>
            </a:r>
            <a:r>
              <a:rPr lang="en-US" altLang="ja-JP" sz="2800" dirty="0" smtClean="0"/>
              <a:t>UP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/>
              <a:t>経済効果</a:t>
            </a:r>
            <a:endParaRPr kumimoji="1" lang="en-US" altLang="ja-JP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/>
              <a:t>地元の産業</a:t>
            </a:r>
            <a:r>
              <a:rPr lang="ja-JP" altLang="en-US" sz="2800" dirty="0" smtClean="0"/>
              <a:t>促進</a:t>
            </a:r>
            <a:endParaRPr kumimoji="1" lang="en-US" altLang="ja-JP" sz="2800" dirty="0" smtClean="0"/>
          </a:p>
          <a:p>
            <a:r>
              <a:rPr lang="en-US" altLang="ja-JP" sz="320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交通の特徴を生かし、観光機能を強化する</a:t>
            </a:r>
            <a:endParaRPr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634776" y="1988840"/>
            <a:ext cx="7609631" cy="1872208"/>
          </a:xfrm>
          <a:prstGeom prst="roundRect">
            <a:avLst/>
          </a:prstGeom>
          <a:noFill/>
          <a:ln>
            <a:solidFill>
              <a:srgbClr val="D6B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道</a:t>
            </a:r>
            <a:r>
              <a:rPr lang="ja-JP" altLang="en-US" sz="2400" dirty="0">
                <a:solidFill>
                  <a:schemeClr val="tx1"/>
                </a:solidFill>
              </a:rPr>
              <a:t>の駅を国道６号周辺に</a:t>
            </a:r>
            <a:r>
              <a:rPr lang="ja-JP" altLang="en-US" sz="2400" dirty="0" smtClean="0">
                <a:solidFill>
                  <a:schemeClr val="tx1"/>
                </a:solidFill>
              </a:rPr>
              <a:t>つくる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道の駅としての機能以外に、物産の販売や農業体験等“土浦らしさ”のある道の駅にする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7544" y="1594309"/>
            <a:ext cx="1987200" cy="788479"/>
          </a:xfrm>
          <a:prstGeom prst="rect">
            <a:avLst/>
          </a:prstGeom>
          <a:solidFill>
            <a:schemeClr val="bg1"/>
          </a:solidFill>
          <a:ln>
            <a:solidFill>
              <a:srgbClr val="D6B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  道の駅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uzuki90\Dropbox\マスタープラン策定実習\桜イラスト集\むらさきさくら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7" y="1628800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lit.go.jp/road/station/add_img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76" y="4053384"/>
            <a:ext cx="3033316" cy="15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004048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道の駅イメージ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3970784" cy="5544616"/>
          </a:xfrm>
        </p:spPr>
        <p:txBody>
          <a:bodyPr/>
          <a:lstStyle/>
          <a:p>
            <a:r>
              <a:rPr lang="ja-JP" altLang="en-US" sz="2400" dirty="0"/>
              <a:t>事例：道の</a:t>
            </a:r>
            <a:r>
              <a:rPr lang="ja-JP" altLang="en-US" sz="2400" dirty="0" err="1"/>
              <a:t>駅しも</a:t>
            </a:r>
            <a:r>
              <a:rPr lang="ja-JP" altLang="en-US" sz="2400" dirty="0"/>
              <a:t>つけ</a:t>
            </a:r>
          </a:p>
          <a:p>
            <a:r>
              <a:rPr lang="en-US" altLang="ja-JP" sz="2400" dirty="0"/>
              <a:t>2011</a:t>
            </a:r>
            <a:r>
              <a:rPr lang="ja-JP" altLang="en-US" sz="2400" dirty="0" smtClean="0"/>
              <a:t>年</a:t>
            </a:r>
            <a:r>
              <a:rPr lang="ja-JP" altLang="en-US" sz="2400" dirty="0"/>
              <a:t>４月オープン。</a:t>
            </a:r>
          </a:p>
          <a:p>
            <a:r>
              <a:rPr lang="ja-JP" altLang="en-US" sz="2400" dirty="0"/>
              <a:t>半年で年間目標を上回る売り上げ。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32" name="Picture 2" descr="C:\Users\suzuki90\Desktop\新しいフォルダー (2)\P104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92" y="548680"/>
            <a:ext cx="3240000" cy="2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83568" y="297868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訪問日　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16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1028" name="Picture 4" descr="C:\Users\suzuki90\Desktop\新しいフォルダー (2)\P1040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5" y="335699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zuki90\Desktop\2011-12-17\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92" y="335699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95536" y="57959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物見塔からの眺め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992" y="297868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道の駅　外観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9992" y="580443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地元の農産物を販売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4506986" y="5177378"/>
            <a:ext cx="342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ＭＳ Ｐゴシック"/>
              </a:rPr>
              <a:t>2010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/>
              </a:rPr>
              <a:t>年現在で</a:t>
            </a:r>
            <a:endParaRPr lang="en-US" altLang="ja-JP" sz="2400" b="1" dirty="0" smtClean="0">
              <a:solidFill>
                <a:prstClr val="black"/>
              </a:solidFill>
              <a:latin typeface="ＭＳ Ｐゴシック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ＭＳ Ｐゴシック"/>
              </a:rPr>
              <a:t>高齢化率</a:t>
            </a:r>
            <a:r>
              <a:rPr lang="en-US" altLang="ja-JP" sz="2400" b="1" dirty="0" smtClean="0">
                <a:solidFill>
                  <a:prstClr val="black"/>
                </a:solidFill>
                <a:latin typeface="ＭＳ Ｐゴシック"/>
              </a:rPr>
              <a:t>21.9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/>
              </a:rPr>
              <a:t>％</a:t>
            </a:r>
            <a:endParaRPr lang="en-US" altLang="ja-JP" sz="2400" b="1" dirty="0" smtClean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人口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3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2011" y="5085184"/>
            <a:ext cx="308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  <a:latin typeface="ＭＳ Ｐゴシック"/>
              </a:rPr>
              <a:t>人口は</a:t>
            </a:r>
            <a:r>
              <a:rPr lang="en-US" altLang="ja-JP" sz="2400" b="1" dirty="0" smtClean="0">
                <a:solidFill>
                  <a:prstClr val="black"/>
                </a:solidFill>
                <a:latin typeface="ＭＳ Ｐゴシック"/>
              </a:rPr>
              <a:t>2000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/>
              </a:rPr>
              <a:t>年の</a:t>
            </a:r>
            <a:endParaRPr lang="en-US" altLang="ja-JP" sz="2400" b="1" dirty="0" smtClean="0">
              <a:solidFill>
                <a:prstClr val="black"/>
              </a:solidFill>
              <a:latin typeface="ＭＳ Ｐゴシック"/>
            </a:endParaRPr>
          </a:p>
          <a:p>
            <a:r>
              <a:rPr lang="en-US" altLang="ja-JP" sz="2400" b="1" dirty="0" smtClean="0">
                <a:solidFill>
                  <a:prstClr val="black"/>
                </a:solidFill>
                <a:latin typeface="ＭＳ Ｐゴシック"/>
              </a:rPr>
              <a:t>144,106</a:t>
            </a:r>
            <a:r>
              <a:rPr lang="ja-JP" altLang="en-US" sz="2400" b="1" dirty="0" smtClean="0">
                <a:solidFill>
                  <a:prstClr val="black"/>
                </a:solidFill>
                <a:latin typeface="ＭＳ Ｐゴシック"/>
              </a:rPr>
              <a:t>人をピークに減少傾向</a:t>
            </a:r>
            <a:endParaRPr lang="en-US" altLang="ja-JP" sz="2400" b="1" dirty="0" smtClean="0">
              <a:solidFill>
                <a:prstClr val="black"/>
              </a:solidFill>
              <a:latin typeface="ＭＳ Ｐゴシック"/>
            </a:endParaRPr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57423"/>
              </p:ext>
            </p:extLst>
          </p:nvPr>
        </p:nvGraphicFramePr>
        <p:xfrm>
          <a:off x="1291153" y="836712"/>
          <a:ext cx="648798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コンテンツ プレースホルダー 5"/>
          <p:cNvSpPr txBox="1">
            <a:spLocks/>
          </p:cNvSpPr>
          <p:nvPr/>
        </p:nvSpPr>
        <p:spPr>
          <a:xfrm>
            <a:off x="4207499" y="5177378"/>
            <a:ext cx="3321290" cy="1015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000" dirty="0">
                <a:solidFill>
                  <a:prstClr val="white"/>
                </a:solidFill>
                <a:latin typeface="ＭＳ Ｐゴシック"/>
              </a:rPr>
              <a:t>2040</a:t>
            </a:r>
            <a:r>
              <a:rPr lang="ja-JP" altLang="en-US" sz="3000" dirty="0">
                <a:solidFill>
                  <a:prstClr val="white"/>
                </a:solidFill>
                <a:latin typeface="ＭＳ Ｐゴシック"/>
              </a:rPr>
              <a:t>年に</a:t>
            </a:r>
            <a:r>
              <a:rPr lang="ja-JP" altLang="en-US" sz="3000" dirty="0" smtClean="0">
                <a:solidFill>
                  <a:prstClr val="white"/>
                </a:solidFill>
                <a:latin typeface="ＭＳ Ｐゴシック"/>
              </a:rPr>
              <a:t>は</a:t>
            </a:r>
            <a:r>
              <a:rPr lang="en-US" altLang="ja-JP" sz="3000" dirty="0" smtClean="0">
                <a:solidFill>
                  <a:prstClr val="white"/>
                </a:solidFill>
                <a:latin typeface="ＭＳ Ｐゴシック"/>
              </a:rPr>
              <a:t>32.7</a:t>
            </a:r>
            <a:r>
              <a:rPr lang="ja-JP" altLang="en-US" sz="3000" dirty="0">
                <a:solidFill>
                  <a:prstClr val="white"/>
                </a:solidFill>
                <a:latin typeface="ＭＳ Ｐゴシック"/>
              </a:rPr>
              <a:t>％</a:t>
            </a:r>
            <a:endParaRPr lang="en-US" altLang="ja-JP" sz="30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30" name="コンテンツ プレースホルダー 5"/>
          <p:cNvSpPr txBox="1">
            <a:spLocks/>
          </p:cNvSpPr>
          <p:nvPr/>
        </p:nvSpPr>
        <p:spPr>
          <a:xfrm>
            <a:off x="887581" y="5177378"/>
            <a:ext cx="3321290" cy="1015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000" dirty="0">
                <a:solidFill>
                  <a:prstClr val="white"/>
                </a:solidFill>
                <a:latin typeface="ＭＳ Ｐゴシック"/>
              </a:rPr>
              <a:t>2040</a:t>
            </a:r>
            <a:r>
              <a:rPr lang="ja-JP" altLang="en-US" sz="3000" dirty="0">
                <a:solidFill>
                  <a:prstClr val="white"/>
                </a:solidFill>
                <a:latin typeface="ＭＳ Ｐゴシック"/>
              </a:rPr>
              <a:t>年に</a:t>
            </a:r>
            <a:r>
              <a:rPr lang="ja-JP" altLang="en-US" sz="3000" dirty="0" smtClean="0">
                <a:solidFill>
                  <a:prstClr val="white"/>
                </a:solidFill>
                <a:latin typeface="ＭＳ Ｐゴシック"/>
              </a:rPr>
              <a:t>は</a:t>
            </a:r>
            <a:r>
              <a:rPr lang="en-US" altLang="ja-JP" sz="3000" dirty="0" smtClean="0">
                <a:solidFill>
                  <a:prstClr val="white"/>
                </a:solidFill>
                <a:latin typeface="ＭＳ Ｐゴシック"/>
              </a:rPr>
              <a:t>119,892</a:t>
            </a:r>
            <a:r>
              <a:rPr lang="ja-JP" altLang="en-US" sz="3000" dirty="0">
                <a:solidFill>
                  <a:prstClr val="white"/>
                </a:solidFill>
                <a:latin typeface="ＭＳ Ｐゴシック"/>
              </a:rPr>
              <a:t>人</a:t>
            </a:r>
            <a:endParaRPr lang="en-US" altLang="ja-JP" sz="3000" dirty="0">
              <a:solidFill>
                <a:prstClr val="white"/>
              </a:solidFill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6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観光、</a:t>
            </a:r>
            <a:r>
              <a:rPr lang="ja-JP" altLang="en-US" sz="2400" dirty="0"/>
              <a:t>休憩</a:t>
            </a:r>
          </a:p>
        </p:txBody>
      </p:sp>
      <p:pic>
        <p:nvPicPr>
          <p:cNvPr id="3074" name="Picture 2" descr="C:\Users\suzuki90\Dropbox\マスタープラン策定実習\桜イラスト集\むらさきさくら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7" y="1628800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情報を提供し、ストックなどの活用を図る</a:t>
            </a:r>
            <a:endParaRPr kumimoji="1" lang="ja-JP" altLang="en-US" sz="2400" dirty="0"/>
          </a:p>
        </p:txBody>
      </p:sp>
      <p:sp>
        <p:nvSpPr>
          <p:cNvPr id="17" name="角丸四角形 16"/>
          <p:cNvSpPr/>
          <p:nvPr/>
        </p:nvSpPr>
        <p:spPr>
          <a:xfrm>
            <a:off x="634775" y="1991900"/>
            <a:ext cx="7609631" cy="1509108"/>
          </a:xfrm>
          <a:prstGeom prst="roundRect">
            <a:avLst/>
          </a:prstGeom>
          <a:noFill/>
          <a:ln>
            <a:solidFill>
              <a:srgbClr val="FFA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空き</a:t>
            </a:r>
            <a:r>
              <a:rPr lang="ja-JP" altLang="en-US" sz="2400" dirty="0">
                <a:solidFill>
                  <a:schemeClr val="tx1"/>
                </a:solidFill>
              </a:rPr>
              <a:t>店舗や農地バンクや観光情報などのあらゆる情報</a:t>
            </a:r>
            <a:r>
              <a:rPr lang="ja-JP" altLang="en-US" sz="2400" dirty="0" smtClean="0">
                <a:solidFill>
                  <a:schemeClr val="tx1"/>
                </a:solidFill>
              </a:rPr>
              <a:t>を案内所や情報端末、インターネット上で提供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7544" y="1597919"/>
            <a:ext cx="2520280" cy="788479"/>
          </a:xfrm>
          <a:prstGeom prst="rect">
            <a:avLst/>
          </a:prstGeom>
          <a:solidFill>
            <a:schemeClr val="bg1"/>
          </a:solidFill>
          <a:ln>
            <a:solidFill>
              <a:srgbClr val="FFA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　情報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Station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2" descr="C:\Users\suzuki90\Dropbox\マスタープラン策定実習\桜イラスト集\オレンジさくら情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" y="1676425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63402" y="3717032"/>
            <a:ext cx="8363272" cy="223224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移住者が見込める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新規事業者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空き店舗・耕作放棄地の活用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市街地活性化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観光客の増加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1027" name="Picture 3" descr="G:\DCIM\104_PANA\P1040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78" y="3925136"/>
            <a:ext cx="1930772" cy="14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4_PANA\P1040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5137"/>
            <a:ext cx="1930773" cy="14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300590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情報端末（栃木県下野市）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9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373216"/>
            <a:ext cx="8363272" cy="129614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3800" b="1" dirty="0" smtClean="0"/>
              <a:t>犯罪件数の減少</a:t>
            </a:r>
            <a:endParaRPr lang="en-US" altLang="ja-JP" sz="38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3800" b="1" dirty="0" smtClean="0"/>
              <a:t>地域</a:t>
            </a:r>
            <a:r>
              <a:rPr lang="ja-JP" altLang="en-US" sz="3800" dirty="0"/>
              <a:t>住民</a:t>
            </a:r>
            <a:r>
              <a:rPr lang="ja-JP" altLang="en-US" sz="3800" b="1" dirty="0" smtClean="0"/>
              <a:t>の連携</a:t>
            </a:r>
            <a:endParaRPr lang="en-US" altLang="ja-JP" sz="3800" dirty="0" smtClean="0"/>
          </a:p>
          <a:p>
            <a:r>
              <a:rPr lang="ja-JP" altLang="en-US" sz="3100" dirty="0"/>
              <a:t>　</a:t>
            </a:r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災害時にも安心で、犯罪の少ない都市を目指す</a:t>
            </a:r>
            <a:endParaRPr kumimoji="1" lang="ja-JP" altLang="en-US" sz="2400" dirty="0"/>
          </a:p>
        </p:txBody>
      </p:sp>
      <p:sp>
        <p:nvSpPr>
          <p:cNvPr id="15" name="角丸四角形 14"/>
          <p:cNvSpPr/>
          <p:nvPr/>
        </p:nvSpPr>
        <p:spPr>
          <a:xfrm>
            <a:off x="634776" y="2019722"/>
            <a:ext cx="7609631" cy="3209478"/>
          </a:xfrm>
          <a:prstGeom prst="roundRect">
            <a:avLst/>
          </a:prstGeom>
          <a:noFill/>
          <a:ln>
            <a:solidFill>
              <a:srgbClr val="FFA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防災</a:t>
            </a:r>
            <a:r>
              <a:rPr lang="ja-JP" altLang="en-US" sz="2400" dirty="0">
                <a:solidFill>
                  <a:schemeClr val="tx1"/>
                </a:solidFill>
              </a:rPr>
              <a:t>体制の充実強化</a:t>
            </a: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防災</a:t>
            </a:r>
            <a:r>
              <a:rPr lang="en-US" altLang="ja-JP" sz="2400" dirty="0">
                <a:solidFill>
                  <a:schemeClr val="tx1"/>
                </a:solidFill>
              </a:rPr>
              <a:t>Station―</a:t>
            </a:r>
            <a:r>
              <a:rPr lang="ja-JP" altLang="en-US" sz="2400" dirty="0">
                <a:solidFill>
                  <a:schemeClr val="tx1"/>
                </a:solidFill>
              </a:rPr>
              <a:t>災害時の防災拠点をつくる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		</a:t>
            </a:r>
            <a:r>
              <a:rPr lang="ja-JP" altLang="en-US" sz="2400" dirty="0" smtClean="0">
                <a:solidFill>
                  <a:schemeClr val="tx1"/>
                </a:solidFill>
              </a:rPr>
              <a:t>（市庁舎跡地の活用）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防犯</a:t>
            </a:r>
            <a:r>
              <a:rPr lang="en-US" altLang="ja-JP" sz="2400" dirty="0" smtClean="0">
                <a:solidFill>
                  <a:schemeClr val="tx1"/>
                </a:solidFill>
              </a:rPr>
              <a:t>Station―</a:t>
            </a:r>
            <a:r>
              <a:rPr lang="ja-JP" altLang="en-US" sz="2400" dirty="0" smtClean="0">
                <a:solidFill>
                  <a:schemeClr val="tx1"/>
                </a:solidFill>
              </a:rPr>
              <a:t>防犯を推進する拠点を駅周辺に増やす　　　　　　　</a:t>
            </a:r>
            <a:r>
              <a:rPr lang="en-US" altLang="ja-JP" sz="2400" dirty="0" smtClean="0">
                <a:solidFill>
                  <a:schemeClr val="tx1"/>
                </a:solidFill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</a:rPr>
              <a:t>　　　    市民と共同の地域防犯活動を積極的に　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            	            </a:t>
            </a:r>
            <a:r>
              <a:rPr lang="ja-JP" altLang="en-US" sz="2400" dirty="0" smtClean="0">
                <a:solidFill>
                  <a:schemeClr val="tx1"/>
                </a:solidFill>
              </a:rPr>
              <a:t>実施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67544" y="1628800"/>
            <a:ext cx="3096344" cy="788479"/>
            <a:chOff x="467544" y="1628800"/>
            <a:chExt cx="3096344" cy="788479"/>
          </a:xfrm>
        </p:grpSpPr>
        <p:sp>
          <p:nvSpPr>
            <p:cNvPr id="16" name="正方形/長方形 15"/>
            <p:cNvSpPr/>
            <p:nvPr/>
          </p:nvSpPr>
          <p:spPr>
            <a:xfrm>
              <a:off x="467544" y="1628800"/>
              <a:ext cx="3096344" cy="7884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AE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       安心安全</a:t>
              </a:r>
              <a:r>
                <a:rPr kumimoji="1" lang="en-US" altLang="ja-JP" sz="2400" dirty="0" smtClean="0">
                  <a:solidFill>
                    <a:schemeClr val="tx1"/>
                  </a:solidFill>
                </a:rPr>
                <a:t>Station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6146" name="Picture 2" descr="C:\Users\suzuki90\Dropbox\マスタープラン策定実習\桜イラスト集\オレピンクさくら安心安全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07" y="1672233"/>
              <a:ext cx="705600" cy="70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6516216" y="2060848"/>
            <a:ext cx="2016224" cy="1779637"/>
            <a:chOff x="6516216" y="1844824"/>
            <a:chExt cx="2016224" cy="1779637"/>
          </a:xfrm>
        </p:grpSpPr>
        <p:pic>
          <p:nvPicPr>
            <p:cNvPr id="2050" name="Picture 2" descr="G:\DCIM\100CASIO\CIMG316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844824"/>
              <a:ext cx="1915883" cy="143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588225" y="3255129"/>
              <a:ext cx="194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まちばん荒川沖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861048"/>
            <a:ext cx="8363272" cy="259228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市民の愛着度</a:t>
            </a:r>
            <a:r>
              <a:rPr lang="en-US" altLang="ja-JP" sz="2400" dirty="0" smtClean="0"/>
              <a:t>UP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コミュニティの形成・強化</a:t>
            </a:r>
            <a:endParaRPr lang="en-US" altLang="ja-JP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わくわくサロンの機能</a:t>
            </a:r>
            <a:endParaRPr lang="en-US" altLang="ja-JP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/>
              <a:t>空き教室</a:t>
            </a:r>
            <a:r>
              <a:rPr lang="ja-JP" altLang="en-US" sz="2400" dirty="0" smtClean="0"/>
              <a:t>の活用</a:t>
            </a:r>
            <a:endParaRPr lang="en-US" altLang="ja-JP" sz="2400" dirty="0" smtClean="0"/>
          </a:p>
          <a:p>
            <a:endParaRPr lang="ja-JP" altLang="en-US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異なる</a:t>
            </a:r>
            <a:r>
              <a:rPr lang="ja-JP" altLang="en-US" sz="2400" dirty="0" smtClean="0"/>
              <a:t>世代</a:t>
            </a:r>
            <a:r>
              <a:rPr lang="ja-JP" altLang="en-US" sz="2400" dirty="0"/>
              <a:t>交流の環境の</a:t>
            </a:r>
            <a:r>
              <a:rPr lang="ja-JP" altLang="en-US" sz="2400" dirty="0" smtClean="0"/>
              <a:t>充実</a:t>
            </a:r>
            <a:endParaRPr lang="ja-JP" altLang="en-US" sz="2400" dirty="0"/>
          </a:p>
        </p:txBody>
      </p:sp>
      <p:sp>
        <p:nvSpPr>
          <p:cNvPr id="23" name="角丸四角形 22"/>
          <p:cNvSpPr/>
          <p:nvPr/>
        </p:nvSpPr>
        <p:spPr>
          <a:xfrm>
            <a:off x="634776" y="2041799"/>
            <a:ext cx="7609631" cy="1531217"/>
          </a:xfrm>
          <a:prstGeom prst="roundRect">
            <a:avLst/>
          </a:prstGeom>
          <a:noFill/>
          <a:ln>
            <a:solidFill>
              <a:srgbClr val="FEB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小学校</a:t>
            </a:r>
            <a:r>
              <a:rPr lang="ja-JP" altLang="en-US" sz="2400" dirty="0">
                <a:solidFill>
                  <a:schemeClr val="tx1"/>
                </a:solidFill>
              </a:rPr>
              <a:t>を多世代交流拠点とし、人がふれあえる拠点の形成を目指す</a:t>
            </a: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67544" y="1628800"/>
            <a:ext cx="3024336" cy="788479"/>
          </a:xfrm>
          <a:prstGeom prst="rect">
            <a:avLst/>
          </a:prstGeom>
          <a:solidFill>
            <a:schemeClr val="bg1"/>
          </a:solidFill>
          <a:ln>
            <a:solidFill>
              <a:srgbClr val="FEB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       ふれあい</a:t>
            </a:r>
            <a:r>
              <a:rPr lang="en-US" altLang="ja-JP" sz="2400" dirty="0" smtClean="0">
                <a:solidFill>
                  <a:schemeClr val="tx1"/>
                </a:solidFill>
              </a:rPr>
              <a:t>Station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:\Users\suzuki90\Dropbox\マスタープラン策定実習\桜イラスト集\ピンクさくらふれあ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5" y="1666922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149080"/>
            <a:ext cx="8363272" cy="187220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400" dirty="0" smtClean="0"/>
              <a:t>公共交通でアクセスしやすい鉄道駅へ</a:t>
            </a:r>
            <a:endParaRPr kumimoji="1" lang="en-US" altLang="ja-JP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交通</a:t>
            </a:r>
            <a:r>
              <a:rPr lang="ja-JP" altLang="en-US" sz="2400" dirty="0"/>
              <a:t>不便</a:t>
            </a:r>
            <a:r>
              <a:rPr lang="ja-JP" altLang="en-US" sz="2400" dirty="0" smtClean="0"/>
              <a:t>地域に住む人や、交通弱者にも優しい市へ</a:t>
            </a:r>
            <a:endParaRPr lang="en-US" altLang="ja-JP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バス</a:t>
            </a:r>
            <a:r>
              <a:rPr lang="ja-JP" altLang="en-US" sz="2400" dirty="0"/>
              <a:t>利用者の増加</a:t>
            </a:r>
            <a:endParaRPr lang="en-US" altLang="ja-JP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ja-JP" altLang="en-US" sz="2400" dirty="0" smtClean="0"/>
              <a:t>市街地</a:t>
            </a:r>
            <a:r>
              <a:rPr lang="ja-JP" altLang="en-US" sz="2400" dirty="0"/>
              <a:t>活性化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908720"/>
            <a:ext cx="6552728" cy="59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全ての駅の根幹となる公共</a:t>
            </a:r>
            <a:r>
              <a:rPr lang="ja-JP" altLang="en-US" sz="2400" dirty="0" smtClean="0"/>
              <a:t>交通の利便性の向上</a:t>
            </a:r>
            <a:endParaRPr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634776" y="2019722"/>
            <a:ext cx="7609631" cy="1985342"/>
          </a:xfrm>
          <a:prstGeom prst="roundRect">
            <a:avLst/>
          </a:prstGeom>
          <a:noFill/>
          <a:ln>
            <a:solidFill>
              <a:srgbClr val="8E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路線</a:t>
            </a:r>
            <a:r>
              <a:rPr lang="ja-JP" altLang="en-US" sz="2400" dirty="0">
                <a:solidFill>
                  <a:schemeClr val="tx1"/>
                </a:solidFill>
              </a:rPr>
              <a:t>バス空白地帯の解消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荒川沖・神立にもコミュニティバス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のりあいタクシーの良さをアピール</a:t>
            </a: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67544" y="1628800"/>
            <a:ext cx="2232248" cy="788479"/>
            <a:chOff x="467544" y="1628800"/>
            <a:chExt cx="2232248" cy="788479"/>
          </a:xfrm>
        </p:grpSpPr>
        <p:sp>
          <p:nvSpPr>
            <p:cNvPr id="15" name="正方形/長方形 14"/>
            <p:cNvSpPr/>
            <p:nvPr/>
          </p:nvSpPr>
          <p:spPr>
            <a:xfrm>
              <a:off x="467544" y="1628800"/>
              <a:ext cx="2232248" cy="7884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E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       公共交通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7170" name="Picture 2" descr="C:\Users\suzuki90\Dropbox\マスタープラン策定実習\桜イラスト集\土浦市さくら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07" y="1677188"/>
              <a:ext cx="705600" cy="70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5652474" y="2079116"/>
            <a:ext cx="2087878" cy="1565908"/>
            <a:chOff x="5711778" y="2132856"/>
            <a:chExt cx="1950720" cy="1463040"/>
          </a:xfrm>
        </p:grpSpPr>
        <p:pic>
          <p:nvPicPr>
            <p:cNvPr id="5122" name="Picture 2" descr="C:\Users\suzuki90\Dropbox\マスタープラン策定実習\道の駅～荒川沖～モール505_111216村上\IMG_3151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778" y="2132856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7188993" y="3087014"/>
              <a:ext cx="193699" cy="103641"/>
            </a:xfrm>
            <a:prstGeom prst="rect">
              <a:avLst/>
            </a:prstGeom>
            <a:solidFill>
              <a:srgbClr val="233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040052" y="356583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のりあいタクシー土浦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7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各</a:t>
            </a:r>
            <a:r>
              <a:rPr kumimoji="1" lang="ja-JP" altLang="en-US" dirty="0" smtClean="0"/>
              <a:t>駅の立地候補場所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3076" name="Picture 4" descr="C:\Users\tanoi90\Desktop\提案まと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846637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3600450" y="2524125"/>
            <a:ext cx="1095375" cy="1285875"/>
          </a:xfrm>
          <a:custGeom>
            <a:avLst/>
            <a:gdLst>
              <a:gd name="connsiteX0" fmla="*/ 1095375 w 1095375"/>
              <a:gd name="connsiteY0" fmla="*/ 0 h 1285875"/>
              <a:gd name="connsiteX1" fmla="*/ 695325 w 1095375"/>
              <a:gd name="connsiteY1" fmla="*/ 323850 h 1285875"/>
              <a:gd name="connsiteX2" fmla="*/ 381000 w 1095375"/>
              <a:gd name="connsiteY2" fmla="*/ 981075 h 1285875"/>
              <a:gd name="connsiteX3" fmla="*/ 219075 w 1095375"/>
              <a:gd name="connsiteY3" fmla="*/ 1133475 h 1285875"/>
              <a:gd name="connsiteX4" fmla="*/ 0 w 1095375"/>
              <a:gd name="connsiteY4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5" h="1285875">
                <a:moveTo>
                  <a:pt x="1095375" y="0"/>
                </a:moveTo>
                <a:cubicBezTo>
                  <a:pt x="954881" y="80169"/>
                  <a:pt x="814387" y="160338"/>
                  <a:pt x="695325" y="323850"/>
                </a:cubicBezTo>
                <a:cubicBezTo>
                  <a:pt x="576262" y="487363"/>
                  <a:pt x="460375" y="846138"/>
                  <a:pt x="381000" y="981075"/>
                </a:cubicBezTo>
                <a:cubicBezTo>
                  <a:pt x="301625" y="1116013"/>
                  <a:pt x="282575" y="1082675"/>
                  <a:pt x="219075" y="1133475"/>
                </a:cubicBezTo>
                <a:cubicBezTo>
                  <a:pt x="155575" y="1184275"/>
                  <a:pt x="77787" y="1235075"/>
                  <a:pt x="0" y="1285875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209925" y="2486025"/>
            <a:ext cx="2047875" cy="1010666"/>
          </a:xfrm>
          <a:custGeom>
            <a:avLst/>
            <a:gdLst>
              <a:gd name="connsiteX0" fmla="*/ 0 w 2047875"/>
              <a:gd name="connsiteY0" fmla="*/ 0 h 1010666"/>
              <a:gd name="connsiteX1" fmla="*/ 847725 w 2047875"/>
              <a:gd name="connsiteY1" fmla="*/ 285750 h 1010666"/>
              <a:gd name="connsiteX2" fmla="*/ 1733550 w 2047875"/>
              <a:gd name="connsiteY2" fmla="*/ 895350 h 1010666"/>
              <a:gd name="connsiteX3" fmla="*/ 2047875 w 2047875"/>
              <a:gd name="connsiteY3" fmla="*/ 1009650 h 10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75" h="1010666">
                <a:moveTo>
                  <a:pt x="0" y="0"/>
                </a:moveTo>
                <a:cubicBezTo>
                  <a:pt x="279400" y="68262"/>
                  <a:pt x="558800" y="136525"/>
                  <a:pt x="847725" y="285750"/>
                </a:cubicBezTo>
                <a:cubicBezTo>
                  <a:pt x="1136650" y="434975"/>
                  <a:pt x="1533525" y="774700"/>
                  <a:pt x="1733550" y="895350"/>
                </a:cubicBezTo>
                <a:cubicBezTo>
                  <a:pt x="1933575" y="1016000"/>
                  <a:pt x="1990725" y="1012825"/>
                  <a:pt x="2047875" y="100965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505200" y="2781300"/>
            <a:ext cx="1504950" cy="2800350"/>
          </a:xfrm>
          <a:custGeom>
            <a:avLst/>
            <a:gdLst>
              <a:gd name="connsiteX0" fmla="*/ 0 w 1504950"/>
              <a:gd name="connsiteY0" fmla="*/ 2800350 h 2800350"/>
              <a:gd name="connsiteX1" fmla="*/ 723900 w 1504950"/>
              <a:gd name="connsiteY1" fmla="*/ 1857375 h 2800350"/>
              <a:gd name="connsiteX2" fmla="*/ 657225 w 1504950"/>
              <a:gd name="connsiteY2" fmla="*/ 1238250 h 2800350"/>
              <a:gd name="connsiteX3" fmla="*/ 809625 w 1504950"/>
              <a:gd name="connsiteY3" fmla="*/ 638175 h 2800350"/>
              <a:gd name="connsiteX4" fmla="*/ 1504950 w 1504950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2800350">
                <a:moveTo>
                  <a:pt x="0" y="2800350"/>
                </a:moveTo>
                <a:cubicBezTo>
                  <a:pt x="307181" y="2459037"/>
                  <a:pt x="614363" y="2117725"/>
                  <a:pt x="723900" y="1857375"/>
                </a:cubicBezTo>
                <a:cubicBezTo>
                  <a:pt x="833438" y="1597025"/>
                  <a:pt x="642938" y="1441450"/>
                  <a:pt x="657225" y="1238250"/>
                </a:cubicBezTo>
                <a:cubicBezTo>
                  <a:pt x="671512" y="1035050"/>
                  <a:pt x="668338" y="844550"/>
                  <a:pt x="809625" y="638175"/>
                </a:cubicBezTo>
                <a:cubicBezTo>
                  <a:pt x="950912" y="431800"/>
                  <a:pt x="1227931" y="215900"/>
                  <a:pt x="1504950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ホームベース 1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16" name="山形 1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山形 1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山形 1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山形 1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山形 1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31540" y="5254116"/>
            <a:ext cx="201622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荒川沖駅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511563" y="5466870"/>
            <a:ext cx="201622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土浦駅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511563" y="1124744"/>
            <a:ext cx="201622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神立駅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527787" y="3649979"/>
            <a:ext cx="2016224" cy="792088"/>
          </a:xfrm>
          <a:prstGeom prst="roundRect">
            <a:avLst/>
          </a:prstGeom>
          <a:solidFill>
            <a:srgbClr val="D9F5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31540" y="2356371"/>
            <a:ext cx="2016224" cy="792088"/>
          </a:xfrm>
          <a:prstGeom prst="roundRect">
            <a:avLst/>
          </a:prstGeom>
          <a:solidFill>
            <a:srgbClr val="F1E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道の駅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527787" y="2089981"/>
            <a:ext cx="2016224" cy="792088"/>
          </a:xfrm>
          <a:prstGeom prst="roundRect">
            <a:avLst/>
          </a:prstGeom>
          <a:solidFill>
            <a:srgbClr val="FEDEF7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医療の駅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25860" y="3785431"/>
            <a:ext cx="2016224" cy="792088"/>
          </a:xfrm>
          <a:prstGeom prst="roundRect">
            <a:avLst/>
          </a:prstGeom>
          <a:solidFill>
            <a:srgbClr val="C1D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まちの駅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475038" y="2871886"/>
            <a:ext cx="216024" cy="216024"/>
          </a:xfrm>
          <a:prstGeom prst="ellipse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stCxn id="34" idx="3"/>
            <a:endCxn id="38" idx="2"/>
          </p:cNvCxnSpPr>
          <p:nvPr/>
        </p:nvCxnSpPr>
        <p:spPr>
          <a:xfrm flipV="1">
            <a:off x="2442084" y="4046023"/>
            <a:ext cx="2061531" cy="1354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3779912" y="5673960"/>
            <a:ext cx="216024" cy="216024"/>
          </a:xfrm>
          <a:prstGeom prst="ellipse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>
            <a:stCxn id="28" idx="3"/>
            <a:endCxn id="42" idx="2"/>
          </p:cNvCxnSpPr>
          <p:nvPr/>
        </p:nvCxnSpPr>
        <p:spPr>
          <a:xfrm>
            <a:off x="2447764" y="5650160"/>
            <a:ext cx="1332148" cy="13181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794126" y="4177219"/>
            <a:ext cx="216024" cy="216024"/>
          </a:xfrm>
          <a:prstGeom prst="ellipse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/>
          <p:cNvCxnSpPr>
            <a:stCxn id="29" idx="0"/>
            <a:endCxn id="48" idx="5"/>
          </p:cNvCxnSpPr>
          <p:nvPr/>
        </p:nvCxnSpPr>
        <p:spPr>
          <a:xfrm flipH="1" flipV="1">
            <a:off x="4978514" y="4361607"/>
            <a:ext cx="541161" cy="1105263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5848089" y="2781300"/>
            <a:ext cx="216024" cy="216024"/>
          </a:xfrm>
          <a:prstGeom prst="ellipse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>
            <a:stCxn id="30" idx="2"/>
            <a:endCxn id="52" idx="1"/>
          </p:cNvCxnSpPr>
          <p:nvPr/>
        </p:nvCxnSpPr>
        <p:spPr>
          <a:xfrm>
            <a:off x="5519675" y="1916832"/>
            <a:ext cx="360050" cy="89610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5117845" y="4059682"/>
            <a:ext cx="216024" cy="216024"/>
          </a:xfrm>
          <a:prstGeom prst="ellipse">
            <a:avLst/>
          </a:prstGeom>
          <a:solidFill>
            <a:schemeClr val="bg2">
              <a:alpha val="51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>
            <a:stCxn id="31" idx="1"/>
            <a:endCxn id="57" idx="6"/>
          </p:cNvCxnSpPr>
          <p:nvPr/>
        </p:nvCxnSpPr>
        <p:spPr>
          <a:xfrm flipH="1">
            <a:off x="5333869" y="4046023"/>
            <a:ext cx="1193918" cy="12167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/>
          <p:cNvSpPr/>
          <p:nvPr/>
        </p:nvSpPr>
        <p:spPr>
          <a:xfrm>
            <a:off x="5811874" y="3810000"/>
            <a:ext cx="359572" cy="316825"/>
          </a:xfrm>
          <a:prstGeom prst="ellipse">
            <a:avLst/>
          </a:prstGeom>
          <a:solidFill>
            <a:srgbClr val="FFE1FF">
              <a:alpha val="51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stCxn id="33" idx="1"/>
            <a:endCxn id="61" idx="0"/>
          </p:cNvCxnSpPr>
          <p:nvPr/>
        </p:nvCxnSpPr>
        <p:spPr>
          <a:xfrm flipH="1">
            <a:off x="5991660" y="2486025"/>
            <a:ext cx="536127" cy="1323975"/>
          </a:xfrm>
          <a:prstGeom prst="straightConnector1">
            <a:avLst/>
          </a:prstGeom>
          <a:ln w="28575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テキスト ボックス 3078"/>
          <p:cNvSpPr txBox="1"/>
          <p:nvPr/>
        </p:nvSpPr>
        <p:spPr>
          <a:xfrm>
            <a:off x="3226637" y="2339459"/>
            <a:ext cx="92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R125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86" name="フリーフォーム 3085"/>
          <p:cNvSpPr/>
          <p:nvPr/>
        </p:nvSpPr>
        <p:spPr>
          <a:xfrm>
            <a:off x="3048000" y="2752725"/>
            <a:ext cx="1962150" cy="1409700"/>
          </a:xfrm>
          <a:custGeom>
            <a:avLst/>
            <a:gdLst>
              <a:gd name="connsiteX0" fmla="*/ 1962150 w 1962150"/>
              <a:gd name="connsiteY0" fmla="*/ 1409700 h 1409700"/>
              <a:gd name="connsiteX1" fmla="*/ 1524000 w 1962150"/>
              <a:gd name="connsiteY1" fmla="*/ 942975 h 1409700"/>
              <a:gd name="connsiteX2" fmla="*/ 1238250 w 1962150"/>
              <a:gd name="connsiteY2" fmla="*/ 581025 h 1409700"/>
              <a:gd name="connsiteX3" fmla="*/ 838200 w 1962150"/>
              <a:gd name="connsiteY3" fmla="*/ 400050 h 1409700"/>
              <a:gd name="connsiteX4" fmla="*/ 504825 w 1962150"/>
              <a:gd name="connsiteY4" fmla="*/ 85725 h 1409700"/>
              <a:gd name="connsiteX5" fmla="*/ 0 w 1962150"/>
              <a:gd name="connsiteY5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2150" h="1409700">
                <a:moveTo>
                  <a:pt x="1962150" y="1409700"/>
                </a:moveTo>
                <a:cubicBezTo>
                  <a:pt x="1803400" y="1245393"/>
                  <a:pt x="1644650" y="1081087"/>
                  <a:pt x="1524000" y="942975"/>
                </a:cubicBezTo>
                <a:cubicBezTo>
                  <a:pt x="1403350" y="804863"/>
                  <a:pt x="1352550" y="671512"/>
                  <a:pt x="1238250" y="581025"/>
                </a:cubicBezTo>
                <a:cubicBezTo>
                  <a:pt x="1123950" y="490537"/>
                  <a:pt x="960437" y="482600"/>
                  <a:pt x="838200" y="400050"/>
                </a:cubicBezTo>
                <a:cubicBezTo>
                  <a:pt x="715962" y="317500"/>
                  <a:pt x="644525" y="152400"/>
                  <a:pt x="504825" y="85725"/>
                </a:cubicBezTo>
                <a:cubicBezTo>
                  <a:pt x="365125" y="19050"/>
                  <a:pt x="182562" y="9525"/>
                  <a:pt x="0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543139" y="4974357"/>
            <a:ext cx="92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R6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19162" y="3496691"/>
            <a:ext cx="92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4">
                    <a:lumMod val="75000"/>
                  </a:schemeClr>
                </a:solidFill>
              </a:rPr>
              <a:t>常磐道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527787" y="4551601"/>
            <a:ext cx="201622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安心・安全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線矢印コネクタ 11"/>
          <p:cNvCxnSpPr>
            <a:stCxn id="32" idx="3"/>
          </p:cNvCxnSpPr>
          <p:nvPr/>
        </p:nvCxnSpPr>
        <p:spPr>
          <a:xfrm>
            <a:off x="2447764" y="2752415"/>
            <a:ext cx="2063799" cy="23894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4503615" y="3866023"/>
            <a:ext cx="360000" cy="360000"/>
          </a:xfrm>
          <a:prstGeom prst="ellipse">
            <a:avLst/>
          </a:prstGeom>
          <a:solidFill>
            <a:schemeClr val="bg2">
              <a:alpha val="54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4446461" y="4288077"/>
            <a:ext cx="136589" cy="148029"/>
          </a:xfrm>
          <a:prstGeom prst="ellipse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矢印コネクタ 82"/>
          <p:cNvCxnSpPr>
            <a:stCxn id="76" idx="1"/>
          </p:cNvCxnSpPr>
          <p:nvPr/>
        </p:nvCxnSpPr>
        <p:spPr>
          <a:xfrm flipH="1">
            <a:off x="4029075" y="4947645"/>
            <a:ext cx="2498712" cy="81052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76" idx="1"/>
            <a:endCxn id="52" idx="5"/>
          </p:cNvCxnSpPr>
          <p:nvPr/>
        </p:nvCxnSpPr>
        <p:spPr>
          <a:xfrm flipH="1" flipV="1">
            <a:off x="6032477" y="2965688"/>
            <a:ext cx="495310" cy="198195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76" idx="1"/>
            <a:endCxn id="48" idx="5"/>
          </p:cNvCxnSpPr>
          <p:nvPr/>
        </p:nvCxnSpPr>
        <p:spPr>
          <a:xfrm flipH="1" flipV="1">
            <a:off x="4978514" y="4361607"/>
            <a:ext cx="1549273" cy="58603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76" idx="1"/>
          </p:cNvCxnSpPr>
          <p:nvPr/>
        </p:nvCxnSpPr>
        <p:spPr>
          <a:xfrm flipH="1" flipV="1">
            <a:off x="4583050" y="4393243"/>
            <a:ext cx="1944737" cy="554402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lang="ja-JP" altLang="en-US" dirty="0"/>
              <a:t>整備</a:t>
            </a:r>
            <a:r>
              <a:rPr kumimoji="1" lang="ja-JP" altLang="en-US" dirty="0" smtClean="0"/>
              <a:t>計画の効果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46802"/>
              </p:ext>
            </p:extLst>
          </p:nvPr>
        </p:nvGraphicFramePr>
        <p:xfrm>
          <a:off x="35498" y="908720"/>
          <a:ext cx="8928994" cy="51032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166"/>
                <a:gridCol w="824092"/>
                <a:gridCol w="824092"/>
                <a:gridCol w="824092"/>
                <a:gridCol w="824092"/>
                <a:gridCol w="824092"/>
                <a:gridCol w="824092"/>
                <a:gridCol w="824092"/>
                <a:gridCol w="824092"/>
                <a:gridCol w="824092"/>
              </a:tblGrid>
              <a:tr h="576064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人口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農業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工業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商業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交通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市民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医療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観光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安心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安全</a:t>
                      </a:r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神立駅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土浦駅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荒川沖駅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水の駅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まちの駅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医療の駅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/>
                        <a:t>道の駅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CDFD"/>
                    </a:solidFill>
                  </a:tcPr>
                </a:tc>
              </a:tr>
              <a:tr h="45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/>
                        <a:t>情報</a:t>
                      </a:r>
                      <a:r>
                        <a:rPr kumimoji="1" lang="en-US" altLang="ja-JP" sz="1400" b="1" dirty="0" smtClean="0"/>
                        <a:t>Station</a:t>
                      </a:r>
                      <a:endParaRPr kumimoji="1" lang="ja-JP" altLang="en-US" sz="1400" b="1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安心安全</a:t>
                      </a:r>
                      <a:r>
                        <a:rPr kumimoji="1" lang="en-US" altLang="ja-JP" sz="1400" b="1" dirty="0" smtClean="0"/>
                        <a:t>Station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1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/>
                        <a:t>ふれあい</a:t>
                      </a:r>
                      <a:r>
                        <a:rPr kumimoji="1" lang="en-US" altLang="ja-JP" sz="1400" b="1" dirty="0" smtClean="0"/>
                        <a:t>Station</a:t>
                      </a:r>
                      <a:endParaRPr kumimoji="1" lang="ja-JP" altLang="en-US" sz="1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sp>
        <p:nvSpPr>
          <p:cNvPr id="7" name="ホームベース 6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8" name="山形 7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山形 10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1678981" y="37170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3347864" y="37170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2483768" y="32293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2483767" y="4140295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1678980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2483766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3347863" y="458797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60" y="458797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004048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6660232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1" y="45811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8316416" y="458797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59" y="32293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32293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0" y="32293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8316416" y="32293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508518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5" y="55172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8316415" y="508518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8316416" y="55172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19" y="27809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1" y="2348880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1" y="19168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1" y="14127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6660231" y="37170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7439621" y="4140295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2780928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2348880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19168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829696" y="14127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58" y="2348880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60" y="19168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60" y="1484784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004048" y="2348880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004047" y="1916832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004046" y="1412776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4211957" y="4140295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anoi90\AppData\Local\Microsoft\Windows\Temporary Internet Files\Content.IE5\MPNF0JMF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728" r="-3721" b="-728"/>
          <a:stretch/>
        </p:blipFill>
        <p:spPr bwMode="auto">
          <a:xfrm>
            <a:off x="5004048" y="4140295"/>
            <a:ext cx="516755" cy="6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今後の方針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dirty="0" smtClean="0"/>
              <a:t>駅の立地場所の検討</a:t>
            </a:r>
            <a:endParaRPr kumimoji="1"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/>
              <a:t>バスルート改善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/>
              <a:t>通過交通量分析</a:t>
            </a:r>
            <a:endParaRPr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圏央道延伸による効果の分析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常磐線東京駅延伸による効果の</a:t>
            </a:r>
            <a:r>
              <a:rPr lang="ja-JP" altLang="en-US" dirty="0" smtClean="0"/>
              <a:t>分析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/>
              <a:t>ヒアリング調査</a:t>
            </a:r>
            <a:endParaRPr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/>
              <a:t>土浦協同病院移転による影響の分析</a:t>
            </a:r>
            <a:endParaRPr lang="en-US" altLang="ja-JP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/>
              <a:t>それぞれの実現可能性　人材・継続性・財源など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23</a:t>
            </a:r>
            <a:r>
              <a:rPr lang="ja-JP" altLang="en-US" dirty="0" smtClean="0"/>
              <a:t>年度版統計つちうら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土浦まち</a:t>
            </a:r>
            <a:r>
              <a:rPr lang="ja-JP" altLang="en-US" dirty="0"/>
              <a:t>歩き学ガイドブック</a:t>
            </a:r>
            <a:r>
              <a:rPr lang="ja-JP" altLang="en-US" dirty="0" smtClean="0"/>
              <a:t>／</a:t>
            </a:r>
            <a:r>
              <a:rPr lang="ja-JP" altLang="en-US" dirty="0"/>
              <a:t>編・</a:t>
            </a:r>
            <a:r>
              <a:rPr lang="ja-JP" altLang="en-US" dirty="0" smtClean="0"/>
              <a:t>発行所・社団法人　土浦観光協会</a:t>
            </a:r>
            <a:endParaRPr lang="ja-JP" altLang="en-US" dirty="0"/>
          </a:p>
          <a:p>
            <a:r>
              <a:rPr lang="ja-JP" altLang="en-US" dirty="0" smtClean="0"/>
              <a:t>駅</a:t>
            </a:r>
            <a:r>
              <a:rPr lang="ja-JP" altLang="en-US" dirty="0"/>
              <a:t>とまちづくり　ひと・まち・</a:t>
            </a:r>
            <a:r>
              <a:rPr lang="ja-JP" altLang="en-US" dirty="0" smtClean="0"/>
              <a:t>暮らしを</a:t>
            </a:r>
            <a:r>
              <a:rPr lang="ja-JP" altLang="en-US" dirty="0"/>
              <a:t>つなぐ</a:t>
            </a:r>
            <a:r>
              <a:rPr lang="ja-JP" altLang="en-US" dirty="0" smtClean="0"/>
              <a:t>／編著・インターシティ研究会／</a:t>
            </a:r>
            <a:r>
              <a:rPr lang="ja-JP" altLang="en-US" dirty="0"/>
              <a:t>発行所</a:t>
            </a:r>
            <a:r>
              <a:rPr lang="ja-JP" altLang="en-US" dirty="0" smtClean="0"/>
              <a:t>・学芸出版社／</a:t>
            </a:r>
            <a:endParaRPr lang="ja-JP" altLang="en-US" dirty="0"/>
          </a:p>
          <a:p>
            <a:r>
              <a:rPr lang="ja-JP" altLang="en-US" dirty="0" smtClean="0"/>
              <a:t>地域ブランドと魅力のあるまちづくり／</a:t>
            </a:r>
            <a:r>
              <a:rPr lang="ja-JP" altLang="en-US" dirty="0"/>
              <a:t>著</a:t>
            </a:r>
            <a:r>
              <a:rPr lang="ja-JP" altLang="en-US" dirty="0" smtClean="0"/>
              <a:t>・佐々木一成／</a:t>
            </a:r>
            <a:r>
              <a:rPr lang="ja-JP" altLang="en-US" dirty="0"/>
              <a:t>発行所</a:t>
            </a:r>
            <a:r>
              <a:rPr lang="ja-JP" altLang="en-US" dirty="0" smtClean="0"/>
              <a:t>・学芸出版社／</a:t>
            </a:r>
            <a:r>
              <a:rPr lang="en-US" altLang="ja-JP" dirty="0" smtClean="0"/>
              <a:t>2011.2</a:t>
            </a:r>
            <a:endParaRPr lang="ja-JP" altLang="en-US" dirty="0"/>
          </a:p>
          <a:p>
            <a:r>
              <a:rPr lang="ja-JP" altLang="en-US" dirty="0" smtClean="0"/>
              <a:t>新まちづくりハンドブック／</a:t>
            </a:r>
            <a:r>
              <a:rPr lang="ja-JP" altLang="en-US" dirty="0"/>
              <a:t>著</a:t>
            </a:r>
            <a:r>
              <a:rPr lang="ja-JP" altLang="en-US" dirty="0" smtClean="0"/>
              <a:t>・園利宗／</a:t>
            </a:r>
            <a:r>
              <a:rPr lang="ja-JP" altLang="en-US" dirty="0"/>
              <a:t>発行所</a:t>
            </a:r>
            <a:r>
              <a:rPr lang="ja-JP" altLang="en-US" dirty="0" smtClean="0"/>
              <a:t>・連合出版／</a:t>
            </a:r>
            <a:r>
              <a:rPr lang="en-US" altLang="ja-JP" dirty="0" smtClean="0"/>
              <a:t>2001.2</a:t>
            </a:r>
            <a:endParaRPr lang="ja-JP" altLang="en-US" dirty="0"/>
          </a:p>
          <a:p>
            <a:r>
              <a:rPr lang="ja-JP" altLang="en-US" dirty="0" smtClean="0"/>
              <a:t>地域ブランドマネジメント／編・電通</a:t>
            </a:r>
            <a:r>
              <a:rPr lang="en-US" altLang="ja-JP" dirty="0" err="1" smtClean="0"/>
              <a:t>abic</a:t>
            </a:r>
            <a:r>
              <a:rPr lang="en-US" altLang="ja-JP" dirty="0" smtClean="0"/>
              <a:t> project</a:t>
            </a:r>
            <a:r>
              <a:rPr lang="ja-JP" altLang="en-US" dirty="0" smtClean="0"/>
              <a:t>／発行所・有斐閣／</a:t>
            </a:r>
            <a:r>
              <a:rPr lang="en-US" altLang="ja-JP" dirty="0" smtClean="0"/>
              <a:t>2009.6</a:t>
            </a:r>
          </a:p>
          <a:p>
            <a:r>
              <a:rPr lang="ja-JP" altLang="en-US" dirty="0" smtClean="0"/>
              <a:t>元気なまちのスゴイしかけ／</a:t>
            </a:r>
            <a:r>
              <a:rPr lang="ja-JP" altLang="en-US" dirty="0"/>
              <a:t>著</a:t>
            </a:r>
            <a:r>
              <a:rPr lang="ja-JP" altLang="en-US" dirty="0" smtClean="0"/>
              <a:t>・佐々木陽一／</a:t>
            </a:r>
            <a:r>
              <a:rPr lang="ja-JP" altLang="en-US" dirty="0"/>
              <a:t>発行所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PHP</a:t>
            </a:r>
            <a:r>
              <a:rPr lang="ja-JP" altLang="en-US" dirty="0" smtClean="0"/>
              <a:t>研究所／</a:t>
            </a:r>
            <a:r>
              <a:rPr lang="en-US" altLang="ja-JP" dirty="0" smtClean="0"/>
              <a:t>2006.11</a:t>
            </a:r>
          </a:p>
          <a:p>
            <a:r>
              <a:rPr lang="ja-JP" altLang="en-US" dirty="0" smtClean="0"/>
              <a:t>町おこしの経済学／</a:t>
            </a:r>
            <a:r>
              <a:rPr lang="ja-JP" altLang="en-US" dirty="0"/>
              <a:t>著</a:t>
            </a:r>
            <a:r>
              <a:rPr lang="ja-JP" altLang="en-US" dirty="0" smtClean="0"/>
              <a:t>・竹内宏／</a:t>
            </a:r>
            <a:r>
              <a:rPr lang="ja-JP" altLang="en-US" dirty="0"/>
              <a:t>発行所</a:t>
            </a:r>
            <a:r>
              <a:rPr lang="ja-JP" altLang="en-US" dirty="0" smtClean="0"/>
              <a:t>・学生社／</a:t>
            </a:r>
            <a:r>
              <a:rPr lang="en-US" altLang="ja-JP" dirty="0" smtClean="0"/>
              <a:t>2004.5</a:t>
            </a:r>
            <a:endParaRPr lang="ja-JP" altLang="en-US" dirty="0"/>
          </a:p>
          <a:p>
            <a:r>
              <a:rPr lang="ja-JP" altLang="en-US" dirty="0" smtClean="0"/>
              <a:t>道の駅　地域産業振興と交流の拠点／</a:t>
            </a:r>
            <a:r>
              <a:rPr lang="ja-JP" altLang="en-US" dirty="0"/>
              <a:t>著</a:t>
            </a:r>
            <a:r>
              <a:rPr lang="ja-JP" altLang="en-US" dirty="0" smtClean="0"/>
              <a:t>・関満博／編・酒本宏／発行所・新評論／</a:t>
            </a:r>
            <a:r>
              <a:rPr lang="en-US" altLang="ja-JP" dirty="0" smtClean="0"/>
              <a:t>2011.7</a:t>
            </a:r>
            <a:endParaRPr lang="ja-JP" altLang="en-US" dirty="0"/>
          </a:p>
          <a:p>
            <a:r>
              <a:rPr lang="ja-JP" altLang="en-US" dirty="0" smtClean="0"/>
              <a:t>地ブランド／編著・博報堂　地ブランドプロジェクト／</a:t>
            </a:r>
            <a:r>
              <a:rPr lang="ja-JP" altLang="en-US" dirty="0"/>
              <a:t>発行所</a:t>
            </a:r>
            <a:r>
              <a:rPr lang="ja-JP" altLang="en-US" dirty="0" smtClean="0"/>
              <a:t>・弘文堂／</a:t>
            </a:r>
            <a:r>
              <a:rPr lang="en-US" altLang="ja-JP" dirty="0" smtClean="0"/>
              <a:t>2006.8</a:t>
            </a:r>
            <a:endParaRPr lang="ja-JP" altLang="en-US" dirty="0"/>
          </a:p>
          <a:p>
            <a:r>
              <a:rPr lang="ja-JP" altLang="en-US" dirty="0" smtClean="0"/>
              <a:t>地域づくりの経済学入門／</a:t>
            </a:r>
            <a:r>
              <a:rPr lang="ja-JP" altLang="en-US" dirty="0"/>
              <a:t>著</a:t>
            </a:r>
            <a:r>
              <a:rPr lang="ja-JP" altLang="en-US" dirty="0" smtClean="0"/>
              <a:t>・岡田知弘／</a:t>
            </a:r>
            <a:r>
              <a:rPr lang="ja-JP" altLang="en-US" dirty="0"/>
              <a:t>発行所</a:t>
            </a:r>
            <a:r>
              <a:rPr lang="ja-JP" altLang="en-US" dirty="0" smtClean="0"/>
              <a:t>・自治体研究社／</a:t>
            </a:r>
            <a:r>
              <a:rPr lang="en-US" altLang="ja-JP" dirty="0" smtClean="0"/>
              <a:t>2005.8</a:t>
            </a:r>
          </a:p>
          <a:p>
            <a:r>
              <a:rPr lang="ja-JP" altLang="en-US" dirty="0"/>
              <a:t>遊覧都市　つちうら</a:t>
            </a:r>
          </a:p>
          <a:p>
            <a:r>
              <a:rPr lang="ja-JP" altLang="en-US" dirty="0"/>
              <a:t>広報　しもつけ</a:t>
            </a:r>
          </a:p>
          <a:p>
            <a:r>
              <a:rPr lang="ja-JP" altLang="en-US" dirty="0"/>
              <a:t>栃木・茨城県版道の駅　</a:t>
            </a:r>
            <a:r>
              <a:rPr lang="en-US" altLang="ja-JP" dirty="0"/>
              <a:t>Vol.</a:t>
            </a:r>
            <a:r>
              <a:rPr lang="ja-JP" altLang="en-US" dirty="0" smtClean="0"/>
              <a:t>２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土浦市役所</a:t>
            </a:r>
            <a:r>
              <a:rPr lang="en-US" altLang="ja-JP" dirty="0"/>
              <a:t>HP</a:t>
            </a:r>
            <a:r>
              <a:rPr lang="ja-JP" altLang="en-US" dirty="0"/>
              <a:t>／</a:t>
            </a:r>
            <a:r>
              <a:rPr lang="en-US" altLang="ja-JP" dirty="0"/>
              <a:t>http://www.city.tsuchiura.lg.jp/index.php</a:t>
            </a:r>
          </a:p>
          <a:p>
            <a:r>
              <a:rPr lang="ja-JP" altLang="en-US" dirty="0"/>
              <a:t>経済産業省</a:t>
            </a:r>
            <a:r>
              <a:rPr lang="en-US" altLang="ja-JP" dirty="0"/>
              <a:t>HP</a:t>
            </a:r>
            <a:r>
              <a:rPr lang="ja-JP" altLang="en-US" dirty="0"/>
              <a:t>／</a:t>
            </a:r>
            <a:r>
              <a:rPr lang="en-US" altLang="ja-JP" dirty="0"/>
              <a:t>http://www.meti.go.jp/</a:t>
            </a:r>
          </a:p>
          <a:p>
            <a:r>
              <a:rPr lang="ja-JP" altLang="en-US" dirty="0"/>
              <a:t>厚生労働省</a:t>
            </a:r>
            <a:r>
              <a:rPr lang="en-US" altLang="ja-JP" dirty="0"/>
              <a:t>HP</a:t>
            </a:r>
            <a:r>
              <a:rPr lang="ja-JP" altLang="en-US" dirty="0"/>
              <a:t>／</a:t>
            </a:r>
            <a:r>
              <a:rPr lang="en-US" altLang="ja-JP" dirty="0"/>
              <a:t>http://www.mhlw.go.jp/index.shtml</a:t>
            </a:r>
          </a:p>
          <a:p>
            <a:r>
              <a:rPr lang="ja-JP" altLang="en-US" dirty="0"/>
              <a:t>常総国道事務所</a:t>
            </a:r>
            <a:r>
              <a:rPr lang="en-US" altLang="ja-JP" dirty="0"/>
              <a:t>HP</a:t>
            </a:r>
            <a:r>
              <a:rPr lang="ja-JP" altLang="en-US" dirty="0"/>
              <a:t>／</a:t>
            </a:r>
            <a:r>
              <a:rPr lang="en-US" altLang="ja-JP" dirty="0"/>
              <a:t>http://www.ktr.mlit.go.jp/jousou/</a:t>
            </a: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茨城県観光物産課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HP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／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http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://www.pref.ibaraki.jp/bukyoku/syoukou/kanbutsu</a:t>
            </a:r>
            <a:r>
              <a:rPr lang="en-US" altLang="ja-JP" sz="1800" dirty="0" smtClean="0">
                <a:latin typeface="ＭＳ Ｐゴシック" pitchFamily="50" charset="-128"/>
                <a:ea typeface="ＭＳ Ｐゴシック" pitchFamily="50" charset="-128"/>
              </a:rPr>
              <a:t>/</a:t>
            </a: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茨城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新聞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HP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／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http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://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ibarakinews.jp/news/index.php</a:t>
            </a: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国土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交通省道路局 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道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の駅利用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案内／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http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://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www.mlit.go.jp/road/station/road-station.html</a:t>
            </a: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まちの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駅どっと混む／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http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://www.machinoeki.com/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lang="ja-JP" altLang="en-US" sz="1800" dirty="0"/>
          </a:p>
          <a:p>
            <a:r>
              <a:rPr lang="ja-JP" altLang="en-US" dirty="0"/>
              <a:t>お世話になった方々</a:t>
            </a:r>
          </a:p>
          <a:p>
            <a:r>
              <a:rPr lang="ja-JP" altLang="en-US" dirty="0"/>
              <a:t>レストラン中台　　中台義治　様</a:t>
            </a:r>
          </a:p>
          <a:p>
            <a:r>
              <a:rPr lang="ja-JP" altLang="en-US" dirty="0"/>
              <a:t>きらら館　　</a:t>
            </a:r>
            <a:r>
              <a:rPr lang="ja-JP" altLang="en-US" dirty="0" smtClean="0"/>
              <a:t>職員</a:t>
            </a:r>
            <a:r>
              <a:rPr lang="ja-JP" altLang="en-US" dirty="0"/>
              <a:t>の方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6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Picture 2" descr="G:\DCIM\104_PANA\P1040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15616" y="120894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ご清聴ありがとうございました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人口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4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846892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46747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764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740661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355828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777718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2412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923195"/>
              </p:ext>
            </p:extLst>
          </p:nvPr>
        </p:nvGraphicFramePr>
        <p:xfrm>
          <a:off x="899592" y="836712"/>
          <a:ext cx="6407992" cy="45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3635896" y="5301208"/>
            <a:ext cx="5256583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prstClr val="white"/>
                </a:solidFill>
                <a:latin typeface="ＭＳ Ｐゴシック"/>
              </a:rPr>
              <a:t>人口ピラミッドから</a:t>
            </a:r>
            <a:r>
              <a:rPr lang="ja-JP" altLang="en-US" sz="2400" dirty="0" smtClean="0">
                <a:solidFill>
                  <a:prstClr val="white"/>
                </a:solidFill>
                <a:latin typeface="ＭＳ Ｐゴシック"/>
              </a:rPr>
              <a:t>も高齢者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</a:rPr>
              <a:t>の増加</a:t>
            </a:r>
            <a:r>
              <a:rPr lang="ja-JP" altLang="en-US" sz="2400" dirty="0" smtClean="0">
                <a:solidFill>
                  <a:prstClr val="white"/>
                </a:solidFill>
                <a:latin typeface="ＭＳ Ｐゴシック"/>
              </a:rPr>
              <a:t>、</a:t>
            </a:r>
            <a:endParaRPr lang="en-US" altLang="ja-JP" sz="2400" dirty="0" smtClean="0">
              <a:solidFill>
                <a:prstClr val="white"/>
              </a:solidFill>
              <a:latin typeface="ＭＳ Ｐゴシック"/>
            </a:endParaRPr>
          </a:p>
          <a:p>
            <a:r>
              <a:rPr lang="ja-JP" altLang="en-US" sz="2400" dirty="0" smtClean="0">
                <a:solidFill>
                  <a:prstClr val="white"/>
                </a:solidFill>
                <a:latin typeface="ＭＳ Ｐゴシック"/>
              </a:rPr>
              <a:t>生産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</a:rPr>
              <a:t>年齢人口の</a:t>
            </a:r>
            <a:r>
              <a:rPr lang="ja-JP" altLang="en-US" sz="2400" dirty="0" smtClean="0">
                <a:solidFill>
                  <a:prstClr val="white"/>
                </a:solidFill>
                <a:latin typeface="ＭＳ Ｐゴシック"/>
              </a:rPr>
              <a:t>減少が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</a:rPr>
              <a:t>見て</a:t>
            </a:r>
            <a:r>
              <a:rPr lang="ja-JP" altLang="en-US" sz="2400" dirty="0" smtClean="0">
                <a:solidFill>
                  <a:prstClr val="white"/>
                </a:solidFill>
                <a:latin typeface="ＭＳ Ｐゴシック"/>
              </a:rPr>
              <a:t>とれる</a:t>
            </a:r>
            <a:endParaRPr lang="en-US" altLang="ja-JP" sz="2400" dirty="0">
              <a:solidFill>
                <a:prstClr val="white"/>
              </a:solidFill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31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4" grpId="0">
        <p:bldAsOne/>
      </p:bldGraphic>
      <p:bldGraphic spid="15" grpId="0">
        <p:bldAsOne/>
      </p:bldGraphic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農業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5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4499828"/>
            <a:ext cx="303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基幹的農業従事者数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7795" y="3682969"/>
            <a:ext cx="426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年齢別基幹的農業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</a:rPr>
              <a:t>        従事者数割合（平成</a:t>
            </a:r>
            <a:r>
              <a:rPr lang="en-US" altLang="ja-JP" sz="2400" dirty="0" smtClean="0">
                <a:solidFill>
                  <a:prstClr val="black"/>
                </a:solidFill>
              </a:rPr>
              <a:t>22</a:t>
            </a:r>
            <a:r>
              <a:rPr lang="ja-JP" altLang="en-US" sz="2400" dirty="0" smtClean="0">
                <a:solidFill>
                  <a:prstClr val="black"/>
                </a:solidFill>
              </a:rPr>
              <a:t>年）</a:t>
            </a:r>
            <a:endParaRPr lang="en-US" altLang="ja-JP" sz="2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891970"/>
              </p:ext>
            </p:extLst>
          </p:nvPr>
        </p:nvGraphicFramePr>
        <p:xfrm>
          <a:off x="251520" y="1333737"/>
          <a:ext cx="4086475" cy="316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右矢印 13"/>
          <p:cNvSpPr/>
          <p:nvPr/>
        </p:nvSpPr>
        <p:spPr>
          <a:xfrm rot="964359">
            <a:off x="1831838" y="1689187"/>
            <a:ext cx="1961318" cy="24904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5403"/>
              </p:ext>
            </p:extLst>
          </p:nvPr>
        </p:nvGraphicFramePr>
        <p:xfrm>
          <a:off x="4632919" y="318373"/>
          <a:ext cx="419864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034686" y="5301208"/>
            <a:ext cx="6563072" cy="871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ja-JP" altLang="en-US" sz="3200" dirty="0" smtClean="0"/>
              <a:t>農業従事者の減少</a:t>
            </a:r>
            <a:r>
              <a:rPr lang="ja-JP" altLang="en-US" sz="3200" dirty="0"/>
              <a:t>と</a:t>
            </a:r>
            <a:r>
              <a:rPr kumimoji="1" lang="ja-JP" altLang="en-US" sz="3200" dirty="0" smtClean="0"/>
              <a:t>高齢化</a:t>
            </a:r>
            <a:endParaRPr kumimoji="1" lang="en-US" altLang="ja-JP" sz="3200" dirty="0" smtClean="0"/>
          </a:p>
        </p:txBody>
      </p:sp>
      <p:sp>
        <p:nvSpPr>
          <p:cNvPr id="13" name="角丸四角形吹き出し 12"/>
          <p:cNvSpPr/>
          <p:nvPr/>
        </p:nvSpPr>
        <p:spPr>
          <a:xfrm>
            <a:off x="2008111" y="846489"/>
            <a:ext cx="1979094" cy="504056"/>
          </a:xfrm>
          <a:prstGeom prst="wedgeRoundRectCallout">
            <a:avLst>
              <a:gd name="adj1" fmla="val -14816"/>
              <a:gd name="adj2" fmla="val 122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約</a:t>
            </a:r>
            <a:r>
              <a:rPr lang="en-US" altLang="ja-JP" sz="2800" dirty="0" smtClean="0">
                <a:solidFill>
                  <a:prstClr val="white"/>
                </a:solidFill>
              </a:rPr>
              <a:t>3</a:t>
            </a:r>
            <a:r>
              <a:rPr lang="ja-JP" altLang="en-US" sz="2800" dirty="0" smtClean="0">
                <a:solidFill>
                  <a:prstClr val="white"/>
                </a:solidFill>
              </a:rPr>
              <a:t>割減少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3668" y="4869160"/>
            <a:ext cx="30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（茨城農林水産統計年報）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803" y="443289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（農林水産省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</a:rPr>
              <a:t>　　　わがマチ・わがムラ</a:t>
            </a:r>
            <a:r>
              <a:rPr lang="en-US" altLang="ja-JP" dirty="0" smtClean="0">
                <a:solidFill>
                  <a:prstClr val="black"/>
                </a:solidFill>
              </a:rPr>
              <a:t>‐</a:t>
            </a:r>
            <a:r>
              <a:rPr lang="ja-JP" altLang="en-US" dirty="0" smtClean="0">
                <a:solidFill>
                  <a:prstClr val="black"/>
                </a:solidFill>
              </a:rPr>
              <a:t>市町村の姿</a:t>
            </a:r>
            <a:r>
              <a:rPr lang="en-US" altLang="ja-JP" dirty="0">
                <a:solidFill>
                  <a:prstClr val="black"/>
                </a:solidFill>
              </a:rPr>
              <a:t>‐</a:t>
            </a:r>
            <a:r>
              <a:rPr lang="ja-JP" altLang="en-US" dirty="0" smtClean="0">
                <a:solidFill>
                  <a:prstClr val="black"/>
                </a:solidFill>
              </a:rPr>
              <a:t>）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パイ 11"/>
          <p:cNvSpPr/>
          <p:nvPr/>
        </p:nvSpPr>
        <p:spPr>
          <a:xfrm>
            <a:off x="4788024" y="548680"/>
            <a:ext cx="2448272" cy="2448272"/>
          </a:xfrm>
          <a:prstGeom prst="pie">
            <a:avLst>
              <a:gd name="adj1" fmla="val 33971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5224068" y="3142878"/>
            <a:ext cx="2989458" cy="476947"/>
          </a:xfrm>
          <a:prstGeom prst="wedgeRoundRectCallout">
            <a:avLst>
              <a:gd name="adj1" fmla="val -30732"/>
              <a:gd name="adj2" fmla="val -200662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約</a:t>
            </a:r>
            <a:r>
              <a:rPr lang="en-US" altLang="ja-JP" sz="2800" dirty="0" smtClean="0">
                <a:solidFill>
                  <a:prstClr val="white"/>
                </a:solidFill>
              </a:rPr>
              <a:t>7</a:t>
            </a:r>
            <a:r>
              <a:rPr lang="ja-JP" altLang="en-US" sz="2800" dirty="0" smtClean="0">
                <a:solidFill>
                  <a:prstClr val="white"/>
                </a:solidFill>
              </a:rPr>
              <a:t>割は</a:t>
            </a:r>
            <a:r>
              <a:rPr lang="en-US" altLang="ja-JP" sz="2800" dirty="0" smtClean="0">
                <a:solidFill>
                  <a:prstClr val="white"/>
                </a:solidFill>
              </a:rPr>
              <a:t>60</a:t>
            </a:r>
            <a:r>
              <a:rPr lang="ja-JP" altLang="en-US" sz="2800" dirty="0" smtClean="0">
                <a:solidFill>
                  <a:prstClr val="white"/>
                </a:solidFill>
              </a:rPr>
              <a:t>歳以上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81413"/>
              </p:ext>
            </p:extLst>
          </p:nvPr>
        </p:nvGraphicFramePr>
        <p:xfrm>
          <a:off x="188362" y="836712"/>
          <a:ext cx="4572000" cy="34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農業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lang="ja-JP" altLang="en-US" smtClean="0">
                <a:solidFill>
                  <a:srgbClr val="CCDDEA">
                    <a:lumMod val="75000"/>
                  </a:srgbClr>
                </a:solidFill>
              </a:rPr>
              <a:pPr/>
              <a:t>6</a:t>
            </a:fld>
            <a:endParaRPr lang="ja-JP" altLang="en-US">
              <a:solidFill>
                <a:srgbClr val="CCDDEA">
                  <a:lumMod val="75000"/>
                </a:srgbClr>
              </a:solidFill>
            </a:endParaRPr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現状把握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課題抽出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white"/>
                </a:solidFill>
              </a:rPr>
              <a:t>テーマ設定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今後</a:t>
            </a:r>
            <a:r>
              <a:rPr lang="ja-JP" altLang="en-US" sz="2000" dirty="0" smtClean="0">
                <a:solidFill>
                  <a:prstClr val="white"/>
                </a:solidFill>
              </a:rPr>
              <a:t>の方針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2356525318"/>
              </p:ext>
            </p:extLst>
          </p:nvPr>
        </p:nvGraphicFramePr>
        <p:xfrm>
          <a:off x="539552" y="1052736"/>
          <a:ext cx="34563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右矢印 17"/>
          <p:cNvSpPr/>
          <p:nvPr/>
        </p:nvSpPr>
        <p:spPr>
          <a:xfrm rot="686940">
            <a:off x="1691565" y="1345553"/>
            <a:ext cx="2404236" cy="19054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583440" y="725530"/>
            <a:ext cx="1916552" cy="504057"/>
          </a:xfrm>
          <a:prstGeom prst="wedgeRoundRectCallout">
            <a:avLst>
              <a:gd name="adj1" fmla="val -24361"/>
              <a:gd name="adj2" fmla="val 866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約</a:t>
            </a:r>
            <a:r>
              <a:rPr lang="en-US" altLang="ja-JP" sz="2800" dirty="0" smtClean="0">
                <a:solidFill>
                  <a:prstClr val="white"/>
                </a:solidFill>
              </a:rPr>
              <a:t>3</a:t>
            </a:r>
            <a:r>
              <a:rPr lang="ja-JP" altLang="en-US" sz="2800" dirty="0" smtClean="0">
                <a:solidFill>
                  <a:prstClr val="white"/>
                </a:solidFill>
              </a:rPr>
              <a:t>割減少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9612" y="42321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経営耕地面積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08104" y="4232108"/>
            <a:ext cx="33483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耕作放棄地面積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287134" y="5085184"/>
            <a:ext cx="6381210" cy="1099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kumimoji="1" lang="ja-JP" altLang="en-US" sz="3200" dirty="0" smtClean="0"/>
              <a:t>農業従事者の減少や高齢化を原因とする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経営耕地面積の減少と耕作放棄地の増加</a:t>
            </a:r>
            <a:endParaRPr kumimoji="1" lang="en-US" altLang="ja-JP" sz="32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96574" y="4575310"/>
            <a:ext cx="28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（茨城農林水産統計年報）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6136" y="45718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（土浦市耕作放棄地解消計画）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93132"/>
              </p:ext>
            </p:extLst>
          </p:nvPr>
        </p:nvGraphicFramePr>
        <p:xfrm>
          <a:off x="4896290" y="1190413"/>
          <a:ext cx="3878475" cy="310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角丸四角形吹き出し 23"/>
          <p:cNvSpPr/>
          <p:nvPr/>
        </p:nvSpPr>
        <p:spPr>
          <a:xfrm>
            <a:off x="5436096" y="764704"/>
            <a:ext cx="3338669" cy="425710"/>
          </a:xfrm>
          <a:prstGeom prst="wedgeRoundRectCallout">
            <a:avLst>
              <a:gd name="adj1" fmla="val 34426"/>
              <a:gd name="adj2" fmla="val 186134"/>
              <a:gd name="adj3" fmla="val 166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prstClr val="white"/>
                </a:solidFill>
              </a:rPr>
              <a:t>経営耕地面積の</a:t>
            </a:r>
            <a:r>
              <a:rPr lang="en-US" altLang="ja-JP" sz="2400" dirty="0" smtClean="0">
                <a:solidFill>
                  <a:prstClr val="white"/>
                </a:solidFill>
              </a:rPr>
              <a:t>1</a:t>
            </a:r>
            <a:r>
              <a:rPr lang="ja-JP" altLang="en-US" sz="2400" dirty="0" smtClean="0">
                <a:solidFill>
                  <a:prstClr val="white"/>
                </a:solidFill>
              </a:rPr>
              <a:t>割強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676" y="5800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(ha)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16016" y="93263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(ha)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工業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26444" y="2316864"/>
            <a:ext cx="4241229" cy="3373279"/>
            <a:chOff x="219137" y="1789212"/>
            <a:chExt cx="4097213" cy="32152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1" r="1725"/>
            <a:stretch/>
          </p:blipFill>
          <p:spPr bwMode="auto">
            <a:xfrm>
              <a:off x="219137" y="1789212"/>
              <a:ext cx="4097213" cy="321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右矢印 20"/>
            <p:cNvSpPr/>
            <p:nvPr/>
          </p:nvSpPr>
          <p:spPr>
            <a:xfrm rot="19626723">
              <a:off x="1958383" y="2580550"/>
              <a:ext cx="1509667" cy="20995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652798" y="2537189"/>
            <a:ext cx="4032448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/>
              <a:t>企業誘致優遇制度</a:t>
            </a:r>
            <a:endParaRPr lang="en-US" altLang="ja-JP" sz="2400" u="sng" dirty="0" smtClean="0"/>
          </a:p>
          <a:p>
            <a:r>
              <a:rPr lang="ja-JP" altLang="en-US" sz="2400" dirty="0" smtClean="0"/>
              <a:t>・固定資産税等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年間免除</a:t>
            </a:r>
            <a:endParaRPr lang="en-US" altLang="ja-JP" sz="2400" dirty="0" smtClean="0"/>
          </a:p>
          <a:p>
            <a:r>
              <a:rPr lang="ja-JP" altLang="en-US" sz="2400" dirty="0" smtClean="0"/>
              <a:t>・茨城県工業等立地促進融資</a:t>
            </a:r>
            <a:endParaRPr lang="en-US" altLang="ja-JP" sz="2400" dirty="0" smtClean="0"/>
          </a:p>
          <a:p>
            <a:r>
              <a:rPr lang="ja-JP" altLang="en-US" sz="2400" dirty="0" smtClean="0"/>
              <a:t>・工場立地法規制緩和　　　　　など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6444" y="5634307"/>
            <a:ext cx="493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市の製造品</a:t>
            </a:r>
            <a:r>
              <a:rPr lang="ja-JP" altLang="en-US" sz="2000" dirty="0"/>
              <a:t>出荷額</a:t>
            </a:r>
            <a:r>
              <a:rPr lang="ja-JP" altLang="en-US" sz="2000" dirty="0" smtClean="0"/>
              <a:t>の推移（産業統計より）</a:t>
            </a:r>
            <a:endParaRPr kumimoji="1" lang="ja-JP" altLang="en-US" sz="2000" dirty="0"/>
          </a:p>
        </p:txBody>
      </p:sp>
      <p:sp>
        <p:nvSpPr>
          <p:cNvPr id="25" name="角丸四角形 24"/>
          <p:cNvSpPr/>
          <p:nvPr/>
        </p:nvSpPr>
        <p:spPr>
          <a:xfrm>
            <a:off x="4919323" y="4581128"/>
            <a:ext cx="3886963" cy="162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企業誘致政策で製造品出荷額が増加しているが、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おおつ野ヒルズへの誘致が進まず土地が余っている</a:t>
            </a:r>
            <a:endParaRPr kumimoji="1" lang="en-US" altLang="ja-JP" sz="24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59888" y="2116809"/>
            <a:ext cx="493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市内の主な工業地の利用状況（市</a:t>
            </a:r>
            <a:r>
              <a:rPr lang="en-US" altLang="ja-JP" sz="2000" dirty="0" smtClean="0"/>
              <a:t>HP</a:t>
            </a:r>
            <a:r>
              <a:rPr lang="ja-JP" altLang="en-US" sz="2000" dirty="0" smtClean="0"/>
              <a:t>より）</a:t>
            </a:r>
            <a:endParaRPr kumimoji="1" lang="ja-JP" alt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45" y="741487"/>
            <a:ext cx="6543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グループ化 2057"/>
          <p:cNvGrpSpPr/>
          <p:nvPr/>
        </p:nvGrpSpPr>
        <p:grpSpPr>
          <a:xfrm>
            <a:off x="4806851" y="750707"/>
            <a:ext cx="3334912" cy="3854929"/>
            <a:chOff x="4806851" y="750707"/>
            <a:chExt cx="3334912" cy="385492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5" t="25762" r="17307" b="19494"/>
            <a:stretch/>
          </p:blipFill>
          <p:spPr bwMode="auto">
            <a:xfrm>
              <a:off x="4806851" y="750707"/>
              <a:ext cx="3334912" cy="3854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円/楕円 41"/>
            <p:cNvSpPr/>
            <p:nvPr/>
          </p:nvSpPr>
          <p:spPr>
            <a:xfrm>
              <a:off x="6119031" y="2494470"/>
              <a:ext cx="1058817" cy="815755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59" name="グループ化 2058"/>
          <p:cNvGrpSpPr/>
          <p:nvPr/>
        </p:nvGrpSpPr>
        <p:grpSpPr>
          <a:xfrm>
            <a:off x="4716016" y="708800"/>
            <a:ext cx="3426102" cy="3846982"/>
            <a:chOff x="4716016" y="708800"/>
            <a:chExt cx="3426102" cy="3846982"/>
          </a:xfrm>
        </p:grpSpPr>
        <p:pic>
          <p:nvPicPr>
            <p:cNvPr id="31" name="Picture 3" descr="H:\マスプラ\商業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6" t="27688" r="19339" b="22778"/>
            <a:stretch/>
          </p:blipFill>
          <p:spPr bwMode="auto">
            <a:xfrm>
              <a:off x="4716016" y="708800"/>
              <a:ext cx="3426102" cy="384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グループ化 16"/>
            <p:cNvGrpSpPr>
              <a:grpSpLocks noChangeAspect="1"/>
            </p:cNvGrpSpPr>
            <p:nvPr/>
          </p:nvGrpSpPr>
          <p:grpSpPr>
            <a:xfrm>
              <a:off x="5801284" y="2174677"/>
              <a:ext cx="1321363" cy="1421749"/>
              <a:chOff x="13073152" y="2462214"/>
              <a:chExt cx="1307555" cy="1378884"/>
            </a:xfrm>
          </p:grpSpPr>
          <p:cxnSp>
            <p:nvCxnSpPr>
              <p:cNvPr id="26" name="直線矢印コネクタ 25"/>
              <p:cNvCxnSpPr/>
              <p:nvPr/>
            </p:nvCxnSpPr>
            <p:spPr>
              <a:xfrm flipV="1">
                <a:off x="13918298" y="2462214"/>
                <a:ext cx="174377" cy="299692"/>
              </a:xfrm>
              <a:prstGeom prst="straightConnector1">
                <a:avLst/>
              </a:prstGeom>
              <a:ln w="38100">
                <a:solidFill>
                  <a:schemeClr val="accent1">
                    <a:shade val="95000"/>
                    <a:satMod val="105000"/>
                    <a:alpha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 flipH="1">
                <a:off x="13073152" y="3201528"/>
                <a:ext cx="259800" cy="235313"/>
              </a:xfrm>
              <a:prstGeom prst="straightConnector1">
                <a:avLst/>
              </a:prstGeom>
              <a:ln w="38100">
                <a:solidFill>
                  <a:schemeClr val="accent1">
                    <a:shade val="95000"/>
                    <a:satMod val="105000"/>
                    <a:alpha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 flipH="1">
                <a:off x="13767071" y="3553066"/>
                <a:ext cx="151227" cy="288032"/>
              </a:xfrm>
              <a:prstGeom prst="straightConnector1">
                <a:avLst/>
              </a:prstGeom>
              <a:ln w="38100">
                <a:solidFill>
                  <a:schemeClr val="accent1">
                    <a:shade val="95000"/>
                    <a:satMod val="105000"/>
                    <a:alpha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円/楕円 24"/>
              <p:cNvSpPr/>
              <p:nvPr/>
            </p:nvSpPr>
            <p:spPr>
              <a:xfrm>
                <a:off x="13332954" y="2761906"/>
                <a:ext cx="1047753" cy="791160"/>
              </a:xfrm>
              <a:prstGeom prst="ellipse">
                <a:avLst/>
              </a:prstGeom>
              <a:solidFill>
                <a:srgbClr val="FFC00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9400" r="21884" b="3942"/>
          <a:stretch/>
        </p:blipFill>
        <p:spPr bwMode="auto">
          <a:xfrm>
            <a:off x="107504" y="881461"/>
            <a:ext cx="4650244" cy="35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商業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2537" y="4574779"/>
            <a:ext cx="417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市周辺の主な商業店舗の立地状況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535" y="4269662"/>
            <a:ext cx="654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市の商業年間</a:t>
            </a:r>
            <a:r>
              <a:rPr lang="ja-JP" altLang="en-US" sz="2000" dirty="0"/>
              <a:t>販売</a:t>
            </a:r>
            <a:r>
              <a:rPr lang="ja-JP" altLang="en-US" sz="2000" dirty="0" smtClean="0"/>
              <a:t>額と従業員数の推移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　（産業統計より）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852542" y="5085184"/>
            <a:ext cx="7376837" cy="1077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販売額の下げ止まり、従業員数減少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郊外の大型</a:t>
            </a:r>
            <a:r>
              <a:rPr lang="en-US" altLang="ja-JP" sz="2400" dirty="0" smtClean="0"/>
              <a:t>SC</a:t>
            </a:r>
            <a:r>
              <a:rPr lang="ja-JP" altLang="en-US" sz="2400" dirty="0" smtClean="0"/>
              <a:t>の増加で</a:t>
            </a:r>
            <a:r>
              <a:rPr kumimoji="1" lang="en-US" altLang="ja-JP" sz="2400" dirty="0" smtClean="0"/>
              <a:t>JR</a:t>
            </a:r>
            <a:r>
              <a:rPr kumimoji="1" lang="ja-JP" altLang="en-US" sz="2400" dirty="0" smtClean="0"/>
              <a:t>土浦駅周辺の商業地衰退</a:t>
            </a:r>
            <a:endParaRPr kumimoji="1" lang="en-US" altLang="ja-JP" sz="2400" dirty="0" smtClean="0"/>
          </a:p>
        </p:txBody>
      </p:sp>
      <p:sp>
        <p:nvSpPr>
          <p:cNvPr id="19" name="正方形/長方形 18"/>
          <p:cNvSpPr/>
          <p:nvPr/>
        </p:nvSpPr>
        <p:spPr>
          <a:xfrm rot="2670442">
            <a:off x="7323234" y="2022795"/>
            <a:ext cx="72768" cy="1475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rot="1954973">
            <a:off x="5956175" y="3902314"/>
            <a:ext cx="72768" cy="1475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rot="1378789">
            <a:off x="6626779" y="2902632"/>
            <a:ext cx="72768" cy="147536"/>
          </a:xfrm>
          <a:prstGeom prst="rect">
            <a:avLst/>
          </a:prstGeom>
          <a:solidFill>
            <a:schemeClr val="bg1">
              <a:alpha val="63000"/>
            </a:schemeClr>
          </a:solidFill>
          <a:ln w="3175">
            <a:solidFill>
              <a:schemeClr val="tx1">
                <a:alpha val="24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4" descr="F:\マスプラ\土浦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7" t="69785" r="9407" b="25270"/>
          <a:stretch/>
        </p:blipFill>
        <p:spPr bwMode="auto">
          <a:xfrm>
            <a:off x="6532169" y="3968178"/>
            <a:ext cx="2177479" cy="6172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4_PANA\P10405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r="20390" b="14554"/>
          <a:stretch/>
        </p:blipFill>
        <p:spPr bwMode="auto">
          <a:xfrm>
            <a:off x="6691589" y="177398"/>
            <a:ext cx="2277414" cy="1667426"/>
          </a:xfrm>
          <a:prstGeom prst="rect">
            <a:avLst/>
          </a:prstGeom>
          <a:noFill/>
          <a:effectLst>
            <a:glow>
              <a:schemeClr val="bg1"/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コネクタ 28"/>
          <p:cNvCxnSpPr/>
          <p:nvPr/>
        </p:nvCxnSpPr>
        <p:spPr>
          <a:xfrm flipH="1">
            <a:off x="6743464" y="1844824"/>
            <a:ext cx="1086836" cy="109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18113838">
            <a:off x="5624619" y="2191200"/>
            <a:ext cx="122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常磐自動車道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48440" y="2891685"/>
            <a:ext cx="952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JR</a:t>
            </a:r>
            <a:r>
              <a:rPr kumimoji="1" lang="ja-JP" altLang="en-US" sz="1200" dirty="0" smtClean="0"/>
              <a:t>土浦駅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845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u"/>
            </a:pPr>
            <a:r>
              <a:rPr kumimoji="1" lang="ja-JP" altLang="en-US" dirty="0" smtClean="0"/>
              <a:t>交通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C36-4FAF-49BE-8663-FEB8F96E6E8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ホームベース 4"/>
          <p:cNvSpPr/>
          <p:nvPr/>
        </p:nvSpPr>
        <p:spPr>
          <a:xfrm>
            <a:off x="611560" y="6381328"/>
            <a:ext cx="1656184" cy="40466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現状把握</a:t>
            </a:r>
            <a:endParaRPr kumimoji="1" lang="ja-JP" altLang="en-US" sz="2000" dirty="0"/>
          </a:p>
        </p:txBody>
      </p:sp>
      <p:sp>
        <p:nvSpPr>
          <p:cNvPr id="6" name="山形 5"/>
          <p:cNvSpPr/>
          <p:nvPr/>
        </p:nvSpPr>
        <p:spPr>
          <a:xfrm>
            <a:off x="21957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課題抽出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9959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テーマ設定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5796136" y="6381328"/>
            <a:ext cx="1872208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今後</a:t>
            </a:r>
            <a:r>
              <a:rPr lang="ja-JP" altLang="en-US" sz="2000" dirty="0" smtClean="0">
                <a:solidFill>
                  <a:schemeClr val="bg1"/>
                </a:solidFill>
              </a:rPr>
              <a:t>の方針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山形 8"/>
          <p:cNvSpPr/>
          <p:nvPr/>
        </p:nvSpPr>
        <p:spPr>
          <a:xfrm>
            <a:off x="7597758" y="6381328"/>
            <a:ext cx="430626" cy="40466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山形 9"/>
          <p:cNvSpPr/>
          <p:nvPr/>
        </p:nvSpPr>
        <p:spPr>
          <a:xfrm>
            <a:off x="7884368" y="6381328"/>
            <a:ext cx="360040" cy="404664"/>
          </a:xfrm>
          <a:prstGeom prst="chevron">
            <a:avLst>
              <a:gd name="adj" fmla="val 6059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2"/>
                </a:solidFill>
              </a:rPr>
              <a:t>・道路　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r>
              <a:rPr kumimoji="1" lang="ja-JP" altLang="en-US" dirty="0" smtClean="0"/>
              <a:t>南北方向（国道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号、常磐自動車道）</a:t>
            </a:r>
            <a:endParaRPr kumimoji="1" lang="en-US" altLang="ja-JP" dirty="0" smtClean="0"/>
          </a:p>
          <a:p>
            <a:r>
              <a:rPr lang="ja-JP" altLang="en-US" dirty="0"/>
              <a:t>東西</a:t>
            </a:r>
            <a:r>
              <a:rPr lang="ja-JP" altLang="en-US" dirty="0" smtClean="0"/>
              <a:t>方向（国道</a:t>
            </a:r>
            <a:r>
              <a:rPr lang="en-US" altLang="ja-JP" dirty="0" smtClean="0"/>
              <a:t>125</a:t>
            </a:r>
            <a:r>
              <a:rPr lang="ja-JP" altLang="en-US" dirty="0" smtClean="0"/>
              <a:t>号、</a:t>
            </a:r>
            <a:r>
              <a:rPr lang="en-US" altLang="ja-JP" dirty="0" smtClean="0"/>
              <a:t>345</a:t>
            </a:r>
            <a:r>
              <a:rPr lang="ja-JP" altLang="en-US" dirty="0" smtClean="0"/>
              <a:t>号）</a:t>
            </a:r>
            <a:endParaRPr lang="en-US" altLang="ja-JP" dirty="0" smtClean="0"/>
          </a:p>
          <a:p>
            <a:r>
              <a:rPr lang="ja-JP" altLang="en-US" dirty="0" smtClean="0"/>
              <a:t>圏央道が市外の南側すぐそばを通る</a:t>
            </a:r>
            <a:endParaRPr lang="en-US" altLang="ja-JP" dirty="0" smtClean="0"/>
          </a:p>
          <a:p>
            <a:endParaRPr lang="en-US" altLang="ja-JP" dirty="0" smtClean="0">
              <a:solidFill>
                <a:schemeClr val="tx2"/>
              </a:solidFill>
            </a:endParaRPr>
          </a:p>
          <a:p>
            <a:r>
              <a:rPr lang="ja-JP" altLang="en-US" dirty="0" smtClean="0">
                <a:solidFill>
                  <a:schemeClr val="tx2"/>
                </a:solidFill>
              </a:rPr>
              <a:t>・</a:t>
            </a:r>
            <a:r>
              <a:rPr lang="ja-JP" altLang="en-US" dirty="0">
                <a:solidFill>
                  <a:schemeClr val="tx2"/>
                </a:solidFill>
              </a:rPr>
              <a:t>バス</a:t>
            </a:r>
            <a:endParaRPr lang="en-US" altLang="ja-JP" dirty="0">
              <a:solidFill>
                <a:schemeClr val="tx2"/>
              </a:solidFill>
            </a:endParaRPr>
          </a:p>
          <a:p>
            <a:r>
              <a:rPr lang="ja-JP" altLang="en-US" dirty="0"/>
              <a:t>路線バス：市内、周辺市町村</a:t>
            </a:r>
            <a:endParaRPr lang="en-US" altLang="ja-JP" dirty="0"/>
          </a:p>
          <a:p>
            <a:r>
              <a:rPr lang="ja-JP" altLang="en-US" dirty="0"/>
              <a:t>高速バス：水戸方面、成田空港、京都･</a:t>
            </a:r>
            <a:r>
              <a:rPr lang="ja-JP" altLang="en-US" dirty="0" smtClean="0"/>
              <a:t>大阪</a:t>
            </a:r>
            <a:endParaRPr lang="en-US" altLang="ja-JP" dirty="0" smtClean="0"/>
          </a:p>
          <a:p>
            <a:r>
              <a:rPr lang="ja-JP" altLang="en-US" dirty="0" smtClean="0"/>
              <a:t>コミュニティバス：まちづくり活性化バス「キララちゃん」、新治バス</a:t>
            </a:r>
            <a:endParaRPr lang="en-US" altLang="ja-JP" dirty="0" smtClean="0"/>
          </a:p>
          <a:p>
            <a:r>
              <a:rPr lang="ja-JP" altLang="en-US" dirty="0" smtClean="0"/>
              <a:t>デマンド型：のりあいタクシー</a:t>
            </a:r>
            <a:endParaRPr lang="en-US" altLang="ja-JP" dirty="0"/>
          </a:p>
        </p:txBody>
      </p:sp>
      <p:pic>
        <p:nvPicPr>
          <p:cNvPr id="1026" name="Picture 2" descr="G:\DCIM\100CASIO\CIMG3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432592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0CASIO\CIMG3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2132856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4355976" y="476672"/>
            <a:ext cx="4572000" cy="3527673"/>
            <a:chOff x="4446240" y="1730357"/>
            <a:chExt cx="4572000" cy="3095625"/>
          </a:xfrm>
        </p:grpSpPr>
        <p:graphicFrame>
          <p:nvGraphicFramePr>
            <p:cNvPr id="15" name="グラフ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83236300"/>
                </p:ext>
              </p:extLst>
            </p:nvPr>
          </p:nvGraphicFramePr>
          <p:xfrm>
            <a:off x="4446240" y="1730357"/>
            <a:ext cx="4572000" cy="3095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右矢印 16"/>
            <p:cNvSpPr/>
            <p:nvPr/>
          </p:nvSpPr>
          <p:spPr>
            <a:xfrm rot="20406218">
              <a:off x="6954016" y="2708570"/>
              <a:ext cx="720080" cy="247337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/>
            <p:cNvSpPr/>
            <p:nvPr/>
          </p:nvSpPr>
          <p:spPr>
            <a:xfrm rot="684011">
              <a:off x="6915093" y="3622845"/>
              <a:ext cx="720080" cy="24733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1724357"/>
            <a:ext cx="3100040" cy="36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912782" y="5301208"/>
            <a:ext cx="72728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渋滞の</a:t>
            </a:r>
            <a:r>
              <a:rPr lang="ja-JP" altLang="en-US" sz="2400" dirty="0" smtClean="0"/>
              <a:t>慢性化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公共</a:t>
            </a:r>
            <a:r>
              <a:rPr lang="ja-JP" altLang="en-US" sz="2400" dirty="0"/>
              <a:t>交通への影響</a:t>
            </a:r>
          </a:p>
        </p:txBody>
      </p:sp>
    </p:spTree>
    <p:extLst>
      <p:ext uri="{BB962C8B-B14F-4D97-AF65-F5344CB8AC3E}">
        <p14:creationId xmlns:p14="http://schemas.microsoft.com/office/powerpoint/2010/main" val="424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プッシュピン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1283</TotalTime>
  <Words>2529</Words>
  <Application>Microsoft Office PowerPoint</Application>
  <PresentationFormat>画面に合わせる (4:3)</PresentationFormat>
  <Paragraphs>700</Paragraphs>
  <Slides>39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エッセンシャル</vt:lpstr>
      <vt:lpstr>都市計画マスタープラン策定実習　第1回中間発表 「○○」と「駅」で創るまち ~ほっとステーション土浦~</vt:lpstr>
      <vt:lpstr>概要</vt:lpstr>
      <vt:lpstr>人口</vt:lpstr>
      <vt:lpstr>人口</vt:lpstr>
      <vt:lpstr>農業</vt:lpstr>
      <vt:lpstr>農業</vt:lpstr>
      <vt:lpstr>工業</vt:lpstr>
      <vt:lpstr>商業</vt:lpstr>
      <vt:lpstr>交通</vt:lpstr>
      <vt:lpstr>交通(鉄道)</vt:lpstr>
      <vt:lpstr>市民（平成22年土浦市民満足度調査より）</vt:lpstr>
      <vt:lpstr>市民（平成22年土浦市民満足度調査より）</vt:lpstr>
      <vt:lpstr>医療</vt:lpstr>
      <vt:lpstr>観光</vt:lpstr>
      <vt:lpstr>観光</vt:lpstr>
      <vt:lpstr>観光</vt:lpstr>
      <vt:lpstr>観光</vt:lpstr>
      <vt:lpstr>観光</vt:lpstr>
      <vt:lpstr>防犯・防災</vt:lpstr>
      <vt:lpstr>課題抽出</vt:lpstr>
      <vt:lpstr>基本構想</vt:lpstr>
      <vt:lpstr>将来人口フレーム</vt:lpstr>
      <vt:lpstr>整備計画</vt:lpstr>
      <vt:lpstr>提案</vt:lpstr>
      <vt:lpstr>提案</vt:lpstr>
      <vt:lpstr>提案</vt:lpstr>
      <vt:lpstr>提案</vt:lpstr>
      <vt:lpstr>提案</vt:lpstr>
      <vt:lpstr>提案</vt:lpstr>
      <vt:lpstr>提案</vt:lpstr>
      <vt:lpstr>提案</vt:lpstr>
      <vt:lpstr>提案</vt:lpstr>
      <vt:lpstr>提案</vt:lpstr>
      <vt:lpstr>各駅の立地候補場所</vt:lpstr>
      <vt:lpstr>整備計画の効果</vt:lpstr>
      <vt:lpstr>今後の方針</vt:lpstr>
      <vt:lpstr>参考文献</vt:lpstr>
      <vt:lpstr>参考文献</vt:lpstr>
      <vt:lpstr>PowerPoint プレゼンテーション</vt:lpstr>
    </vt:vector>
  </TitlesOfParts>
  <Company>University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win-admin</dc:creator>
  <cp:lastModifiedBy>win-admin</cp:lastModifiedBy>
  <cp:revision>173</cp:revision>
  <dcterms:created xsi:type="dcterms:W3CDTF">2011-12-09T09:15:53Z</dcterms:created>
  <dcterms:modified xsi:type="dcterms:W3CDTF">2012-03-01T09:30:51Z</dcterms:modified>
</cp:coreProperties>
</file>