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308" r:id="rId3"/>
    <p:sldId id="309" r:id="rId4"/>
    <p:sldId id="271" r:id="rId5"/>
    <p:sldId id="320" r:id="rId6"/>
    <p:sldId id="328" r:id="rId7"/>
    <p:sldId id="329" r:id="rId8"/>
    <p:sldId id="330" r:id="rId9"/>
    <p:sldId id="288" r:id="rId10"/>
    <p:sldId id="298" r:id="rId11"/>
    <p:sldId id="299" r:id="rId12"/>
    <p:sldId id="300" r:id="rId13"/>
    <p:sldId id="332" r:id="rId14"/>
    <p:sldId id="318" r:id="rId15"/>
    <p:sldId id="333" r:id="rId16"/>
    <p:sldId id="334" r:id="rId17"/>
    <p:sldId id="312" r:id="rId18"/>
    <p:sldId id="314" r:id="rId19"/>
    <p:sldId id="313" r:id="rId20"/>
    <p:sldId id="335" r:id="rId21"/>
    <p:sldId id="336" r:id="rId22"/>
    <p:sldId id="337" r:id="rId23"/>
    <p:sldId id="338" r:id="rId24"/>
    <p:sldId id="331" r:id="rId25"/>
    <p:sldId id="315" r:id="rId26"/>
    <p:sldId id="316" r:id="rId27"/>
    <p:sldId id="339" r:id="rId28"/>
    <p:sldId id="311" r:id="rId29"/>
    <p:sldId id="269" r:id="rId30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006600"/>
    <a:srgbClr val="FF6600"/>
    <a:srgbClr val="FF9900"/>
    <a:srgbClr val="A50021"/>
    <a:srgbClr val="66FFFF"/>
    <a:srgbClr val="003300"/>
    <a:srgbClr val="00FFFF"/>
    <a:srgbClr val="F4AEC7"/>
    <a:srgbClr val="EE80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57" autoAdjust="0"/>
    <p:restoredTop sz="94393" autoAdjust="0"/>
  </p:normalViewPr>
  <p:slideViewPr>
    <p:cSldViewPr>
      <p:cViewPr>
        <p:scale>
          <a:sx n="80" d="100"/>
          <a:sy n="80" d="100"/>
        </p:scale>
        <p:origin x="-816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C8CDD-62BC-40C7-8EBB-91FE53BFF6DC}" type="datetimeFigureOut">
              <a:rPr kumimoji="1" lang="ja-JP" altLang="en-US" smtClean="0"/>
              <a:t>2011/3/3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22A7F-1002-44EB-A840-B96365FB98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8782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DCAFF-A5D4-4628-81AE-20A2B7A3D981}" type="datetimeFigureOut">
              <a:rPr kumimoji="1" lang="ja-JP" altLang="en-US" smtClean="0"/>
              <a:t>2011/3/3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39A62-4240-4111-8367-37DE297B16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707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3BD35-805A-40DA-AB2A-3B7712700E9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8343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A496B-C320-4D21-9A9A-3D2385D5CB3D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7517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A496B-C320-4D21-9A9A-3D2385D5CB3D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751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39A62-4240-4111-8367-37DE297B16C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0651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39A62-4240-4111-8367-37DE297B16C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0651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39A62-4240-4111-8367-37DE297B16C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0651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39A62-4240-4111-8367-37DE297B16C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1448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39A62-4240-4111-8367-37DE297B16C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7588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39A62-4240-4111-8367-37DE297B16CC}" type="slidenum">
              <a:rPr lang="ja-JP" altLang="en-US" smtClean="0">
                <a:solidFill>
                  <a:prstClr val="black"/>
                </a:solidFill>
              </a:rPr>
              <a:pPr/>
              <a:t>17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840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39A62-4240-4111-8367-37DE297B16CC}" type="slidenum">
              <a:rPr lang="ja-JP" altLang="en-US" smtClean="0">
                <a:solidFill>
                  <a:prstClr val="black"/>
                </a:solidFill>
              </a:rPr>
              <a:pPr/>
              <a:t>18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840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39A62-4240-4111-8367-37DE297B16CC}" type="slidenum">
              <a:rPr lang="ja-JP" altLang="en-US" smtClean="0">
                <a:solidFill>
                  <a:prstClr val="black"/>
                </a:solidFill>
              </a:rPr>
              <a:pPr/>
              <a:t>19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840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63A6-BADB-4F20-AA5D-3D282E2E0ABC}" type="datetimeFigureOut">
              <a:rPr kumimoji="1" lang="ja-JP" altLang="en-US" smtClean="0"/>
              <a:t>2011/3/3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B996-F567-4A7F-8B42-F52C9ED3D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1949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63A6-BADB-4F20-AA5D-3D282E2E0ABC}" type="datetimeFigureOut">
              <a:rPr kumimoji="1" lang="ja-JP" altLang="en-US" smtClean="0"/>
              <a:t>2011/3/3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B996-F567-4A7F-8B42-F52C9ED3D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259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63A6-BADB-4F20-AA5D-3D282E2E0ABC}" type="datetimeFigureOut">
              <a:rPr kumimoji="1" lang="ja-JP" altLang="en-US" smtClean="0"/>
              <a:t>2011/3/3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B996-F567-4A7F-8B42-F52C9ED3D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210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63A6-BADB-4F20-AA5D-3D282E2E0ABC}" type="datetimeFigureOut">
              <a:rPr kumimoji="1" lang="ja-JP" altLang="en-US" smtClean="0"/>
              <a:t>2011/3/3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B996-F567-4A7F-8B42-F52C9ED3D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49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63A6-BADB-4F20-AA5D-3D282E2E0ABC}" type="datetimeFigureOut">
              <a:rPr kumimoji="1" lang="ja-JP" altLang="en-US" smtClean="0"/>
              <a:t>2011/3/3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B996-F567-4A7F-8B42-F52C9ED3D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627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63A6-BADB-4F20-AA5D-3D282E2E0ABC}" type="datetimeFigureOut">
              <a:rPr kumimoji="1" lang="ja-JP" altLang="en-US" smtClean="0"/>
              <a:t>2011/3/3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B996-F567-4A7F-8B42-F52C9ED3D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484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63A6-BADB-4F20-AA5D-3D282E2E0ABC}" type="datetimeFigureOut">
              <a:rPr kumimoji="1" lang="ja-JP" altLang="en-US" smtClean="0"/>
              <a:t>2011/3/3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B996-F567-4A7F-8B42-F52C9ED3D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714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63A6-BADB-4F20-AA5D-3D282E2E0ABC}" type="datetimeFigureOut">
              <a:rPr kumimoji="1" lang="ja-JP" altLang="en-US" smtClean="0"/>
              <a:t>2011/3/3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B996-F567-4A7F-8B42-F52C9ED3D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176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63A6-BADB-4F20-AA5D-3D282E2E0ABC}" type="datetimeFigureOut">
              <a:rPr kumimoji="1" lang="ja-JP" altLang="en-US" smtClean="0"/>
              <a:t>2011/3/3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B996-F567-4A7F-8B42-F52C9ED3D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829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63A6-BADB-4F20-AA5D-3D282E2E0ABC}" type="datetimeFigureOut">
              <a:rPr kumimoji="1" lang="ja-JP" altLang="en-US" smtClean="0"/>
              <a:t>2011/3/3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B996-F567-4A7F-8B42-F52C9ED3D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0833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63A6-BADB-4F20-AA5D-3D282E2E0ABC}" type="datetimeFigureOut">
              <a:rPr kumimoji="1" lang="ja-JP" altLang="en-US" smtClean="0"/>
              <a:t>2011/3/3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B996-F567-4A7F-8B42-F52C9ED3D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582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C63A6-BADB-4F20-AA5D-3D282E2E0ABC}" type="datetimeFigureOut">
              <a:rPr kumimoji="1" lang="ja-JP" altLang="en-US" smtClean="0"/>
              <a:t>2011/3/3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7B996-F567-4A7F-8B42-F52C9ED3D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685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6.jpeg"/><Relationship Id="rId7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36.jpeg"/><Relationship Id="rId4" Type="http://schemas.openxmlformats.org/officeDocument/2006/relationships/image" Target="../media/image47.png"/><Relationship Id="rId9" Type="http://schemas.openxmlformats.org/officeDocument/2006/relationships/image" Target="../media/image5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6.jpeg"/><Relationship Id="rId7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36.jpeg"/><Relationship Id="rId4" Type="http://schemas.openxmlformats.org/officeDocument/2006/relationships/image" Target="../media/image47.png"/><Relationship Id="rId9" Type="http://schemas.openxmlformats.org/officeDocument/2006/relationships/image" Target="../media/image5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C:\Users\yamamoto80\AppData\Local\Microsoft\Windows\Temporary Internet Files\Content.IE5\EIY1U0DN\MP900399632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60" y="-108058"/>
            <a:ext cx="8923636" cy="713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yamamoto80\AppData\Local\Microsoft\Windows\Temporary Internet Files\Content.IE5\EIY1U0DN\MP900399632[1]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182" y="-108058"/>
            <a:ext cx="8923636" cy="713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角丸四角形 10"/>
          <p:cNvSpPr/>
          <p:nvPr/>
        </p:nvSpPr>
        <p:spPr>
          <a:xfrm>
            <a:off x="4427983" y="4725144"/>
            <a:ext cx="4240263" cy="1632377"/>
          </a:xfrm>
          <a:prstGeom prst="roundRect">
            <a:avLst>
              <a:gd name="adj" fmla="val 9081"/>
            </a:avLst>
          </a:prstGeom>
          <a:solidFill>
            <a:schemeClr val="tx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正方形/長方形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254000">
              <a:solidFill>
                <a:schemeClr val="tx2">
                  <a:lumMod val="7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93576" y="188640"/>
              <a:ext cx="8756848" cy="6480720"/>
            </a:xfrm>
            <a:prstGeom prst="rect">
              <a:avLst/>
            </a:prstGeom>
            <a:noFill/>
            <a:ln w="63500">
              <a:solidFill>
                <a:schemeClr val="tx2">
                  <a:lumMod val="7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4427983" y="4829090"/>
            <a:ext cx="42402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</a:rPr>
              <a:t>都市計画マスタープラン策定実習 </a:t>
            </a:r>
            <a:r>
              <a:rPr lang="en-US" altLang="ja-JP" sz="2000" dirty="0">
                <a:solidFill>
                  <a:schemeClr val="bg1"/>
                </a:solidFill>
              </a:rPr>
              <a:t>6</a:t>
            </a:r>
            <a:r>
              <a:rPr lang="ja-JP" altLang="en-US" sz="2000" dirty="0">
                <a:solidFill>
                  <a:schemeClr val="bg1"/>
                </a:solidFill>
              </a:rPr>
              <a:t>班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4572000" y="5157192"/>
            <a:ext cx="403027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</a:rPr>
              <a:t>山本 </a:t>
            </a:r>
            <a:r>
              <a:rPr lang="ja-JP" altLang="en-US" sz="2400" dirty="0" smtClean="0">
                <a:solidFill>
                  <a:schemeClr val="bg1"/>
                </a:solidFill>
              </a:rPr>
              <a:t>克己　　  中居 </a:t>
            </a:r>
            <a:r>
              <a:rPr lang="ja-JP" altLang="en-US" sz="2400" dirty="0">
                <a:solidFill>
                  <a:schemeClr val="bg1"/>
                </a:solidFill>
              </a:rPr>
              <a:t>康祐</a:t>
            </a:r>
            <a:endParaRPr lang="en-US" altLang="ja-JP" sz="2400" dirty="0">
              <a:solidFill>
                <a:schemeClr val="bg1"/>
              </a:solidFill>
            </a:endParaRPr>
          </a:p>
          <a:p>
            <a:r>
              <a:rPr lang="ja-JP" altLang="en-US" sz="2400" dirty="0" smtClean="0">
                <a:solidFill>
                  <a:schemeClr val="bg1"/>
                </a:solidFill>
              </a:rPr>
              <a:t>島田 翔平        </a:t>
            </a:r>
            <a:r>
              <a:rPr lang="en-US" altLang="ja-JP" sz="2400" dirty="0">
                <a:solidFill>
                  <a:schemeClr val="bg1"/>
                </a:solidFill>
              </a:rPr>
              <a:t>TA:</a:t>
            </a:r>
            <a:r>
              <a:rPr lang="ja-JP" altLang="en-US" sz="2400" dirty="0">
                <a:solidFill>
                  <a:schemeClr val="bg1"/>
                </a:solidFill>
              </a:rPr>
              <a:t>原山 祐太郎</a:t>
            </a:r>
          </a:p>
          <a:p>
            <a:r>
              <a:rPr lang="ja-JP" altLang="en-US" sz="2400" dirty="0" smtClean="0">
                <a:solidFill>
                  <a:schemeClr val="bg1"/>
                </a:solidFill>
              </a:rPr>
              <a:t>藤原 隼人</a:t>
            </a:r>
            <a:r>
              <a:rPr lang="en-US" altLang="ja-JP" sz="2400" dirty="0" smtClean="0">
                <a:solidFill>
                  <a:schemeClr val="bg1"/>
                </a:solidFill>
              </a:rPr>
              <a:t>	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043608" y="1452854"/>
            <a:ext cx="7128792" cy="1440160"/>
          </a:xfrm>
          <a:prstGeom prst="roundRect">
            <a:avLst>
              <a:gd name="adj" fmla="val 9081"/>
            </a:avLst>
          </a:prstGeom>
          <a:solidFill>
            <a:schemeClr val="bg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1154298" y="1668878"/>
            <a:ext cx="6840760" cy="10081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ja-JP" altLang="en-US" sz="3600" i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18039"/>
                  </a:srgb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HGP創英ﾌﾟﾚｾﾞﾝｽEB"/>
                <a:ea typeface="HGP創英ﾌﾟﾚｾﾞﾝｽEB"/>
              </a:rPr>
              <a:t>花さかつちうら</a:t>
            </a:r>
            <a:endParaRPr lang="ja-JP" altLang="en-US" sz="3600" i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>
                  <a:alpha val="18039"/>
                </a:srgbClr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HGP創英ﾌﾟﾚｾﾞﾝｽEB"/>
              <a:ea typeface="HGP創英ﾌﾟﾚｾﾞﾝｽEB"/>
            </a:endParaRPr>
          </a:p>
        </p:txBody>
      </p:sp>
    </p:spTree>
    <p:extLst>
      <p:ext uri="{BB962C8B-B14F-4D97-AF65-F5344CB8AC3E}">
        <p14:creationId xmlns:p14="http://schemas.microsoft.com/office/powerpoint/2010/main" val="392155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3497104" y="189299"/>
            <a:ext cx="1146904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補完</a:t>
            </a:r>
            <a:r>
              <a:rPr lang="ja-JP" altLang="en-US" spc="-150" dirty="0" smtClean="0">
                <a:solidFill>
                  <a:schemeClr val="lt1">
                    <a:alpha val="50000"/>
                  </a:schemeClr>
                </a:solidFill>
              </a:rPr>
              <a:t>計画</a:t>
            </a:r>
            <a:endParaRPr lang="ja-JP" altLang="en-US" spc="-150" dirty="0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133164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コンセプト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25152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現状</a:t>
            </a:r>
          </a:p>
        </p:txBody>
      </p:sp>
      <p:sp>
        <p:nvSpPr>
          <p:cNvPr id="47" name="角丸四角形 46"/>
          <p:cNvSpPr/>
          <p:nvPr/>
        </p:nvSpPr>
        <p:spPr>
          <a:xfrm>
            <a:off x="241176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ja-JP" altLang="en-US" spc="-150" dirty="0"/>
              <a:t>重点計画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4568247" y="189299"/>
            <a:ext cx="1146904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 smtClean="0">
                <a:solidFill>
                  <a:schemeClr val="lt1">
                    <a:alpha val="50000"/>
                  </a:schemeClr>
                </a:solidFill>
              </a:rPr>
              <a:t>まとめ</a:t>
            </a:r>
            <a:endParaRPr lang="ja-JP" altLang="en-US" spc="-150" dirty="0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93576" y="188640"/>
            <a:ext cx="8756848" cy="6480720"/>
          </a:xfrm>
          <a:prstGeom prst="rect">
            <a:avLst/>
          </a:prstGeom>
          <a:noFill/>
          <a:ln w="635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-90264" y="-99392"/>
            <a:ext cx="9324528" cy="10081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ja-JP" altLang="en-US" sz="3600" dirty="0"/>
              <a:t> </a:t>
            </a:r>
            <a:r>
              <a:rPr kumimoji="1" lang="ja-JP" altLang="en-US" sz="3600" dirty="0" smtClean="0"/>
              <a:t>● </a:t>
            </a:r>
            <a:r>
              <a:rPr kumimoji="1" lang="ja-JP" altLang="en-US" sz="3600" spc="-150" dirty="0" smtClean="0"/>
              <a:t>産業が一体となって伸びゆくまち</a:t>
            </a:r>
            <a:endParaRPr kumimoji="1" lang="ja-JP" altLang="en-US" sz="3600" spc="-150" dirty="0"/>
          </a:p>
        </p:txBody>
      </p:sp>
      <p:sp>
        <p:nvSpPr>
          <p:cNvPr id="11" name="正方形/長方形 10"/>
          <p:cNvSpPr/>
          <p:nvPr/>
        </p:nvSpPr>
        <p:spPr>
          <a:xfrm>
            <a:off x="6516216" y="-16351"/>
            <a:ext cx="26693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</a:rPr>
              <a:t>都市計画マスタープラン策定実習</a:t>
            </a:r>
            <a:r>
              <a:rPr lang="en-US" altLang="ja-JP" sz="1200" dirty="0">
                <a:solidFill>
                  <a:schemeClr val="bg1"/>
                </a:solidFill>
              </a:rPr>
              <a:t>2010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11560" y="1352962"/>
            <a:ext cx="31438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植物</a:t>
            </a:r>
            <a:r>
              <a:rPr lang="ja-JP" altLang="en-US" sz="4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工場</a:t>
            </a:r>
            <a:r>
              <a:rPr lang="ja-JP" altLang="en-US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ja-JP" altLang="en-US" sz="2000" b="1" dirty="0" smtClean="0"/>
              <a:t>を</a:t>
            </a:r>
            <a:r>
              <a:rPr lang="ja-JP" altLang="en-US" sz="2000" b="1" dirty="0"/>
              <a:t>提案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971600" y="2060848"/>
            <a:ext cx="39047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 smtClean="0">
                <a:solidFill>
                  <a:srgbClr val="006600"/>
                </a:solidFill>
              </a:rPr>
              <a:t>・</a:t>
            </a:r>
            <a:r>
              <a:rPr lang="ja-JP" altLang="en-US" sz="2000" b="1" dirty="0">
                <a:solidFill>
                  <a:srgbClr val="006600"/>
                </a:solidFill>
              </a:rPr>
              <a:t>室内</a:t>
            </a:r>
            <a:r>
              <a:rPr lang="ja-JP" altLang="en-US" sz="2000" b="1" dirty="0" smtClean="0">
                <a:solidFill>
                  <a:srgbClr val="006600"/>
                </a:solidFill>
              </a:rPr>
              <a:t>で野菜などを育てる施設</a:t>
            </a:r>
            <a:endParaRPr lang="en-US" altLang="ja-JP" sz="2000" b="1" dirty="0" smtClean="0">
              <a:solidFill>
                <a:srgbClr val="006600"/>
              </a:solidFill>
            </a:endParaRPr>
          </a:p>
          <a:p>
            <a:r>
              <a:rPr lang="en-US" altLang="ja-JP" sz="1600" b="1" dirty="0"/>
              <a:t>	</a:t>
            </a:r>
            <a:r>
              <a:rPr lang="ja-JP" altLang="en-US" sz="1600" dirty="0" smtClean="0">
                <a:latin typeface="+mn-ea"/>
              </a:rPr>
              <a:t>⇒</a:t>
            </a:r>
            <a:r>
              <a:rPr lang="en-US" altLang="ja-JP" sz="1600" dirty="0" smtClean="0">
                <a:latin typeface="+mn-ea"/>
              </a:rPr>
              <a:t>LED</a:t>
            </a:r>
            <a:r>
              <a:rPr lang="ja-JP" altLang="en-US" sz="1600" dirty="0" smtClean="0">
                <a:latin typeface="+mn-ea"/>
              </a:rPr>
              <a:t>照明や培養液などを使用</a:t>
            </a:r>
            <a:endParaRPr lang="en-US" altLang="ja-JP" sz="1600" dirty="0" smtClean="0">
              <a:latin typeface="+mn-ea"/>
            </a:endParaRPr>
          </a:p>
          <a:p>
            <a:endParaRPr lang="en-US" altLang="ja-JP" sz="1000" b="1" dirty="0" smtClean="0"/>
          </a:p>
          <a:p>
            <a:r>
              <a:rPr lang="ja-JP" altLang="en-US" sz="2000" b="1" dirty="0" smtClean="0">
                <a:solidFill>
                  <a:srgbClr val="006600"/>
                </a:solidFill>
              </a:rPr>
              <a:t>・安定生産が可能</a:t>
            </a:r>
            <a:endParaRPr lang="en-US" altLang="ja-JP" sz="2000" b="1" dirty="0">
              <a:solidFill>
                <a:srgbClr val="006600"/>
              </a:solidFill>
            </a:endParaRPr>
          </a:p>
          <a:p>
            <a:r>
              <a:rPr lang="en-US" altLang="ja-JP" sz="1600" b="1" dirty="0"/>
              <a:t>	</a:t>
            </a:r>
            <a:r>
              <a:rPr lang="ja-JP" altLang="en-US" sz="1600" dirty="0" smtClean="0">
                <a:latin typeface="+mn-ea"/>
              </a:rPr>
              <a:t>⇒</a:t>
            </a:r>
            <a:r>
              <a:rPr lang="ja-JP" altLang="en-US" sz="1600" dirty="0">
                <a:latin typeface="+mn-ea"/>
              </a:rPr>
              <a:t>土壌</a:t>
            </a:r>
            <a:r>
              <a:rPr lang="ja-JP" altLang="en-US" sz="1600" dirty="0" smtClean="0">
                <a:latin typeface="+mn-ea"/>
              </a:rPr>
              <a:t>や天候に左右されない</a:t>
            </a:r>
            <a:endParaRPr lang="en-US" altLang="ja-JP" sz="1600" dirty="0" smtClean="0">
              <a:latin typeface="+mn-ea"/>
            </a:endParaRPr>
          </a:p>
          <a:p>
            <a:endParaRPr lang="en-US" altLang="ja-JP" sz="1000" b="1" dirty="0"/>
          </a:p>
          <a:p>
            <a:r>
              <a:rPr lang="ja-JP" altLang="en-US" sz="2000" b="1" dirty="0" smtClean="0">
                <a:solidFill>
                  <a:srgbClr val="006600"/>
                </a:solidFill>
              </a:rPr>
              <a:t>・</a:t>
            </a:r>
            <a:r>
              <a:rPr lang="ja-JP" altLang="en-US" sz="2000" b="1" dirty="0">
                <a:solidFill>
                  <a:srgbClr val="006600"/>
                </a:solidFill>
              </a:rPr>
              <a:t>安全</a:t>
            </a:r>
            <a:r>
              <a:rPr lang="ja-JP" altLang="en-US" sz="2000" b="1" dirty="0" smtClean="0">
                <a:solidFill>
                  <a:srgbClr val="006600"/>
                </a:solidFill>
              </a:rPr>
              <a:t>な食品を提供</a:t>
            </a:r>
            <a:endParaRPr lang="en-US" altLang="ja-JP" sz="2000" b="1" dirty="0">
              <a:solidFill>
                <a:srgbClr val="006600"/>
              </a:solidFill>
            </a:endParaRPr>
          </a:p>
          <a:p>
            <a:r>
              <a:rPr lang="en-US" altLang="ja-JP" sz="1600" b="1" dirty="0"/>
              <a:t>	</a:t>
            </a:r>
            <a:r>
              <a:rPr lang="ja-JP" altLang="en-US" sz="1600" dirty="0" smtClean="0"/>
              <a:t>⇒農薬を使わない</a:t>
            </a:r>
            <a:endParaRPr lang="en-US" altLang="ja-JP" sz="1600" dirty="0"/>
          </a:p>
        </p:txBody>
      </p:sp>
      <p:pic>
        <p:nvPicPr>
          <p:cNvPr id="16" name="Picture 4" descr="http://www.kyodoshi.com/media/news/photo/joyo/2010/01/19/6ea73242c8eb446459b5f3c6931af847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96136" y="980728"/>
            <a:ext cx="298952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48851" y="2835713"/>
            <a:ext cx="1843629" cy="376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5652120" y="3574867"/>
            <a:ext cx="1224136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ja-JP" altLang="en-US" sz="1200" b="1" dirty="0" smtClean="0"/>
              <a:t>日本経済新聞　</a:t>
            </a:r>
            <a:endParaRPr kumimoji="1" lang="en-US" altLang="ja-JP" sz="1200" b="1" dirty="0" smtClean="0"/>
          </a:p>
          <a:p>
            <a:r>
              <a:rPr kumimoji="1" lang="en-US" altLang="ja-JP" sz="1200" b="1" dirty="0" smtClean="0"/>
              <a:t>2010</a:t>
            </a:r>
            <a:r>
              <a:rPr kumimoji="1" lang="ja-JP" altLang="en-US" sz="1200" b="1" dirty="0" smtClean="0"/>
              <a:t>年</a:t>
            </a:r>
            <a:r>
              <a:rPr kumimoji="1" lang="en-US" altLang="ja-JP" sz="1200" b="1" dirty="0" smtClean="0"/>
              <a:t>1</a:t>
            </a:r>
            <a:r>
              <a:rPr kumimoji="1" lang="ja-JP" altLang="en-US" sz="1200" b="1" dirty="0" smtClean="0"/>
              <a:t>月</a:t>
            </a:r>
            <a:r>
              <a:rPr kumimoji="1" lang="en-US" altLang="ja-JP" sz="1200" b="1" dirty="0" smtClean="0"/>
              <a:t>21</a:t>
            </a:r>
            <a:r>
              <a:rPr kumimoji="1" lang="ja-JP" altLang="en-US" sz="1200" b="1" dirty="0" smtClean="0"/>
              <a:t>日</a:t>
            </a:r>
            <a:endParaRPr kumimoji="1" lang="ja-JP" altLang="en-US" sz="1200" b="1" dirty="0"/>
          </a:p>
        </p:txBody>
      </p:sp>
      <p:sp>
        <p:nvSpPr>
          <p:cNvPr id="20" name="二等辺三角形 19"/>
          <p:cNvSpPr/>
          <p:nvPr/>
        </p:nvSpPr>
        <p:spPr>
          <a:xfrm rot="5400000">
            <a:off x="6840252" y="3733691"/>
            <a:ext cx="216024" cy="1440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323528" y="4365104"/>
            <a:ext cx="3264826" cy="223224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・室内</a:t>
            </a:r>
            <a:r>
              <a:rPr lang="ja-JP" altLang="en-US" dirty="0">
                <a:solidFill>
                  <a:schemeClr val="tx1"/>
                </a:solidFill>
              </a:rPr>
              <a:t>で</a:t>
            </a:r>
            <a:r>
              <a:rPr lang="ja-JP" altLang="en-US" dirty="0" smtClean="0">
                <a:solidFill>
                  <a:schemeClr val="tx1"/>
                </a:solidFill>
              </a:rPr>
              <a:t>人工光、培養液のみ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・</a:t>
            </a:r>
            <a:r>
              <a:rPr kumimoji="1" lang="ja-JP" altLang="en-US" dirty="0" smtClean="0">
                <a:solidFill>
                  <a:schemeClr val="tx1"/>
                </a:solidFill>
              </a:rPr>
              <a:t>モデル施設としてウララに設置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3635896" y="4365104"/>
            <a:ext cx="3353018" cy="2232248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</a:rPr>
              <a:t>・</a:t>
            </a:r>
            <a:r>
              <a:rPr kumimoji="1" lang="ja-JP" altLang="en-US" dirty="0" smtClean="0">
                <a:solidFill>
                  <a:schemeClr val="tx1"/>
                </a:solidFill>
              </a:rPr>
              <a:t>ビニルハウスの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en-US" altLang="ja-JP" dirty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kumimoji="1" lang="ja-JP" altLang="en-US" dirty="0" err="1" smtClean="0">
                <a:solidFill>
                  <a:schemeClr val="tx1"/>
                </a:solidFill>
              </a:rPr>
              <a:t>ような</a:t>
            </a:r>
            <a:r>
              <a:rPr kumimoji="1" lang="ja-JP" altLang="en-US" dirty="0" smtClean="0">
                <a:solidFill>
                  <a:schemeClr val="tx1"/>
                </a:solidFill>
              </a:rPr>
              <a:t>施設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・晴天</a:t>
            </a:r>
            <a:r>
              <a:rPr lang="ja-JP" altLang="en-US" dirty="0">
                <a:solidFill>
                  <a:schemeClr val="tx1"/>
                </a:solidFill>
              </a:rPr>
              <a:t>時</a:t>
            </a:r>
            <a:r>
              <a:rPr lang="ja-JP" altLang="en-US" dirty="0" smtClean="0">
                <a:solidFill>
                  <a:schemeClr val="tx1"/>
                </a:solidFill>
              </a:rPr>
              <a:t>は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en-US" altLang="ja-JP" dirty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ja-JP" altLang="en-US" dirty="0" smtClean="0">
                <a:solidFill>
                  <a:schemeClr val="tx1"/>
                </a:solidFill>
              </a:rPr>
              <a:t>太陽光も利用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・土浦グリーン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en-US" altLang="ja-JP" dirty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</a:rPr>
              <a:t>ハウス（おおつ野）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683568" y="4190047"/>
            <a:ext cx="2592288" cy="432048"/>
          </a:xfrm>
          <a:prstGeom prst="roundRect">
            <a:avLst>
              <a:gd name="adj" fmla="val 50000"/>
            </a:avLst>
          </a:prstGeom>
          <a:solidFill>
            <a:srgbClr val="0099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完全人工光</a:t>
            </a:r>
            <a:r>
              <a:rPr kumimoji="1" lang="ja-JP" altLang="en-US" sz="2400" dirty="0" smtClean="0"/>
              <a:t>型</a:t>
            </a:r>
            <a:endParaRPr kumimoji="1" lang="ja-JP" altLang="en-US" sz="2400" dirty="0"/>
          </a:p>
        </p:txBody>
      </p:sp>
      <p:sp>
        <p:nvSpPr>
          <p:cNvPr id="23" name="角丸四角形 22"/>
          <p:cNvSpPr/>
          <p:nvPr/>
        </p:nvSpPr>
        <p:spPr>
          <a:xfrm>
            <a:off x="3995936" y="4194959"/>
            <a:ext cx="2592288" cy="432048"/>
          </a:xfrm>
          <a:prstGeom prst="roundRect">
            <a:avLst>
              <a:gd name="adj" fmla="val 50000"/>
            </a:avLst>
          </a:prstGeom>
          <a:solidFill>
            <a:srgbClr val="FF5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太陽光利用型</a:t>
            </a:r>
            <a:endParaRPr kumimoji="1" lang="ja-JP" alt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754" y="4679331"/>
            <a:ext cx="1384510" cy="184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319733" y="4641259"/>
            <a:ext cx="1319958" cy="25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6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3497104" y="189299"/>
            <a:ext cx="1146904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補完</a:t>
            </a:r>
            <a:r>
              <a:rPr lang="ja-JP" altLang="en-US" spc="-150" dirty="0" smtClean="0">
                <a:solidFill>
                  <a:schemeClr val="lt1">
                    <a:alpha val="50000"/>
                  </a:schemeClr>
                </a:solidFill>
              </a:rPr>
              <a:t>計画</a:t>
            </a:r>
            <a:endParaRPr lang="ja-JP" altLang="en-US" spc="-150" dirty="0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133164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コンセプト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25152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現状</a:t>
            </a:r>
          </a:p>
        </p:txBody>
      </p:sp>
      <p:sp>
        <p:nvSpPr>
          <p:cNvPr id="47" name="角丸四角形 46"/>
          <p:cNvSpPr/>
          <p:nvPr/>
        </p:nvSpPr>
        <p:spPr>
          <a:xfrm>
            <a:off x="241176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ja-JP" altLang="en-US" spc="-150" dirty="0"/>
              <a:t>重点計画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4568247" y="189299"/>
            <a:ext cx="1146904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 smtClean="0">
                <a:solidFill>
                  <a:schemeClr val="lt1">
                    <a:alpha val="50000"/>
                  </a:schemeClr>
                </a:solidFill>
              </a:rPr>
              <a:t>まとめ</a:t>
            </a:r>
            <a:endParaRPr lang="ja-JP" altLang="en-US" spc="-150" dirty="0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93576" y="188640"/>
            <a:ext cx="8756848" cy="6480720"/>
          </a:xfrm>
          <a:prstGeom prst="rect">
            <a:avLst/>
          </a:prstGeom>
          <a:noFill/>
          <a:ln w="635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-90264" y="-99392"/>
            <a:ext cx="9324528" cy="10081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ja-JP" altLang="en-US" sz="3600" dirty="0"/>
              <a:t> </a:t>
            </a:r>
            <a:r>
              <a:rPr kumimoji="1" lang="ja-JP" altLang="en-US" sz="3600" dirty="0" smtClean="0"/>
              <a:t>● </a:t>
            </a:r>
            <a:r>
              <a:rPr kumimoji="1" lang="ja-JP" altLang="en-US" sz="3600" spc="-150" dirty="0" smtClean="0"/>
              <a:t>産業が一体となって伸びゆくまち</a:t>
            </a:r>
            <a:endParaRPr kumimoji="1" lang="ja-JP" altLang="en-US" sz="3600" spc="-150" dirty="0"/>
          </a:p>
        </p:txBody>
      </p:sp>
      <p:sp>
        <p:nvSpPr>
          <p:cNvPr id="11" name="正方形/長方形 10"/>
          <p:cNvSpPr/>
          <p:nvPr/>
        </p:nvSpPr>
        <p:spPr>
          <a:xfrm>
            <a:off x="6516216" y="-16351"/>
            <a:ext cx="26693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</a:rPr>
              <a:t>都市計画マスタープラン策定実習</a:t>
            </a:r>
            <a:r>
              <a:rPr lang="en-US" altLang="ja-JP" sz="1200" dirty="0">
                <a:solidFill>
                  <a:schemeClr val="bg1"/>
                </a:solidFill>
              </a:rPr>
              <a:t>2010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40263" y="1412776"/>
            <a:ext cx="5033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ザ・モール</a:t>
            </a:r>
            <a:r>
              <a:rPr lang="en-US" altLang="ja-JP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505</a:t>
            </a:r>
            <a:r>
              <a:rPr lang="ja-JP" altLang="en-US" sz="2800" dirty="0" err="1"/>
              <a:t>での</a:t>
            </a:r>
            <a:r>
              <a:rPr lang="ja-JP" altLang="en-US" sz="2800" dirty="0"/>
              <a:t>展開を提案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683568" y="2069559"/>
            <a:ext cx="3521607" cy="445578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485546" y="1988840"/>
            <a:ext cx="990110" cy="432048"/>
          </a:xfrm>
          <a:prstGeom prst="roundRect">
            <a:avLst>
              <a:gd name="adj" fmla="val 50000"/>
            </a:avLst>
          </a:prstGeom>
          <a:solidFill>
            <a:srgbClr val="0099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現状</a:t>
            </a:r>
            <a:endParaRPr kumimoji="1" lang="ja-JP" altLang="en-US" sz="2400" dirty="0"/>
          </a:p>
        </p:txBody>
      </p:sp>
      <p:sp>
        <p:nvSpPr>
          <p:cNvPr id="16" name="正方形/長方形 15"/>
          <p:cNvSpPr/>
          <p:nvPr/>
        </p:nvSpPr>
        <p:spPr>
          <a:xfrm>
            <a:off x="5004048" y="2069558"/>
            <a:ext cx="3521607" cy="2367554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kumimoji="1" lang="en-US" altLang="ja-JP" sz="2000" b="1" dirty="0" smtClean="0">
                <a:solidFill>
                  <a:srgbClr val="333399"/>
                </a:solidFill>
              </a:rPr>
              <a:t>1</a:t>
            </a:r>
            <a:r>
              <a:rPr kumimoji="1" lang="ja-JP" altLang="en-US" sz="2000" b="1" dirty="0" smtClean="0">
                <a:solidFill>
                  <a:srgbClr val="333399"/>
                </a:solidFill>
              </a:rPr>
              <a:t>階店舗では工場野菜を</a:t>
            </a:r>
            <a:endParaRPr kumimoji="1" lang="en-US" altLang="ja-JP" sz="2000" b="1" dirty="0" smtClean="0">
              <a:solidFill>
                <a:srgbClr val="333399"/>
              </a:solidFill>
            </a:endParaRPr>
          </a:p>
          <a:p>
            <a:pPr algn="ctr"/>
            <a:r>
              <a:rPr kumimoji="1" lang="ja-JP" altLang="en-US" sz="2000" b="1" dirty="0" smtClean="0">
                <a:solidFill>
                  <a:srgbClr val="333399"/>
                </a:solidFill>
              </a:rPr>
              <a:t>積極的に利用</a:t>
            </a:r>
            <a:endParaRPr kumimoji="1" lang="ja-JP" altLang="en-US" sz="2000" b="1" dirty="0">
              <a:solidFill>
                <a:srgbClr val="333399"/>
              </a:solidFill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4788024" y="1988840"/>
            <a:ext cx="1278142" cy="43204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工場化</a:t>
            </a:r>
            <a:endParaRPr kumimoji="1" lang="ja-JP" altLang="en-US" sz="2400" dirty="0"/>
          </a:p>
        </p:txBody>
      </p:sp>
      <p:graphicFrame>
        <p:nvGraphicFramePr>
          <p:cNvPr id="19" name="表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668334"/>
              </p:ext>
            </p:extLst>
          </p:nvPr>
        </p:nvGraphicFramePr>
        <p:xfrm>
          <a:off x="906892" y="2572342"/>
          <a:ext cx="3067395" cy="14833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96780"/>
                <a:gridCol w="2170615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ザ・モール</a:t>
                      </a:r>
                      <a:r>
                        <a:rPr kumimoji="1" lang="en-US" altLang="ja-JP" dirty="0" smtClean="0"/>
                        <a:t>505</a:t>
                      </a:r>
                      <a:r>
                        <a:rPr kumimoji="1" lang="ja-JP" altLang="en-US" dirty="0" smtClean="0"/>
                        <a:t> 空き店舗概況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</a:t>
                      </a:r>
                      <a:r>
                        <a:rPr kumimoji="1" lang="ja-JP" altLang="en-US" dirty="0" smtClean="0"/>
                        <a:t>階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248.93</a:t>
                      </a:r>
                      <a:r>
                        <a:rPr kumimoji="1" lang="ja-JP" altLang="en-US" dirty="0" smtClean="0"/>
                        <a:t>㎡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r>
                        <a:rPr kumimoji="1" lang="ja-JP" altLang="en-US" dirty="0" smtClean="0"/>
                        <a:t>階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63.47</a:t>
                      </a:r>
                      <a:r>
                        <a:rPr kumimoji="1" lang="ja-JP" altLang="en-US" dirty="0" smtClean="0"/>
                        <a:t>㎡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r>
                        <a:rPr kumimoji="1" lang="ja-JP" altLang="en-US" dirty="0" smtClean="0"/>
                        <a:t>階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414.21</a:t>
                      </a:r>
                      <a:r>
                        <a:rPr kumimoji="1" lang="ja-JP" altLang="en-US" dirty="0" smtClean="0"/>
                        <a:t>㎡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353840"/>
              </p:ext>
            </p:extLst>
          </p:nvPr>
        </p:nvGraphicFramePr>
        <p:xfrm>
          <a:off x="5141699" y="2492896"/>
          <a:ext cx="3240360" cy="111252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620180"/>
                <a:gridCol w="16201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</a:t>
                      </a:r>
                      <a:r>
                        <a:rPr kumimoji="1" lang="ja-JP" altLang="en-US" dirty="0" smtClean="0"/>
                        <a:t>階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植物工場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r>
                        <a:rPr kumimoji="1" lang="ja-JP" altLang="en-US" dirty="0" smtClean="0"/>
                        <a:t>階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既存店舗集約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r>
                        <a:rPr kumimoji="1" lang="ja-JP" altLang="en-US" dirty="0" smtClean="0"/>
                        <a:t>階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既存店舗集約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右矢印 22"/>
          <p:cNvSpPr/>
          <p:nvPr/>
        </p:nvSpPr>
        <p:spPr>
          <a:xfrm>
            <a:off x="4283968" y="2924944"/>
            <a:ext cx="571286" cy="79208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395127" y="2282388"/>
            <a:ext cx="1634535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en-US" altLang="ja-JP" sz="1200" b="1" dirty="0" smtClean="0"/>
              <a:t>2009</a:t>
            </a:r>
            <a:r>
              <a:rPr kumimoji="1" lang="ja-JP" altLang="en-US" sz="1200" b="1" dirty="0" smtClean="0"/>
              <a:t>年</a:t>
            </a:r>
            <a:r>
              <a:rPr kumimoji="1" lang="en-US" altLang="ja-JP" sz="1200" b="1" dirty="0" smtClean="0"/>
              <a:t>12</a:t>
            </a:r>
            <a:r>
              <a:rPr kumimoji="1" lang="ja-JP" altLang="en-US" sz="1200" b="1" dirty="0" smtClean="0"/>
              <a:t>月</a:t>
            </a:r>
            <a:r>
              <a:rPr kumimoji="1" lang="en-US" altLang="ja-JP" sz="1200" b="1" dirty="0" smtClean="0"/>
              <a:t>10</a:t>
            </a:r>
            <a:r>
              <a:rPr kumimoji="1" lang="ja-JP" altLang="en-US" sz="1200" b="1" dirty="0" smtClean="0"/>
              <a:t>日現在</a:t>
            </a:r>
            <a:endParaRPr kumimoji="1" lang="ja-JP" altLang="en-US" sz="1200" b="1" dirty="0"/>
          </a:p>
        </p:txBody>
      </p:sp>
      <p:sp>
        <p:nvSpPr>
          <p:cNvPr id="25" name="角丸四角形 24"/>
          <p:cNvSpPr/>
          <p:nvPr/>
        </p:nvSpPr>
        <p:spPr>
          <a:xfrm>
            <a:off x="4445986" y="4581128"/>
            <a:ext cx="990110" cy="432048"/>
          </a:xfrm>
          <a:prstGeom prst="roundRect">
            <a:avLst>
              <a:gd name="adj" fmla="val 50000"/>
            </a:avLst>
          </a:prstGeom>
          <a:solidFill>
            <a:srgbClr val="FF5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効果</a:t>
            </a:r>
            <a:endParaRPr kumimoji="1" lang="ja-JP" altLang="en-US" sz="2400" dirty="0"/>
          </a:p>
        </p:txBody>
      </p:sp>
      <p:sp>
        <p:nvSpPr>
          <p:cNvPr id="26" name="正方形/長方形 25"/>
          <p:cNvSpPr/>
          <p:nvPr/>
        </p:nvSpPr>
        <p:spPr>
          <a:xfrm>
            <a:off x="4635007" y="5070526"/>
            <a:ext cx="39604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 smtClean="0">
                <a:solidFill>
                  <a:srgbClr val="006600"/>
                </a:solidFill>
              </a:rPr>
              <a:t>・空き店舗の有効利用</a:t>
            </a:r>
            <a:endParaRPr lang="en-US" altLang="ja-JP" sz="1600" b="1" dirty="0" smtClean="0">
              <a:latin typeface="+mn-ea"/>
            </a:endParaRPr>
          </a:p>
          <a:p>
            <a:endParaRPr lang="en-US" altLang="ja-JP" sz="1000" b="1" dirty="0" smtClean="0"/>
          </a:p>
          <a:p>
            <a:r>
              <a:rPr lang="ja-JP" altLang="en-US" sz="2000" b="1" dirty="0" smtClean="0">
                <a:solidFill>
                  <a:srgbClr val="006600"/>
                </a:solidFill>
              </a:rPr>
              <a:t>・従業者として中心部に人が集まる</a:t>
            </a:r>
            <a:endParaRPr lang="en-US" altLang="ja-JP" sz="2000" b="1" dirty="0" smtClean="0">
              <a:solidFill>
                <a:srgbClr val="006600"/>
              </a:solidFill>
            </a:endParaRPr>
          </a:p>
          <a:p>
            <a:r>
              <a:rPr lang="en-US" altLang="ja-JP" sz="2000" b="1" dirty="0">
                <a:solidFill>
                  <a:srgbClr val="006600"/>
                </a:solidFill>
                <a:latin typeface="+mn-ea"/>
              </a:rPr>
              <a:t>	</a:t>
            </a:r>
            <a:r>
              <a:rPr lang="ja-JP" altLang="en-US" sz="2000" b="1" dirty="0" smtClean="0">
                <a:solidFill>
                  <a:srgbClr val="006600"/>
                </a:solidFill>
                <a:latin typeface="+mn-ea"/>
              </a:rPr>
              <a:t>（</a:t>
            </a:r>
            <a:r>
              <a:rPr lang="en-US" altLang="ja-JP" sz="2000" b="1" dirty="0" smtClean="0">
                <a:solidFill>
                  <a:srgbClr val="006600"/>
                </a:solidFill>
                <a:latin typeface="+mn-ea"/>
              </a:rPr>
              <a:t>80</a:t>
            </a:r>
            <a:r>
              <a:rPr lang="ja-JP" altLang="en-US" sz="2000" b="1" dirty="0" smtClean="0">
                <a:solidFill>
                  <a:srgbClr val="006600"/>
                </a:solidFill>
                <a:latin typeface="+mn-ea"/>
              </a:rPr>
              <a:t>～</a:t>
            </a:r>
            <a:r>
              <a:rPr lang="en-US" altLang="ja-JP" sz="2000" b="1" dirty="0" smtClean="0">
                <a:solidFill>
                  <a:srgbClr val="006600"/>
                </a:solidFill>
                <a:latin typeface="+mn-ea"/>
              </a:rPr>
              <a:t>100</a:t>
            </a:r>
            <a:r>
              <a:rPr lang="ja-JP" altLang="en-US" sz="2000" b="1" dirty="0" smtClean="0">
                <a:solidFill>
                  <a:srgbClr val="006600"/>
                </a:solidFill>
                <a:latin typeface="+mn-ea"/>
              </a:rPr>
              <a:t>名程度）</a:t>
            </a:r>
            <a:endParaRPr lang="en-US" altLang="ja-JP" sz="1600" b="1" dirty="0" smtClean="0">
              <a:latin typeface="+mn-ea"/>
            </a:endParaRPr>
          </a:p>
          <a:p>
            <a:endParaRPr lang="en-US" altLang="ja-JP" sz="1000" b="1" dirty="0"/>
          </a:p>
          <a:p>
            <a:r>
              <a:rPr lang="ja-JP" altLang="en-US" sz="2000" b="1" dirty="0" smtClean="0">
                <a:solidFill>
                  <a:srgbClr val="006600"/>
                </a:solidFill>
              </a:rPr>
              <a:t>・従業者による買い物需要の創造</a:t>
            </a:r>
            <a:endParaRPr lang="en-US" altLang="ja-JP" sz="2000" b="1" dirty="0">
              <a:solidFill>
                <a:srgbClr val="006600"/>
              </a:solidFill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55" y="4077072"/>
            <a:ext cx="3059832" cy="229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1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93576" y="188640"/>
            <a:ext cx="8756848" cy="6480720"/>
          </a:xfrm>
          <a:prstGeom prst="rect">
            <a:avLst/>
          </a:prstGeom>
          <a:noFill/>
          <a:ln w="635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4006307" y="5013176"/>
            <a:ext cx="5068797" cy="1688745"/>
          </a:xfrm>
          <a:prstGeom prst="roundRect">
            <a:avLst/>
          </a:prstGeom>
          <a:noFill/>
          <a:ln w="444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>
            <a:grpSpLocks noChangeAspect="1"/>
          </p:cNvGrpSpPr>
          <p:nvPr/>
        </p:nvGrpSpPr>
        <p:grpSpPr>
          <a:xfrm>
            <a:off x="403188" y="1368366"/>
            <a:ext cx="5668658" cy="5114666"/>
            <a:chOff x="2042029" y="1307826"/>
            <a:chExt cx="6384057" cy="5760150"/>
          </a:xfrm>
        </p:grpSpPr>
        <p:pic>
          <p:nvPicPr>
            <p:cNvPr id="15" name="図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55612" y="1307826"/>
              <a:ext cx="4428824" cy="5425887"/>
            </a:xfrm>
            <a:prstGeom prst="rect">
              <a:avLst/>
            </a:prstGeom>
          </p:spPr>
        </p:pic>
        <p:sp>
          <p:nvSpPr>
            <p:cNvPr id="16" name="角丸四角形 15"/>
            <p:cNvSpPr/>
            <p:nvPr/>
          </p:nvSpPr>
          <p:spPr>
            <a:xfrm>
              <a:off x="3263677" y="1844823"/>
              <a:ext cx="2114282" cy="7920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>
                  <a:solidFill>
                    <a:srgbClr val="006600"/>
                  </a:solidFill>
                </a:rPr>
                <a:t>天然</a:t>
              </a:r>
              <a:r>
                <a:rPr lang="ja-JP" altLang="en-US" sz="2000" b="1" dirty="0" smtClean="0">
                  <a:solidFill>
                    <a:srgbClr val="006600"/>
                  </a:solidFill>
                </a:rPr>
                <a:t>農産物</a:t>
              </a:r>
              <a:endParaRPr lang="en-US" altLang="ja-JP" sz="2000" b="1" dirty="0" smtClean="0">
                <a:solidFill>
                  <a:srgbClr val="006600"/>
                </a:solidFill>
              </a:endParaRPr>
            </a:p>
            <a:p>
              <a:pPr algn="ctr"/>
              <a:r>
                <a:rPr lang="ja-JP" altLang="en-US" sz="1400" b="1" dirty="0" smtClean="0">
                  <a:solidFill>
                    <a:srgbClr val="006600"/>
                  </a:solidFill>
                </a:rPr>
                <a:t>（新治）</a:t>
              </a:r>
              <a:endParaRPr lang="ja-JP" altLang="en-US" sz="1400" b="1" dirty="0">
                <a:solidFill>
                  <a:srgbClr val="006600"/>
                </a:solidFill>
              </a:endParaRPr>
            </a:p>
          </p:txBody>
        </p:sp>
        <p:sp>
          <p:nvSpPr>
            <p:cNvPr id="17" name="角丸四角形 16"/>
            <p:cNvSpPr/>
            <p:nvPr/>
          </p:nvSpPr>
          <p:spPr>
            <a:xfrm>
              <a:off x="3749400" y="4473567"/>
              <a:ext cx="2291547" cy="792088"/>
            </a:xfrm>
            <a:prstGeom prst="roundRect">
              <a:avLst/>
            </a:prstGeom>
            <a:solidFill>
              <a:srgbClr val="FFCCFF"/>
            </a:solidFill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b="1" dirty="0" smtClean="0">
                  <a:solidFill>
                    <a:srgbClr val="CC0066"/>
                  </a:solidFill>
                </a:rPr>
                <a:t>中心商店街</a:t>
              </a:r>
              <a:endParaRPr kumimoji="1" lang="ja-JP" altLang="en-US" sz="2400" b="1" dirty="0">
                <a:solidFill>
                  <a:srgbClr val="CC0066"/>
                </a:solidFill>
              </a:endParaRPr>
            </a:p>
          </p:txBody>
        </p:sp>
        <p:sp>
          <p:nvSpPr>
            <p:cNvPr id="18" name="角丸四角形 17"/>
            <p:cNvSpPr/>
            <p:nvPr/>
          </p:nvSpPr>
          <p:spPr>
            <a:xfrm>
              <a:off x="3180880" y="3097421"/>
              <a:ext cx="2444133" cy="79208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dirty="0" smtClean="0"/>
                <a:t>食品加工工場</a:t>
              </a:r>
              <a:endParaRPr kumimoji="1" lang="en-US" altLang="ja-JP" sz="2000" dirty="0" smtClean="0"/>
            </a:p>
            <a:p>
              <a:pPr algn="ctr"/>
              <a:r>
                <a:rPr lang="ja-JP" altLang="en-US" sz="1400" b="1" dirty="0" smtClean="0"/>
                <a:t>（おおつ野</a:t>
              </a:r>
              <a:r>
                <a:rPr lang="en-US" altLang="ja-JP" sz="1400" b="1" dirty="0" smtClean="0"/>
                <a:t>/</a:t>
              </a:r>
              <a:r>
                <a:rPr lang="ja-JP" altLang="en-US" sz="1400" b="1" dirty="0" smtClean="0"/>
                <a:t>土浦北）</a:t>
              </a:r>
              <a:endParaRPr kumimoji="1" lang="ja-JP" altLang="en-US" sz="1400" b="1" dirty="0"/>
            </a:p>
          </p:txBody>
        </p:sp>
        <p:sp>
          <p:nvSpPr>
            <p:cNvPr id="19" name="角丸四角形 18"/>
            <p:cNvSpPr/>
            <p:nvPr/>
          </p:nvSpPr>
          <p:spPr>
            <a:xfrm>
              <a:off x="6194180" y="3097422"/>
              <a:ext cx="2114282" cy="79208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>
                  <a:solidFill>
                    <a:srgbClr val="006600"/>
                  </a:solidFill>
                </a:rPr>
                <a:t>工場</a:t>
              </a:r>
              <a:r>
                <a:rPr kumimoji="1" lang="ja-JP" altLang="en-US" sz="2000" b="1" dirty="0" smtClean="0">
                  <a:solidFill>
                    <a:srgbClr val="006600"/>
                  </a:solidFill>
                </a:rPr>
                <a:t>農産物</a:t>
              </a:r>
              <a:endParaRPr kumimoji="1" lang="en-US" altLang="ja-JP" sz="2000" b="1" dirty="0" smtClean="0">
                <a:solidFill>
                  <a:srgbClr val="006600"/>
                </a:solidFill>
              </a:endParaRPr>
            </a:p>
            <a:p>
              <a:pPr algn="ctr"/>
              <a:r>
                <a:rPr lang="ja-JP" altLang="en-US" sz="900" b="1" dirty="0" smtClean="0">
                  <a:solidFill>
                    <a:srgbClr val="006600"/>
                  </a:solidFill>
                </a:rPr>
                <a:t>（おおつ野</a:t>
              </a:r>
              <a:r>
                <a:rPr lang="en-US" altLang="ja-JP" sz="900" b="1" dirty="0" smtClean="0">
                  <a:solidFill>
                    <a:srgbClr val="006600"/>
                  </a:solidFill>
                </a:rPr>
                <a:t>/</a:t>
              </a:r>
              <a:r>
                <a:rPr lang="ja-JP" altLang="en-US" sz="900" b="1" dirty="0" smtClean="0">
                  <a:solidFill>
                    <a:srgbClr val="006600"/>
                  </a:solidFill>
                </a:rPr>
                <a:t>中心市街地）</a:t>
              </a:r>
              <a:endParaRPr kumimoji="1" lang="ja-JP" altLang="en-US" sz="900" b="1" dirty="0">
                <a:solidFill>
                  <a:srgbClr val="006600"/>
                </a:solidFill>
              </a:endParaRPr>
            </a:p>
          </p:txBody>
        </p:sp>
        <p:sp>
          <p:nvSpPr>
            <p:cNvPr id="20" name="下矢印 19"/>
            <p:cNvSpPr/>
            <p:nvPr/>
          </p:nvSpPr>
          <p:spPr>
            <a:xfrm>
              <a:off x="4074678" y="2691637"/>
              <a:ext cx="504056" cy="323096"/>
            </a:xfrm>
            <a:prstGeom prst="downArrow">
              <a:avLst/>
            </a:prstGeom>
            <a:solidFill>
              <a:srgbClr val="66FFFF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下矢印 21"/>
            <p:cNvSpPr/>
            <p:nvPr/>
          </p:nvSpPr>
          <p:spPr>
            <a:xfrm>
              <a:off x="4195877" y="3977665"/>
              <a:ext cx="1154326" cy="394312"/>
            </a:xfrm>
            <a:prstGeom prst="down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2042029" y="5982711"/>
              <a:ext cx="2443295" cy="108526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 smtClean="0"/>
                <a:t>首都圏</a:t>
              </a:r>
              <a:endParaRPr kumimoji="1" lang="ja-JP" altLang="en-US" sz="2800" b="1" dirty="0"/>
            </a:p>
          </p:txBody>
        </p:sp>
        <p:sp>
          <p:nvSpPr>
            <p:cNvPr id="24" name="下矢印 23"/>
            <p:cNvSpPr/>
            <p:nvPr/>
          </p:nvSpPr>
          <p:spPr>
            <a:xfrm>
              <a:off x="3232363" y="3989167"/>
              <a:ext cx="504056" cy="1961825"/>
            </a:xfrm>
            <a:prstGeom prst="down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25" name="下矢印 24"/>
            <p:cNvSpPr/>
            <p:nvPr/>
          </p:nvSpPr>
          <p:spPr>
            <a:xfrm rot="5400000">
              <a:off x="5654751" y="3251802"/>
              <a:ext cx="504054" cy="483331"/>
            </a:xfrm>
            <a:prstGeom prst="downArrow">
              <a:avLst/>
            </a:prstGeom>
            <a:solidFill>
              <a:srgbClr val="66FFFF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角丸四角形 25"/>
            <p:cNvSpPr/>
            <p:nvPr/>
          </p:nvSpPr>
          <p:spPr>
            <a:xfrm>
              <a:off x="6331478" y="4437562"/>
              <a:ext cx="2094608" cy="8640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 smtClean="0">
                  <a:solidFill>
                    <a:srgbClr val="006600"/>
                  </a:solidFill>
                </a:rPr>
                <a:t>天然農産物</a:t>
              </a:r>
              <a:endParaRPr lang="en-US" altLang="ja-JP" sz="2000" b="1" dirty="0" smtClean="0">
                <a:solidFill>
                  <a:srgbClr val="006600"/>
                </a:solidFill>
              </a:endParaRPr>
            </a:p>
            <a:p>
              <a:pPr algn="ctr"/>
              <a:r>
                <a:rPr lang="ja-JP" altLang="en-US" sz="1400" b="1" dirty="0" smtClean="0">
                  <a:solidFill>
                    <a:srgbClr val="006600"/>
                  </a:solidFill>
                </a:rPr>
                <a:t>（霞ヶ浦）</a:t>
              </a:r>
              <a:endParaRPr lang="ja-JP" altLang="en-US" sz="2400" b="1" dirty="0">
                <a:solidFill>
                  <a:srgbClr val="006600"/>
                </a:solidFill>
              </a:endParaRPr>
            </a:p>
          </p:txBody>
        </p:sp>
        <p:sp>
          <p:nvSpPr>
            <p:cNvPr id="27" name="下矢印 26"/>
            <p:cNvSpPr/>
            <p:nvPr/>
          </p:nvSpPr>
          <p:spPr>
            <a:xfrm rot="7305727">
              <a:off x="5707429" y="3706760"/>
              <a:ext cx="504056" cy="933960"/>
            </a:xfrm>
            <a:prstGeom prst="downArrow">
              <a:avLst/>
            </a:prstGeom>
            <a:solidFill>
              <a:srgbClr val="66FFFF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角丸四角形 3"/>
          <p:cNvSpPr/>
          <p:nvPr/>
        </p:nvSpPr>
        <p:spPr>
          <a:xfrm>
            <a:off x="3497104" y="189299"/>
            <a:ext cx="1146904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補完</a:t>
            </a:r>
            <a:r>
              <a:rPr lang="ja-JP" altLang="en-US" spc="-150" dirty="0" smtClean="0">
                <a:solidFill>
                  <a:schemeClr val="lt1">
                    <a:alpha val="50000"/>
                  </a:schemeClr>
                </a:solidFill>
              </a:rPr>
              <a:t>計画</a:t>
            </a:r>
            <a:endParaRPr lang="ja-JP" altLang="en-US" spc="-150" dirty="0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133164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コンセプト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25152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現状</a:t>
            </a:r>
          </a:p>
        </p:txBody>
      </p:sp>
      <p:sp>
        <p:nvSpPr>
          <p:cNvPr id="47" name="角丸四角形 46"/>
          <p:cNvSpPr/>
          <p:nvPr/>
        </p:nvSpPr>
        <p:spPr>
          <a:xfrm>
            <a:off x="241176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ja-JP" altLang="en-US" spc="-150" dirty="0"/>
              <a:t>重点計画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4568247" y="189299"/>
            <a:ext cx="1146904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 smtClean="0">
                <a:solidFill>
                  <a:schemeClr val="lt1">
                    <a:alpha val="50000"/>
                  </a:schemeClr>
                </a:solidFill>
              </a:rPr>
              <a:t>まとめ</a:t>
            </a:r>
            <a:endParaRPr lang="ja-JP" altLang="en-US" spc="-150" dirty="0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-90264" y="-99392"/>
            <a:ext cx="9324528" cy="10081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ja-JP" altLang="en-US" sz="3600" dirty="0"/>
              <a:t> </a:t>
            </a:r>
            <a:r>
              <a:rPr kumimoji="1" lang="ja-JP" altLang="en-US" sz="3600" dirty="0" smtClean="0"/>
              <a:t>● </a:t>
            </a:r>
            <a:r>
              <a:rPr kumimoji="1" lang="ja-JP" altLang="en-US" sz="3600" spc="-150" dirty="0" smtClean="0"/>
              <a:t>産業が一体となって伸びゆくまち</a:t>
            </a:r>
            <a:endParaRPr kumimoji="1" lang="ja-JP" altLang="en-US" sz="3600" spc="-150" dirty="0"/>
          </a:p>
        </p:txBody>
      </p:sp>
      <p:sp>
        <p:nvSpPr>
          <p:cNvPr id="11" name="正方形/長方形 10"/>
          <p:cNvSpPr/>
          <p:nvPr/>
        </p:nvSpPr>
        <p:spPr>
          <a:xfrm>
            <a:off x="6516216" y="-16351"/>
            <a:ext cx="26693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</a:rPr>
              <a:t>都市計画マスタープラン策定実習</a:t>
            </a:r>
            <a:r>
              <a:rPr lang="en-US" altLang="ja-JP" sz="1200" dirty="0">
                <a:solidFill>
                  <a:schemeClr val="bg1"/>
                </a:solidFill>
              </a:rPr>
              <a:t>2010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563888" y="1556792"/>
            <a:ext cx="526458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安定的</a:t>
            </a:r>
            <a:r>
              <a:rPr lang="ja-JP" altLang="en-US" sz="2800" dirty="0" smtClean="0"/>
              <a:t>かつ</a:t>
            </a:r>
            <a:r>
              <a:rPr lang="ja-JP" altLang="en-US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大規模</a:t>
            </a:r>
            <a:r>
              <a:rPr lang="ja-JP" altLang="en-US" sz="2800" dirty="0" smtClean="0"/>
              <a:t>な生産を</a:t>
            </a:r>
            <a:endParaRPr lang="en-US" altLang="ja-JP" sz="2800" dirty="0" smtClean="0"/>
          </a:p>
          <a:p>
            <a:r>
              <a:rPr lang="ja-JP" altLang="en-US" sz="2800" dirty="0" smtClean="0"/>
              <a:t>　　　　　武器</a:t>
            </a:r>
            <a:r>
              <a:rPr lang="ja-JP" altLang="en-US" sz="2800" dirty="0"/>
              <a:t>に</a:t>
            </a:r>
            <a:r>
              <a:rPr lang="ja-JP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食品加工業</a:t>
            </a:r>
            <a:r>
              <a:rPr lang="ja-JP" altLang="en-US" sz="2800" dirty="0"/>
              <a:t>を誘致</a:t>
            </a:r>
          </a:p>
        </p:txBody>
      </p:sp>
      <p:sp>
        <p:nvSpPr>
          <p:cNvPr id="14" name="円形吹き出し 13"/>
          <p:cNvSpPr/>
          <p:nvPr/>
        </p:nvSpPr>
        <p:spPr>
          <a:xfrm>
            <a:off x="6769844" y="627374"/>
            <a:ext cx="2016224" cy="720080"/>
          </a:xfrm>
          <a:prstGeom prst="wedgeEllipseCallout">
            <a:avLst>
              <a:gd name="adj1" fmla="val -51281"/>
              <a:gd name="adj2" fmla="val 78988"/>
            </a:avLst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さらに</a:t>
            </a:r>
            <a:r>
              <a:rPr kumimoji="1" lang="en-US" altLang="ja-JP" sz="2400" dirty="0" smtClean="0">
                <a:latin typeface="HGP創英角ｺﾞｼｯｸUB" pitchFamily="50" charset="-128"/>
                <a:ea typeface="HGP創英角ｺﾞｼｯｸUB" pitchFamily="50" charset="-128"/>
              </a:rPr>
              <a:t>!!</a:t>
            </a:r>
            <a:endParaRPr kumimoji="1" lang="ja-JP" altLang="en-US" sz="2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9" name="曲折矢印 28"/>
          <p:cNvSpPr/>
          <p:nvPr/>
        </p:nvSpPr>
        <p:spPr>
          <a:xfrm rot="16200000" flipH="1">
            <a:off x="-765646" y="3329722"/>
            <a:ext cx="3442294" cy="825501"/>
          </a:xfrm>
          <a:prstGeom prst="bentArrow">
            <a:avLst>
              <a:gd name="adj1" fmla="val 25000"/>
              <a:gd name="adj2" fmla="val 28692"/>
              <a:gd name="adj3" fmla="val 25000"/>
              <a:gd name="adj4" fmla="val 45860"/>
            </a:avLst>
          </a:prstGeom>
          <a:solidFill>
            <a:srgbClr val="66FF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6115217" y="2492897"/>
            <a:ext cx="2771036" cy="212733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植物工場の野菜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＋</a:t>
            </a:r>
            <a:endParaRPr kumimoji="1" lang="en-US" altLang="ja-JP" sz="2400" dirty="0" smtClean="0"/>
          </a:p>
          <a:p>
            <a:pPr algn="ctr"/>
            <a:r>
              <a:rPr lang="ja-JP" altLang="en-US" sz="2400" dirty="0" smtClean="0"/>
              <a:t>既存の農業作物</a:t>
            </a:r>
            <a:endParaRPr lang="en-US" altLang="ja-JP" sz="2400" dirty="0" smtClean="0"/>
          </a:p>
          <a:p>
            <a:pPr algn="ctr"/>
            <a:r>
              <a:rPr lang="ja-JP" altLang="en-US" sz="2400" dirty="0"/>
              <a:t>↓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消費・出荷</a:t>
            </a:r>
            <a:endParaRPr kumimoji="1" lang="en-US" altLang="ja-JP" sz="2400" dirty="0" smtClean="0"/>
          </a:p>
        </p:txBody>
      </p:sp>
      <p:sp>
        <p:nvSpPr>
          <p:cNvPr id="33" name="下矢印 32"/>
          <p:cNvSpPr/>
          <p:nvPr/>
        </p:nvSpPr>
        <p:spPr>
          <a:xfrm rot="3443044">
            <a:off x="3271518" y="4621762"/>
            <a:ext cx="447571" cy="1774811"/>
          </a:xfrm>
          <a:prstGeom prst="downArrow">
            <a:avLst/>
          </a:prstGeom>
          <a:solidFill>
            <a:srgbClr val="66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4" name="グループ化 33"/>
          <p:cNvGrpSpPr>
            <a:grpSpLocks noChangeAspect="1"/>
          </p:cNvGrpSpPr>
          <p:nvPr/>
        </p:nvGrpSpPr>
        <p:grpSpPr>
          <a:xfrm>
            <a:off x="7414398" y="5089448"/>
            <a:ext cx="1536026" cy="1579912"/>
            <a:chOff x="6219406" y="3933056"/>
            <a:chExt cx="2520280" cy="2592288"/>
          </a:xfrm>
        </p:grpSpPr>
        <p:sp>
          <p:nvSpPr>
            <p:cNvPr id="35" name="円/楕円 34"/>
            <p:cNvSpPr/>
            <p:nvPr/>
          </p:nvSpPr>
          <p:spPr>
            <a:xfrm>
              <a:off x="6219406" y="3933056"/>
              <a:ext cx="2520280" cy="259228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ja-JP" altLang="en-US" sz="2000" dirty="0"/>
                <a:t>工</a:t>
              </a:r>
            </a:p>
          </p:txBody>
        </p:sp>
        <p:pic>
          <p:nvPicPr>
            <p:cNvPr id="36" name="Picture 2" descr="http://www.ozon-uv.com/img/foodfac_imag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1618" y="4819781"/>
              <a:ext cx="1835853" cy="1399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グループ化 36"/>
          <p:cNvGrpSpPr>
            <a:grpSpLocks noChangeAspect="1"/>
          </p:cNvGrpSpPr>
          <p:nvPr/>
        </p:nvGrpSpPr>
        <p:grpSpPr>
          <a:xfrm>
            <a:off x="4090048" y="5089448"/>
            <a:ext cx="1536026" cy="1579912"/>
            <a:chOff x="467544" y="3933056"/>
            <a:chExt cx="2520280" cy="2592288"/>
          </a:xfrm>
        </p:grpSpPr>
        <p:sp>
          <p:nvSpPr>
            <p:cNvPr id="38" name="円/楕円 37"/>
            <p:cNvSpPr/>
            <p:nvPr/>
          </p:nvSpPr>
          <p:spPr>
            <a:xfrm>
              <a:off x="467544" y="3933056"/>
              <a:ext cx="2520280" cy="2592288"/>
            </a:xfrm>
            <a:prstGeom prst="ellipse">
              <a:avLst/>
            </a:prstGeom>
            <a:solidFill>
              <a:srgbClr val="FFCCFF"/>
            </a:solidFill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r>
                <a:rPr lang="ja-JP" altLang="en-US" sz="2000" b="1" dirty="0" smtClean="0">
                  <a:solidFill>
                    <a:srgbClr val="CC0066"/>
                  </a:solidFill>
                </a:rPr>
                <a:t>商</a:t>
              </a:r>
              <a:endParaRPr lang="ja-JP" altLang="en-US" sz="2000" b="1" dirty="0">
                <a:solidFill>
                  <a:srgbClr val="CC0066"/>
                </a:solidFill>
              </a:endParaRPr>
            </a:p>
          </p:txBody>
        </p:sp>
        <p:pic>
          <p:nvPicPr>
            <p:cNvPr id="39" name="Picture 6" descr="ショッピングセンター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44265" y="4846587"/>
              <a:ext cx="1966839" cy="1324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グループ化 39"/>
          <p:cNvGrpSpPr>
            <a:grpSpLocks noChangeAspect="1"/>
          </p:cNvGrpSpPr>
          <p:nvPr/>
        </p:nvGrpSpPr>
        <p:grpSpPr>
          <a:xfrm>
            <a:off x="5765621" y="5094048"/>
            <a:ext cx="1536026" cy="1579912"/>
            <a:chOff x="3311860" y="3933056"/>
            <a:chExt cx="2520280" cy="2592288"/>
          </a:xfrm>
        </p:grpSpPr>
        <p:sp>
          <p:nvSpPr>
            <p:cNvPr id="41" name="円/楕円 40"/>
            <p:cNvSpPr/>
            <p:nvPr/>
          </p:nvSpPr>
          <p:spPr>
            <a:xfrm>
              <a:off x="3311860" y="3933056"/>
              <a:ext cx="2520280" cy="25922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r>
                <a:rPr lang="ja-JP" altLang="en-US" sz="2000" b="1" dirty="0" smtClean="0">
                  <a:solidFill>
                    <a:srgbClr val="006600"/>
                  </a:solidFill>
                </a:rPr>
                <a:t>農</a:t>
              </a:r>
              <a:endParaRPr lang="ja-JP" altLang="en-US" sz="2000" b="1" dirty="0">
                <a:solidFill>
                  <a:srgbClr val="006600"/>
                </a:solidFill>
              </a:endParaRPr>
            </a:p>
          </p:txBody>
        </p:sp>
        <p:pic>
          <p:nvPicPr>
            <p:cNvPr id="42" name="Picture 4" descr="参考写真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8017" y="4860961"/>
              <a:ext cx="1867963" cy="1302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下矢印 42"/>
          <p:cNvSpPr/>
          <p:nvPr/>
        </p:nvSpPr>
        <p:spPr>
          <a:xfrm>
            <a:off x="6901912" y="4589276"/>
            <a:ext cx="1024972" cy="423900"/>
          </a:xfrm>
          <a:prstGeom prst="down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6940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07796E-6 L 0.03177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07796E-6 L -0.03246 -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3497104" y="189299"/>
            <a:ext cx="1146904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補完</a:t>
            </a:r>
            <a:r>
              <a:rPr lang="ja-JP" altLang="en-US" spc="-150" dirty="0" smtClean="0">
                <a:solidFill>
                  <a:schemeClr val="lt1">
                    <a:alpha val="50000"/>
                  </a:schemeClr>
                </a:solidFill>
              </a:rPr>
              <a:t>計画</a:t>
            </a:r>
            <a:endParaRPr lang="ja-JP" altLang="en-US" spc="-150" dirty="0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133164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コンセプト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25152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現状</a:t>
            </a:r>
          </a:p>
        </p:txBody>
      </p:sp>
      <p:sp>
        <p:nvSpPr>
          <p:cNvPr id="47" name="角丸四角形 46"/>
          <p:cNvSpPr/>
          <p:nvPr/>
        </p:nvSpPr>
        <p:spPr>
          <a:xfrm>
            <a:off x="241176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ja-JP" altLang="en-US" spc="-150" dirty="0"/>
              <a:t>重点計画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4568247" y="189299"/>
            <a:ext cx="1146904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 smtClean="0">
                <a:solidFill>
                  <a:schemeClr val="lt1">
                    <a:alpha val="50000"/>
                  </a:schemeClr>
                </a:solidFill>
              </a:rPr>
              <a:t>まとめ</a:t>
            </a:r>
            <a:endParaRPr lang="ja-JP" altLang="en-US" spc="-150" dirty="0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93576" y="188640"/>
            <a:ext cx="8756848" cy="6480720"/>
          </a:xfrm>
          <a:prstGeom prst="rect">
            <a:avLst/>
          </a:prstGeom>
          <a:noFill/>
          <a:ln w="635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-90264" y="-99392"/>
            <a:ext cx="9324528" cy="10081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ja-JP" altLang="en-US" sz="3600" dirty="0"/>
              <a:t> </a:t>
            </a:r>
            <a:r>
              <a:rPr kumimoji="1" lang="ja-JP" altLang="en-US" sz="3600" dirty="0" smtClean="0"/>
              <a:t>● </a:t>
            </a:r>
            <a:r>
              <a:rPr kumimoji="1" lang="ja-JP" altLang="en-US" sz="3600" spc="-150" dirty="0" smtClean="0"/>
              <a:t>公共サービスがいつもとなりにあるまち</a:t>
            </a:r>
            <a:endParaRPr kumimoji="1" lang="ja-JP" altLang="en-US" sz="3600" spc="-150" dirty="0"/>
          </a:p>
        </p:txBody>
      </p:sp>
      <p:sp>
        <p:nvSpPr>
          <p:cNvPr id="11" name="正方形/長方形 10"/>
          <p:cNvSpPr/>
          <p:nvPr/>
        </p:nvSpPr>
        <p:spPr>
          <a:xfrm>
            <a:off x="6516216" y="-16351"/>
            <a:ext cx="26693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</a:rPr>
              <a:t>都市計画マスタープラン策定実習</a:t>
            </a:r>
            <a:r>
              <a:rPr lang="en-US" altLang="ja-JP" sz="1200" dirty="0">
                <a:solidFill>
                  <a:schemeClr val="bg1"/>
                </a:solidFill>
              </a:rPr>
              <a:t>2010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40486" y="1917616"/>
            <a:ext cx="34163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70C0"/>
                </a:solidFill>
              </a:rPr>
              <a:t>土浦市役所の本庁舎</a:t>
            </a:r>
            <a:endParaRPr kumimoji="1" lang="en-US" altLang="ja-JP" sz="2800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ja-JP" altLang="en-US" sz="2000" dirty="0"/>
              <a:t>老朽化（１９６３年</a:t>
            </a:r>
            <a:r>
              <a:rPr lang="ja-JP" altLang="en-US" sz="2000" dirty="0" smtClean="0"/>
              <a:t>竣工）</a:t>
            </a:r>
            <a:endParaRPr lang="en-US" altLang="ja-JP" sz="2000" dirty="0"/>
          </a:p>
          <a:p>
            <a:pPr marL="342900" indent="-342900">
              <a:buFont typeface="Wingdings" pitchFamily="2" charset="2"/>
              <a:buChar char="Ø"/>
            </a:pPr>
            <a:r>
              <a:rPr lang="ja-JP" altLang="en-US" sz="2000" dirty="0" smtClean="0"/>
              <a:t>狭隘化（増床・改築）</a:t>
            </a:r>
            <a:endParaRPr lang="en-US" altLang="ja-JP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ja-JP" altLang="en-US" sz="2000" dirty="0" smtClean="0"/>
              <a:t>各部署が分散立地</a:t>
            </a:r>
            <a:endParaRPr lang="en-US" altLang="ja-JP" sz="2000" dirty="0"/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395536" y="1556792"/>
            <a:ext cx="8352927" cy="3939114"/>
          </a:xfrm>
          <a:prstGeom prst="roundRect">
            <a:avLst>
              <a:gd name="adj" fmla="val 5175"/>
            </a:avLst>
          </a:prstGeom>
          <a:noFill/>
          <a:ln w="25400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b" anchorCtr="0"/>
          <a:lstStyle/>
          <a:p>
            <a:pPr algn="l"/>
            <a:endParaRPr lang="en-US" altLang="ja-JP" sz="1800" dirty="0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23194" y="1437284"/>
            <a:ext cx="79375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kumimoji="1" lang="ja-JP" altLang="en-US" sz="2400" dirty="0">
                <a:solidFill>
                  <a:schemeClr val="bg1"/>
                </a:solidFill>
              </a:rPr>
              <a:t>現状</a:t>
            </a:r>
          </a:p>
        </p:txBody>
      </p:sp>
      <p:pic>
        <p:nvPicPr>
          <p:cNvPr id="1026" name="Picture 2" descr="H:\新しいフォルダ\DSCF87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 bwMode="auto">
          <a:xfrm>
            <a:off x="4420520" y="1719553"/>
            <a:ext cx="4120142" cy="167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435600" y="3429000"/>
            <a:ext cx="3416320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70C0"/>
                </a:solidFill>
              </a:rPr>
              <a:t>土浦公共職業安定所</a:t>
            </a:r>
            <a:endParaRPr kumimoji="1" lang="en-US" altLang="ja-JP" sz="2800" dirty="0" smtClean="0">
              <a:solidFill>
                <a:srgbClr val="0070C0"/>
              </a:solidFill>
            </a:endParaRPr>
          </a:p>
          <a:p>
            <a:r>
              <a:rPr lang="ja-JP" altLang="en-US" sz="2800" dirty="0" smtClean="0">
                <a:solidFill>
                  <a:srgbClr val="0070C0"/>
                </a:solidFill>
              </a:rPr>
              <a:t>土浦</a:t>
            </a:r>
            <a:r>
              <a:rPr lang="ja-JP" altLang="en-US" sz="2800" dirty="0">
                <a:solidFill>
                  <a:srgbClr val="0070C0"/>
                </a:solidFill>
              </a:rPr>
              <a:t>労働</a:t>
            </a:r>
            <a:r>
              <a:rPr lang="ja-JP" altLang="en-US" sz="2800" dirty="0" smtClean="0">
                <a:solidFill>
                  <a:srgbClr val="0070C0"/>
                </a:solidFill>
              </a:rPr>
              <a:t>基準監督署</a:t>
            </a:r>
            <a:endParaRPr lang="en-US" altLang="ja-JP" sz="2800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ja-JP" altLang="en-US" sz="2000" dirty="0" smtClean="0"/>
              <a:t>施設の狭隘化</a:t>
            </a:r>
            <a:endParaRPr lang="en-US" altLang="ja-JP" sz="2000" dirty="0" smtClean="0"/>
          </a:p>
          <a:p>
            <a:r>
              <a:rPr lang="ja-JP" altLang="en-US" sz="2800" dirty="0" smtClean="0">
                <a:solidFill>
                  <a:srgbClr val="0070C0"/>
                </a:solidFill>
              </a:rPr>
              <a:t>ジョブカフェ</a:t>
            </a:r>
            <a:r>
              <a:rPr lang="ja-JP" altLang="en-US" sz="2800" dirty="0" err="1" smtClean="0">
                <a:solidFill>
                  <a:srgbClr val="0070C0"/>
                </a:solidFill>
              </a:rPr>
              <a:t>けん</a:t>
            </a:r>
            <a:r>
              <a:rPr lang="ja-JP" altLang="en-US" sz="2800" dirty="0" smtClean="0">
                <a:solidFill>
                  <a:srgbClr val="0070C0"/>
                </a:solidFill>
              </a:rPr>
              <a:t>なん</a:t>
            </a:r>
            <a:endParaRPr lang="en-US" altLang="ja-JP" sz="2800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ja-JP" altLang="en-US" sz="2000" dirty="0" smtClean="0"/>
              <a:t>土浦合同</a:t>
            </a:r>
            <a:r>
              <a:rPr lang="ja-JP" altLang="en-US" sz="2000" dirty="0"/>
              <a:t>庁舎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698822" y="5846093"/>
            <a:ext cx="5753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 smtClean="0"/>
              <a:t>土浦の公共施設を集約化</a:t>
            </a:r>
            <a:endParaRPr kumimoji="1" lang="ja-JP" altLang="en-US" sz="4000" dirty="0"/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395536" y="5846093"/>
            <a:ext cx="8352927" cy="630483"/>
          </a:xfrm>
          <a:prstGeom prst="roundRect">
            <a:avLst>
              <a:gd name="adj" fmla="val 5175"/>
            </a:avLst>
          </a:prstGeom>
          <a:noFill/>
          <a:ln w="25400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b" anchorCtr="0"/>
          <a:lstStyle/>
          <a:p>
            <a:pPr algn="l"/>
            <a:endParaRPr lang="en-US" altLang="ja-JP" sz="1800" dirty="0"/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353170" y="5553462"/>
            <a:ext cx="79375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kumimoji="1" lang="ja-JP" altLang="en-US" sz="2400" dirty="0">
                <a:solidFill>
                  <a:schemeClr val="bg1"/>
                </a:solidFill>
              </a:rPr>
              <a:t>計画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0112" y="3425866"/>
            <a:ext cx="2876997" cy="201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5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3497104" y="189299"/>
            <a:ext cx="1146904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補完</a:t>
            </a:r>
            <a:r>
              <a:rPr lang="ja-JP" altLang="en-US" spc="-150" dirty="0" smtClean="0">
                <a:solidFill>
                  <a:schemeClr val="lt1">
                    <a:alpha val="50000"/>
                  </a:schemeClr>
                </a:solidFill>
              </a:rPr>
              <a:t>計画</a:t>
            </a:r>
            <a:endParaRPr lang="ja-JP" altLang="en-US" spc="-150" dirty="0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133164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コンセプト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25152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現状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241176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ja-JP" altLang="en-US" spc="-150" dirty="0"/>
              <a:t>重点計画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4568247" y="189299"/>
            <a:ext cx="1146904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 smtClean="0">
                <a:solidFill>
                  <a:schemeClr val="lt1">
                    <a:alpha val="50000"/>
                  </a:schemeClr>
                </a:solidFill>
              </a:rPr>
              <a:t>まとめ</a:t>
            </a:r>
            <a:endParaRPr lang="ja-JP" altLang="en-US" spc="-150" dirty="0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47778" y="2087330"/>
            <a:ext cx="43733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住所：土浦市川口</a:t>
            </a:r>
            <a:r>
              <a:rPr kumimoji="1" lang="en-US" altLang="ja-JP" sz="2400" dirty="0" smtClean="0"/>
              <a:t>2-4312</a:t>
            </a:r>
          </a:p>
          <a:p>
            <a:r>
              <a:rPr lang="ja-JP" altLang="en-US" sz="2400" dirty="0"/>
              <a:t>敷地</a:t>
            </a:r>
            <a:r>
              <a:rPr lang="ja-JP" altLang="en-US" sz="2400" dirty="0" smtClean="0"/>
              <a:t>面積：</a:t>
            </a:r>
            <a:r>
              <a:rPr lang="en-US" altLang="ja-JP" sz="2400" dirty="0" smtClean="0"/>
              <a:t>5.1ha</a:t>
            </a:r>
            <a:endParaRPr lang="ja-JP" altLang="en-US" sz="2400" dirty="0"/>
          </a:p>
          <a:p>
            <a:r>
              <a:rPr lang="ja-JP" altLang="en-US" sz="2400" dirty="0" smtClean="0"/>
              <a:t>駅</a:t>
            </a:r>
            <a:r>
              <a:rPr kumimoji="1" lang="ja-JP" altLang="en-US" sz="2400" dirty="0" smtClean="0"/>
              <a:t>近く</a:t>
            </a:r>
            <a:r>
              <a:rPr lang="ja-JP" altLang="en-US" sz="2400" dirty="0" smtClean="0"/>
              <a:t>（</a:t>
            </a:r>
            <a:r>
              <a:rPr lang="ja-JP" altLang="en-US" sz="2400" b="1" dirty="0" smtClean="0">
                <a:solidFill>
                  <a:schemeClr val="tx2"/>
                </a:solidFill>
              </a:rPr>
              <a:t>約</a:t>
            </a:r>
            <a:r>
              <a:rPr lang="en-US" altLang="ja-JP" sz="2400" b="1" dirty="0" smtClean="0">
                <a:solidFill>
                  <a:schemeClr val="tx2"/>
                </a:solidFill>
              </a:rPr>
              <a:t>1Km</a:t>
            </a:r>
            <a:r>
              <a:rPr lang="ja-JP" altLang="en-US" sz="2400" b="1" dirty="0" smtClean="0">
                <a:solidFill>
                  <a:schemeClr val="tx2"/>
                </a:solidFill>
              </a:rPr>
              <a:t>範囲内</a:t>
            </a:r>
            <a:r>
              <a:rPr lang="ja-JP" altLang="en-US" sz="2400" dirty="0" smtClean="0"/>
              <a:t>）</a:t>
            </a:r>
            <a:endParaRPr lang="en-US" altLang="ja-JP" sz="2400" dirty="0" smtClean="0"/>
          </a:p>
          <a:p>
            <a:r>
              <a:rPr lang="ja-JP" altLang="en-US" sz="2400" dirty="0" smtClean="0"/>
              <a:t>広大な</a:t>
            </a:r>
            <a:r>
              <a:rPr kumimoji="1" lang="ja-JP" altLang="en-US" sz="2400" dirty="0" smtClean="0"/>
              <a:t>未利用</a:t>
            </a:r>
            <a:r>
              <a:rPr lang="ja-JP" altLang="en-US" sz="2400" dirty="0" smtClean="0"/>
              <a:t>市有地になる予定</a:t>
            </a:r>
            <a:endParaRPr lang="en-US" altLang="ja-JP" sz="2400" dirty="0" smtClean="0"/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376188" y="1484784"/>
            <a:ext cx="1415772" cy="46166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2400" dirty="0" smtClean="0">
                <a:solidFill>
                  <a:schemeClr val="bg1"/>
                </a:solidFill>
              </a:rPr>
              <a:t>計画概要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193576" y="188640"/>
            <a:ext cx="8756848" cy="6480720"/>
          </a:xfrm>
          <a:prstGeom prst="rect">
            <a:avLst/>
          </a:prstGeom>
          <a:noFill/>
          <a:ln w="635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テキスト ボックス 1024"/>
          <p:cNvSpPr txBox="1"/>
          <p:nvPr/>
        </p:nvSpPr>
        <p:spPr>
          <a:xfrm>
            <a:off x="1907704" y="1484783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土浦公共施設集約化事業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-90264" y="-99392"/>
            <a:ext cx="9324528" cy="10081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ja-JP" altLang="en-US" sz="3600" dirty="0"/>
              <a:t> </a:t>
            </a:r>
            <a:r>
              <a:rPr kumimoji="1" lang="ja-JP" altLang="en-US" sz="3600" dirty="0" smtClean="0"/>
              <a:t>● </a:t>
            </a:r>
            <a:r>
              <a:rPr kumimoji="1" lang="ja-JP" altLang="en-US" sz="3600" spc="-150" dirty="0" smtClean="0"/>
              <a:t>公共サービスがいつもとなりにあるまち</a:t>
            </a:r>
            <a:endParaRPr kumimoji="1" lang="ja-JP" altLang="en-US" sz="3600" spc="-150" dirty="0"/>
          </a:p>
        </p:txBody>
      </p:sp>
      <p:sp>
        <p:nvSpPr>
          <p:cNvPr id="43" name="正方形/長方形 42"/>
          <p:cNvSpPr/>
          <p:nvPr/>
        </p:nvSpPr>
        <p:spPr>
          <a:xfrm>
            <a:off x="6516216" y="-16351"/>
            <a:ext cx="26693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</a:rPr>
              <a:t>都市計画マスタープラン策定実習</a:t>
            </a:r>
            <a:r>
              <a:rPr lang="en-US" altLang="ja-JP" sz="1200" dirty="0">
                <a:solidFill>
                  <a:schemeClr val="bg1"/>
                </a:solidFill>
              </a:rPr>
              <a:t>2010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:\無題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10486" y="3817088"/>
            <a:ext cx="3981994" cy="234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4899062" y="6192462"/>
            <a:ext cx="1632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朝日新聞</a:t>
            </a:r>
            <a:r>
              <a:rPr kumimoji="1" lang="en-US" altLang="ja-JP" sz="1400" dirty="0" smtClean="0"/>
              <a:t>2010</a:t>
            </a:r>
            <a:r>
              <a:rPr lang="en-US" altLang="ja-JP" sz="1400" dirty="0" smtClean="0"/>
              <a:t>.8</a:t>
            </a:r>
            <a:r>
              <a:rPr kumimoji="1" lang="en-US" altLang="ja-JP" sz="1400" dirty="0" smtClean="0"/>
              <a:t>.19</a:t>
            </a:r>
            <a:endParaRPr kumimoji="1" lang="ja-JP" altLang="en-US" sz="1400" dirty="0"/>
          </a:p>
        </p:txBody>
      </p:sp>
      <p:pic>
        <p:nvPicPr>
          <p:cNvPr id="25" name="Picture 2" descr="C:\Users\nakai80\AppData\Local\Microsoft\Windows\Temporary Internet Files\Content.IE5\Q19RKVV9\MC90034370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31" y="2394981"/>
            <a:ext cx="477323" cy="43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グループ化 8"/>
          <p:cNvGrpSpPr/>
          <p:nvPr/>
        </p:nvGrpSpPr>
        <p:grpSpPr>
          <a:xfrm>
            <a:off x="284686" y="2173709"/>
            <a:ext cx="4389514" cy="3991595"/>
            <a:chOff x="269858" y="2173709"/>
            <a:chExt cx="4389514" cy="399159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9858" y="2173709"/>
              <a:ext cx="4389514" cy="3991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4" name="フリーフォーム 1023"/>
            <p:cNvSpPr/>
            <p:nvPr/>
          </p:nvSpPr>
          <p:spPr>
            <a:xfrm>
              <a:off x="3648473" y="2636183"/>
              <a:ext cx="844165" cy="1587996"/>
            </a:xfrm>
            <a:custGeom>
              <a:avLst/>
              <a:gdLst>
                <a:gd name="connsiteX0" fmla="*/ 0 w 843016"/>
                <a:gd name="connsiteY0" fmla="*/ 305933 h 1533065"/>
                <a:gd name="connsiteX1" fmla="*/ 122373 w 843016"/>
                <a:gd name="connsiteY1" fmla="*/ 0 h 1533065"/>
                <a:gd name="connsiteX2" fmla="*/ 278739 w 843016"/>
                <a:gd name="connsiteY2" fmla="*/ 33992 h 1533065"/>
                <a:gd name="connsiteX3" fmla="*/ 761434 w 843016"/>
                <a:gd name="connsiteY3" fmla="*/ 71384 h 1533065"/>
                <a:gd name="connsiteX4" fmla="*/ 843016 w 843016"/>
                <a:gd name="connsiteY4" fmla="*/ 795426 h 1533065"/>
                <a:gd name="connsiteX5" fmla="*/ 479295 w 843016"/>
                <a:gd name="connsiteY5" fmla="*/ 836217 h 1533065"/>
                <a:gd name="connsiteX6" fmla="*/ 543881 w 843016"/>
                <a:gd name="connsiteY6" fmla="*/ 1482076 h 1533065"/>
                <a:gd name="connsiteX7" fmla="*/ 326329 w 843016"/>
                <a:gd name="connsiteY7" fmla="*/ 1533065 h 1533065"/>
                <a:gd name="connsiteX8" fmla="*/ 295736 w 843016"/>
                <a:gd name="connsiteY8" fmla="*/ 1213534 h 1533065"/>
                <a:gd name="connsiteX9" fmla="*/ 88381 w 843016"/>
                <a:gd name="connsiteY9" fmla="*/ 401112 h 1533065"/>
                <a:gd name="connsiteX10" fmla="*/ 0 w 843016"/>
                <a:gd name="connsiteY10" fmla="*/ 305933 h 1533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016" h="1533065">
                  <a:moveTo>
                    <a:pt x="0" y="305933"/>
                  </a:moveTo>
                  <a:lnTo>
                    <a:pt x="122373" y="0"/>
                  </a:lnTo>
                  <a:lnTo>
                    <a:pt x="278739" y="33992"/>
                  </a:lnTo>
                  <a:lnTo>
                    <a:pt x="761434" y="71384"/>
                  </a:lnTo>
                  <a:lnTo>
                    <a:pt x="843016" y="795426"/>
                  </a:lnTo>
                  <a:lnTo>
                    <a:pt x="479295" y="836217"/>
                  </a:lnTo>
                  <a:lnTo>
                    <a:pt x="543881" y="1482076"/>
                  </a:lnTo>
                  <a:lnTo>
                    <a:pt x="326329" y="1533065"/>
                  </a:lnTo>
                  <a:lnTo>
                    <a:pt x="295736" y="1213534"/>
                  </a:lnTo>
                  <a:lnTo>
                    <a:pt x="88381" y="401112"/>
                  </a:lnTo>
                  <a:lnTo>
                    <a:pt x="0" y="305933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角丸四角形吹き出し 9"/>
          <p:cNvSpPr/>
          <p:nvPr/>
        </p:nvSpPr>
        <p:spPr>
          <a:xfrm>
            <a:off x="1108182" y="2996952"/>
            <a:ext cx="1606438" cy="504056"/>
          </a:xfrm>
          <a:prstGeom prst="wedgeRoundRectCallout">
            <a:avLst>
              <a:gd name="adj1" fmla="val 71012"/>
              <a:gd name="adj2" fmla="val 41963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川口運動公園</a:t>
            </a:r>
            <a:endParaRPr kumimoji="1" lang="ja-JP" altLang="en-US" dirty="0"/>
          </a:p>
        </p:txBody>
      </p:sp>
      <p:sp>
        <p:nvSpPr>
          <p:cNvPr id="26" name="角丸四角形吹き出し 25"/>
          <p:cNvSpPr/>
          <p:nvPr/>
        </p:nvSpPr>
        <p:spPr>
          <a:xfrm>
            <a:off x="1868264" y="4487140"/>
            <a:ext cx="1142011" cy="504056"/>
          </a:xfrm>
          <a:prstGeom prst="wedgeRoundRectCallout">
            <a:avLst>
              <a:gd name="adj1" fmla="val -64310"/>
              <a:gd name="adj2" fmla="val 43675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土浦駅</a:t>
            </a:r>
            <a:endParaRPr kumimoji="1" lang="ja-JP" altLang="en-US" dirty="0"/>
          </a:p>
        </p:txBody>
      </p:sp>
      <p:sp>
        <p:nvSpPr>
          <p:cNvPr id="14" name="上矢印吹き出し 13"/>
          <p:cNvSpPr/>
          <p:nvPr/>
        </p:nvSpPr>
        <p:spPr>
          <a:xfrm>
            <a:off x="3068548" y="4293096"/>
            <a:ext cx="1568812" cy="792088"/>
          </a:xfrm>
          <a:prstGeom prst="upArrowCallout">
            <a:avLst>
              <a:gd name="adj1" fmla="val 23988"/>
              <a:gd name="adj2" fmla="val 27998"/>
              <a:gd name="adj3" fmla="val 25000"/>
              <a:gd name="adj4" fmla="val 64977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建設予定地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77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138" y="908720"/>
            <a:ext cx="8384862" cy="5949281"/>
          </a:xfrm>
          <a:prstGeom prst="rect">
            <a:avLst/>
          </a:prstGeom>
        </p:spPr>
      </p:pic>
      <p:sp>
        <p:nvSpPr>
          <p:cNvPr id="2" name="角丸四角形 1"/>
          <p:cNvSpPr/>
          <p:nvPr/>
        </p:nvSpPr>
        <p:spPr>
          <a:xfrm>
            <a:off x="3497104" y="189299"/>
            <a:ext cx="1146904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補完</a:t>
            </a:r>
            <a:r>
              <a:rPr lang="ja-JP" altLang="en-US" spc="-150" dirty="0" smtClean="0">
                <a:solidFill>
                  <a:schemeClr val="lt1">
                    <a:alpha val="50000"/>
                  </a:schemeClr>
                </a:solidFill>
              </a:rPr>
              <a:t>計画</a:t>
            </a:r>
            <a:endParaRPr lang="ja-JP" altLang="en-US" spc="-150" dirty="0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133164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コンセプト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25152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現状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241176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ja-JP" altLang="en-US" spc="-150" dirty="0"/>
              <a:t>重点計画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4568247" y="189299"/>
            <a:ext cx="1146904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 smtClean="0">
                <a:solidFill>
                  <a:schemeClr val="lt1">
                    <a:alpha val="50000"/>
                  </a:schemeClr>
                </a:solidFill>
              </a:rPr>
              <a:t>まとめ</a:t>
            </a:r>
            <a:endParaRPr lang="ja-JP" altLang="en-US" spc="-150" dirty="0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376188" y="1484784"/>
            <a:ext cx="1415772" cy="46166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2400" dirty="0" smtClean="0">
                <a:solidFill>
                  <a:schemeClr val="bg1"/>
                </a:solidFill>
              </a:rPr>
              <a:t>計画概要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193576" y="188640"/>
            <a:ext cx="8756848" cy="6480720"/>
          </a:xfrm>
          <a:prstGeom prst="rect">
            <a:avLst/>
          </a:prstGeom>
          <a:noFill/>
          <a:ln w="635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テキスト ボックス 1024"/>
          <p:cNvSpPr txBox="1"/>
          <p:nvPr/>
        </p:nvSpPr>
        <p:spPr>
          <a:xfrm>
            <a:off x="1791960" y="1423228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土浦公共施設集約化事業</a:t>
            </a:r>
            <a:endParaRPr kumimoji="1" lang="ja-JP" altLang="en-US" sz="3200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-90264" y="-99392"/>
            <a:ext cx="9324528" cy="10081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ja-JP" altLang="en-US" sz="3600" dirty="0"/>
              <a:t> </a:t>
            </a:r>
            <a:r>
              <a:rPr kumimoji="1" lang="ja-JP" altLang="en-US" sz="3600" dirty="0" smtClean="0"/>
              <a:t>● </a:t>
            </a:r>
            <a:r>
              <a:rPr kumimoji="1" lang="ja-JP" altLang="en-US" sz="3600" spc="-150" dirty="0" smtClean="0"/>
              <a:t>公共サービスがいつもとなりにあるまち</a:t>
            </a:r>
            <a:endParaRPr kumimoji="1" lang="ja-JP" altLang="en-US" sz="3600" spc="-150" dirty="0"/>
          </a:p>
        </p:txBody>
      </p:sp>
      <p:sp>
        <p:nvSpPr>
          <p:cNvPr id="43" name="正方形/長方形 42"/>
          <p:cNvSpPr/>
          <p:nvPr/>
        </p:nvSpPr>
        <p:spPr>
          <a:xfrm>
            <a:off x="6516216" y="-16351"/>
            <a:ext cx="26693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</a:rPr>
              <a:t>都市計画マスタープラン策定実習</a:t>
            </a:r>
            <a:r>
              <a:rPr lang="en-US" altLang="ja-JP" sz="1200" dirty="0">
                <a:solidFill>
                  <a:schemeClr val="bg1"/>
                </a:solidFill>
              </a:rPr>
              <a:t>2010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3019040" y="5781716"/>
            <a:ext cx="1877355" cy="774419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rgbClr val="006600"/>
                </a:solidFill>
              </a:rPr>
              <a:t>土浦市役所　高津庁舎</a:t>
            </a:r>
            <a:endParaRPr lang="ja-JP" altLang="en-US" sz="2400" b="1" dirty="0">
              <a:solidFill>
                <a:srgbClr val="006600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3047200" y="4112857"/>
            <a:ext cx="1877355" cy="774419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rgbClr val="006600"/>
                </a:solidFill>
              </a:rPr>
              <a:t>土浦市役所　大町庁舎</a:t>
            </a:r>
            <a:endParaRPr lang="ja-JP" altLang="en-US" sz="2400" b="1" dirty="0">
              <a:solidFill>
                <a:srgbClr val="006600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4132333" y="3168137"/>
            <a:ext cx="1877355" cy="774419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rgbClr val="006600"/>
                </a:solidFill>
              </a:rPr>
              <a:t>土浦労基署</a:t>
            </a:r>
            <a:endParaRPr lang="ja-JP" altLang="en-US" sz="2400" b="1" dirty="0">
              <a:solidFill>
                <a:srgbClr val="006600"/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5364088" y="3760682"/>
            <a:ext cx="1877355" cy="774419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rgbClr val="006600"/>
                </a:solidFill>
              </a:rPr>
              <a:t>土浦職安</a:t>
            </a:r>
            <a:endParaRPr lang="ja-JP" altLang="en-US" sz="2400" b="1" dirty="0">
              <a:solidFill>
                <a:srgbClr val="006600"/>
              </a:solidFill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3019039" y="2204864"/>
            <a:ext cx="1877355" cy="774419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rgbClr val="006600"/>
                </a:solidFill>
              </a:rPr>
              <a:t>ジョブカフェ</a:t>
            </a:r>
            <a:endParaRPr lang="en-US" altLang="ja-JP" sz="2400" b="1" dirty="0" smtClean="0">
              <a:solidFill>
                <a:srgbClr val="006600"/>
              </a:solidFill>
            </a:endParaRPr>
          </a:p>
          <a:p>
            <a:pPr algn="ctr"/>
            <a:r>
              <a:rPr lang="ja-JP" altLang="en-US" sz="2400" b="1" dirty="0">
                <a:solidFill>
                  <a:srgbClr val="006600"/>
                </a:solidFill>
              </a:rPr>
              <a:t>けんなん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3985878" y="4941168"/>
            <a:ext cx="1877355" cy="774419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rgbClr val="006600"/>
                </a:solidFill>
              </a:rPr>
              <a:t>土浦市役所　本庁舎</a:t>
            </a:r>
            <a:endParaRPr lang="ja-JP" altLang="en-US" sz="2400" b="1" dirty="0">
              <a:solidFill>
                <a:srgbClr val="006600"/>
              </a:solidFill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5071010" y="4525669"/>
            <a:ext cx="2034756" cy="767162"/>
          </a:xfrm>
          <a:prstGeom prst="roundRect">
            <a:avLst/>
          </a:prstGeom>
          <a:solidFill>
            <a:srgbClr val="FFCC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b="1" dirty="0">
              <a:solidFill>
                <a:srgbClr val="CC0066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071010" y="4525669"/>
            <a:ext cx="20347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400" b="1" dirty="0" smtClean="0">
                <a:solidFill>
                  <a:srgbClr val="CC0066"/>
                </a:solidFill>
              </a:rPr>
              <a:t>霞ヶ浦湖畔</a:t>
            </a:r>
            <a:endParaRPr lang="en-US" altLang="ja-JP" sz="2400" b="1" dirty="0" smtClean="0">
              <a:solidFill>
                <a:srgbClr val="CC0066"/>
              </a:solidFill>
            </a:endParaRPr>
          </a:p>
          <a:p>
            <a:pPr algn="ctr"/>
            <a:r>
              <a:rPr lang="ja-JP" altLang="en-US" sz="2400" b="1" dirty="0" smtClean="0">
                <a:solidFill>
                  <a:srgbClr val="CC0066"/>
                </a:solidFill>
              </a:rPr>
              <a:t>合同庁舎</a:t>
            </a:r>
            <a:endParaRPr lang="en-US" altLang="ja-JP" sz="2400" b="1" dirty="0" smtClean="0">
              <a:solidFill>
                <a:srgbClr val="CC0066"/>
              </a:solidFill>
            </a:endParaRPr>
          </a:p>
          <a:p>
            <a:pPr algn="ctr"/>
            <a:endParaRPr lang="ja-JP" altLang="en-US" sz="2400" b="1" dirty="0">
              <a:solidFill>
                <a:srgbClr val="CC0066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6516216" y="980728"/>
            <a:ext cx="2304256" cy="218740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600" dirty="0" smtClean="0">
                <a:latin typeface="HGP創英角ｺﾞｼｯｸUB" pitchFamily="50" charset="-128"/>
                <a:ea typeface="HGP創英角ｺﾞｼｯｸUB" pitchFamily="50" charset="-128"/>
              </a:rPr>
              <a:t>庁舎建設基金</a:t>
            </a:r>
            <a:endParaRPr kumimoji="1" lang="en-US" altLang="ja-JP" sz="2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sz="2600" dirty="0">
                <a:latin typeface="HGP創英角ｺﾞｼｯｸUB" pitchFamily="50" charset="-128"/>
                <a:ea typeface="HGP創英角ｺﾞｼｯｸUB" pitchFamily="50" charset="-128"/>
              </a:rPr>
              <a:t>約</a:t>
            </a:r>
            <a:r>
              <a:rPr lang="en-US" altLang="ja-JP" sz="2600" dirty="0">
                <a:latin typeface="HGP創英角ｺﾞｼｯｸUB" pitchFamily="50" charset="-128"/>
                <a:ea typeface="HGP創英角ｺﾞｼｯｸUB" pitchFamily="50" charset="-128"/>
              </a:rPr>
              <a:t>42</a:t>
            </a:r>
            <a:r>
              <a:rPr lang="ja-JP" altLang="en-US" sz="2600" dirty="0">
                <a:latin typeface="HGP創英角ｺﾞｼｯｸUB" pitchFamily="50" charset="-128"/>
                <a:ea typeface="HGP創英角ｺﾞｼｯｸUB" pitchFamily="50" charset="-128"/>
              </a:rPr>
              <a:t>億円</a:t>
            </a:r>
            <a:endParaRPr kumimoji="1" lang="ja-JP" altLang="en-US" sz="26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27591" y="4323335"/>
            <a:ext cx="36134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土地：約</a:t>
            </a:r>
            <a:r>
              <a:rPr kumimoji="1" lang="en-US" altLang="ja-JP" sz="2400" b="1" dirty="0" smtClean="0">
                <a:solidFill>
                  <a:srgbClr val="006600"/>
                </a:solidFill>
              </a:rPr>
              <a:t>12.2</a:t>
            </a:r>
            <a:r>
              <a:rPr kumimoji="1" lang="ja-JP" altLang="en-US" sz="2400" b="1" dirty="0" smtClean="0">
                <a:solidFill>
                  <a:srgbClr val="006600"/>
                </a:solidFill>
              </a:rPr>
              <a:t>億円</a:t>
            </a:r>
            <a:endParaRPr kumimoji="1" lang="en-US" altLang="ja-JP" sz="2400" b="1" dirty="0" smtClean="0">
              <a:solidFill>
                <a:srgbClr val="006600"/>
              </a:solidFill>
            </a:endParaRPr>
          </a:p>
          <a:p>
            <a:r>
              <a:rPr lang="ja-JP" altLang="en-US" sz="2400" dirty="0" smtClean="0"/>
              <a:t>建設・維持補修は</a:t>
            </a:r>
            <a:r>
              <a:rPr lang="en-US" altLang="ja-JP" sz="2400" dirty="0" smtClean="0"/>
              <a:t>PFI</a:t>
            </a:r>
            <a:r>
              <a:rPr lang="ja-JP" altLang="en-US" sz="2400" dirty="0" smtClean="0"/>
              <a:t>事業</a:t>
            </a:r>
            <a:endParaRPr lang="en-US" altLang="ja-JP" sz="2400" dirty="0" smtClean="0"/>
          </a:p>
          <a:p>
            <a:r>
              <a:rPr lang="ja-JP" altLang="en-US" sz="2400" dirty="0" smtClean="0"/>
              <a:t>建物</a:t>
            </a:r>
            <a:r>
              <a:rPr lang="ja-JP" altLang="en-US" sz="2400" dirty="0"/>
              <a:t>：約</a:t>
            </a:r>
            <a:r>
              <a:rPr lang="en-US" altLang="ja-JP" sz="2400" b="1" dirty="0">
                <a:solidFill>
                  <a:srgbClr val="006600"/>
                </a:solidFill>
              </a:rPr>
              <a:t>41.7</a:t>
            </a:r>
            <a:r>
              <a:rPr lang="ja-JP" altLang="en-US" sz="2400" b="1" dirty="0">
                <a:solidFill>
                  <a:srgbClr val="006600"/>
                </a:solidFill>
              </a:rPr>
              <a:t>億</a:t>
            </a:r>
            <a:r>
              <a:rPr lang="ja-JP" altLang="en-US" sz="2400" b="1" dirty="0" smtClean="0">
                <a:solidFill>
                  <a:srgbClr val="006600"/>
                </a:solidFill>
              </a:rPr>
              <a:t>円</a:t>
            </a:r>
            <a:endParaRPr lang="en-US" altLang="ja-JP" sz="2400" dirty="0"/>
          </a:p>
          <a:p>
            <a:r>
              <a:rPr kumimoji="1" lang="ja-JP" altLang="en-US" sz="2400" dirty="0" smtClean="0"/>
              <a:t>合計：約</a:t>
            </a:r>
            <a:r>
              <a:rPr kumimoji="1" lang="en-US" altLang="ja-JP" sz="2400" b="1" dirty="0" smtClean="0">
                <a:solidFill>
                  <a:srgbClr val="006600"/>
                </a:solidFill>
              </a:rPr>
              <a:t>54</a:t>
            </a:r>
            <a:r>
              <a:rPr kumimoji="1" lang="ja-JP" altLang="en-US" sz="2400" b="1" dirty="0" smtClean="0">
                <a:solidFill>
                  <a:srgbClr val="006600"/>
                </a:solidFill>
              </a:rPr>
              <a:t>億</a:t>
            </a:r>
            <a:r>
              <a:rPr lang="ja-JP" altLang="en-US" sz="2400" b="1" dirty="0">
                <a:solidFill>
                  <a:srgbClr val="006600"/>
                </a:solidFill>
              </a:rPr>
              <a:t>円</a:t>
            </a:r>
            <a:endParaRPr kumimoji="1" lang="ja-JP" altLang="en-US" sz="2400" b="1" dirty="0">
              <a:solidFill>
                <a:srgbClr val="0066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27591" y="3462099"/>
            <a:ext cx="3054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333399"/>
                </a:solidFill>
              </a:rPr>
              <a:t>地上</a:t>
            </a:r>
            <a:r>
              <a:rPr kumimoji="1" lang="en-US" altLang="ja-JP" sz="2400" b="1" dirty="0" smtClean="0">
                <a:solidFill>
                  <a:srgbClr val="333399"/>
                </a:solidFill>
              </a:rPr>
              <a:t>3</a:t>
            </a:r>
            <a:r>
              <a:rPr kumimoji="1" lang="ja-JP" altLang="en-US" sz="2400" b="1" dirty="0" smtClean="0">
                <a:solidFill>
                  <a:srgbClr val="333399"/>
                </a:solidFill>
              </a:rPr>
              <a:t>階建て、</a:t>
            </a:r>
            <a:r>
              <a:rPr lang="en-US" altLang="ja-JP" sz="2400" b="1" dirty="0" smtClean="0">
                <a:solidFill>
                  <a:srgbClr val="333399"/>
                </a:solidFill>
              </a:rPr>
              <a:t>RC</a:t>
            </a:r>
            <a:r>
              <a:rPr lang="ja-JP" altLang="en-US" sz="2400" b="1" dirty="0" smtClean="0">
                <a:solidFill>
                  <a:srgbClr val="333399"/>
                </a:solidFill>
              </a:rPr>
              <a:t>造</a:t>
            </a:r>
            <a:endParaRPr lang="en-US" altLang="ja-JP" sz="2400" b="1" dirty="0" smtClean="0">
              <a:solidFill>
                <a:srgbClr val="333399"/>
              </a:solidFill>
            </a:endParaRPr>
          </a:p>
          <a:p>
            <a:r>
              <a:rPr kumimoji="1" lang="ja-JP" altLang="en-US" sz="2400" b="1" dirty="0" smtClean="0">
                <a:solidFill>
                  <a:srgbClr val="333399"/>
                </a:solidFill>
              </a:rPr>
              <a:t>延べ床面積：</a:t>
            </a:r>
            <a:r>
              <a:rPr kumimoji="1" lang="en-US" altLang="ja-JP" sz="2400" b="1" dirty="0" smtClean="0">
                <a:solidFill>
                  <a:srgbClr val="333399"/>
                </a:solidFill>
              </a:rPr>
              <a:t>16,000</a:t>
            </a:r>
            <a:r>
              <a:rPr kumimoji="1" lang="ja-JP" altLang="en-US" sz="2400" b="1" dirty="0" smtClean="0">
                <a:solidFill>
                  <a:srgbClr val="333399"/>
                </a:solidFill>
              </a:rPr>
              <a:t>㎡</a:t>
            </a:r>
            <a:endParaRPr kumimoji="1" lang="en-US" altLang="ja-JP" sz="2400" b="1" dirty="0" smtClean="0">
              <a:solidFill>
                <a:srgbClr val="333399"/>
              </a:solidFill>
            </a:endParaRPr>
          </a:p>
        </p:txBody>
      </p:sp>
      <p:sp>
        <p:nvSpPr>
          <p:cNvPr id="12" name="曲折矢印 11"/>
          <p:cNvSpPr/>
          <p:nvPr/>
        </p:nvSpPr>
        <p:spPr>
          <a:xfrm flipH="1" flipV="1">
            <a:off x="6156176" y="3923854"/>
            <a:ext cx="1622693" cy="1970791"/>
          </a:xfrm>
          <a:prstGeom prst="bentArrow">
            <a:avLst>
              <a:gd name="adj1" fmla="val 17487"/>
              <a:gd name="adj2" fmla="val 18828"/>
              <a:gd name="adj3" fmla="val 25000"/>
              <a:gd name="adj4" fmla="val 4375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946319" y="2074432"/>
            <a:ext cx="1877355" cy="774419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rgbClr val="006600"/>
                </a:solidFill>
              </a:rPr>
              <a:t>土浦市役所</a:t>
            </a:r>
            <a:endParaRPr lang="en-US" altLang="ja-JP" sz="2400" b="1" dirty="0" smtClean="0">
              <a:solidFill>
                <a:srgbClr val="006600"/>
              </a:solidFill>
            </a:endParaRPr>
          </a:p>
          <a:p>
            <a:pPr algn="ctr"/>
            <a:r>
              <a:rPr lang="ja-JP" altLang="en-US" sz="2400" b="1" dirty="0" smtClean="0">
                <a:solidFill>
                  <a:srgbClr val="006600"/>
                </a:solidFill>
              </a:rPr>
              <a:t>新治</a:t>
            </a:r>
            <a:r>
              <a:rPr lang="ja-JP" altLang="en-US" sz="2400" b="1" dirty="0">
                <a:solidFill>
                  <a:srgbClr val="006600"/>
                </a:solidFill>
              </a:rPr>
              <a:t>庁舎</a:t>
            </a:r>
          </a:p>
        </p:txBody>
      </p:sp>
      <p:pic>
        <p:nvPicPr>
          <p:cNvPr id="27" name="Picture 2" descr="C:\Users\fujiwara81\Desktop\マスプラ\土浦市役所(path)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919" y="2442161"/>
            <a:ext cx="3154337" cy="222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86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58709E-6 L 0.22969 0.064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6" y="32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74578E-6 L 0.12691 -0.0562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37" y="-282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79204E-6 L 0.23264 -0.178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2" y="-895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065E-6 L 0.23264 0.3423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2" y="1711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63474E-6 L 0.11094 0.202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8" y="1010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36017E-6 L -0.02379 0.1156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57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046 L 0.45937 0.362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69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23 L -0.47292 -0.2831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8" y="-1418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485 L -0.29219 -0.0953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1" y="-502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0000" y="55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3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17" grpId="0" animBg="1"/>
      <p:bldP spid="17" grpId="1" animBg="1"/>
      <p:bldP spid="25" grpId="0" animBg="1"/>
      <p:bldP spid="25" grpId="1" animBg="1"/>
      <p:bldP spid="25" grpId="2" animBg="1"/>
      <p:bldP spid="25" grpId="3" animBg="1"/>
      <p:bldP spid="8" grpId="0"/>
      <p:bldP spid="8" grpId="1"/>
      <p:bldP spid="8" grpId="2"/>
      <p:bldP spid="9" grpId="0" animBg="1"/>
      <p:bldP spid="22" grpId="0"/>
      <p:bldP spid="13" grpId="0"/>
      <p:bldP spid="12" grpId="0" animBg="1"/>
      <p:bldP spid="26" grpId="0" animBg="1"/>
      <p:bldP spid="2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3497104" y="189299"/>
            <a:ext cx="1146904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補完</a:t>
            </a:r>
            <a:r>
              <a:rPr lang="ja-JP" altLang="en-US" spc="-150" dirty="0" smtClean="0">
                <a:solidFill>
                  <a:schemeClr val="lt1">
                    <a:alpha val="50000"/>
                  </a:schemeClr>
                </a:solidFill>
              </a:rPr>
              <a:t>計画</a:t>
            </a:r>
            <a:endParaRPr lang="ja-JP" altLang="en-US" spc="-150" dirty="0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133164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コンセプト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25152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現状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241176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ja-JP" altLang="en-US" spc="-150" dirty="0"/>
              <a:t>重点計画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4568247" y="189299"/>
            <a:ext cx="1146904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 smtClean="0">
                <a:solidFill>
                  <a:schemeClr val="lt1">
                    <a:alpha val="50000"/>
                  </a:schemeClr>
                </a:solidFill>
              </a:rPr>
              <a:t>まとめ</a:t>
            </a:r>
            <a:endParaRPr lang="ja-JP" altLang="en-US" spc="-150" dirty="0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93576" y="188640"/>
            <a:ext cx="8756848" cy="6480720"/>
          </a:xfrm>
          <a:prstGeom prst="rect">
            <a:avLst/>
          </a:prstGeom>
          <a:noFill/>
          <a:ln w="635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-90264" y="-99392"/>
            <a:ext cx="9324528" cy="10081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ja-JP" altLang="en-US" sz="3600" dirty="0"/>
              <a:t> </a:t>
            </a:r>
            <a:r>
              <a:rPr kumimoji="1" lang="ja-JP" altLang="en-US" sz="3600" dirty="0" smtClean="0"/>
              <a:t>● </a:t>
            </a:r>
            <a:r>
              <a:rPr kumimoji="1" lang="ja-JP" altLang="en-US" sz="3600" spc="-150" dirty="0" smtClean="0"/>
              <a:t>公共サービスがいつもとなりにあるまち</a:t>
            </a:r>
            <a:endParaRPr kumimoji="1" lang="ja-JP" altLang="en-US" sz="3600" spc="-150" dirty="0"/>
          </a:p>
        </p:txBody>
      </p:sp>
      <p:sp>
        <p:nvSpPr>
          <p:cNvPr id="20" name="正方形/長方形 19"/>
          <p:cNvSpPr/>
          <p:nvPr/>
        </p:nvSpPr>
        <p:spPr>
          <a:xfrm>
            <a:off x="6516216" y="-16351"/>
            <a:ext cx="26693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</a:rPr>
              <a:t>都市計画マスタープラン策定実習</a:t>
            </a:r>
            <a:r>
              <a:rPr lang="en-US" altLang="ja-JP" sz="1200" dirty="0">
                <a:solidFill>
                  <a:schemeClr val="bg1"/>
                </a:solidFill>
              </a:rPr>
              <a:t>2010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46814" y="1818697"/>
            <a:ext cx="479971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006600"/>
                </a:solidFill>
                <a:latin typeface="+mj-ea"/>
                <a:ea typeface="+mj-ea"/>
              </a:rPr>
              <a:t>・大規模未利用地の有効活用</a:t>
            </a:r>
            <a:endParaRPr kumimoji="1" lang="en-US" altLang="ja-JP" sz="2800" b="1" dirty="0" smtClean="0">
              <a:solidFill>
                <a:srgbClr val="006600"/>
              </a:solidFill>
              <a:latin typeface="+mj-ea"/>
              <a:ea typeface="+mj-ea"/>
            </a:endParaRPr>
          </a:p>
          <a:p>
            <a:r>
              <a:rPr lang="en-US" altLang="ja-JP" sz="2800" dirty="0">
                <a:latin typeface="+mj-ea"/>
                <a:ea typeface="+mj-ea"/>
              </a:rPr>
              <a:t>	</a:t>
            </a:r>
            <a:r>
              <a:rPr lang="ja-JP" altLang="en-US" sz="2000" dirty="0" smtClean="0">
                <a:latin typeface="+mj-ea"/>
                <a:ea typeface="+mj-ea"/>
              </a:rPr>
              <a:t>⇒京成ホテル跡地の約</a:t>
            </a:r>
            <a:r>
              <a:rPr lang="en-US" altLang="ja-JP" sz="2000" dirty="0" smtClean="0">
                <a:latin typeface="+mj-ea"/>
                <a:ea typeface="+mj-ea"/>
              </a:rPr>
              <a:t>5.1</a:t>
            </a:r>
            <a:r>
              <a:rPr lang="ja-JP" altLang="en-US" sz="2000" dirty="0" smtClean="0">
                <a:latin typeface="+mj-ea"/>
                <a:ea typeface="+mj-ea"/>
              </a:rPr>
              <a:t>ｈａ</a:t>
            </a:r>
            <a:endParaRPr kumimoji="1" lang="en-US" altLang="ja-JP" sz="2800" dirty="0" smtClean="0">
              <a:latin typeface="+mj-ea"/>
              <a:ea typeface="+mj-ea"/>
            </a:endParaRPr>
          </a:p>
          <a:p>
            <a:r>
              <a:rPr lang="ja-JP" altLang="en-US" sz="2800" b="1" dirty="0" smtClean="0">
                <a:solidFill>
                  <a:srgbClr val="006600"/>
                </a:solidFill>
                <a:latin typeface="+mj-ea"/>
                <a:ea typeface="+mj-ea"/>
              </a:rPr>
              <a:t>・行財政の効率化</a:t>
            </a:r>
            <a:endParaRPr lang="en-US" altLang="ja-JP" sz="2800" b="1" dirty="0" smtClean="0">
              <a:solidFill>
                <a:srgbClr val="006600"/>
              </a:solidFill>
              <a:latin typeface="+mj-ea"/>
              <a:ea typeface="+mj-ea"/>
            </a:endParaRPr>
          </a:p>
          <a:p>
            <a:r>
              <a:rPr lang="en-US" altLang="ja-JP" sz="2800" dirty="0">
                <a:latin typeface="+mj-ea"/>
                <a:ea typeface="+mj-ea"/>
              </a:rPr>
              <a:t>	</a:t>
            </a:r>
            <a:r>
              <a:rPr lang="ja-JP" altLang="en-US" sz="2000" dirty="0" smtClean="0">
                <a:latin typeface="+mj-ea"/>
                <a:ea typeface="+mj-ea"/>
              </a:rPr>
              <a:t>⇒離れていた庁舎どうしを集約</a:t>
            </a:r>
            <a:endParaRPr lang="en-US" altLang="ja-JP" sz="2800" dirty="0" smtClean="0">
              <a:latin typeface="+mj-ea"/>
              <a:ea typeface="+mj-ea"/>
            </a:endParaRPr>
          </a:p>
          <a:p>
            <a:r>
              <a:rPr kumimoji="1" lang="ja-JP" altLang="en-US" sz="2800" b="1" dirty="0" smtClean="0">
                <a:solidFill>
                  <a:srgbClr val="006600"/>
                </a:solidFill>
                <a:latin typeface="+mj-ea"/>
                <a:ea typeface="+mj-ea"/>
              </a:rPr>
              <a:t>・中心市街地の集客力向上</a:t>
            </a:r>
            <a:endParaRPr kumimoji="1" lang="en-US" altLang="ja-JP" sz="2800" b="1" dirty="0" smtClean="0">
              <a:solidFill>
                <a:srgbClr val="006600"/>
              </a:solidFill>
              <a:latin typeface="+mj-ea"/>
              <a:ea typeface="+mj-ea"/>
            </a:endParaRPr>
          </a:p>
          <a:p>
            <a:r>
              <a:rPr lang="en-US" altLang="ja-JP" sz="2800" dirty="0">
                <a:latin typeface="+mj-ea"/>
                <a:ea typeface="+mj-ea"/>
              </a:rPr>
              <a:t>	</a:t>
            </a:r>
            <a:r>
              <a:rPr lang="ja-JP" altLang="en-US" sz="2000" dirty="0" smtClean="0">
                <a:latin typeface="+mj-ea"/>
                <a:ea typeface="+mj-ea"/>
              </a:rPr>
              <a:t>⇒市役所には</a:t>
            </a:r>
            <a:r>
              <a:rPr lang="en-US" altLang="ja-JP" sz="2000" dirty="0" smtClean="0">
                <a:latin typeface="+mj-ea"/>
                <a:ea typeface="+mj-ea"/>
              </a:rPr>
              <a:t>1</a:t>
            </a:r>
            <a:r>
              <a:rPr lang="ja-JP" altLang="en-US" sz="2000" dirty="0" smtClean="0">
                <a:latin typeface="+mj-ea"/>
                <a:ea typeface="+mj-ea"/>
              </a:rPr>
              <a:t>日</a:t>
            </a:r>
            <a:r>
              <a:rPr lang="en-US" altLang="ja-JP" sz="2000" dirty="0" smtClean="0">
                <a:latin typeface="+mj-ea"/>
                <a:ea typeface="+mj-ea"/>
              </a:rPr>
              <a:t>3,000</a:t>
            </a:r>
            <a:r>
              <a:rPr lang="ja-JP" altLang="en-US" sz="2000" dirty="0" smtClean="0">
                <a:latin typeface="+mj-ea"/>
                <a:ea typeface="+mj-ea"/>
              </a:rPr>
              <a:t>人の出入り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366576" y="1461402"/>
            <a:ext cx="990110" cy="432048"/>
          </a:xfrm>
          <a:prstGeom prst="roundRect">
            <a:avLst>
              <a:gd name="adj" fmla="val 50000"/>
            </a:avLst>
          </a:prstGeom>
          <a:solidFill>
            <a:srgbClr val="FF5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効果</a:t>
            </a:r>
            <a:endParaRPr kumimoji="1" lang="ja-JP" altLang="en-US" sz="24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66576" y="4442335"/>
            <a:ext cx="3183885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現庁舎の利用について</a:t>
            </a:r>
            <a:endParaRPr kumimoji="1" lang="ja-JP" altLang="en-US" sz="24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730337" y="4898209"/>
            <a:ext cx="4511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・築</a:t>
            </a:r>
            <a:r>
              <a:rPr kumimoji="1" lang="en-US" altLang="ja-JP" sz="2000" dirty="0" smtClean="0"/>
              <a:t>48</a:t>
            </a:r>
            <a:r>
              <a:rPr kumimoji="1" lang="ja-JP" altLang="en-US" sz="2000" dirty="0" smtClean="0"/>
              <a:t>年と老朽化の進む現庁舎は解体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・</a:t>
            </a:r>
            <a:r>
              <a:rPr lang="ja-JP" altLang="en-US" sz="2000" dirty="0"/>
              <a:t>窓口</a:t>
            </a:r>
            <a:r>
              <a:rPr lang="ja-JP" altLang="en-US" sz="2000" dirty="0" smtClean="0"/>
              <a:t>は残し、出張所・保管庫として利用</a:t>
            </a:r>
            <a:endParaRPr kumimoji="1" lang="ja-JP" altLang="en-US" sz="2000" dirty="0"/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581914" y="4931810"/>
            <a:ext cx="1107996" cy="46166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kumimoji="1" lang="ja-JP" altLang="en-US" sz="2400" dirty="0" smtClean="0">
                <a:solidFill>
                  <a:schemeClr val="bg1"/>
                </a:solidFill>
              </a:rPr>
              <a:t>本庁舎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581914" y="6124551"/>
            <a:ext cx="2116285" cy="46166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kumimoji="1" lang="ja-JP" altLang="en-US" sz="2400" dirty="0" smtClean="0">
                <a:solidFill>
                  <a:schemeClr val="bg1"/>
                </a:solidFill>
              </a:rPr>
              <a:t>大町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/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高津庁舎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729178" y="6146702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・売却</a:t>
            </a:r>
            <a:endParaRPr kumimoji="1" lang="ja-JP" altLang="en-US" sz="2000" dirty="0"/>
          </a:p>
        </p:txBody>
      </p:sp>
      <p:pic>
        <p:nvPicPr>
          <p:cNvPr id="43" name="Picture 6" descr="H:\新しいフォルダ\DSCF87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27563" y="4673995"/>
            <a:ext cx="2535960" cy="188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グループ化 35"/>
          <p:cNvGrpSpPr/>
          <p:nvPr/>
        </p:nvGrpSpPr>
        <p:grpSpPr>
          <a:xfrm>
            <a:off x="5325035" y="1450030"/>
            <a:ext cx="3505505" cy="3034951"/>
            <a:chOff x="5220071" y="1461402"/>
            <a:chExt cx="3505505" cy="3034951"/>
          </a:xfrm>
        </p:grpSpPr>
        <p:sp>
          <p:nvSpPr>
            <p:cNvPr id="35" name="正方形/長方形 34"/>
            <p:cNvSpPr/>
            <p:nvPr/>
          </p:nvSpPr>
          <p:spPr>
            <a:xfrm>
              <a:off x="5220071" y="1461402"/>
              <a:ext cx="3505505" cy="30235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角丸四角形 17"/>
            <p:cNvSpPr/>
            <p:nvPr/>
          </p:nvSpPr>
          <p:spPr>
            <a:xfrm>
              <a:off x="6535217" y="1539564"/>
              <a:ext cx="2138604" cy="57754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dirty="0">
                  <a:solidFill>
                    <a:schemeClr val="tx1"/>
                  </a:solidFill>
                </a:rPr>
                <a:t>●　</a:t>
              </a:r>
              <a:r>
                <a:rPr lang="ja-JP" altLang="en-US" dirty="0" smtClean="0">
                  <a:solidFill>
                    <a:schemeClr val="tx1"/>
                  </a:solidFill>
                </a:rPr>
                <a:t>市</a:t>
              </a:r>
              <a:r>
                <a:rPr lang="ja-JP" altLang="en-US" dirty="0">
                  <a:solidFill>
                    <a:schemeClr val="tx1"/>
                  </a:solidFill>
                </a:rPr>
                <a:t>庁舎・出張所</a:t>
              </a:r>
              <a:endParaRPr lang="en-US" altLang="ja-JP" dirty="0">
                <a:solidFill>
                  <a:schemeClr val="tx1"/>
                </a:solidFill>
              </a:endParaRPr>
            </a:p>
            <a:p>
              <a:r>
                <a:rPr lang="ja-JP" altLang="en-US" dirty="0">
                  <a:solidFill>
                    <a:schemeClr val="tx1"/>
                  </a:solidFill>
                </a:rPr>
                <a:t>■　</a:t>
              </a:r>
              <a:r>
                <a:rPr lang="ja-JP" altLang="en-US" dirty="0" smtClean="0">
                  <a:solidFill>
                    <a:schemeClr val="tx1"/>
                  </a:solidFill>
                </a:rPr>
                <a:t>就業</a:t>
              </a:r>
              <a:r>
                <a:rPr lang="ja-JP" altLang="en-US" dirty="0">
                  <a:solidFill>
                    <a:schemeClr val="tx1"/>
                  </a:solidFill>
                </a:rPr>
                <a:t>支援施設</a:t>
              </a:r>
            </a:p>
          </p:txBody>
        </p:sp>
        <p:grpSp>
          <p:nvGrpSpPr>
            <p:cNvPr id="24" name="グループ化 23"/>
            <p:cNvGrpSpPr/>
            <p:nvPr/>
          </p:nvGrpSpPr>
          <p:grpSpPr>
            <a:xfrm>
              <a:off x="5325035" y="2160243"/>
              <a:ext cx="1665548" cy="2018814"/>
              <a:chOff x="3455824" y="2612415"/>
              <a:chExt cx="1872208" cy="2414466"/>
            </a:xfrm>
          </p:grpSpPr>
          <p:grpSp>
            <p:nvGrpSpPr>
              <p:cNvPr id="17" name="グループ化 16"/>
              <p:cNvGrpSpPr/>
              <p:nvPr/>
            </p:nvGrpSpPr>
            <p:grpSpPr>
              <a:xfrm>
                <a:off x="3455824" y="2612415"/>
                <a:ext cx="1872208" cy="2414466"/>
                <a:chOff x="4205830" y="1833779"/>
                <a:chExt cx="1675165" cy="2209815"/>
              </a:xfrm>
              <a:solidFill>
                <a:schemeClr val="accent2"/>
              </a:solidFill>
            </p:grpSpPr>
            <p:pic>
              <p:nvPicPr>
                <p:cNvPr id="1026" name="Picture 2" descr="C:\Users\shimada80\Desktop\nau.jp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4205830" y="1833779"/>
                  <a:ext cx="1675165" cy="2209815"/>
                </a:xfrm>
                <a:prstGeom prst="rect">
                  <a:avLst/>
                </a:prstGeom>
                <a:grpFill/>
                <a:extLst/>
              </p:spPr>
            </p:pic>
            <p:grpSp>
              <p:nvGrpSpPr>
                <p:cNvPr id="15" name="グループ化 14"/>
                <p:cNvGrpSpPr/>
                <p:nvPr/>
              </p:nvGrpSpPr>
              <p:grpSpPr>
                <a:xfrm>
                  <a:off x="4499992" y="2564904"/>
                  <a:ext cx="792088" cy="1478690"/>
                  <a:chOff x="4499992" y="2564904"/>
                  <a:chExt cx="792088" cy="1478690"/>
                </a:xfrm>
                <a:grpFill/>
              </p:grpSpPr>
              <p:cxnSp>
                <p:nvCxnSpPr>
                  <p:cNvPr id="9" name="直線コネクタ 8"/>
                  <p:cNvCxnSpPr/>
                  <p:nvPr/>
                </p:nvCxnSpPr>
                <p:spPr>
                  <a:xfrm flipV="1">
                    <a:off x="4499992" y="3068960"/>
                    <a:ext cx="648072" cy="974634"/>
                  </a:xfrm>
                  <a:prstGeom prst="line">
                    <a:avLst/>
                  </a:prstGeom>
                  <a:grpFill/>
                  <a:ln w="25400">
                    <a:solidFill>
                      <a:schemeClr val="accent1">
                        <a:lumMod val="75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直線コネクタ 10"/>
                  <p:cNvCxnSpPr/>
                  <p:nvPr/>
                </p:nvCxnSpPr>
                <p:spPr>
                  <a:xfrm flipV="1">
                    <a:off x="5148064" y="2564904"/>
                    <a:ext cx="144016" cy="504056"/>
                  </a:xfrm>
                  <a:prstGeom prst="line">
                    <a:avLst/>
                  </a:prstGeom>
                  <a:grpFill/>
                  <a:ln w="25400">
                    <a:solidFill>
                      <a:schemeClr val="accent1">
                        <a:lumMod val="75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21" name="Picture 2" descr="C:\Users\nakai80\AppData\Local\Microsoft\Windows\Temporary Internet Files\Content.IE5\Q19RKVV9\MC900343707[1]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9845" y="2808434"/>
                <a:ext cx="477323" cy="4353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" name="グループ化 24"/>
            <p:cNvGrpSpPr/>
            <p:nvPr/>
          </p:nvGrpSpPr>
          <p:grpSpPr>
            <a:xfrm>
              <a:off x="6967043" y="2155825"/>
              <a:ext cx="1682544" cy="2003399"/>
              <a:chOff x="827286" y="2039211"/>
              <a:chExt cx="2119384" cy="2605272"/>
            </a:xfrm>
          </p:grpSpPr>
          <p:grpSp>
            <p:nvGrpSpPr>
              <p:cNvPr id="16" name="グループ化 15"/>
              <p:cNvGrpSpPr/>
              <p:nvPr/>
            </p:nvGrpSpPr>
            <p:grpSpPr>
              <a:xfrm>
                <a:off x="827286" y="2039211"/>
                <a:ext cx="2119384" cy="2605272"/>
                <a:chOff x="6718510" y="1514296"/>
                <a:chExt cx="2119384" cy="2605272"/>
              </a:xfrm>
            </p:grpSpPr>
            <p:pic>
              <p:nvPicPr>
                <p:cNvPr id="1027" name="Picture 3" descr="C:\Users\shimada80\Desktop\ato.jp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6718510" y="1514296"/>
                  <a:ext cx="2119384" cy="260527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31" name="グループ化 30"/>
                <p:cNvGrpSpPr/>
                <p:nvPr/>
              </p:nvGrpSpPr>
              <p:grpSpPr>
                <a:xfrm>
                  <a:off x="7164287" y="2269130"/>
                  <a:ext cx="897053" cy="1820926"/>
                  <a:chOff x="4499992" y="2564904"/>
                  <a:chExt cx="792088" cy="1478690"/>
                </a:xfrm>
              </p:grpSpPr>
              <p:cxnSp>
                <p:nvCxnSpPr>
                  <p:cNvPr id="32" name="直線コネクタ 31"/>
                  <p:cNvCxnSpPr/>
                  <p:nvPr/>
                </p:nvCxnSpPr>
                <p:spPr>
                  <a:xfrm flipV="1">
                    <a:off x="4499992" y="3068960"/>
                    <a:ext cx="648072" cy="974634"/>
                  </a:xfrm>
                  <a:prstGeom prst="line">
                    <a:avLst/>
                  </a:prstGeom>
                  <a:ln w="25400">
                    <a:solidFill>
                      <a:schemeClr val="accent1">
                        <a:lumMod val="75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直線コネクタ 32"/>
                  <p:cNvCxnSpPr/>
                  <p:nvPr/>
                </p:nvCxnSpPr>
                <p:spPr>
                  <a:xfrm flipV="1">
                    <a:off x="5148064" y="2564904"/>
                    <a:ext cx="144016" cy="504056"/>
                  </a:xfrm>
                  <a:prstGeom prst="line">
                    <a:avLst/>
                  </a:prstGeom>
                  <a:ln w="25400">
                    <a:solidFill>
                      <a:schemeClr val="accent1">
                        <a:lumMod val="75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23" name="Picture 2" descr="C:\Users\nakai80\AppData\Local\Microsoft\Windows\Temporary Internet Files\Content.IE5\Q19RKVV9\MC900343707[1]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5106" y="2232161"/>
                <a:ext cx="477323" cy="4353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6" name="テキスト ボックス 25"/>
            <p:cNvSpPr txBox="1"/>
            <p:nvPr/>
          </p:nvSpPr>
          <p:spPr>
            <a:xfrm>
              <a:off x="5762973" y="4115649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計画前</a:t>
              </a:r>
              <a:endParaRPr kumimoji="1" lang="ja-JP" altLang="en-US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7491165" y="4127021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/>
                <a:t>計画後</a:t>
              </a:r>
              <a:endParaRPr kumimoji="1" lang="ja-JP" altLang="en-US" dirty="0"/>
            </a:p>
          </p:txBody>
        </p:sp>
      </p:grp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587672" y="5567266"/>
            <a:ext cx="1415772" cy="46166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2400" dirty="0">
                <a:solidFill>
                  <a:schemeClr val="bg1"/>
                </a:solidFill>
              </a:rPr>
              <a:t>新治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庁舎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67744" y="5606095"/>
            <a:ext cx="227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・窓口サービスを残す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738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3"/>
          <p:cNvSpPr>
            <a:spLocks noChangeArrowheads="1"/>
          </p:cNvSpPr>
          <p:nvPr/>
        </p:nvSpPr>
        <p:spPr bwMode="auto">
          <a:xfrm>
            <a:off x="1451261" y="4039004"/>
            <a:ext cx="7238787" cy="1167617"/>
          </a:xfrm>
          <a:prstGeom prst="roundRect">
            <a:avLst>
              <a:gd name="adj" fmla="val 5175"/>
            </a:avLst>
          </a:prstGeom>
          <a:noFill/>
          <a:ln w="25400">
            <a:solidFill>
              <a:srgbClr val="FFC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b" anchorCtr="0"/>
          <a:lstStyle/>
          <a:p>
            <a:endParaRPr lang="en-US" altLang="ja-JP" sz="2400" dirty="0" smtClean="0">
              <a:solidFill>
                <a:srgbClr val="99FF66"/>
              </a:solidFill>
            </a:endParaRPr>
          </a:p>
          <a:p>
            <a:endParaRPr lang="en-US" altLang="ja-JP" sz="2400" dirty="0" smtClean="0">
              <a:solidFill>
                <a:prstClr val="black"/>
              </a:solidFill>
            </a:endParaRPr>
          </a:p>
          <a:p>
            <a:endParaRPr lang="en-US" altLang="ja-JP" sz="2400" dirty="0" smtClean="0">
              <a:solidFill>
                <a:srgbClr val="99FF66"/>
              </a:solidFill>
            </a:endParaRPr>
          </a:p>
          <a:p>
            <a:endParaRPr lang="en-US" altLang="ja-JP" sz="2400" dirty="0">
              <a:solidFill>
                <a:srgbClr val="99FF66"/>
              </a:solidFill>
            </a:endParaRPr>
          </a:p>
          <a:p>
            <a:endParaRPr lang="en-US" altLang="ja-JP" sz="2400" dirty="0" smtClean="0">
              <a:solidFill>
                <a:srgbClr val="99FF66"/>
              </a:solidFill>
            </a:endParaRPr>
          </a:p>
          <a:p>
            <a:endParaRPr lang="en-US" altLang="ja-JP" sz="2400" dirty="0">
              <a:solidFill>
                <a:srgbClr val="99FF66"/>
              </a:solidFill>
            </a:endParaRPr>
          </a:p>
          <a:p>
            <a:endParaRPr lang="en-US" altLang="ja-JP" sz="2400" dirty="0" smtClean="0">
              <a:solidFill>
                <a:srgbClr val="99FF66"/>
              </a:solidFill>
            </a:endParaRPr>
          </a:p>
          <a:p>
            <a:endParaRPr lang="en-US" altLang="ja-JP" sz="2400" dirty="0">
              <a:solidFill>
                <a:srgbClr val="99FF66"/>
              </a:solidFill>
            </a:endParaRPr>
          </a:p>
          <a:p>
            <a:endParaRPr lang="en-US" altLang="ja-JP" sz="2400" dirty="0" smtClean="0">
              <a:solidFill>
                <a:srgbClr val="99FF66"/>
              </a:solidFill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497104" y="189299"/>
            <a:ext cx="1146904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prstClr val="white">
                    <a:alpha val="50000"/>
                  </a:prstClr>
                </a:solidFill>
              </a:rPr>
              <a:t>補完</a:t>
            </a:r>
            <a:r>
              <a:rPr lang="ja-JP" altLang="en-US" spc="-150" dirty="0" smtClean="0">
                <a:solidFill>
                  <a:prstClr val="white">
                    <a:alpha val="50000"/>
                  </a:prstClr>
                </a:solidFill>
              </a:rPr>
              <a:t>計画</a:t>
            </a:r>
            <a:endParaRPr lang="ja-JP" altLang="en-US" spc="-150" dirty="0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133164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prstClr val="white">
                    <a:alpha val="50000"/>
                  </a:prstClr>
                </a:solidFill>
              </a:rPr>
              <a:t>コンセプト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25152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prstClr val="white">
                    <a:alpha val="50000"/>
                  </a:prstClr>
                </a:solidFill>
              </a:rPr>
              <a:t>現状</a:t>
            </a:r>
          </a:p>
        </p:txBody>
      </p:sp>
      <p:sp>
        <p:nvSpPr>
          <p:cNvPr id="47" name="角丸四角形 46"/>
          <p:cNvSpPr/>
          <p:nvPr/>
        </p:nvSpPr>
        <p:spPr>
          <a:xfrm>
            <a:off x="241176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ja-JP" altLang="en-US" spc="-150" dirty="0">
                <a:solidFill>
                  <a:prstClr val="white"/>
                </a:solidFill>
              </a:rPr>
              <a:t>重点計画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4568247" y="189299"/>
            <a:ext cx="1146904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 smtClean="0">
                <a:solidFill>
                  <a:prstClr val="white">
                    <a:alpha val="50000"/>
                  </a:prstClr>
                </a:solidFill>
              </a:rPr>
              <a:t>まとめ</a:t>
            </a:r>
            <a:endParaRPr lang="ja-JP" altLang="en-US" spc="-150" dirty="0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93576" y="188640"/>
            <a:ext cx="8756848" cy="6480720"/>
          </a:xfrm>
          <a:prstGeom prst="rect">
            <a:avLst/>
          </a:prstGeom>
          <a:noFill/>
          <a:ln w="635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-90264" y="-99392"/>
            <a:ext cx="9324528" cy="10081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ja-JP" altLang="en-US" sz="3600" dirty="0">
                <a:solidFill>
                  <a:prstClr val="white"/>
                </a:solidFill>
              </a:rPr>
              <a:t> ● </a:t>
            </a:r>
            <a:r>
              <a:rPr lang="ja-JP" altLang="en-US" sz="3600" spc="-300" dirty="0">
                <a:solidFill>
                  <a:prstClr val="white"/>
                </a:solidFill>
              </a:rPr>
              <a:t>豊かな自然に</a:t>
            </a:r>
            <a:r>
              <a:rPr lang="ja-JP" altLang="en-US" sz="3600" spc="-300" dirty="0" smtClean="0">
                <a:solidFill>
                  <a:prstClr val="white"/>
                </a:solidFill>
              </a:rPr>
              <a:t>親しめる緑あふれるまち</a:t>
            </a:r>
            <a:endParaRPr lang="ja-JP" altLang="en-US" sz="3600" spc="-300" dirty="0">
              <a:solidFill>
                <a:prstClr val="white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516216" y="-16351"/>
            <a:ext cx="26693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prstClr val="white"/>
                </a:solidFill>
              </a:rPr>
              <a:t>都市計画マスタープラン策定実習</a:t>
            </a:r>
            <a:r>
              <a:rPr lang="en-US" altLang="ja-JP" sz="1200" dirty="0">
                <a:solidFill>
                  <a:prstClr val="white"/>
                </a:solidFill>
              </a:rPr>
              <a:t>2010</a:t>
            </a:r>
            <a:endParaRPr lang="ja-JP" altLang="en-US" sz="1200" dirty="0">
              <a:solidFill>
                <a:prstClr val="white"/>
              </a:solidFill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394444" y="1484784"/>
            <a:ext cx="79375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ja-JP" altLang="en-US" sz="2400" dirty="0">
                <a:solidFill>
                  <a:prstClr val="white"/>
                </a:solidFill>
              </a:rPr>
              <a:t>現状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187624" y="3594923"/>
            <a:ext cx="4301177" cy="523220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ja-JP" altLang="en-US" sz="2800" dirty="0" smtClean="0">
                <a:solidFill>
                  <a:srgbClr val="C00000"/>
                </a:solidFill>
              </a:rPr>
              <a:t>霞ヶ浦など豊かな自然環境</a:t>
            </a:r>
            <a:endParaRPr lang="ja-JP" altLang="en-US" sz="2800" dirty="0">
              <a:solidFill>
                <a:srgbClr val="C0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449719" y="4122946"/>
            <a:ext cx="71547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rgbClr val="99FF66"/>
                </a:solidFill>
              </a:rPr>
              <a:t>■</a:t>
            </a:r>
            <a:r>
              <a:rPr lang="ja-JP" altLang="en-US" sz="2400" dirty="0" smtClean="0">
                <a:solidFill>
                  <a:prstClr val="black"/>
                </a:solidFill>
              </a:rPr>
              <a:t>一方では都市公園の不足</a:t>
            </a:r>
            <a:r>
              <a:rPr lang="en-US" altLang="ja-JP" sz="2400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(</a:t>
            </a:r>
            <a:r>
              <a:rPr lang="ja-JP" altLang="en-US" dirty="0" smtClean="0">
                <a:solidFill>
                  <a:prstClr val="black"/>
                </a:solidFill>
              </a:rPr>
              <a:t>一人当たり公園面積</a:t>
            </a:r>
            <a:r>
              <a:rPr lang="en-US" altLang="ja-JP" dirty="0" smtClean="0">
                <a:solidFill>
                  <a:prstClr val="black"/>
                </a:solidFill>
              </a:rPr>
              <a:t>:</a:t>
            </a:r>
            <a:r>
              <a:rPr lang="ja-JP" altLang="en-US" dirty="0" smtClean="0">
                <a:solidFill>
                  <a:prstClr val="black"/>
                </a:solidFill>
              </a:rPr>
              <a:t>約</a:t>
            </a:r>
            <a:r>
              <a:rPr lang="en-US" altLang="ja-JP" dirty="0" smtClean="0">
                <a:solidFill>
                  <a:prstClr val="black"/>
                </a:solidFill>
              </a:rPr>
              <a:t>6.0</a:t>
            </a:r>
            <a:r>
              <a:rPr lang="ja-JP" altLang="en-US" dirty="0" smtClean="0">
                <a:solidFill>
                  <a:prstClr val="black"/>
                </a:solidFill>
              </a:rPr>
              <a:t>㎡</a:t>
            </a:r>
            <a:r>
              <a:rPr lang="en-US" altLang="ja-JP" dirty="0" smtClean="0">
                <a:solidFill>
                  <a:prstClr val="black"/>
                </a:solidFill>
              </a:rPr>
              <a:t>)</a:t>
            </a:r>
          </a:p>
          <a:p>
            <a:r>
              <a:rPr lang="ja-JP" altLang="en-US" sz="2400" dirty="0" smtClean="0">
                <a:solidFill>
                  <a:srgbClr val="99FF66"/>
                </a:solidFill>
              </a:rPr>
              <a:t>■</a:t>
            </a:r>
            <a:r>
              <a:rPr lang="ja-JP" altLang="en-US" sz="2400" dirty="0" smtClean="0"/>
              <a:t>まちづくりアンケートでは公園に対する不満の声</a:t>
            </a:r>
            <a:endParaRPr lang="en-US" altLang="ja-JP" sz="2400" dirty="0" smtClean="0"/>
          </a:p>
          <a:p>
            <a:r>
              <a:rPr lang="ja-JP" altLang="en-US" dirty="0" smtClean="0">
                <a:solidFill>
                  <a:prstClr val="black"/>
                </a:solidFill>
              </a:rPr>
              <a:t>⇒近隣住民の憩いの場の不足</a:t>
            </a:r>
            <a:endParaRPr lang="en-US" altLang="ja-JP" dirty="0" smtClean="0">
              <a:solidFill>
                <a:prstClr val="black"/>
              </a:solidFill>
            </a:endParaRPr>
          </a:p>
          <a:p>
            <a:endParaRPr lang="en-US" altLang="ja-JP" dirty="0" smtClean="0">
              <a:solidFill>
                <a:prstClr val="black"/>
              </a:solidFill>
            </a:endParaRPr>
          </a:p>
          <a:p>
            <a:endParaRPr lang="en-US" altLang="ja-JP" sz="2400" dirty="0" smtClean="0">
              <a:solidFill>
                <a:prstClr val="black"/>
              </a:solidFill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430709" y="5157192"/>
            <a:ext cx="8298094" cy="1652752"/>
            <a:chOff x="430709" y="5013176"/>
            <a:chExt cx="8298094" cy="1652752"/>
          </a:xfrm>
        </p:grpSpPr>
        <p:sp>
          <p:nvSpPr>
            <p:cNvPr id="33" name="正方形/長方形 32"/>
            <p:cNvSpPr/>
            <p:nvPr/>
          </p:nvSpPr>
          <p:spPr>
            <a:xfrm>
              <a:off x="1080253" y="5317395"/>
              <a:ext cx="7648550" cy="108012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430709" y="5013176"/>
              <a:ext cx="793750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r>
                <a:rPr lang="ja-JP" altLang="en-US" sz="2400" dirty="0">
                  <a:solidFill>
                    <a:prstClr val="white"/>
                  </a:solidFill>
                </a:rPr>
                <a:t>計画</a:t>
              </a: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097126" y="5465599"/>
              <a:ext cx="661591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 smtClean="0">
                  <a:solidFill>
                    <a:srgbClr val="0033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・耕作放棄地を有効活用</a:t>
              </a:r>
              <a:r>
                <a:rPr lang="ja-JP" altLang="en-US" sz="2400" dirty="0">
                  <a:solidFill>
                    <a:srgbClr val="0033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し</a:t>
              </a:r>
              <a:r>
                <a:rPr lang="ja-JP" altLang="en-US" sz="2400" dirty="0" smtClean="0">
                  <a:solidFill>
                    <a:srgbClr val="0033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、農業の活性化を図る</a:t>
              </a:r>
              <a:endParaRPr lang="en-US" altLang="ja-JP" sz="2400" dirty="0" smtClean="0">
                <a:solidFill>
                  <a:srgbClr val="003300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r>
                <a:rPr lang="ja-JP" altLang="en-US" sz="2400" dirty="0">
                  <a:solidFill>
                    <a:srgbClr val="0033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・都市公園を整備し、市民コミュニティの形成を図る</a:t>
              </a:r>
              <a:endParaRPr lang="en-US" altLang="ja-JP" sz="2400" dirty="0">
                <a:solidFill>
                  <a:srgbClr val="003300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endParaRPr lang="ja-JP" altLang="en-US" sz="2400" dirty="0">
                <a:solidFill>
                  <a:srgbClr val="003300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1475086" y="2296036"/>
            <a:ext cx="324640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99FF66"/>
                </a:solidFill>
              </a:rPr>
              <a:t>■</a:t>
            </a:r>
            <a:r>
              <a:rPr lang="ja-JP" altLang="en-US" sz="2400" dirty="0" smtClean="0">
                <a:solidFill>
                  <a:prstClr val="black"/>
                </a:solidFill>
              </a:rPr>
              <a:t>市全域で</a:t>
            </a:r>
            <a:r>
              <a:rPr lang="en-US" altLang="ja-JP" sz="2400" dirty="0" smtClean="0">
                <a:solidFill>
                  <a:prstClr val="black"/>
                </a:solidFill>
              </a:rPr>
              <a:t>421.6ha</a:t>
            </a:r>
          </a:p>
          <a:p>
            <a:r>
              <a:rPr lang="en-US" altLang="ja-JP" sz="2400" dirty="0" smtClean="0">
                <a:solidFill>
                  <a:srgbClr val="99FF66"/>
                </a:solidFill>
              </a:rPr>
              <a:t>■</a:t>
            </a:r>
            <a:r>
              <a:rPr lang="ja-JP" altLang="en-US" sz="2400" dirty="0">
                <a:solidFill>
                  <a:prstClr val="black"/>
                </a:solidFill>
              </a:rPr>
              <a:t>農業の担い手が不足</a:t>
            </a:r>
            <a:endParaRPr lang="en-US" altLang="ja-JP" sz="2400" dirty="0">
              <a:solidFill>
                <a:prstClr val="black"/>
              </a:solidFill>
            </a:endParaRPr>
          </a:p>
          <a:p>
            <a:r>
              <a:rPr lang="ja-JP" altLang="en-US" dirty="0">
                <a:solidFill>
                  <a:prstClr val="black"/>
                </a:solidFill>
              </a:rPr>
              <a:t>⇒農業の衰退、出荷額の減少</a:t>
            </a:r>
            <a:endParaRPr lang="en-US" altLang="ja-JP" dirty="0">
              <a:solidFill>
                <a:prstClr val="black"/>
              </a:solidFill>
            </a:endParaRPr>
          </a:p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1449720" y="2231579"/>
            <a:ext cx="7238787" cy="1152128"/>
          </a:xfrm>
          <a:prstGeom prst="roundRect">
            <a:avLst>
              <a:gd name="adj" fmla="val 5175"/>
            </a:avLst>
          </a:prstGeom>
          <a:noFill/>
          <a:ln w="25400">
            <a:solidFill>
              <a:srgbClr val="FFC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b" anchorCtr="0"/>
          <a:lstStyle/>
          <a:p>
            <a:endParaRPr lang="en-US" altLang="ja-JP" sz="2400" dirty="0" smtClean="0">
              <a:solidFill>
                <a:srgbClr val="99FF66"/>
              </a:solidFill>
            </a:endParaRPr>
          </a:p>
          <a:p>
            <a:endParaRPr lang="en-US" altLang="ja-JP" sz="2400" dirty="0" smtClean="0">
              <a:solidFill>
                <a:prstClr val="black"/>
              </a:solidFill>
            </a:endParaRPr>
          </a:p>
          <a:p>
            <a:endParaRPr lang="en-US" altLang="ja-JP" sz="2400" dirty="0" smtClean="0">
              <a:solidFill>
                <a:srgbClr val="99FF66"/>
              </a:solidFill>
            </a:endParaRPr>
          </a:p>
          <a:p>
            <a:endParaRPr lang="en-US" altLang="ja-JP" sz="2400" dirty="0">
              <a:solidFill>
                <a:srgbClr val="99FF66"/>
              </a:solidFill>
            </a:endParaRPr>
          </a:p>
          <a:p>
            <a:endParaRPr lang="en-US" altLang="ja-JP" sz="2400" dirty="0" smtClean="0">
              <a:solidFill>
                <a:srgbClr val="99FF66"/>
              </a:solidFill>
            </a:endParaRPr>
          </a:p>
          <a:p>
            <a:endParaRPr lang="en-US" altLang="ja-JP" sz="2400" dirty="0">
              <a:solidFill>
                <a:srgbClr val="99FF66"/>
              </a:solidFill>
            </a:endParaRPr>
          </a:p>
          <a:p>
            <a:endParaRPr lang="en-US" altLang="ja-JP" sz="2400" dirty="0" smtClean="0">
              <a:solidFill>
                <a:srgbClr val="99FF66"/>
              </a:solidFill>
            </a:endParaRPr>
          </a:p>
          <a:p>
            <a:endParaRPr lang="en-US" altLang="ja-JP" sz="2400" dirty="0">
              <a:solidFill>
                <a:srgbClr val="99FF66"/>
              </a:solidFill>
            </a:endParaRPr>
          </a:p>
          <a:p>
            <a:endParaRPr lang="en-US" altLang="ja-JP" sz="2400" dirty="0" smtClean="0">
              <a:solidFill>
                <a:srgbClr val="99FF66"/>
              </a:solidFill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187624" y="1772816"/>
            <a:ext cx="3219151" cy="523220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ja-JP" altLang="en-US" sz="2800" dirty="0" smtClean="0">
                <a:solidFill>
                  <a:srgbClr val="C00000"/>
                </a:solidFill>
              </a:rPr>
              <a:t>多く残る耕作放棄地</a:t>
            </a:r>
            <a:endParaRPr lang="ja-JP" altLang="en-US" sz="2800" dirty="0">
              <a:solidFill>
                <a:srgbClr val="C00000"/>
              </a:solidFill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653" y="1645179"/>
            <a:ext cx="3371282" cy="173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27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3497104" y="189299"/>
            <a:ext cx="1146904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prstClr val="white">
                    <a:alpha val="50000"/>
                  </a:prstClr>
                </a:solidFill>
              </a:rPr>
              <a:t>補完</a:t>
            </a:r>
            <a:r>
              <a:rPr lang="ja-JP" altLang="en-US" spc="-150" dirty="0" smtClean="0">
                <a:solidFill>
                  <a:prstClr val="white">
                    <a:alpha val="50000"/>
                  </a:prstClr>
                </a:solidFill>
              </a:rPr>
              <a:t>計画</a:t>
            </a:r>
            <a:endParaRPr lang="ja-JP" altLang="en-US" spc="-150" dirty="0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133164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prstClr val="white">
                    <a:alpha val="50000"/>
                  </a:prstClr>
                </a:solidFill>
              </a:rPr>
              <a:t>コンセプト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25152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prstClr val="white">
                    <a:alpha val="50000"/>
                  </a:prstClr>
                </a:solidFill>
              </a:rPr>
              <a:t>現状</a:t>
            </a:r>
          </a:p>
        </p:txBody>
      </p:sp>
      <p:sp>
        <p:nvSpPr>
          <p:cNvPr id="47" name="角丸四角形 46"/>
          <p:cNvSpPr/>
          <p:nvPr/>
        </p:nvSpPr>
        <p:spPr>
          <a:xfrm>
            <a:off x="241176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ja-JP" altLang="en-US" spc="-150" dirty="0">
                <a:solidFill>
                  <a:prstClr val="white"/>
                </a:solidFill>
              </a:rPr>
              <a:t>重点計画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4568247" y="189299"/>
            <a:ext cx="1146904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 smtClean="0">
                <a:solidFill>
                  <a:prstClr val="white">
                    <a:alpha val="50000"/>
                  </a:prstClr>
                </a:solidFill>
              </a:rPr>
              <a:t>まとめ</a:t>
            </a:r>
            <a:endParaRPr lang="ja-JP" altLang="en-US" spc="-150" dirty="0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93576" y="188640"/>
            <a:ext cx="8756848" cy="6480720"/>
          </a:xfrm>
          <a:prstGeom prst="rect">
            <a:avLst/>
          </a:prstGeom>
          <a:noFill/>
          <a:ln w="635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-90264" y="-99392"/>
            <a:ext cx="9324528" cy="10081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ja-JP" altLang="en-US" sz="3600" dirty="0">
                <a:solidFill>
                  <a:prstClr val="white"/>
                </a:solidFill>
              </a:rPr>
              <a:t> </a:t>
            </a:r>
            <a:r>
              <a:rPr lang="ja-JP" altLang="en-US" sz="3600" dirty="0" smtClean="0">
                <a:solidFill>
                  <a:prstClr val="white"/>
                </a:solidFill>
              </a:rPr>
              <a:t>● </a:t>
            </a:r>
            <a:r>
              <a:rPr lang="ja-JP" altLang="en-US" sz="3600" spc="-300" dirty="0" smtClean="0">
                <a:solidFill>
                  <a:prstClr val="white"/>
                </a:solidFill>
              </a:rPr>
              <a:t>豊か</a:t>
            </a:r>
            <a:r>
              <a:rPr lang="ja-JP" altLang="en-US" sz="3600" spc="-300" dirty="0">
                <a:solidFill>
                  <a:prstClr val="white"/>
                </a:solidFill>
              </a:rPr>
              <a:t>な自然に</a:t>
            </a:r>
            <a:r>
              <a:rPr lang="ja-JP" altLang="en-US" sz="3600" spc="-300" dirty="0" smtClean="0">
                <a:solidFill>
                  <a:prstClr val="white"/>
                </a:solidFill>
              </a:rPr>
              <a:t>親しめる緑あふれる</a:t>
            </a:r>
            <a:r>
              <a:rPr lang="ja-JP" altLang="en-US" sz="3600" spc="-300" dirty="0">
                <a:solidFill>
                  <a:prstClr val="white"/>
                </a:solidFill>
              </a:rPr>
              <a:t>まち</a:t>
            </a:r>
            <a:endParaRPr lang="ja-JP" altLang="en-US" sz="3600" spc="-300" dirty="0">
              <a:solidFill>
                <a:prstClr val="white"/>
              </a:solidFill>
              <a:latin typeface="ＭＳ Ｐゴシック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516216" y="-16351"/>
            <a:ext cx="26693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prstClr val="white"/>
                </a:solidFill>
              </a:rPr>
              <a:t>都市計画マスタープラン策定実習</a:t>
            </a:r>
            <a:r>
              <a:rPr lang="en-US" altLang="ja-JP" sz="1200" dirty="0">
                <a:solidFill>
                  <a:prstClr val="white"/>
                </a:solidFill>
              </a:rPr>
              <a:t>2010</a:t>
            </a:r>
            <a:endParaRPr lang="ja-JP" altLang="en-US" sz="1200" dirty="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891" y="5188872"/>
            <a:ext cx="1628495" cy="137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正方形/長方形 42"/>
          <p:cNvSpPr/>
          <p:nvPr/>
        </p:nvSpPr>
        <p:spPr>
          <a:xfrm>
            <a:off x="1331640" y="5861350"/>
            <a:ext cx="5432040" cy="66399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 smtClean="0">
                <a:solidFill>
                  <a:srgbClr val="FF6600"/>
                </a:solidFill>
              </a:rPr>
              <a:t>・食品加工工場との近接性から密な連携が可能</a:t>
            </a:r>
            <a:endParaRPr lang="en-US" altLang="ja-JP" sz="2000" dirty="0">
              <a:solidFill>
                <a:srgbClr val="FF6600"/>
              </a:solidFill>
            </a:endParaRPr>
          </a:p>
          <a:p>
            <a:r>
              <a:rPr lang="ja-JP" altLang="en-US" sz="2000" dirty="0">
                <a:solidFill>
                  <a:srgbClr val="FF6600"/>
                </a:solidFill>
              </a:rPr>
              <a:t>・市民コミュニティの創出</a:t>
            </a:r>
            <a:endParaRPr lang="en-US" altLang="ja-JP" sz="2000" dirty="0">
              <a:solidFill>
                <a:srgbClr val="FF6600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805997" y="4537025"/>
            <a:ext cx="6574315" cy="850757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1229254" y="3402679"/>
            <a:ext cx="6943146" cy="80312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6986606" y="1006772"/>
            <a:ext cx="2154358" cy="2582438"/>
            <a:chOff x="6516216" y="2564904"/>
            <a:chExt cx="2122917" cy="2610299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050" t="19699" r="14499" b="19875"/>
            <a:stretch/>
          </p:blipFill>
          <p:spPr>
            <a:xfrm>
              <a:off x="6516216" y="2564904"/>
              <a:ext cx="2122917" cy="2610299"/>
            </a:xfrm>
            <a:prstGeom prst="rect">
              <a:avLst/>
            </a:prstGeom>
          </p:spPr>
        </p:pic>
        <p:sp>
          <p:nvSpPr>
            <p:cNvPr id="2" name="円/楕円 1"/>
            <p:cNvSpPr/>
            <p:nvPr/>
          </p:nvSpPr>
          <p:spPr>
            <a:xfrm>
              <a:off x="6656546" y="2896948"/>
              <a:ext cx="921128" cy="540718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solidFill>
                    <a:srgbClr val="00B050"/>
                  </a:solidFill>
                </a:rPr>
                <a:t>新治地区</a:t>
              </a:r>
              <a:endParaRPr lang="ja-JP" altLang="en-US" sz="1600" dirty="0">
                <a:solidFill>
                  <a:srgbClr val="00B050"/>
                </a:solidFill>
              </a:endParaRPr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7484015" y="3479883"/>
              <a:ext cx="1152127" cy="540718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solidFill>
                    <a:srgbClr val="00B050"/>
                  </a:solidFill>
                </a:rPr>
                <a:t>上大津地区</a:t>
              </a:r>
              <a:endParaRPr lang="ja-JP" altLang="en-US" sz="1600" dirty="0">
                <a:solidFill>
                  <a:srgbClr val="00B050"/>
                </a:solidFill>
              </a:endParaRPr>
            </a:p>
          </p:txBody>
        </p:sp>
      </p:grpSp>
      <p:sp>
        <p:nvSpPr>
          <p:cNvPr id="21" name="円/楕円 20"/>
          <p:cNvSpPr/>
          <p:nvPr/>
        </p:nvSpPr>
        <p:spPr>
          <a:xfrm>
            <a:off x="347941" y="4248993"/>
            <a:ext cx="1967397" cy="43204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rgbClr val="00B050"/>
                </a:solidFill>
                <a:latin typeface="HGP創英角ｺﾞｼｯｸUB" pitchFamily="50" charset="-128"/>
                <a:ea typeface="HGP創英角ｺﾞｼｯｸUB" pitchFamily="50" charset="-128"/>
              </a:rPr>
              <a:t>上大津地区</a:t>
            </a:r>
            <a:endParaRPr lang="ja-JP" altLang="en-US" b="1" dirty="0">
              <a:solidFill>
                <a:srgbClr val="00B05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683567" y="2184803"/>
            <a:ext cx="4458132" cy="759517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B050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395536" y="1965999"/>
            <a:ext cx="1584176" cy="343475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rgbClr val="00B050"/>
                </a:solidFill>
                <a:latin typeface="HGP創英角ｺﾞｼｯｸUB" pitchFamily="50" charset="-128"/>
                <a:ea typeface="HGP創英角ｺﾞｼｯｸUB" pitchFamily="50" charset="-128"/>
              </a:rPr>
              <a:t>新治地区</a:t>
            </a:r>
            <a:endParaRPr lang="ja-JP" altLang="en-US" b="1" dirty="0">
              <a:solidFill>
                <a:srgbClr val="00B05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83568" y="2297991"/>
            <a:ext cx="525658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prstClr val="black"/>
                </a:solidFill>
              </a:rPr>
              <a:t>・最も耕作放棄地の多い地区</a:t>
            </a:r>
            <a:r>
              <a:rPr lang="en-US" altLang="ja-JP" sz="2000" dirty="0" smtClean="0">
                <a:solidFill>
                  <a:prstClr val="black"/>
                </a:solidFill>
              </a:rPr>
              <a:t>(117.3ha)</a:t>
            </a:r>
            <a:endParaRPr lang="en-US" altLang="ja-JP" sz="2000" dirty="0">
              <a:solidFill>
                <a:prstClr val="black"/>
              </a:solidFill>
            </a:endParaRPr>
          </a:p>
          <a:p>
            <a:r>
              <a:rPr lang="ja-JP" altLang="en-US" sz="2000" dirty="0" smtClean="0">
                <a:solidFill>
                  <a:prstClr val="black"/>
                </a:solidFill>
              </a:rPr>
              <a:t>・新たな基幹作物の検討が必要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25" name="右矢印 24"/>
          <p:cNvSpPr/>
          <p:nvPr/>
        </p:nvSpPr>
        <p:spPr>
          <a:xfrm>
            <a:off x="393304" y="3034450"/>
            <a:ext cx="504056" cy="432048"/>
          </a:xfrm>
          <a:prstGeom prst="rightArrow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544" y="2056538"/>
            <a:ext cx="1979056" cy="14858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グループ化 28"/>
          <p:cNvGrpSpPr/>
          <p:nvPr/>
        </p:nvGrpSpPr>
        <p:grpSpPr>
          <a:xfrm>
            <a:off x="1112265" y="3008184"/>
            <a:ext cx="1709816" cy="490737"/>
            <a:chOff x="1142910" y="2938262"/>
            <a:chExt cx="1709816" cy="490737"/>
          </a:xfrm>
        </p:grpSpPr>
        <p:sp>
          <p:nvSpPr>
            <p:cNvPr id="28" name="正方形/長方形 27"/>
            <p:cNvSpPr/>
            <p:nvPr/>
          </p:nvSpPr>
          <p:spPr>
            <a:xfrm>
              <a:off x="1142910" y="2938262"/>
              <a:ext cx="1678451" cy="49073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1167649" y="2983575"/>
              <a:ext cx="16850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dirty="0">
                  <a:solidFill>
                    <a:prstClr val="white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菜の花</a:t>
              </a:r>
              <a:r>
                <a:rPr lang="ja-JP" altLang="en-US" sz="2000" dirty="0" smtClean="0">
                  <a:solidFill>
                    <a:prstClr val="white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の栽培</a:t>
              </a:r>
              <a:endParaRPr lang="ja-JP" altLang="en-US" sz="2000" dirty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  <p:sp>
        <p:nvSpPr>
          <p:cNvPr id="30" name="テキスト ボックス 29"/>
          <p:cNvSpPr txBox="1"/>
          <p:nvPr/>
        </p:nvSpPr>
        <p:spPr>
          <a:xfrm>
            <a:off x="1229793" y="3533159"/>
            <a:ext cx="6801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rgbClr val="FF6600"/>
                </a:solidFill>
              </a:rPr>
              <a:t>・景観</a:t>
            </a:r>
            <a:r>
              <a:rPr lang="ja-JP" altLang="en-US" sz="2000" dirty="0">
                <a:solidFill>
                  <a:srgbClr val="FF6600"/>
                </a:solidFill>
              </a:rPr>
              <a:t>作物と</a:t>
            </a:r>
            <a:r>
              <a:rPr lang="ja-JP" altLang="en-US" sz="2000" dirty="0" smtClean="0">
                <a:solidFill>
                  <a:srgbClr val="FF6600"/>
                </a:solidFill>
              </a:rPr>
              <a:t>して地域</a:t>
            </a:r>
            <a:r>
              <a:rPr lang="ja-JP" altLang="en-US" sz="2000" dirty="0">
                <a:solidFill>
                  <a:srgbClr val="FF6600"/>
                </a:solidFill>
              </a:rPr>
              <a:t>経済</a:t>
            </a:r>
            <a:r>
              <a:rPr lang="ja-JP" altLang="en-US" sz="2000" dirty="0" smtClean="0">
                <a:solidFill>
                  <a:srgbClr val="FF6600"/>
                </a:solidFill>
              </a:rPr>
              <a:t>へ貢献</a:t>
            </a:r>
            <a:endParaRPr lang="en-US" altLang="ja-JP" sz="2000" dirty="0" smtClean="0">
              <a:solidFill>
                <a:srgbClr val="FF6600"/>
              </a:solidFill>
            </a:endParaRPr>
          </a:p>
          <a:p>
            <a:r>
              <a:rPr lang="ja-JP" altLang="en-US" sz="2000" dirty="0" smtClean="0">
                <a:solidFill>
                  <a:srgbClr val="FF6600"/>
                </a:solidFill>
              </a:rPr>
              <a:t>・菜種油を</a:t>
            </a:r>
            <a:r>
              <a:rPr lang="ja-JP" altLang="en-US" sz="2000" dirty="0">
                <a:solidFill>
                  <a:srgbClr val="FF6600"/>
                </a:solidFill>
              </a:rPr>
              <a:t>利用し食品加工</a:t>
            </a:r>
            <a:r>
              <a:rPr lang="ja-JP" altLang="en-US" sz="2000" dirty="0" smtClean="0">
                <a:solidFill>
                  <a:srgbClr val="FF6600"/>
                </a:solidFill>
              </a:rPr>
              <a:t>工場と連携、燃料としても利用可能</a:t>
            </a:r>
            <a:endParaRPr lang="en-US" altLang="ja-JP" sz="2000" dirty="0" smtClean="0">
              <a:solidFill>
                <a:srgbClr val="FF660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806303" y="4681041"/>
            <a:ext cx="7366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prstClr val="black"/>
                </a:solidFill>
              </a:rPr>
              <a:t>・生産量全国一位のレンコンを基幹作物として多く抱える</a:t>
            </a:r>
            <a:endParaRPr lang="en-US" altLang="ja-JP" sz="2000" dirty="0" smtClean="0">
              <a:solidFill>
                <a:prstClr val="black"/>
              </a:solidFill>
            </a:endParaRPr>
          </a:p>
          <a:p>
            <a:r>
              <a:rPr lang="ja-JP" altLang="en-US" sz="2000" dirty="0" smtClean="0">
                <a:solidFill>
                  <a:prstClr val="black"/>
                </a:solidFill>
              </a:rPr>
              <a:t>・一方で畑作まで手が回らずに多くが耕作放棄地に</a:t>
            </a:r>
            <a:r>
              <a:rPr lang="en-US" altLang="ja-JP" sz="2000" dirty="0" smtClean="0">
                <a:solidFill>
                  <a:prstClr val="black"/>
                </a:solidFill>
              </a:rPr>
              <a:t>(114.9ha</a:t>
            </a:r>
            <a:r>
              <a:rPr lang="en-US" altLang="ja-JP" sz="2000" dirty="0">
                <a:solidFill>
                  <a:prstClr val="black"/>
                </a:solidFill>
              </a:rPr>
              <a:t>)</a:t>
            </a:r>
          </a:p>
          <a:p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38" name="右矢印 37"/>
          <p:cNvSpPr/>
          <p:nvPr/>
        </p:nvSpPr>
        <p:spPr>
          <a:xfrm>
            <a:off x="431540" y="5473129"/>
            <a:ext cx="504056" cy="432048"/>
          </a:xfrm>
          <a:prstGeom prst="rightArrow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1112264" y="5415927"/>
            <a:ext cx="3025188" cy="49073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112265" y="5461240"/>
            <a:ext cx="3102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市民</a:t>
            </a:r>
            <a:r>
              <a:rPr lang="ja-JP" altLang="en-US" sz="2000" dirty="0" smtClean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農園として一般に開放</a:t>
            </a:r>
            <a:endParaRPr lang="ja-JP" altLang="en-US" sz="2000" dirty="0">
              <a:solidFill>
                <a:prstClr val="white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467544" y="1412776"/>
            <a:ext cx="6296136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003300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rgbClr val="00B050"/>
                </a:solidFill>
                <a:latin typeface="HGP創英角ｺﾞｼｯｸUB" pitchFamily="50" charset="-128"/>
                <a:ea typeface="HGP創英角ｺﾞｼｯｸUB" pitchFamily="50" charset="-128"/>
              </a:rPr>
              <a:t>耕作放棄地を有効活用し、農業の活性化を</a:t>
            </a:r>
            <a:r>
              <a:rPr lang="ja-JP" altLang="en-US" sz="2400" dirty="0" smtClean="0">
                <a:solidFill>
                  <a:srgbClr val="00B050"/>
                </a:solidFill>
                <a:latin typeface="HGP創英角ｺﾞｼｯｸUB" pitchFamily="50" charset="-128"/>
                <a:ea typeface="HGP創英角ｺﾞｼｯｸUB" pitchFamily="50" charset="-128"/>
              </a:rPr>
              <a:t>図る</a:t>
            </a:r>
            <a:endParaRPr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35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05087"/>
            <a:ext cx="2208215" cy="165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3497104" y="189299"/>
            <a:ext cx="1146904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prstClr val="white">
                    <a:alpha val="50000"/>
                  </a:prstClr>
                </a:solidFill>
              </a:rPr>
              <a:t>補完</a:t>
            </a:r>
            <a:r>
              <a:rPr lang="ja-JP" altLang="en-US" spc="-150" dirty="0" smtClean="0">
                <a:solidFill>
                  <a:prstClr val="white">
                    <a:alpha val="50000"/>
                  </a:prstClr>
                </a:solidFill>
              </a:rPr>
              <a:t>計画</a:t>
            </a:r>
            <a:endParaRPr lang="ja-JP" altLang="en-US" spc="-150" dirty="0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133164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prstClr val="white">
                    <a:alpha val="50000"/>
                  </a:prstClr>
                </a:solidFill>
              </a:rPr>
              <a:t>コンセプト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25152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prstClr val="white">
                    <a:alpha val="50000"/>
                  </a:prstClr>
                </a:solidFill>
              </a:rPr>
              <a:t>現状</a:t>
            </a:r>
          </a:p>
        </p:txBody>
      </p:sp>
      <p:sp>
        <p:nvSpPr>
          <p:cNvPr id="47" name="角丸四角形 46"/>
          <p:cNvSpPr/>
          <p:nvPr/>
        </p:nvSpPr>
        <p:spPr>
          <a:xfrm>
            <a:off x="241176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ja-JP" altLang="en-US" spc="-150" dirty="0">
                <a:solidFill>
                  <a:prstClr val="white"/>
                </a:solidFill>
              </a:rPr>
              <a:t>重点計画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4568247" y="189299"/>
            <a:ext cx="1146904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 smtClean="0">
                <a:solidFill>
                  <a:prstClr val="white">
                    <a:alpha val="50000"/>
                  </a:prstClr>
                </a:solidFill>
              </a:rPr>
              <a:t>まとめ</a:t>
            </a:r>
            <a:endParaRPr lang="ja-JP" altLang="en-US" spc="-150" dirty="0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93576" y="188640"/>
            <a:ext cx="8756848" cy="6480720"/>
          </a:xfrm>
          <a:prstGeom prst="rect">
            <a:avLst/>
          </a:prstGeom>
          <a:noFill/>
          <a:ln w="635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-90264" y="-99392"/>
            <a:ext cx="9324528" cy="10081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ja-JP" altLang="en-US" sz="3600" dirty="0">
                <a:solidFill>
                  <a:prstClr val="white"/>
                </a:solidFill>
              </a:rPr>
              <a:t> ● </a:t>
            </a:r>
            <a:r>
              <a:rPr lang="ja-JP" altLang="en-US" sz="3600" spc="-300" dirty="0">
                <a:solidFill>
                  <a:prstClr val="white"/>
                </a:solidFill>
              </a:rPr>
              <a:t>豊かな自然に</a:t>
            </a:r>
            <a:r>
              <a:rPr lang="ja-JP" altLang="en-US" sz="3600" spc="-300" dirty="0" smtClean="0">
                <a:solidFill>
                  <a:prstClr val="white"/>
                </a:solidFill>
              </a:rPr>
              <a:t>親しめる緑あふれるまち</a:t>
            </a:r>
            <a:endParaRPr lang="ja-JP" altLang="en-US" sz="3600" spc="-300" dirty="0">
              <a:solidFill>
                <a:prstClr val="white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516216" y="-16351"/>
            <a:ext cx="26693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prstClr val="white"/>
                </a:solidFill>
              </a:rPr>
              <a:t>都市計画マスタープラン策定実習</a:t>
            </a:r>
            <a:r>
              <a:rPr lang="en-US" altLang="ja-JP" sz="1200" dirty="0">
                <a:solidFill>
                  <a:prstClr val="white"/>
                </a:solidFill>
              </a:rPr>
              <a:t>2010</a:t>
            </a:r>
            <a:endParaRPr lang="ja-JP" altLang="en-US" sz="1200" dirty="0">
              <a:solidFill>
                <a:prstClr val="white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251520" y="5085184"/>
            <a:ext cx="4928986" cy="147616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872647" y="2552228"/>
            <a:ext cx="7615487" cy="13808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B050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682405" y="2142871"/>
            <a:ext cx="2656496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4D4D4D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00B050"/>
                </a:solidFill>
              </a:rPr>
              <a:t>アダプト・ア・パーク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867137" y="2732726"/>
            <a:ext cx="76209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1F497D">
                    <a:lumMod val="75000"/>
                  </a:srgbClr>
                </a:solidFill>
              </a:rPr>
              <a:t>・</a:t>
            </a:r>
            <a:r>
              <a:rPr lang="en-US" altLang="ja-JP" sz="2400" dirty="0" smtClean="0">
                <a:solidFill>
                  <a:srgbClr val="1F497D">
                    <a:lumMod val="75000"/>
                  </a:srgbClr>
                </a:solidFill>
              </a:rPr>
              <a:t>5</a:t>
            </a:r>
            <a:r>
              <a:rPr lang="ja-JP" altLang="en-US" sz="2400" dirty="0" smtClean="0">
                <a:solidFill>
                  <a:srgbClr val="1F497D">
                    <a:lumMod val="75000"/>
                  </a:srgbClr>
                </a:solidFill>
              </a:rPr>
              <a:t>名以上の団体で、公園を「養子」に見立て管理</a:t>
            </a:r>
            <a:endParaRPr lang="en-US" altLang="ja-JP" sz="2400" dirty="0" smtClean="0">
              <a:solidFill>
                <a:srgbClr val="1F497D">
                  <a:lumMod val="75000"/>
                </a:srgbClr>
              </a:solidFill>
            </a:endParaRPr>
          </a:p>
          <a:p>
            <a:r>
              <a:rPr lang="ja-JP" altLang="en-US" sz="2400" dirty="0" smtClean="0">
                <a:solidFill>
                  <a:srgbClr val="1F497D">
                    <a:lumMod val="75000"/>
                  </a:srgbClr>
                </a:solidFill>
              </a:rPr>
              <a:t>・公園の清掃、ごみ拾いをはじめ花壇作り等の植栽提案も</a:t>
            </a:r>
            <a:endParaRPr lang="en-US" altLang="ja-JP" sz="2400" dirty="0" smtClean="0">
              <a:solidFill>
                <a:srgbClr val="1F497D">
                  <a:lumMod val="75000"/>
                </a:srgbClr>
              </a:solidFill>
            </a:endParaRPr>
          </a:p>
          <a:p>
            <a:r>
              <a:rPr lang="ja-JP" altLang="en-US" sz="2400" dirty="0" smtClean="0">
                <a:solidFill>
                  <a:srgbClr val="1F497D">
                    <a:lumMod val="75000"/>
                  </a:srgbClr>
                </a:solidFill>
              </a:rPr>
              <a:t>・福祉団体から児童クラブまで登録団体は多岐にわたる</a:t>
            </a:r>
            <a:endParaRPr lang="ja-JP" altLang="en-US" sz="24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33264" y="5204680"/>
            <a:ext cx="49359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・公園整備による都市景観の向上</a:t>
            </a:r>
            <a:endParaRPr lang="en-US" altLang="ja-JP" sz="2400" dirty="0" smtClean="0">
              <a:solidFill>
                <a:prstClr val="white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400" dirty="0" smtClean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・活動を通して市民コミュニティの形成</a:t>
            </a:r>
            <a:endParaRPr lang="en-US" altLang="ja-JP" sz="2400" dirty="0" smtClean="0">
              <a:solidFill>
                <a:prstClr val="white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400" dirty="0" smtClean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・維持管理が低コストで可能</a:t>
            </a:r>
            <a:endParaRPr lang="ja-JP" altLang="en-US" sz="2400" dirty="0">
              <a:solidFill>
                <a:prstClr val="white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090137"/>
            <a:ext cx="2221444" cy="147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611560" y="1412776"/>
            <a:ext cx="6462464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003300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rgbClr val="00B050"/>
                </a:solidFill>
                <a:latin typeface="HGP創英角ｺﾞｼｯｸUB" pitchFamily="50" charset="-128"/>
                <a:ea typeface="HGP創英角ｺﾞｼｯｸUB" pitchFamily="50" charset="-128"/>
              </a:rPr>
              <a:t>都市公園を整備し、市民コミュニティの形成を図る</a:t>
            </a:r>
            <a:endParaRPr lang="ja-JP" altLang="en-US" dirty="0">
              <a:solidFill>
                <a:srgbClr val="00B050"/>
              </a:solidFill>
            </a:endParaRPr>
          </a:p>
        </p:txBody>
      </p:sp>
      <p:sp>
        <p:nvSpPr>
          <p:cNvPr id="5" name="下矢印吹き出し 4"/>
          <p:cNvSpPr/>
          <p:nvPr/>
        </p:nvSpPr>
        <p:spPr>
          <a:xfrm>
            <a:off x="1187624" y="4050831"/>
            <a:ext cx="2655168" cy="962345"/>
          </a:xfrm>
          <a:prstGeom prst="downArrowCallout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土浦へ導入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!!</a:t>
            </a:r>
            <a:endParaRPr kumimoji="1" lang="ja-JP" altLang="en-US" sz="2400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174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正方形/長方形 52"/>
          <p:cNvSpPr/>
          <p:nvPr/>
        </p:nvSpPr>
        <p:spPr>
          <a:xfrm>
            <a:off x="324025" y="591420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solidFill>
                  <a:srgbClr val="002060"/>
                </a:solidFill>
              </a:rPr>
              <a:t>行政</a:t>
            </a:r>
            <a:endParaRPr lang="ja-JP" altLang="en-US" sz="2800" dirty="0">
              <a:solidFill>
                <a:srgbClr val="002060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4568247" y="189299"/>
            <a:ext cx="1146904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 smtClean="0">
                <a:solidFill>
                  <a:schemeClr val="lt1">
                    <a:alpha val="50000"/>
                  </a:schemeClr>
                </a:solidFill>
              </a:rPr>
              <a:t>まとめ</a:t>
            </a:r>
            <a:endParaRPr lang="ja-JP" altLang="en-US" spc="-150" dirty="0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497104" y="189299"/>
            <a:ext cx="1146904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補完</a:t>
            </a:r>
            <a:r>
              <a:rPr lang="ja-JP" altLang="en-US" spc="-150" dirty="0" smtClean="0">
                <a:solidFill>
                  <a:schemeClr val="lt1">
                    <a:alpha val="50000"/>
                  </a:schemeClr>
                </a:solidFill>
              </a:rPr>
              <a:t>計画</a:t>
            </a:r>
            <a:endParaRPr lang="ja-JP" altLang="en-US" spc="-150" dirty="0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241176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 smtClean="0">
                <a:solidFill>
                  <a:schemeClr val="lt1">
                    <a:alpha val="50000"/>
                  </a:schemeClr>
                </a:solidFill>
              </a:rPr>
              <a:t>重点計画</a:t>
            </a:r>
            <a:endParaRPr lang="ja-JP" altLang="en-US" spc="-150" dirty="0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33164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 smtClean="0">
                <a:solidFill>
                  <a:schemeClr val="lt1">
                    <a:alpha val="50000"/>
                  </a:schemeClr>
                </a:solidFill>
              </a:rPr>
              <a:t>コンセプト</a:t>
            </a:r>
            <a:endParaRPr lang="ja-JP" altLang="en-US" spc="-150" dirty="0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93576" y="188640"/>
            <a:ext cx="8756848" cy="6480720"/>
          </a:xfrm>
          <a:prstGeom prst="rect">
            <a:avLst/>
          </a:prstGeom>
          <a:noFill/>
          <a:ln w="635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25152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ja-JP" altLang="en-US" dirty="0"/>
              <a:t>現状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-90264" y="-99392"/>
            <a:ext cx="9324528" cy="10081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ja-JP" altLang="en-US" sz="3600" dirty="0"/>
              <a:t> </a:t>
            </a:r>
            <a:r>
              <a:rPr kumimoji="1" lang="ja-JP" altLang="en-US" sz="3600" dirty="0" smtClean="0"/>
              <a:t>● 土浦市の現状</a:t>
            </a:r>
            <a:endParaRPr kumimoji="1" lang="ja-JP" altLang="en-US" sz="3600" dirty="0"/>
          </a:p>
        </p:txBody>
      </p:sp>
      <p:sp>
        <p:nvSpPr>
          <p:cNvPr id="11" name="正方形/長方形 10"/>
          <p:cNvSpPr/>
          <p:nvPr/>
        </p:nvSpPr>
        <p:spPr>
          <a:xfrm>
            <a:off x="6516216" y="-16351"/>
            <a:ext cx="26693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</a:rPr>
              <a:t>都市計画マスタープラン策定実習</a:t>
            </a:r>
            <a:r>
              <a:rPr lang="en-US" altLang="ja-JP" sz="1200" dirty="0">
                <a:solidFill>
                  <a:schemeClr val="bg1"/>
                </a:solidFill>
              </a:rPr>
              <a:t>2010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5040911" y="1848644"/>
            <a:ext cx="3779561" cy="4569618"/>
          </a:xfrm>
          <a:prstGeom prst="roundRect">
            <a:avLst>
              <a:gd name="adj" fmla="val 4430"/>
            </a:avLst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角丸四角形 22"/>
          <p:cNvSpPr/>
          <p:nvPr/>
        </p:nvSpPr>
        <p:spPr>
          <a:xfrm>
            <a:off x="1226836" y="1848644"/>
            <a:ext cx="3814075" cy="4569618"/>
          </a:xfrm>
          <a:prstGeom prst="roundRect">
            <a:avLst>
              <a:gd name="adj" fmla="val 4430"/>
            </a:avLst>
          </a:prstGeom>
          <a:solidFill>
            <a:srgbClr val="FF66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323528" y="217862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002060"/>
                </a:solidFill>
              </a:rPr>
              <a:t>人口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324024" y="271324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solidFill>
                  <a:srgbClr val="002060"/>
                </a:solidFill>
              </a:rPr>
              <a:t>工業</a:t>
            </a:r>
            <a:endParaRPr lang="ja-JP" altLang="en-US" sz="2800" dirty="0">
              <a:solidFill>
                <a:srgbClr val="002060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323525" y="538011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002060"/>
                </a:solidFill>
              </a:rPr>
              <a:t>教育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323526" y="4848425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002060"/>
                </a:solidFill>
              </a:rPr>
              <a:t>観光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324024" y="431712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002060"/>
                </a:solidFill>
              </a:rPr>
              <a:t>交通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324024" y="377997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002060"/>
                </a:solidFill>
              </a:rPr>
              <a:t>農業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324024" y="325039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solidFill>
                  <a:srgbClr val="002060"/>
                </a:solidFill>
              </a:rPr>
              <a:t>商業</a:t>
            </a:r>
            <a:endParaRPr lang="ja-JP" altLang="en-US" sz="2800" dirty="0">
              <a:solidFill>
                <a:srgbClr val="002060"/>
              </a:solidFill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6247045" y="1628800"/>
            <a:ext cx="1297003" cy="43204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問題点</a:t>
            </a:r>
            <a:endParaRPr kumimoji="1" lang="ja-JP" altLang="en-US" sz="2400" dirty="0"/>
          </a:p>
        </p:txBody>
      </p:sp>
      <p:sp>
        <p:nvSpPr>
          <p:cNvPr id="32" name="角丸四角形 31"/>
          <p:cNvSpPr/>
          <p:nvPr/>
        </p:nvSpPr>
        <p:spPr>
          <a:xfrm>
            <a:off x="2432498" y="1628800"/>
            <a:ext cx="1254668" cy="432048"/>
          </a:xfrm>
          <a:prstGeom prst="roundRect">
            <a:avLst>
              <a:gd name="adj" fmla="val 50000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良い点</a:t>
            </a:r>
            <a:endParaRPr kumimoji="1" lang="ja-JP" altLang="en-US" sz="2400" dirty="0"/>
          </a:p>
        </p:txBody>
      </p:sp>
      <p:sp>
        <p:nvSpPr>
          <p:cNvPr id="33" name="正方形/長方形 32"/>
          <p:cNvSpPr/>
          <p:nvPr/>
        </p:nvSpPr>
        <p:spPr>
          <a:xfrm>
            <a:off x="5040911" y="2255565"/>
            <a:ext cx="31226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rgbClr val="7030A0"/>
                </a:solidFill>
              </a:rPr>
              <a:t>高齢化</a:t>
            </a:r>
            <a:r>
              <a:rPr lang="ja-JP" altLang="en-US" dirty="0"/>
              <a:t>の</a:t>
            </a:r>
            <a:r>
              <a:rPr lang="ja-JP" altLang="en-US" dirty="0" smtClean="0"/>
              <a:t>進行、人口</a:t>
            </a:r>
            <a:r>
              <a:rPr lang="ja-JP" altLang="en-US" b="1" dirty="0">
                <a:solidFill>
                  <a:srgbClr val="7030A0"/>
                </a:solidFill>
              </a:rPr>
              <a:t>減少</a:t>
            </a:r>
          </a:p>
        </p:txBody>
      </p:sp>
      <p:cxnSp>
        <p:nvCxnSpPr>
          <p:cNvPr id="34" name="直線コネクタ 33"/>
          <p:cNvCxnSpPr/>
          <p:nvPr/>
        </p:nvCxnSpPr>
        <p:spPr>
          <a:xfrm flipV="1">
            <a:off x="324024" y="2701841"/>
            <a:ext cx="8496448" cy="187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323527" y="3766478"/>
            <a:ext cx="849694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324024" y="3235208"/>
            <a:ext cx="849644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340490" y="5367510"/>
            <a:ext cx="8479982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flipV="1">
            <a:off x="323526" y="4303190"/>
            <a:ext cx="8496946" cy="29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323525" y="4837612"/>
            <a:ext cx="849694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正方形/長方形 39"/>
          <p:cNvSpPr/>
          <p:nvPr/>
        </p:nvSpPr>
        <p:spPr>
          <a:xfrm>
            <a:off x="1331640" y="2790184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事業所数</a:t>
            </a:r>
            <a:r>
              <a:rPr lang="ja-JP" altLang="en-US" b="1" dirty="0" smtClean="0">
                <a:solidFill>
                  <a:srgbClr val="FF0000"/>
                </a:solidFill>
              </a:rPr>
              <a:t>増加</a:t>
            </a:r>
            <a:r>
              <a:rPr lang="ja-JP" altLang="en-US" dirty="0" smtClean="0"/>
              <a:t>、</a:t>
            </a:r>
            <a:r>
              <a:rPr lang="ja-JP" altLang="en-US" b="1" dirty="0" smtClean="0">
                <a:solidFill>
                  <a:srgbClr val="FF0000"/>
                </a:solidFill>
              </a:rPr>
              <a:t>大企業</a:t>
            </a:r>
            <a:r>
              <a:rPr lang="ja-JP" altLang="en-US" dirty="0" smtClean="0"/>
              <a:t>の進出</a:t>
            </a:r>
            <a:endParaRPr lang="ja-JP" altLang="en-US" dirty="0"/>
          </a:p>
        </p:txBody>
      </p:sp>
      <p:sp>
        <p:nvSpPr>
          <p:cNvPr id="41" name="正方形/長方形 40"/>
          <p:cNvSpPr/>
          <p:nvPr/>
        </p:nvSpPr>
        <p:spPr>
          <a:xfrm>
            <a:off x="5040910" y="2790184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一部工業団地の区画</a:t>
            </a:r>
            <a:r>
              <a:rPr lang="ja-JP" altLang="en-US" b="1" dirty="0" smtClean="0">
                <a:solidFill>
                  <a:srgbClr val="7030A0"/>
                </a:solidFill>
              </a:rPr>
              <a:t>売れ残り</a:t>
            </a:r>
            <a:endParaRPr lang="ja-JP" altLang="en-US" b="1" dirty="0">
              <a:solidFill>
                <a:srgbClr val="7030A0"/>
              </a:solidFill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1331640" y="3327334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近年販売額</a:t>
            </a:r>
            <a:r>
              <a:rPr lang="ja-JP" altLang="en-US" b="1" dirty="0" smtClean="0">
                <a:solidFill>
                  <a:srgbClr val="FF0000"/>
                </a:solidFill>
              </a:rPr>
              <a:t>微増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5040910" y="3327334"/>
            <a:ext cx="3709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中心部での</a:t>
            </a:r>
            <a:r>
              <a:rPr lang="ja-JP" altLang="en-US" b="1" dirty="0" smtClean="0">
                <a:solidFill>
                  <a:srgbClr val="7030A0"/>
                </a:solidFill>
              </a:rPr>
              <a:t>空洞化</a:t>
            </a:r>
            <a:r>
              <a:rPr lang="ja-JP" altLang="en-US" dirty="0" smtClean="0"/>
              <a:t>、事業所数</a:t>
            </a:r>
            <a:r>
              <a:rPr lang="ja-JP" altLang="en-US" b="1" dirty="0" smtClean="0">
                <a:solidFill>
                  <a:srgbClr val="7030A0"/>
                </a:solidFill>
              </a:rPr>
              <a:t>減少</a:t>
            </a:r>
            <a:endParaRPr lang="ja-JP" altLang="en-US" b="1" dirty="0">
              <a:solidFill>
                <a:srgbClr val="7030A0"/>
              </a:solidFill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1331640" y="3856914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れんこん生産量</a:t>
            </a:r>
            <a:r>
              <a:rPr lang="ja-JP" altLang="en-US" b="1" dirty="0" smtClean="0">
                <a:solidFill>
                  <a:srgbClr val="FF0000"/>
                </a:solidFill>
              </a:rPr>
              <a:t>日本一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5040911" y="3856914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農業産出額</a:t>
            </a:r>
            <a:r>
              <a:rPr lang="ja-JP" altLang="en-US" b="1" dirty="0" smtClean="0">
                <a:solidFill>
                  <a:srgbClr val="7030A0"/>
                </a:solidFill>
              </a:rPr>
              <a:t>減少</a:t>
            </a:r>
            <a:endParaRPr lang="ja-JP" altLang="en-US" b="1" dirty="0">
              <a:solidFill>
                <a:srgbClr val="7030A0"/>
              </a:solidFill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1331640" y="4394064"/>
            <a:ext cx="3709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solidFill>
                  <a:srgbClr val="FF0000"/>
                </a:solidFill>
              </a:rPr>
              <a:t>東京への高い利便性</a:t>
            </a:r>
            <a:r>
              <a:rPr lang="ja-JP" altLang="en-US" dirty="0" smtClean="0"/>
              <a:t>、幹線道路網</a:t>
            </a:r>
            <a:endParaRPr lang="ja-JP" altLang="en-US" dirty="0"/>
          </a:p>
        </p:txBody>
      </p:sp>
      <p:sp>
        <p:nvSpPr>
          <p:cNvPr id="47" name="正方形/長方形 46"/>
          <p:cNvSpPr/>
          <p:nvPr/>
        </p:nvSpPr>
        <p:spPr>
          <a:xfrm>
            <a:off x="5040912" y="4394064"/>
            <a:ext cx="3709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慢性的な交通</a:t>
            </a:r>
            <a:r>
              <a:rPr lang="ja-JP" altLang="en-US" b="1" dirty="0" smtClean="0">
                <a:solidFill>
                  <a:srgbClr val="7030A0"/>
                </a:solidFill>
              </a:rPr>
              <a:t>渋滞</a:t>
            </a:r>
            <a:endParaRPr lang="ja-JP" altLang="en-US" b="1" dirty="0">
              <a:solidFill>
                <a:srgbClr val="7030A0"/>
              </a:solidFill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1331640" y="4925369"/>
            <a:ext cx="3709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集客力の高い</a:t>
            </a:r>
            <a:r>
              <a:rPr lang="ja-JP" altLang="en-US" b="1" dirty="0" smtClean="0">
                <a:solidFill>
                  <a:srgbClr val="FF0000"/>
                </a:solidFill>
              </a:rPr>
              <a:t>イベント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5040912" y="4925369"/>
            <a:ext cx="3709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少ない恒常的観光客</a:t>
            </a:r>
            <a:endParaRPr lang="ja-JP" altLang="en-US" dirty="0"/>
          </a:p>
        </p:txBody>
      </p:sp>
      <p:sp>
        <p:nvSpPr>
          <p:cNvPr id="50" name="正方形/長方形 49"/>
          <p:cNvSpPr/>
          <p:nvPr/>
        </p:nvSpPr>
        <p:spPr>
          <a:xfrm>
            <a:off x="1331642" y="5457055"/>
            <a:ext cx="3709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周辺自治体からも高校生が多く</a:t>
            </a:r>
            <a:r>
              <a:rPr lang="ja-JP" altLang="en-US" b="1" dirty="0" smtClean="0">
                <a:solidFill>
                  <a:srgbClr val="FF0000"/>
                </a:solidFill>
              </a:rPr>
              <a:t>通学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52" name="直線コネクタ 51"/>
          <p:cNvCxnSpPr/>
          <p:nvPr/>
        </p:nvCxnSpPr>
        <p:spPr>
          <a:xfrm>
            <a:off x="340490" y="5914206"/>
            <a:ext cx="8479982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角丸四角形 50"/>
          <p:cNvSpPr/>
          <p:nvPr/>
        </p:nvSpPr>
        <p:spPr>
          <a:xfrm>
            <a:off x="306681" y="1856584"/>
            <a:ext cx="914482" cy="4563655"/>
          </a:xfrm>
          <a:prstGeom prst="roundRect">
            <a:avLst>
              <a:gd name="adj" fmla="val 14710"/>
            </a:avLst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4" name="正方形/長方形 53"/>
          <p:cNvSpPr/>
          <p:nvPr/>
        </p:nvSpPr>
        <p:spPr>
          <a:xfrm>
            <a:off x="5076056" y="5991150"/>
            <a:ext cx="3709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solidFill>
                  <a:srgbClr val="7030A0"/>
                </a:solidFill>
              </a:rPr>
              <a:t>分散</a:t>
            </a:r>
            <a:r>
              <a:rPr lang="ja-JP" altLang="en-US" dirty="0"/>
              <a:t>する</a:t>
            </a:r>
            <a:r>
              <a:rPr lang="ja-JP" altLang="en-US" dirty="0" smtClean="0"/>
              <a:t>公共施設</a:t>
            </a:r>
            <a:endParaRPr lang="ja-JP" altLang="en-US" b="1" dirty="0">
              <a:solidFill>
                <a:srgbClr val="7030A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36017" y="2215057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過疎・過密でない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141699" y="546336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校舎</a:t>
            </a:r>
            <a:r>
              <a:rPr lang="ja-JP" altLang="en-US" dirty="0" smtClean="0"/>
              <a:t>の老朽化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65298" y="5978315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国や県の出先機関、県南の中枢機能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177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4568247" y="189299"/>
            <a:ext cx="1146904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 smtClean="0">
                <a:solidFill>
                  <a:schemeClr val="lt1">
                    <a:alpha val="50000"/>
                  </a:schemeClr>
                </a:solidFill>
              </a:rPr>
              <a:t>まとめ</a:t>
            </a:r>
            <a:endParaRPr lang="ja-JP" altLang="en-US" spc="-150" dirty="0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241176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重点計画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3497104" y="189299"/>
            <a:ext cx="1146904" cy="1152128"/>
          </a:xfrm>
          <a:prstGeom prst="roundRect">
            <a:avLst>
              <a:gd name="adj" fmla="val 10677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ja-JP" altLang="en-US" spc="-150" dirty="0"/>
              <a:t>補完計画</a:t>
            </a:r>
          </a:p>
        </p:txBody>
      </p:sp>
      <p:sp>
        <p:nvSpPr>
          <p:cNvPr id="48" name="角丸四角形 47"/>
          <p:cNvSpPr/>
          <p:nvPr/>
        </p:nvSpPr>
        <p:spPr>
          <a:xfrm>
            <a:off x="133164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コンセプト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25152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現状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93576" y="188640"/>
            <a:ext cx="8756848" cy="6480720"/>
          </a:xfrm>
          <a:prstGeom prst="rect">
            <a:avLst/>
          </a:prstGeom>
          <a:noFill/>
          <a:ln w="635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-90264" y="-99392"/>
            <a:ext cx="9324528" cy="10081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ja-JP" altLang="en-US" sz="3600" spc="-150" dirty="0"/>
              <a:t> </a:t>
            </a:r>
            <a:r>
              <a:rPr kumimoji="1" lang="ja-JP" altLang="en-US" sz="3600" spc="-150" dirty="0" smtClean="0"/>
              <a:t>● 人もクルマものびのびと移動できるまち</a:t>
            </a:r>
            <a:endParaRPr kumimoji="1" lang="ja-JP" altLang="en-US" sz="3600" spc="-150" dirty="0"/>
          </a:p>
        </p:txBody>
      </p:sp>
      <p:sp>
        <p:nvSpPr>
          <p:cNvPr id="11" name="正方形/長方形 10"/>
          <p:cNvSpPr/>
          <p:nvPr/>
        </p:nvSpPr>
        <p:spPr>
          <a:xfrm>
            <a:off x="6516216" y="-16351"/>
            <a:ext cx="26693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</a:rPr>
              <a:t>都市計画マスタープラン策定実習</a:t>
            </a:r>
            <a:r>
              <a:rPr lang="en-US" altLang="ja-JP" sz="1200" dirty="0">
                <a:solidFill>
                  <a:schemeClr val="bg1"/>
                </a:solidFill>
              </a:rPr>
              <a:t>2010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07504" y="2060848"/>
            <a:ext cx="4406538" cy="4534164"/>
            <a:chOff x="2440739" y="2109173"/>
            <a:chExt cx="4406538" cy="4534164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40739" y="2109173"/>
              <a:ext cx="4406538" cy="4534164"/>
            </a:xfrm>
            <a:prstGeom prst="rect">
              <a:avLst/>
            </a:prstGeom>
          </p:spPr>
        </p:pic>
        <p:sp>
          <p:nvSpPr>
            <p:cNvPr id="13" name="角丸四角形 12"/>
            <p:cNvSpPr/>
            <p:nvPr/>
          </p:nvSpPr>
          <p:spPr>
            <a:xfrm>
              <a:off x="5828630" y="2132856"/>
              <a:ext cx="990110" cy="432048"/>
            </a:xfrm>
            <a:prstGeom prst="roundRect">
              <a:avLst>
                <a:gd name="adj" fmla="val 50000"/>
              </a:avLst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 smtClean="0"/>
                <a:t>現状</a:t>
              </a:r>
              <a:endParaRPr kumimoji="1" lang="ja-JP" altLang="en-US" sz="2400" dirty="0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5540598" y="5565552"/>
              <a:ext cx="1224137" cy="1031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altLang="ja-JP" b="1" dirty="0" smtClean="0">
                  <a:solidFill>
                    <a:schemeClr val="accent1"/>
                  </a:solidFill>
                </a:rPr>
                <a:t>―</a:t>
              </a:r>
              <a:r>
                <a:rPr kumimoji="1" lang="ja-JP" altLang="en-US" sz="1600" dirty="0" smtClean="0">
                  <a:solidFill>
                    <a:schemeClr val="tx1"/>
                  </a:solidFill>
                </a:rPr>
                <a:t>：</a:t>
              </a:r>
              <a:r>
                <a:rPr kumimoji="1" lang="en-US" altLang="ja-JP" sz="1600" dirty="0" smtClean="0">
                  <a:solidFill>
                    <a:schemeClr val="tx1"/>
                  </a:solidFill>
                </a:rPr>
                <a:t>0.0</a:t>
              </a:r>
              <a:r>
                <a:rPr kumimoji="1" lang="ja-JP" altLang="en-US" sz="1600" dirty="0" smtClean="0">
                  <a:solidFill>
                    <a:schemeClr val="tx1"/>
                  </a:solidFill>
                </a:rPr>
                <a:t>～</a:t>
              </a:r>
              <a:r>
                <a:rPr kumimoji="1" lang="en-US" altLang="ja-JP" sz="1600" dirty="0" smtClean="0">
                  <a:solidFill>
                    <a:schemeClr val="tx1"/>
                  </a:solidFill>
                </a:rPr>
                <a:t>0.5</a:t>
              </a:r>
            </a:p>
            <a:p>
              <a:r>
                <a:rPr lang="en-US" altLang="ja-JP" b="1" dirty="0" smtClean="0">
                  <a:solidFill>
                    <a:srgbClr val="00B050"/>
                  </a:solidFill>
                </a:rPr>
                <a:t>―</a:t>
              </a:r>
              <a:r>
                <a:rPr lang="ja-JP" altLang="en-US" sz="1600" dirty="0" smtClean="0">
                  <a:solidFill>
                    <a:schemeClr val="tx1"/>
                  </a:solidFill>
                </a:rPr>
                <a:t>：</a:t>
              </a:r>
              <a:r>
                <a:rPr lang="en-US" altLang="ja-JP" sz="1600" dirty="0" smtClean="0">
                  <a:solidFill>
                    <a:schemeClr val="tx1"/>
                  </a:solidFill>
                </a:rPr>
                <a:t>0.5</a:t>
              </a:r>
              <a:r>
                <a:rPr lang="ja-JP" altLang="en-US" sz="1600" dirty="0" smtClean="0">
                  <a:solidFill>
                    <a:schemeClr val="tx1"/>
                  </a:solidFill>
                </a:rPr>
                <a:t>～</a:t>
              </a:r>
              <a:r>
                <a:rPr lang="en-US" altLang="ja-JP" sz="1600" dirty="0" smtClean="0">
                  <a:solidFill>
                    <a:schemeClr val="tx1"/>
                  </a:solidFill>
                </a:rPr>
                <a:t>1.0</a:t>
              </a:r>
            </a:p>
            <a:p>
              <a:r>
                <a:rPr lang="en-US" altLang="ja-JP" b="1" dirty="0" smtClean="0">
                  <a:solidFill>
                    <a:srgbClr val="FFCC00"/>
                  </a:solidFill>
                </a:rPr>
                <a:t>―</a:t>
              </a:r>
              <a:r>
                <a:rPr kumimoji="1" lang="ja-JP" altLang="en-US" sz="1600" dirty="0" smtClean="0">
                  <a:solidFill>
                    <a:schemeClr val="tx1"/>
                  </a:solidFill>
                </a:rPr>
                <a:t>：</a:t>
              </a:r>
              <a:r>
                <a:rPr kumimoji="1" lang="en-US" altLang="ja-JP" sz="1600" dirty="0" smtClean="0">
                  <a:solidFill>
                    <a:schemeClr val="tx1"/>
                  </a:solidFill>
                </a:rPr>
                <a:t>1.0</a:t>
              </a:r>
              <a:r>
                <a:rPr kumimoji="1" lang="ja-JP" altLang="en-US" sz="1600" dirty="0" smtClean="0">
                  <a:solidFill>
                    <a:schemeClr val="tx1"/>
                  </a:solidFill>
                </a:rPr>
                <a:t>～</a:t>
              </a:r>
              <a:r>
                <a:rPr kumimoji="1" lang="en-US" altLang="ja-JP" sz="1600" dirty="0" smtClean="0">
                  <a:solidFill>
                    <a:schemeClr val="tx1"/>
                  </a:solidFill>
                </a:rPr>
                <a:t>1.5</a:t>
              </a:r>
              <a:endParaRPr kumimoji="1" lang="en-US" altLang="ja-JP" sz="1600" spc="-150" dirty="0" smtClean="0">
                <a:solidFill>
                  <a:schemeClr val="tx1"/>
                </a:solidFill>
              </a:endParaRPr>
            </a:p>
            <a:p>
              <a:r>
                <a:rPr lang="en-US" altLang="ja-JP" b="1" dirty="0" smtClean="0">
                  <a:solidFill>
                    <a:srgbClr val="FF0000"/>
                  </a:solidFill>
                </a:rPr>
                <a:t>―</a:t>
              </a:r>
              <a:r>
                <a:rPr kumimoji="1" lang="ja-JP" altLang="en-US" sz="1600" spc="-150" dirty="0" smtClean="0">
                  <a:solidFill>
                    <a:schemeClr val="tx1"/>
                  </a:solidFill>
                </a:rPr>
                <a:t>： </a:t>
              </a:r>
              <a:r>
                <a:rPr kumimoji="1" lang="en-US" altLang="ja-JP" sz="1600" dirty="0" smtClean="0">
                  <a:solidFill>
                    <a:schemeClr val="tx1"/>
                  </a:solidFill>
                </a:rPr>
                <a:t>1</a:t>
              </a:r>
              <a:r>
                <a:rPr lang="en-US" altLang="ja-JP" sz="1600" dirty="0" smtClean="0">
                  <a:solidFill>
                    <a:schemeClr val="tx1"/>
                  </a:solidFill>
                </a:rPr>
                <a:t>.</a:t>
              </a:r>
              <a:r>
                <a:rPr kumimoji="1" lang="en-US" altLang="ja-JP" sz="1600" dirty="0" smtClean="0">
                  <a:solidFill>
                    <a:schemeClr val="tx1"/>
                  </a:solidFill>
                </a:rPr>
                <a:t>5</a:t>
              </a:r>
              <a:r>
                <a:rPr kumimoji="1" lang="ja-JP" altLang="en-US" sz="1600" dirty="0" smtClean="0">
                  <a:solidFill>
                    <a:schemeClr val="tx1"/>
                  </a:solidFill>
                </a:rPr>
                <a:t>～</a:t>
              </a: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正方形/長方形 14"/>
          <p:cNvSpPr/>
          <p:nvPr/>
        </p:nvSpPr>
        <p:spPr>
          <a:xfrm>
            <a:off x="323528" y="1340768"/>
            <a:ext cx="45255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中心市街地車両進入制限、</a:t>
            </a:r>
            <a:endParaRPr lang="en-US" altLang="ja-JP" sz="20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altLang="ja-JP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ja-JP" altLang="en-U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工業誘致、市役所移転</a:t>
            </a:r>
            <a:endParaRPr lang="ja-JP" altLang="en-US" sz="2000" dirty="0"/>
          </a:p>
        </p:txBody>
      </p:sp>
      <p:sp>
        <p:nvSpPr>
          <p:cNvPr id="16" name="ストライプ矢印 15"/>
          <p:cNvSpPr/>
          <p:nvPr/>
        </p:nvSpPr>
        <p:spPr>
          <a:xfrm>
            <a:off x="4932040" y="1480428"/>
            <a:ext cx="648072" cy="432048"/>
          </a:xfrm>
          <a:prstGeom prst="stripedRightArrow">
            <a:avLst>
              <a:gd name="adj1" fmla="val 45525"/>
              <a:gd name="adj2" fmla="val 5604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5651269" y="1408499"/>
            <a:ext cx="30251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道路交通に変化</a:t>
            </a:r>
            <a:endParaRPr lang="ja-JP" altLang="en-US" sz="3200" b="1" dirty="0">
              <a:solidFill>
                <a:srgbClr val="FF5050"/>
              </a:solidFill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4602408" y="2060848"/>
            <a:ext cx="4406538" cy="4534164"/>
            <a:chOff x="2264229" y="2060848"/>
            <a:chExt cx="4406538" cy="4534164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64229" y="2060848"/>
              <a:ext cx="4406538" cy="4534164"/>
            </a:xfrm>
            <a:prstGeom prst="rect">
              <a:avLst/>
            </a:prstGeom>
          </p:spPr>
        </p:pic>
        <p:sp>
          <p:nvSpPr>
            <p:cNvPr id="19" name="角丸四角形 18"/>
            <p:cNvSpPr/>
            <p:nvPr/>
          </p:nvSpPr>
          <p:spPr>
            <a:xfrm>
              <a:off x="5382090" y="2084693"/>
              <a:ext cx="1278142" cy="432048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/>
                <a:t>施策</a:t>
              </a:r>
              <a:r>
                <a:rPr kumimoji="1" lang="ja-JP" altLang="en-US" sz="2400" dirty="0" smtClean="0"/>
                <a:t>後</a:t>
              </a:r>
              <a:endParaRPr kumimoji="1" lang="ja-JP" altLang="en-US" sz="2400" dirty="0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5364087" y="5517227"/>
              <a:ext cx="1224137" cy="1031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altLang="ja-JP" b="1" dirty="0" smtClean="0">
                  <a:solidFill>
                    <a:schemeClr val="accent1"/>
                  </a:solidFill>
                </a:rPr>
                <a:t>―</a:t>
              </a:r>
              <a:r>
                <a:rPr kumimoji="1" lang="ja-JP" altLang="en-US" sz="1600" dirty="0" smtClean="0">
                  <a:solidFill>
                    <a:schemeClr val="tx1"/>
                  </a:solidFill>
                </a:rPr>
                <a:t>：</a:t>
              </a:r>
              <a:r>
                <a:rPr kumimoji="1" lang="en-US" altLang="ja-JP" sz="1600" dirty="0" smtClean="0">
                  <a:solidFill>
                    <a:schemeClr val="tx1"/>
                  </a:solidFill>
                </a:rPr>
                <a:t>0.0</a:t>
              </a:r>
              <a:r>
                <a:rPr kumimoji="1" lang="ja-JP" altLang="en-US" sz="1600" dirty="0" smtClean="0">
                  <a:solidFill>
                    <a:schemeClr val="tx1"/>
                  </a:solidFill>
                </a:rPr>
                <a:t>～</a:t>
              </a:r>
              <a:r>
                <a:rPr kumimoji="1" lang="en-US" altLang="ja-JP" sz="1600" dirty="0" smtClean="0">
                  <a:solidFill>
                    <a:schemeClr val="tx1"/>
                  </a:solidFill>
                </a:rPr>
                <a:t>0.5</a:t>
              </a:r>
            </a:p>
            <a:p>
              <a:r>
                <a:rPr lang="en-US" altLang="ja-JP" b="1" dirty="0" smtClean="0">
                  <a:solidFill>
                    <a:srgbClr val="00B050"/>
                  </a:solidFill>
                </a:rPr>
                <a:t>―</a:t>
              </a:r>
              <a:r>
                <a:rPr lang="ja-JP" altLang="en-US" sz="1600" dirty="0" smtClean="0">
                  <a:solidFill>
                    <a:schemeClr val="tx1"/>
                  </a:solidFill>
                </a:rPr>
                <a:t>：</a:t>
              </a:r>
              <a:r>
                <a:rPr lang="en-US" altLang="ja-JP" sz="1600" dirty="0" smtClean="0">
                  <a:solidFill>
                    <a:schemeClr val="tx1"/>
                  </a:solidFill>
                </a:rPr>
                <a:t>0.5</a:t>
              </a:r>
              <a:r>
                <a:rPr lang="ja-JP" altLang="en-US" sz="1600" dirty="0" smtClean="0">
                  <a:solidFill>
                    <a:schemeClr val="tx1"/>
                  </a:solidFill>
                </a:rPr>
                <a:t>～</a:t>
              </a:r>
              <a:r>
                <a:rPr lang="en-US" altLang="ja-JP" sz="1600" dirty="0" smtClean="0">
                  <a:solidFill>
                    <a:schemeClr val="tx1"/>
                  </a:solidFill>
                </a:rPr>
                <a:t>1.0</a:t>
              </a:r>
            </a:p>
            <a:p>
              <a:r>
                <a:rPr lang="en-US" altLang="ja-JP" b="1" dirty="0" smtClean="0">
                  <a:solidFill>
                    <a:srgbClr val="FFCC00"/>
                  </a:solidFill>
                </a:rPr>
                <a:t>―</a:t>
              </a:r>
              <a:r>
                <a:rPr kumimoji="1" lang="ja-JP" altLang="en-US" sz="1600" dirty="0" smtClean="0">
                  <a:solidFill>
                    <a:schemeClr val="tx1"/>
                  </a:solidFill>
                </a:rPr>
                <a:t>：</a:t>
              </a:r>
              <a:r>
                <a:rPr kumimoji="1" lang="en-US" altLang="ja-JP" sz="1600" dirty="0" smtClean="0">
                  <a:solidFill>
                    <a:schemeClr val="tx1"/>
                  </a:solidFill>
                </a:rPr>
                <a:t>1.0</a:t>
              </a:r>
              <a:r>
                <a:rPr kumimoji="1" lang="ja-JP" altLang="en-US" sz="1600" dirty="0" smtClean="0">
                  <a:solidFill>
                    <a:schemeClr val="tx1"/>
                  </a:solidFill>
                </a:rPr>
                <a:t>～</a:t>
              </a:r>
              <a:r>
                <a:rPr kumimoji="1" lang="en-US" altLang="ja-JP" sz="1600" dirty="0" smtClean="0">
                  <a:solidFill>
                    <a:schemeClr val="tx1"/>
                  </a:solidFill>
                </a:rPr>
                <a:t>1.5</a:t>
              </a:r>
              <a:endParaRPr kumimoji="1" lang="en-US" altLang="ja-JP" sz="1600" spc="-150" dirty="0" smtClean="0">
                <a:solidFill>
                  <a:schemeClr val="tx1"/>
                </a:solidFill>
              </a:endParaRPr>
            </a:p>
            <a:p>
              <a:r>
                <a:rPr lang="en-US" altLang="ja-JP" b="1" dirty="0" smtClean="0">
                  <a:solidFill>
                    <a:srgbClr val="FF0000"/>
                  </a:solidFill>
                </a:rPr>
                <a:t>―</a:t>
              </a:r>
              <a:r>
                <a:rPr kumimoji="1" lang="ja-JP" altLang="en-US" sz="1600" spc="-150" dirty="0" smtClean="0">
                  <a:solidFill>
                    <a:schemeClr val="tx1"/>
                  </a:solidFill>
                </a:rPr>
                <a:t>： </a:t>
              </a:r>
              <a:r>
                <a:rPr kumimoji="1" lang="en-US" altLang="ja-JP" sz="1600" dirty="0" smtClean="0">
                  <a:solidFill>
                    <a:schemeClr val="tx1"/>
                  </a:solidFill>
                </a:rPr>
                <a:t>1</a:t>
              </a:r>
              <a:r>
                <a:rPr lang="en-US" altLang="ja-JP" sz="1600" dirty="0" smtClean="0">
                  <a:solidFill>
                    <a:schemeClr val="tx1"/>
                  </a:solidFill>
                </a:rPr>
                <a:t>.</a:t>
              </a:r>
              <a:r>
                <a:rPr kumimoji="1" lang="en-US" altLang="ja-JP" sz="1600" dirty="0" smtClean="0">
                  <a:solidFill>
                    <a:schemeClr val="tx1"/>
                  </a:solidFill>
                </a:rPr>
                <a:t>5</a:t>
              </a:r>
              <a:r>
                <a:rPr kumimoji="1" lang="ja-JP" altLang="en-US" sz="1600" dirty="0" smtClean="0">
                  <a:solidFill>
                    <a:schemeClr val="tx1"/>
                  </a:solidFill>
                </a:rPr>
                <a:t>～</a:t>
              </a: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円/楕円 21"/>
          <p:cNvSpPr/>
          <p:nvPr/>
        </p:nvSpPr>
        <p:spPr>
          <a:xfrm rot="16924604" flipV="1">
            <a:off x="5956134" y="5191136"/>
            <a:ext cx="467319" cy="328298"/>
          </a:xfrm>
          <a:prstGeom prst="ellipse">
            <a:avLst/>
          </a:prstGeom>
          <a:noFill/>
          <a:ln w="63500" cap="flat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 rot="12683995" flipV="1">
            <a:off x="6643908" y="4654312"/>
            <a:ext cx="424469" cy="3996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 rot="7891569" flipV="1">
            <a:off x="7744547" y="3542632"/>
            <a:ext cx="501443" cy="439545"/>
          </a:xfrm>
          <a:prstGeom prst="ellipse">
            <a:avLst/>
          </a:prstGeom>
          <a:noFill/>
          <a:ln w="63500" cap="flat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四角形吹き出し 17"/>
          <p:cNvSpPr/>
          <p:nvPr/>
        </p:nvSpPr>
        <p:spPr>
          <a:xfrm>
            <a:off x="5064799" y="5891711"/>
            <a:ext cx="1481760" cy="417610"/>
          </a:xfrm>
          <a:prstGeom prst="wedgeRectCallout">
            <a:avLst>
              <a:gd name="adj1" fmla="val 26905"/>
              <a:gd name="adj2" fmla="val -967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1.53</a:t>
            </a:r>
            <a:r>
              <a:rPr kumimoji="1" lang="ja-JP" altLang="en-US" sz="2000" dirty="0" smtClean="0"/>
              <a:t>⇒</a:t>
            </a:r>
            <a:r>
              <a:rPr kumimoji="1" lang="en-US" altLang="ja-JP" sz="2000" dirty="0" smtClean="0"/>
              <a:t>1.49</a:t>
            </a:r>
            <a:endParaRPr kumimoji="1" lang="ja-JP" altLang="en-US" sz="2000" dirty="0"/>
          </a:p>
        </p:txBody>
      </p:sp>
      <p:sp>
        <p:nvSpPr>
          <p:cNvPr id="26" name="四角形吹き出し 25"/>
          <p:cNvSpPr/>
          <p:nvPr/>
        </p:nvSpPr>
        <p:spPr>
          <a:xfrm>
            <a:off x="7380312" y="4588099"/>
            <a:ext cx="1618099" cy="547187"/>
          </a:xfrm>
          <a:prstGeom prst="wedgeRectCallout">
            <a:avLst>
              <a:gd name="adj1" fmla="val -67855"/>
              <a:gd name="adj2" fmla="val 8899"/>
            </a:avLst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1.42</a:t>
            </a:r>
            <a:r>
              <a:rPr kumimoji="1" lang="ja-JP" altLang="en-US" sz="2400" dirty="0" smtClean="0"/>
              <a:t>⇒</a:t>
            </a:r>
            <a:r>
              <a:rPr kumimoji="1" lang="en-US" altLang="ja-JP" sz="2400" dirty="0" smtClean="0"/>
              <a:t>2.33</a:t>
            </a:r>
            <a:endParaRPr kumimoji="1" lang="ja-JP" altLang="en-US" sz="2400" dirty="0"/>
          </a:p>
        </p:txBody>
      </p:sp>
      <p:sp>
        <p:nvSpPr>
          <p:cNvPr id="27" name="四角形吹き出し 26"/>
          <p:cNvSpPr/>
          <p:nvPr/>
        </p:nvSpPr>
        <p:spPr>
          <a:xfrm>
            <a:off x="7380312" y="2852936"/>
            <a:ext cx="1368152" cy="403760"/>
          </a:xfrm>
          <a:prstGeom prst="wedgeRectCallout">
            <a:avLst>
              <a:gd name="adj1" fmla="val 11186"/>
              <a:gd name="adj2" fmla="val 908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1.32</a:t>
            </a:r>
            <a:r>
              <a:rPr kumimoji="1" lang="ja-JP" altLang="en-US" sz="2000" dirty="0" smtClean="0"/>
              <a:t>⇒</a:t>
            </a:r>
            <a:r>
              <a:rPr kumimoji="1" lang="en-US" altLang="ja-JP" sz="2000" dirty="0" smtClean="0"/>
              <a:t>1.15</a:t>
            </a:r>
            <a:endParaRPr kumimoji="1" lang="ja-JP" altLang="en-US" sz="20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215989" y="516625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混雑度</a:t>
            </a:r>
            <a:endParaRPr kumimoji="1" lang="ja-JP" altLang="en-US" sz="20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679924" y="51564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混雑度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0404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18" grpId="0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グループ化 48"/>
          <p:cNvGrpSpPr/>
          <p:nvPr/>
        </p:nvGrpSpPr>
        <p:grpSpPr>
          <a:xfrm>
            <a:off x="4323151" y="1946202"/>
            <a:ext cx="4324121" cy="4479572"/>
            <a:chOff x="4499992" y="2708920"/>
            <a:chExt cx="3932993" cy="426419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499992" y="2708920"/>
              <a:ext cx="3932993" cy="4264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6" name="グループ化 45"/>
            <p:cNvGrpSpPr/>
            <p:nvPr/>
          </p:nvGrpSpPr>
          <p:grpSpPr>
            <a:xfrm>
              <a:off x="4788024" y="3429000"/>
              <a:ext cx="2520280" cy="3312368"/>
              <a:chOff x="4788024" y="3429000"/>
              <a:chExt cx="2520280" cy="3312368"/>
            </a:xfrm>
          </p:grpSpPr>
          <p:cxnSp>
            <p:nvCxnSpPr>
              <p:cNvPr id="3" name="直線コネクタ 2"/>
              <p:cNvCxnSpPr/>
              <p:nvPr/>
            </p:nvCxnSpPr>
            <p:spPr>
              <a:xfrm>
                <a:off x="5736337" y="3429000"/>
                <a:ext cx="457200" cy="216024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/>
              <p:cNvCxnSpPr/>
              <p:nvPr/>
            </p:nvCxnSpPr>
            <p:spPr>
              <a:xfrm flipV="1">
                <a:off x="5868144" y="4478640"/>
                <a:ext cx="385192" cy="678552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/>
              <p:nvPr/>
            </p:nvCxnSpPr>
            <p:spPr>
              <a:xfrm>
                <a:off x="4788024" y="4626466"/>
                <a:ext cx="432048" cy="144016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/>
              <p:cNvCxnSpPr/>
              <p:nvPr/>
            </p:nvCxnSpPr>
            <p:spPr>
              <a:xfrm>
                <a:off x="5220072" y="4770482"/>
                <a:ext cx="648072" cy="386710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/>
              <p:cNvCxnSpPr/>
              <p:nvPr/>
            </p:nvCxnSpPr>
            <p:spPr>
              <a:xfrm>
                <a:off x="5868144" y="5157192"/>
                <a:ext cx="48396" cy="144016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/>
              <p:cNvCxnSpPr/>
              <p:nvPr/>
            </p:nvCxnSpPr>
            <p:spPr>
              <a:xfrm>
                <a:off x="5916540" y="5301208"/>
                <a:ext cx="167628" cy="72008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/>
              <p:cNvCxnSpPr/>
              <p:nvPr/>
            </p:nvCxnSpPr>
            <p:spPr>
              <a:xfrm>
                <a:off x="6084168" y="5373216"/>
                <a:ext cx="169168" cy="72008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/>
              <p:nvPr/>
            </p:nvCxnSpPr>
            <p:spPr>
              <a:xfrm>
                <a:off x="6253336" y="5445224"/>
                <a:ext cx="118864" cy="144016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/>
              <p:cNvCxnSpPr/>
              <p:nvPr/>
            </p:nvCxnSpPr>
            <p:spPr>
              <a:xfrm>
                <a:off x="6372200" y="5589240"/>
                <a:ext cx="648072" cy="360040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/>
              <p:cNvCxnSpPr/>
              <p:nvPr/>
            </p:nvCxnSpPr>
            <p:spPr>
              <a:xfrm>
                <a:off x="7020272" y="5949280"/>
                <a:ext cx="144016" cy="144016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/>
              <p:nvPr/>
            </p:nvCxnSpPr>
            <p:spPr>
              <a:xfrm>
                <a:off x="7164288" y="6093296"/>
                <a:ext cx="72008" cy="144016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>
                <a:off x="7236296" y="6237312"/>
                <a:ext cx="72008" cy="504056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角丸四角形 11"/>
          <p:cNvSpPr/>
          <p:nvPr/>
        </p:nvSpPr>
        <p:spPr>
          <a:xfrm>
            <a:off x="4568247" y="189299"/>
            <a:ext cx="1146904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 smtClean="0">
                <a:solidFill>
                  <a:schemeClr val="lt1">
                    <a:alpha val="50000"/>
                  </a:schemeClr>
                </a:solidFill>
              </a:rPr>
              <a:t>まとめ</a:t>
            </a:r>
            <a:endParaRPr lang="ja-JP" altLang="en-US" spc="-150" dirty="0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241176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重点計画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3497104" y="189299"/>
            <a:ext cx="1146904" cy="1152128"/>
          </a:xfrm>
          <a:prstGeom prst="roundRect">
            <a:avLst>
              <a:gd name="adj" fmla="val 10677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ja-JP" altLang="en-US" spc="-150" dirty="0"/>
              <a:t>補完計画</a:t>
            </a:r>
          </a:p>
        </p:txBody>
      </p:sp>
      <p:sp>
        <p:nvSpPr>
          <p:cNvPr id="48" name="角丸四角形 47"/>
          <p:cNvSpPr/>
          <p:nvPr/>
        </p:nvSpPr>
        <p:spPr>
          <a:xfrm>
            <a:off x="133164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コンセプト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25152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現状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93576" y="188640"/>
            <a:ext cx="8756848" cy="6480720"/>
          </a:xfrm>
          <a:prstGeom prst="rect">
            <a:avLst/>
          </a:prstGeom>
          <a:noFill/>
          <a:ln w="635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-90264" y="-99392"/>
            <a:ext cx="9324528" cy="10081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ja-JP" altLang="en-US" sz="3600" spc="-150" dirty="0"/>
              <a:t> </a:t>
            </a:r>
            <a:r>
              <a:rPr kumimoji="1" lang="ja-JP" altLang="en-US" sz="3600" spc="-150" dirty="0" smtClean="0"/>
              <a:t>● 人もクルマものびのびと移動できるまち</a:t>
            </a:r>
            <a:endParaRPr kumimoji="1" lang="ja-JP" altLang="en-US" sz="3600" spc="-150" dirty="0"/>
          </a:p>
        </p:txBody>
      </p:sp>
      <p:sp>
        <p:nvSpPr>
          <p:cNvPr id="11" name="正方形/長方形 10"/>
          <p:cNvSpPr/>
          <p:nvPr/>
        </p:nvSpPr>
        <p:spPr>
          <a:xfrm>
            <a:off x="6516216" y="-16351"/>
            <a:ext cx="26693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</a:rPr>
              <a:t>都市計画マスタープラン策定実習</a:t>
            </a:r>
            <a:r>
              <a:rPr lang="en-US" altLang="ja-JP" sz="1200" dirty="0">
                <a:solidFill>
                  <a:schemeClr val="bg1"/>
                </a:solidFill>
              </a:rPr>
              <a:t>2010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50" name="角丸四角形吹き出し 49"/>
          <p:cNvSpPr/>
          <p:nvPr/>
        </p:nvSpPr>
        <p:spPr>
          <a:xfrm>
            <a:off x="6964942" y="2237073"/>
            <a:ext cx="1771867" cy="404072"/>
          </a:xfrm>
          <a:prstGeom prst="wedgeRoundRectCallout">
            <a:avLst>
              <a:gd name="adj1" fmla="val -99873"/>
              <a:gd name="adj2" fmla="val 926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川口田中線</a:t>
            </a:r>
            <a:endParaRPr kumimoji="1" lang="ja-JP" altLang="en-US" sz="24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70451" y="1384812"/>
            <a:ext cx="2874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整備する道路</a:t>
            </a:r>
            <a:endParaRPr kumimoji="1" lang="ja-JP" altLang="en-US" sz="3600" dirty="0"/>
          </a:p>
        </p:txBody>
      </p:sp>
      <p:grpSp>
        <p:nvGrpSpPr>
          <p:cNvPr id="18" name="グループ化 17"/>
          <p:cNvGrpSpPr/>
          <p:nvPr/>
        </p:nvGrpSpPr>
        <p:grpSpPr>
          <a:xfrm>
            <a:off x="476295" y="2040365"/>
            <a:ext cx="3519641" cy="2145623"/>
            <a:chOff x="476295" y="2040365"/>
            <a:chExt cx="3519641" cy="2145623"/>
          </a:xfrm>
        </p:grpSpPr>
        <p:sp>
          <p:nvSpPr>
            <p:cNvPr id="16" name="角丸四角形吹き出し 15"/>
            <p:cNvSpPr/>
            <p:nvPr/>
          </p:nvSpPr>
          <p:spPr>
            <a:xfrm>
              <a:off x="476295" y="2052258"/>
              <a:ext cx="3519641" cy="2133730"/>
            </a:xfrm>
            <a:prstGeom prst="wedgeRoundRectCallout">
              <a:avLst>
                <a:gd name="adj1" fmla="val 106621"/>
                <a:gd name="adj2" fmla="val 41793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1099563" y="2040365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>
                  <a:solidFill>
                    <a:schemeClr val="bg1"/>
                  </a:solidFill>
                </a:rPr>
                <a:t>大和上高津線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7" name="図 5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722" y="2468531"/>
            <a:ext cx="2651495" cy="1628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20" name="グループ化 19"/>
          <p:cNvGrpSpPr/>
          <p:nvPr/>
        </p:nvGrpSpPr>
        <p:grpSpPr>
          <a:xfrm>
            <a:off x="420218" y="4244136"/>
            <a:ext cx="3447633" cy="2356216"/>
            <a:chOff x="420218" y="4244136"/>
            <a:chExt cx="3447633" cy="2356216"/>
          </a:xfrm>
        </p:grpSpPr>
        <p:sp>
          <p:nvSpPr>
            <p:cNvPr id="17" name="角丸四角形吹き出し 16"/>
            <p:cNvSpPr/>
            <p:nvPr/>
          </p:nvSpPr>
          <p:spPr>
            <a:xfrm>
              <a:off x="420218" y="4244881"/>
              <a:ext cx="3447633" cy="2355471"/>
            </a:xfrm>
            <a:prstGeom prst="wedgeRoundRectCallout">
              <a:avLst>
                <a:gd name="adj1" fmla="val 105024"/>
                <a:gd name="adj2" fmla="val -33631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1128373" y="4244136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>
                  <a:solidFill>
                    <a:schemeClr val="bg1"/>
                  </a:solidFill>
                </a:rPr>
                <a:t>宍塚大岩田線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8" name="図 5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722" y="4727031"/>
            <a:ext cx="2625617" cy="17539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1327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4568247" y="189299"/>
            <a:ext cx="1146904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 smtClean="0">
                <a:solidFill>
                  <a:schemeClr val="lt1">
                    <a:alpha val="50000"/>
                  </a:schemeClr>
                </a:solidFill>
              </a:rPr>
              <a:t>まとめ</a:t>
            </a:r>
            <a:endParaRPr lang="ja-JP" altLang="en-US" spc="-150" dirty="0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241176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重点計画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3497104" y="189299"/>
            <a:ext cx="1146904" cy="1152128"/>
          </a:xfrm>
          <a:prstGeom prst="roundRect">
            <a:avLst>
              <a:gd name="adj" fmla="val 10677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ja-JP" altLang="en-US" spc="-150" dirty="0"/>
              <a:t>補完計画</a:t>
            </a:r>
          </a:p>
        </p:txBody>
      </p:sp>
      <p:sp>
        <p:nvSpPr>
          <p:cNvPr id="48" name="角丸四角形 47"/>
          <p:cNvSpPr/>
          <p:nvPr/>
        </p:nvSpPr>
        <p:spPr>
          <a:xfrm>
            <a:off x="133164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コンセプト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25152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現状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93576" y="188640"/>
            <a:ext cx="8756848" cy="6480720"/>
          </a:xfrm>
          <a:prstGeom prst="rect">
            <a:avLst/>
          </a:prstGeom>
          <a:noFill/>
          <a:ln w="635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-90264" y="-99392"/>
            <a:ext cx="9324528" cy="10081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ja-JP" altLang="en-US" sz="3600" spc="-150" dirty="0"/>
              <a:t> </a:t>
            </a:r>
            <a:r>
              <a:rPr kumimoji="1" lang="ja-JP" altLang="en-US" sz="3600" spc="-150" dirty="0" smtClean="0"/>
              <a:t>● 人もクルマものびのびと移動できるまち</a:t>
            </a:r>
            <a:endParaRPr kumimoji="1" lang="ja-JP" altLang="en-US" sz="3600" spc="-150" dirty="0"/>
          </a:p>
        </p:txBody>
      </p:sp>
      <p:sp>
        <p:nvSpPr>
          <p:cNvPr id="11" name="正方形/長方形 10"/>
          <p:cNvSpPr/>
          <p:nvPr/>
        </p:nvSpPr>
        <p:spPr>
          <a:xfrm>
            <a:off x="6516216" y="-16351"/>
            <a:ext cx="26693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</a:rPr>
              <a:t>都市計画マスタープラン策定実習</a:t>
            </a:r>
            <a:r>
              <a:rPr lang="en-US" altLang="ja-JP" sz="1200" dirty="0">
                <a:solidFill>
                  <a:schemeClr val="bg1"/>
                </a:solidFill>
              </a:rPr>
              <a:t>2010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295" y="2412501"/>
            <a:ext cx="3649344" cy="37479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角丸四角形 14"/>
          <p:cNvSpPr/>
          <p:nvPr/>
        </p:nvSpPr>
        <p:spPr>
          <a:xfrm>
            <a:off x="2554264" y="1868669"/>
            <a:ext cx="1278142" cy="43204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施策後</a:t>
            </a:r>
            <a:endParaRPr kumimoji="1" lang="ja-JP" altLang="en-US" sz="2400" dirty="0"/>
          </a:p>
        </p:txBody>
      </p:sp>
      <p:sp>
        <p:nvSpPr>
          <p:cNvPr id="16" name="正方形/長方形 15"/>
          <p:cNvSpPr/>
          <p:nvPr/>
        </p:nvSpPr>
        <p:spPr>
          <a:xfrm>
            <a:off x="2845692" y="5137218"/>
            <a:ext cx="1224137" cy="1031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b="1" dirty="0" smtClean="0">
                <a:solidFill>
                  <a:schemeClr val="accent1"/>
                </a:solidFill>
              </a:rPr>
              <a:t>―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：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0.0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～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0.5</a:t>
            </a:r>
          </a:p>
          <a:p>
            <a:r>
              <a:rPr lang="en-US" altLang="ja-JP" b="1" dirty="0" smtClean="0">
                <a:solidFill>
                  <a:srgbClr val="00B050"/>
                </a:solidFill>
              </a:rPr>
              <a:t>―</a:t>
            </a:r>
            <a:r>
              <a:rPr lang="ja-JP" altLang="en-US" sz="1600" dirty="0" smtClean="0">
                <a:solidFill>
                  <a:schemeClr val="tx1"/>
                </a:solidFill>
              </a:rPr>
              <a:t>：</a:t>
            </a:r>
            <a:r>
              <a:rPr lang="en-US" altLang="ja-JP" sz="1600" dirty="0" smtClean="0">
                <a:solidFill>
                  <a:schemeClr val="tx1"/>
                </a:solidFill>
              </a:rPr>
              <a:t>0.5</a:t>
            </a:r>
            <a:r>
              <a:rPr lang="ja-JP" altLang="en-US" sz="1600" dirty="0" smtClean="0">
                <a:solidFill>
                  <a:schemeClr val="tx1"/>
                </a:solidFill>
              </a:rPr>
              <a:t>～</a:t>
            </a:r>
            <a:r>
              <a:rPr lang="en-US" altLang="ja-JP" sz="1600" dirty="0" smtClean="0">
                <a:solidFill>
                  <a:schemeClr val="tx1"/>
                </a:solidFill>
              </a:rPr>
              <a:t>1.0</a:t>
            </a:r>
          </a:p>
          <a:p>
            <a:r>
              <a:rPr lang="en-US" altLang="ja-JP" b="1" dirty="0" smtClean="0">
                <a:solidFill>
                  <a:srgbClr val="FFCC00"/>
                </a:solidFill>
              </a:rPr>
              <a:t>―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：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1.0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～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1.5</a:t>
            </a:r>
            <a:endParaRPr kumimoji="1" lang="en-US" altLang="ja-JP" sz="1600" spc="-150" dirty="0" smtClean="0">
              <a:solidFill>
                <a:schemeClr val="tx1"/>
              </a:solidFill>
            </a:endParaRPr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―</a:t>
            </a:r>
            <a:r>
              <a:rPr kumimoji="1" lang="ja-JP" altLang="en-US" sz="1600" spc="-150" dirty="0" smtClean="0">
                <a:solidFill>
                  <a:schemeClr val="tx1"/>
                </a:solidFill>
              </a:rPr>
              <a:t>：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1</a:t>
            </a:r>
            <a:r>
              <a:rPr lang="en-US" altLang="ja-JP" sz="1600" dirty="0" smtClean="0">
                <a:solidFill>
                  <a:schemeClr val="tx1"/>
                </a:solidFill>
              </a:rPr>
              <a:t>.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5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～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6959" y="2412500"/>
            <a:ext cx="3674492" cy="37479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角丸四角形 16"/>
          <p:cNvSpPr/>
          <p:nvPr/>
        </p:nvSpPr>
        <p:spPr>
          <a:xfrm>
            <a:off x="6979346" y="1868669"/>
            <a:ext cx="1278142" cy="432048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整備</a:t>
            </a:r>
            <a:r>
              <a:rPr kumimoji="1" lang="ja-JP" altLang="en-US" sz="2400" dirty="0" smtClean="0"/>
              <a:t>後</a:t>
            </a:r>
            <a:endParaRPr kumimoji="1" lang="ja-JP" altLang="en-US" sz="2400" dirty="0"/>
          </a:p>
        </p:txBody>
      </p:sp>
      <p:sp>
        <p:nvSpPr>
          <p:cNvPr id="18" name="正方形/長方形 17"/>
          <p:cNvSpPr/>
          <p:nvPr/>
        </p:nvSpPr>
        <p:spPr>
          <a:xfrm>
            <a:off x="7313586" y="5135531"/>
            <a:ext cx="1224137" cy="1031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b="1" dirty="0" smtClean="0">
                <a:solidFill>
                  <a:schemeClr val="accent1"/>
                </a:solidFill>
              </a:rPr>
              <a:t>―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：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0.0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～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0.5</a:t>
            </a:r>
          </a:p>
          <a:p>
            <a:r>
              <a:rPr lang="en-US" altLang="ja-JP" b="1" dirty="0" smtClean="0">
                <a:solidFill>
                  <a:srgbClr val="00B050"/>
                </a:solidFill>
              </a:rPr>
              <a:t>―</a:t>
            </a:r>
            <a:r>
              <a:rPr lang="ja-JP" altLang="en-US" sz="1600" dirty="0" smtClean="0">
                <a:solidFill>
                  <a:schemeClr val="tx1"/>
                </a:solidFill>
              </a:rPr>
              <a:t>：</a:t>
            </a:r>
            <a:r>
              <a:rPr lang="en-US" altLang="ja-JP" sz="1600" dirty="0" smtClean="0">
                <a:solidFill>
                  <a:schemeClr val="tx1"/>
                </a:solidFill>
              </a:rPr>
              <a:t>0.5</a:t>
            </a:r>
            <a:r>
              <a:rPr lang="ja-JP" altLang="en-US" sz="1600" dirty="0" smtClean="0">
                <a:solidFill>
                  <a:schemeClr val="tx1"/>
                </a:solidFill>
              </a:rPr>
              <a:t>～</a:t>
            </a:r>
            <a:r>
              <a:rPr lang="en-US" altLang="ja-JP" sz="1600" dirty="0" smtClean="0">
                <a:solidFill>
                  <a:schemeClr val="tx1"/>
                </a:solidFill>
              </a:rPr>
              <a:t>1.0</a:t>
            </a:r>
          </a:p>
          <a:p>
            <a:r>
              <a:rPr lang="en-US" altLang="ja-JP" b="1" dirty="0" smtClean="0">
                <a:solidFill>
                  <a:srgbClr val="FFCC00"/>
                </a:solidFill>
              </a:rPr>
              <a:t>―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：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1.0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～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1.5</a:t>
            </a:r>
            <a:endParaRPr kumimoji="1" lang="en-US" altLang="ja-JP" sz="1600" spc="-150" dirty="0" smtClean="0">
              <a:solidFill>
                <a:schemeClr val="tx1"/>
              </a:solidFill>
            </a:endParaRPr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―</a:t>
            </a:r>
            <a:r>
              <a:rPr kumimoji="1" lang="ja-JP" altLang="en-US" sz="1600" spc="-150" dirty="0" smtClean="0">
                <a:solidFill>
                  <a:schemeClr val="tx1"/>
                </a:solidFill>
              </a:rPr>
              <a:t>：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1</a:t>
            </a:r>
            <a:r>
              <a:rPr lang="en-US" altLang="ja-JP" sz="1600" dirty="0" smtClean="0">
                <a:solidFill>
                  <a:schemeClr val="tx1"/>
                </a:solidFill>
              </a:rPr>
              <a:t>.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5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～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4" name="円/楕円 23"/>
          <p:cNvSpPr/>
          <p:nvPr/>
        </p:nvSpPr>
        <p:spPr>
          <a:xfrm rot="12150267" flipV="1">
            <a:off x="6484348" y="4154930"/>
            <a:ext cx="954159" cy="460449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四角形吹き出し 24"/>
          <p:cNvSpPr/>
          <p:nvPr/>
        </p:nvSpPr>
        <p:spPr>
          <a:xfrm>
            <a:off x="7134716" y="3265305"/>
            <a:ext cx="1613747" cy="400964"/>
          </a:xfrm>
          <a:prstGeom prst="wedgeRectCallout">
            <a:avLst>
              <a:gd name="adj1" fmla="val -48812"/>
              <a:gd name="adj2" fmla="val 174387"/>
            </a:avLst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 smtClean="0">
                <a:solidFill>
                  <a:schemeClr val="tx1"/>
                </a:solidFill>
              </a:rPr>
              <a:t>2.39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⇒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1.78</a:t>
            </a:r>
          </a:p>
        </p:txBody>
      </p:sp>
      <p:sp>
        <p:nvSpPr>
          <p:cNvPr id="26" name="円/楕円 25"/>
          <p:cNvSpPr/>
          <p:nvPr/>
        </p:nvSpPr>
        <p:spPr>
          <a:xfrm rot="7691137" flipV="1">
            <a:off x="6697270" y="4610716"/>
            <a:ext cx="655280" cy="351530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四角形吹き出し 26"/>
          <p:cNvSpPr/>
          <p:nvPr/>
        </p:nvSpPr>
        <p:spPr>
          <a:xfrm>
            <a:off x="5447268" y="5405908"/>
            <a:ext cx="1640171" cy="471484"/>
          </a:xfrm>
          <a:prstGeom prst="wedgeRectCallout">
            <a:avLst>
              <a:gd name="adj1" fmla="val 33208"/>
              <a:gd name="adj2" fmla="val -119463"/>
            </a:avLst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 smtClean="0">
                <a:solidFill>
                  <a:schemeClr val="tx1"/>
                </a:solidFill>
              </a:rPr>
              <a:t>1.67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⇒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1.52</a:t>
            </a:r>
          </a:p>
        </p:txBody>
      </p:sp>
      <p:sp>
        <p:nvSpPr>
          <p:cNvPr id="29" name="角丸四角形吹き出し 28"/>
          <p:cNvSpPr/>
          <p:nvPr/>
        </p:nvSpPr>
        <p:spPr>
          <a:xfrm>
            <a:off x="4912338" y="2412501"/>
            <a:ext cx="1771867" cy="524885"/>
          </a:xfrm>
          <a:prstGeom prst="wedgeRoundRectCallout">
            <a:avLst>
              <a:gd name="adj1" fmla="val 64197"/>
              <a:gd name="adj2" fmla="val 2176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川口田中線</a:t>
            </a:r>
            <a:endParaRPr kumimoji="1" lang="ja-JP" altLang="en-US" sz="2400" dirty="0"/>
          </a:p>
        </p:txBody>
      </p:sp>
      <p:grpSp>
        <p:nvGrpSpPr>
          <p:cNvPr id="36" name="グループ化 35"/>
          <p:cNvGrpSpPr/>
          <p:nvPr/>
        </p:nvGrpSpPr>
        <p:grpSpPr>
          <a:xfrm>
            <a:off x="4026975" y="4055656"/>
            <a:ext cx="2143738" cy="461665"/>
            <a:chOff x="1852198" y="2040366"/>
            <a:chExt cx="2143738" cy="461665"/>
          </a:xfrm>
        </p:grpSpPr>
        <p:sp>
          <p:nvSpPr>
            <p:cNvPr id="31" name="角丸四角形吹き出し 30"/>
            <p:cNvSpPr/>
            <p:nvPr/>
          </p:nvSpPr>
          <p:spPr>
            <a:xfrm>
              <a:off x="1852198" y="2043700"/>
              <a:ext cx="2143738" cy="458331"/>
            </a:xfrm>
            <a:prstGeom prst="wedgeRoundRectCallout">
              <a:avLst>
                <a:gd name="adj1" fmla="val 76844"/>
                <a:gd name="adj2" fmla="val 100139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1852198" y="2040366"/>
              <a:ext cx="20567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>
                  <a:solidFill>
                    <a:schemeClr val="bg1"/>
                  </a:solidFill>
                </a:rPr>
                <a:t>大和上高津線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角丸四角形吹き出し 33"/>
          <p:cNvSpPr/>
          <p:nvPr/>
        </p:nvSpPr>
        <p:spPr>
          <a:xfrm>
            <a:off x="4083182" y="4862797"/>
            <a:ext cx="2045788" cy="464568"/>
          </a:xfrm>
          <a:prstGeom prst="wedgeRoundRectCallout">
            <a:avLst>
              <a:gd name="adj1" fmla="val 67917"/>
              <a:gd name="adj2" fmla="val -521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083182" y="486570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宍塚大岩田線</a:t>
            </a:r>
            <a:endParaRPr kumimoji="1" lang="en-US" altLang="ja-JP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47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4568247" y="189299"/>
            <a:ext cx="1146904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 smtClean="0">
                <a:solidFill>
                  <a:schemeClr val="lt1">
                    <a:alpha val="50000"/>
                  </a:schemeClr>
                </a:solidFill>
              </a:rPr>
              <a:t>まとめ</a:t>
            </a:r>
            <a:endParaRPr lang="ja-JP" altLang="en-US" spc="-150" dirty="0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241176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重点計画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3497104" y="189299"/>
            <a:ext cx="1146904" cy="1152128"/>
          </a:xfrm>
          <a:prstGeom prst="roundRect">
            <a:avLst>
              <a:gd name="adj" fmla="val 10677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ja-JP" altLang="en-US" spc="-150" dirty="0"/>
              <a:t>補完計画</a:t>
            </a:r>
          </a:p>
        </p:txBody>
      </p:sp>
      <p:sp>
        <p:nvSpPr>
          <p:cNvPr id="48" name="角丸四角形 47"/>
          <p:cNvSpPr/>
          <p:nvPr/>
        </p:nvSpPr>
        <p:spPr>
          <a:xfrm>
            <a:off x="133164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コンセプト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25152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現状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93576" y="188640"/>
            <a:ext cx="8756848" cy="6480720"/>
          </a:xfrm>
          <a:prstGeom prst="rect">
            <a:avLst/>
          </a:prstGeom>
          <a:noFill/>
          <a:ln w="635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-90264" y="-99392"/>
            <a:ext cx="9324528" cy="10081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ja-JP" altLang="en-US" sz="3600" spc="-150" dirty="0"/>
              <a:t> </a:t>
            </a:r>
            <a:r>
              <a:rPr kumimoji="1" lang="ja-JP" altLang="en-US" sz="3600" spc="-150" dirty="0" smtClean="0"/>
              <a:t>● 人もクルマものびのびと移動できるまち</a:t>
            </a:r>
            <a:endParaRPr kumimoji="1" lang="ja-JP" altLang="en-US" sz="3600" spc="-150" dirty="0"/>
          </a:p>
        </p:txBody>
      </p:sp>
      <p:sp>
        <p:nvSpPr>
          <p:cNvPr id="11" name="正方形/長方形 10"/>
          <p:cNvSpPr/>
          <p:nvPr/>
        </p:nvSpPr>
        <p:spPr>
          <a:xfrm>
            <a:off x="6516216" y="-16351"/>
            <a:ext cx="26693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</a:rPr>
              <a:t>都市計画マスタープラン策定実習</a:t>
            </a:r>
            <a:r>
              <a:rPr lang="en-US" altLang="ja-JP" sz="1200" dirty="0">
                <a:solidFill>
                  <a:schemeClr val="bg1"/>
                </a:solidFill>
              </a:rPr>
              <a:t>2010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531295" y="2156693"/>
            <a:ext cx="2058902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ja-JP" altLang="en-US" sz="16600" b="1" dirty="0"/>
              <a:t>＞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03151" y="1461542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妥当性の検討</a:t>
            </a:r>
            <a:endParaRPr kumimoji="1" lang="ja-JP" altLang="en-US" sz="3600" dirty="0"/>
          </a:p>
        </p:txBody>
      </p:sp>
      <p:grpSp>
        <p:nvGrpSpPr>
          <p:cNvPr id="22" name="グループ化 21"/>
          <p:cNvGrpSpPr/>
          <p:nvPr/>
        </p:nvGrpSpPr>
        <p:grpSpPr>
          <a:xfrm>
            <a:off x="368310" y="2203124"/>
            <a:ext cx="2989496" cy="2934542"/>
            <a:chOff x="720735" y="2203124"/>
            <a:chExt cx="2989496" cy="2934542"/>
          </a:xfrm>
        </p:grpSpPr>
        <p:sp>
          <p:nvSpPr>
            <p:cNvPr id="3" name="角丸四角形 2"/>
            <p:cNvSpPr/>
            <p:nvPr/>
          </p:nvSpPr>
          <p:spPr>
            <a:xfrm>
              <a:off x="720735" y="2203124"/>
              <a:ext cx="2989496" cy="2934542"/>
            </a:xfrm>
            <a:prstGeom prst="round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円/楕円 5"/>
            <p:cNvSpPr/>
            <p:nvPr/>
          </p:nvSpPr>
          <p:spPr>
            <a:xfrm>
              <a:off x="1198987" y="2371168"/>
              <a:ext cx="1994024" cy="792088"/>
            </a:xfrm>
            <a:prstGeom prst="ellipse">
              <a:avLst/>
            </a:prstGeom>
            <a:solidFill>
              <a:srgbClr val="FF99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dirty="0" smtClean="0">
                  <a:solidFill>
                    <a:schemeClr val="tx1"/>
                  </a:solidFill>
                </a:rPr>
                <a:t>便益</a:t>
              </a:r>
              <a:endParaRPr kumimoji="1" lang="ja-JP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328614" y="4511184"/>
              <a:ext cx="17347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/>
                <a:t>59.3</a:t>
              </a:r>
              <a:r>
                <a:rPr kumimoji="1" lang="ja-JP" altLang="en-US" sz="3200" dirty="0" smtClean="0"/>
                <a:t>億円</a:t>
              </a:r>
              <a:endParaRPr kumimoji="1" lang="ja-JP" altLang="en-US" sz="3200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161958" y="3310855"/>
              <a:ext cx="203132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dirty="0" smtClean="0"/>
                <a:t>時間短縮効果</a:t>
              </a:r>
              <a:endParaRPr lang="en-US" altLang="ja-JP" dirty="0"/>
            </a:p>
            <a:p>
              <a:pPr algn="ctr"/>
              <a:r>
                <a:rPr lang="ja-JP" altLang="en-US" dirty="0" smtClean="0"/>
                <a:t>事故</a:t>
              </a:r>
              <a:r>
                <a:rPr lang="ja-JP" altLang="en-US" dirty="0"/>
                <a:t>減少</a:t>
              </a:r>
              <a:r>
                <a:rPr lang="ja-JP" altLang="en-US" dirty="0" smtClean="0"/>
                <a:t>効果</a:t>
              </a:r>
              <a:endParaRPr lang="en-US" altLang="ja-JP" dirty="0" smtClean="0"/>
            </a:p>
            <a:p>
              <a:pPr algn="ctr"/>
              <a:r>
                <a:rPr lang="ja-JP" altLang="en-US" dirty="0" smtClean="0"/>
                <a:t>走行</a:t>
              </a:r>
              <a:r>
                <a:rPr lang="ja-JP" altLang="en-US" dirty="0"/>
                <a:t>経費削減</a:t>
              </a:r>
              <a:r>
                <a:rPr lang="ja-JP" altLang="en-US" dirty="0" smtClean="0"/>
                <a:t>効果</a:t>
              </a:r>
              <a:endParaRPr lang="en-US" altLang="ja-JP" dirty="0"/>
            </a:p>
            <a:p>
              <a:pPr algn="ctr"/>
              <a:r>
                <a:rPr lang="ja-JP" altLang="en-US" dirty="0"/>
                <a:t>排</a:t>
              </a:r>
              <a:r>
                <a:rPr lang="ja-JP" altLang="en-US" dirty="0" smtClean="0"/>
                <a:t>ガス減少効果</a:t>
              </a:r>
              <a:endParaRPr lang="ja-JP" altLang="en-US" dirty="0"/>
            </a:p>
          </p:txBody>
        </p:sp>
      </p:grpSp>
      <p:sp>
        <p:nvSpPr>
          <p:cNvPr id="5" name="角丸四角形 4"/>
          <p:cNvSpPr/>
          <p:nvPr/>
        </p:nvSpPr>
        <p:spPr>
          <a:xfrm>
            <a:off x="5822026" y="2203124"/>
            <a:ext cx="2986602" cy="2934542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6178522" y="2349971"/>
            <a:ext cx="2279580" cy="993862"/>
          </a:xfrm>
          <a:prstGeom prst="ellipse">
            <a:avLst/>
          </a:prstGeom>
          <a:solidFill>
            <a:srgbClr val="A2ED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tx1"/>
                </a:solidFill>
              </a:rPr>
              <a:t>費用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475923" y="4297347"/>
            <a:ext cx="1734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48.8</a:t>
            </a:r>
            <a:r>
              <a:rPr kumimoji="1" lang="ja-JP" altLang="en-US" sz="3200" dirty="0" smtClean="0"/>
              <a:t>億円</a:t>
            </a:r>
            <a:endParaRPr kumimoji="1" lang="ja-JP" altLang="en-US" sz="32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483030" y="3429000"/>
            <a:ext cx="1530556" cy="810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/>
              <a:t>道路建設費</a:t>
            </a:r>
            <a:endParaRPr lang="en-US" altLang="ja-JP" dirty="0"/>
          </a:p>
          <a:p>
            <a:pPr algn="ctr"/>
            <a:r>
              <a:rPr lang="ja-JP" altLang="en-US" dirty="0"/>
              <a:t>用地</a:t>
            </a:r>
            <a:r>
              <a:rPr lang="ja-JP" altLang="en-US" dirty="0" smtClean="0"/>
              <a:t>取得費</a:t>
            </a:r>
            <a:endParaRPr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454114" y="5612966"/>
            <a:ext cx="74446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3</a:t>
            </a:r>
            <a:r>
              <a:rPr kumimoji="1" lang="ja-JP" altLang="en-US" sz="4000" dirty="0" smtClean="0"/>
              <a:t>路線整備</a:t>
            </a:r>
            <a:r>
              <a:rPr lang="ja-JP" altLang="en-US" sz="4000" dirty="0"/>
              <a:t>は</a:t>
            </a:r>
            <a:r>
              <a:rPr kumimoji="1" lang="ja-JP" altLang="en-US" sz="4000" dirty="0" smtClean="0"/>
              <a:t>経済的に妥当である</a:t>
            </a:r>
            <a:endParaRPr kumimoji="1" lang="ja-JP" altLang="en-US" sz="4000" dirty="0"/>
          </a:p>
        </p:txBody>
      </p:sp>
      <p:sp>
        <p:nvSpPr>
          <p:cNvPr id="23" name="右矢印 22"/>
          <p:cNvSpPr/>
          <p:nvPr/>
        </p:nvSpPr>
        <p:spPr>
          <a:xfrm>
            <a:off x="600197" y="5668356"/>
            <a:ext cx="803451" cy="5821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" name="グループ化 24"/>
          <p:cNvGrpSpPr/>
          <p:nvPr/>
        </p:nvGrpSpPr>
        <p:grpSpPr>
          <a:xfrm>
            <a:off x="2621238" y="4882122"/>
            <a:ext cx="3999813" cy="733812"/>
            <a:chOff x="2427641" y="4856365"/>
            <a:chExt cx="3999813" cy="811991"/>
          </a:xfrm>
        </p:grpSpPr>
        <p:sp>
          <p:nvSpPr>
            <p:cNvPr id="24" name="角丸四角形 23"/>
            <p:cNvSpPr/>
            <p:nvPr/>
          </p:nvSpPr>
          <p:spPr>
            <a:xfrm>
              <a:off x="2427641" y="4856365"/>
              <a:ext cx="3999813" cy="8119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2427641" y="4899123"/>
              <a:ext cx="399981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000" dirty="0" smtClean="0"/>
                <a:t>費用便益比　</a:t>
              </a:r>
              <a:r>
                <a:rPr kumimoji="1" lang="en-US" altLang="ja-JP" sz="4000" dirty="0" smtClean="0">
                  <a:solidFill>
                    <a:srgbClr val="FF0000"/>
                  </a:solidFill>
                </a:rPr>
                <a:t>1.22</a:t>
              </a:r>
              <a:endParaRPr kumimoji="1" lang="ja-JP" altLang="en-US" sz="4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063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25152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現状</a:t>
            </a:r>
          </a:p>
        </p:txBody>
      </p:sp>
      <p:sp>
        <p:nvSpPr>
          <p:cNvPr id="48" name="角丸四角形 47"/>
          <p:cNvSpPr/>
          <p:nvPr/>
        </p:nvSpPr>
        <p:spPr>
          <a:xfrm>
            <a:off x="133164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コンセプト</a:t>
            </a:r>
          </a:p>
        </p:txBody>
      </p:sp>
      <p:sp>
        <p:nvSpPr>
          <p:cNvPr id="47" name="角丸四角形 46"/>
          <p:cNvSpPr/>
          <p:nvPr/>
        </p:nvSpPr>
        <p:spPr>
          <a:xfrm>
            <a:off x="241176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 smtClean="0">
                <a:solidFill>
                  <a:schemeClr val="lt1">
                    <a:alpha val="50000"/>
                  </a:schemeClr>
                </a:solidFill>
              </a:rPr>
              <a:t>重点計画</a:t>
            </a:r>
            <a:endParaRPr lang="ja-JP" altLang="en-US" spc="-150" dirty="0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497104" y="189299"/>
            <a:ext cx="1146904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補完</a:t>
            </a:r>
            <a:r>
              <a:rPr lang="ja-JP" altLang="en-US" spc="-150" dirty="0" smtClean="0">
                <a:solidFill>
                  <a:schemeClr val="lt1">
                    <a:alpha val="50000"/>
                  </a:schemeClr>
                </a:solidFill>
              </a:rPr>
              <a:t>計画</a:t>
            </a:r>
            <a:endParaRPr lang="ja-JP" altLang="en-US" spc="-150" dirty="0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4568247" y="189299"/>
            <a:ext cx="1146904" cy="1152128"/>
          </a:xfrm>
          <a:prstGeom prst="roundRect">
            <a:avLst>
              <a:gd name="adj" fmla="val 10677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ja-JP" altLang="en-US" spc="-150" dirty="0"/>
              <a:t>まとめ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93576" y="188640"/>
            <a:ext cx="8756848" cy="6480720"/>
          </a:xfrm>
          <a:prstGeom prst="rect">
            <a:avLst/>
          </a:prstGeom>
          <a:noFill/>
          <a:ln w="635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-90264" y="-99392"/>
            <a:ext cx="9324528" cy="10081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ja-JP" altLang="en-US" sz="3600" dirty="0"/>
              <a:t> </a:t>
            </a:r>
            <a:r>
              <a:rPr kumimoji="1" lang="ja-JP" altLang="en-US" sz="3600" dirty="0" smtClean="0"/>
              <a:t>● 基本構想</a:t>
            </a:r>
            <a:endParaRPr kumimoji="1" lang="ja-JP" altLang="en-US" sz="3600" dirty="0"/>
          </a:p>
        </p:txBody>
      </p:sp>
      <p:sp>
        <p:nvSpPr>
          <p:cNvPr id="11" name="正方形/長方形 10"/>
          <p:cNvSpPr/>
          <p:nvPr/>
        </p:nvSpPr>
        <p:spPr>
          <a:xfrm>
            <a:off x="6516216" y="-16351"/>
            <a:ext cx="26693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</a:rPr>
              <a:t>都市計画マスタープラン策定実習</a:t>
            </a:r>
            <a:r>
              <a:rPr lang="en-US" altLang="ja-JP" sz="1200" dirty="0">
                <a:solidFill>
                  <a:schemeClr val="bg1"/>
                </a:solidFill>
              </a:rPr>
              <a:t>2010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259066" y="1374476"/>
            <a:ext cx="2944782" cy="1046412"/>
          </a:xfrm>
          <a:prstGeom prst="roundRect">
            <a:avLst>
              <a:gd name="adj" fmla="val 11294"/>
            </a:avLst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spc="-150" dirty="0" smtClean="0"/>
              <a:t>生活に歴史を</a:t>
            </a:r>
            <a:endParaRPr kumimoji="1" lang="en-US" altLang="ja-JP" sz="2400" spc="-150" dirty="0" smtClean="0"/>
          </a:p>
          <a:p>
            <a:pPr algn="ctr"/>
            <a:r>
              <a:rPr kumimoji="1" lang="ja-JP" altLang="en-US" sz="2400" spc="-150" dirty="0" smtClean="0"/>
              <a:t>感じられるまち</a:t>
            </a:r>
            <a:endParaRPr kumimoji="1" lang="ja-JP" altLang="en-US" sz="2400" spc="-150" dirty="0"/>
          </a:p>
        </p:txBody>
      </p:sp>
      <p:sp>
        <p:nvSpPr>
          <p:cNvPr id="24" name="角丸四角形 23"/>
          <p:cNvSpPr/>
          <p:nvPr/>
        </p:nvSpPr>
        <p:spPr>
          <a:xfrm>
            <a:off x="259065" y="2447378"/>
            <a:ext cx="2944783" cy="1044116"/>
          </a:xfrm>
          <a:prstGeom prst="roundRect">
            <a:avLst>
              <a:gd name="adj" fmla="val 7969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spc="-150" dirty="0" smtClean="0"/>
              <a:t>産業が一体となって</a:t>
            </a:r>
            <a:endParaRPr kumimoji="1" lang="en-US" altLang="ja-JP" sz="2400" spc="-150" dirty="0" smtClean="0"/>
          </a:p>
          <a:p>
            <a:pPr algn="ctr"/>
            <a:r>
              <a:rPr kumimoji="1" lang="ja-JP" altLang="en-US" sz="2400" spc="-150" dirty="0" smtClean="0"/>
              <a:t>伸びゆくまち</a:t>
            </a:r>
            <a:endParaRPr kumimoji="1" lang="ja-JP" altLang="en-US" sz="2400" spc="-150" dirty="0"/>
          </a:p>
        </p:txBody>
      </p:sp>
      <p:sp>
        <p:nvSpPr>
          <p:cNvPr id="25" name="角丸四角形 24"/>
          <p:cNvSpPr/>
          <p:nvPr/>
        </p:nvSpPr>
        <p:spPr>
          <a:xfrm>
            <a:off x="259064" y="3533145"/>
            <a:ext cx="2950843" cy="1047983"/>
          </a:xfrm>
          <a:prstGeom prst="roundRect">
            <a:avLst>
              <a:gd name="adj" fmla="val 630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spc="-150" dirty="0" smtClean="0"/>
              <a:t>公共サービスが</a:t>
            </a:r>
            <a:endParaRPr kumimoji="1" lang="en-US" altLang="ja-JP" sz="2400" spc="-150" dirty="0" smtClean="0"/>
          </a:p>
          <a:p>
            <a:pPr algn="ctr"/>
            <a:r>
              <a:rPr kumimoji="1" lang="ja-JP" altLang="en-US" sz="2400" spc="-150" dirty="0" smtClean="0"/>
              <a:t>いつもとなりにあるまち</a:t>
            </a:r>
            <a:endParaRPr kumimoji="1" lang="ja-JP" altLang="en-US" sz="2400" spc="-150" dirty="0"/>
          </a:p>
        </p:txBody>
      </p:sp>
      <p:sp>
        <p:nvSpPr>
          <p:cNvPr id="26" name="角丸四角形 25"/>
          <p:cNvSpPr/>
          <p:nvPr/>
        </p:nvSpPr>
        <p:spPr>
          <a:xfrm>
            <a:off x="258293" y="4621061"/>
            <a:ext cx="2944782" cy="1047983"/>
          </a:xfrm>
          <a:prstGeom prst="roundRect">
            <a:avLst>
              <a:gd name="adj" fmla="val 6301"/>
            </a:avLst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spc="-150" dirty="0" smtClean="0"/>
              <a:t>豊かな自然に親しめる緑あふれるまち</a:t>
            </a:r>
            <a:endParaRPr kumimoji="1" lang="ja-JP" altLang="en-US" sz="2400" spc="-15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214883" y="1382145"/>
            <a:ext cx="20489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A50021"/>
                </a:solidFill>
              </a:rPr>
              <a:t>歩行者天国化</a:t>
            </a:r>
            <a:endParaRPr kumimoji="1" lang="en-US" altLang="ja-JP" sz="2000" dirty="0" smtClean="0">
              <a:solidFill>
                <a:srgbClr val="A50021"/>
              </a:solidFill>
            </a:endParaRPr>
          </a:p>
          <a:p>
            <a:r>
              <a:rPr kumimoji="1" lang="ja-JP" altLang="en-US" sz="2000" dirty="0" smtClean="0">
                <a:solidFill>
                  <a:srgbClr val="A50021"/>
                </a:solidFill>
              </a:rPr>
              <a:t>ファサ－ドの統一</a:t>
            </a:r>
            <a:endParaRPr kumimoji="1" lang="ja-JP" altLang="en-US" sz="2000" dirty="0">
              <a:solidFill>
                <a:srgbClr val="A50021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203848" y="2011290"/>
            <a:ext cx="2662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A50021"/>
                </a:solidFill>
              </a:rPr>
              <a:t>木造校舎の保存、活用</a:t>
            </a:r>
            <a:endParaRPr kumimoji="1" lang="ja-JP" altLang="en-US" sz="2000" dirty="0">
              <a:solidFill>
                <a:srgbClr val="A50021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168660" y="2547842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FF6600"/>
                </a:solidFill>
              </a:rPr>
              <a:t>植物工場の設置</a:t>
            </a:r>
            <a:endParaRPr kumimoji="1" lang="ja-JP" altLang="en-US" sz="2000" dirty="0">
              <a:solidFill>
                <a:srgbClr val="FF660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168660" y="3100898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FF6600"/>
                </a:solidFill>
              </a:rPr>
              <a:t>食品加工業誘致</a:t>
            </a:r>
            <a:endParaRPr kumimoji="1" lang="ja-JP" altLang="en-US" sz="2000" dirty="0">
              <a:solidFill>
                <a:srgbClr val="FF6600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131840" y="3840900"/>
            <a:ext cx="2961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7030A0"/>
                </a:solidFill>
              </a:rPr>
              <a:t>分散する</a:t>
            </a:r>
            <a:r>
              <a:rPr kumimoji="1" lang="ja-JP" altLang="en-US" sz="2000" dirty="0" smtClean="0">
                <a:solidFill>
                  <a:srgbClr val="7030A0"/>
                </a:solidFill>
              </a:rPr>
              <a:t>公共</a:t>
            </a:r>
            <a:r>
              <a:rPr kumimoji="1" lang="ja-JP" altLang="en-US" sz="2000" dirty="0">
                <a:solidFill>
                  <a:srgbClr val="7030A0"/>
                </a:solidFill>
              </a:rPr>
              <a:t>施設の集約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131840" y="4723957"/>
            <a:ext cx="2755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006600"/>
                </a:solidFill>
              </a:rPr>
              <a:t>アダプト・ア・パーク制度</a:t>
            </a:r>
            <a:endParaRPr kumimoji="1" lang="ja-JP" altLang="en-US" sz="2000" dirty="0">
              <a:solidFill>
                <a:srgbClr val="006600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162926" y="5145052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006600"/>
                </a:solidFill>
              </a:rPr>
              <a:t>耕作放棄地利用</a:t>
            </a:r>
            <a:endParaRPr kumimoji="1" lang="ja-JP" altLang="en-US" sz="2000" dirty="0">
              <a:solidFill>
                <a:srgbClr val="006600"/>
              </a:solidFill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247855" y="5693385"/>
            <a:ext cx="2944782" cy="1047983"/>
          </a:xfrm>
          <a:prstGeom prst="roundRect">
            <a:avLst>
              <a:gd name="adj" fmla="val 6301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spc="-150" dirty="0" smtClean="0"/>
              <a:t>人もクルマものびのび</a:t>
            </a:r>
            <a:endParaRPr kumimoji="1" lang="en-US" altLang="ja-JP" sz="2400" spc="-150" dirty="0" smtClean="0"/>
          </a:p>
          <a:p>
            <a:pPr algn="ctr"/>
            <a:r>
              <a:rPr lang="ja-JP" altLang="en-US" sz="2400" spc="-150" dirty="0"/>
              <a:t>移動</a:t>
            </a:r>
            <a:r>
              <a:rPr lang="ja-JP" altLang="en-US" sz="2400" spc="-150" dirty="0" smtClean="0"/>
              <a:t>できるまち</a:t>
            </a:r>
            <a:endParaRPr kumimoji="1" lang="ja-JP" altLang="en-US" sz="2400" spc="-15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176940" y="587727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三</a:t>
            </a:r>
            <a:r>
              <a:rPr kumimoji="1" lang="ja-JP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路線整備</a:t>
            </a:r>
            <a:endParaRPr kumimoji="1" lang="ja-JP" alt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6817602" y="1625512"/>
            <a:ext cx="1970071" cy="952377"/>
          </a:xfrm>
          <a:prstGeom prst="roundRect">
            <a:avLst>
              <a:gd name="adj" fmla="val 11294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spc="-150" dirty="0" smtClean="0">
                <a:solidFill>
                  <a:srgbClr val="C00000"/>
                </a:solidFill>
              </a:rPr>
              <a:t>元気な商店街</a:t>
            </a:r>
            <a:endParaRPr kumimoji="1" lang="en-US" altLang="ja-JP" sz="2400" spc="-150" dirty="0" smtClean="0">
              <a:solidFill>
                <a:srgbClr val="C00000"/>
              </a:solidFill>
            </a:endParaRPr>
          </a:p>
          <a:p>
            <a:pPr algn="ctr"/>
            <a:r>
              <a:rPr kumimoji="1" lang="ja-JP" altLang="en-US" sz="2400" spc="-150" dirty="0" smtClean="0">
                <a:solidFill>
                  <a:srgbClr val="C00000"/>
                </a:solidFill>
              </a:rPr>
              <a:t>にぎわい</a:t>
            </a:r>
            <a:endParaRPr kumimoji="1" lang="ja-JP" altLang="en-US" sz="2400" spc="-150" dirty="0">
              <a:solidFill>
                <a:srgbClr val="C00000"/>
              </a:solidFill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817601" y="2826070"/>
            <a:ext cx="1970071" cy="949766"/>
          </a:xfrm>
          <a:prstGeom prst="roundRect">
            <a:avLst>
              <a:gd name="adj" fmla="val 11294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spc="-150" dirty="0" smtClean="0">
                <a:solidFill>
                  <a:srgbClr val="C00000"/>
                </a:solidFill>
              </a:rPr>
              <a:t>雇用創出</a:t>
            </a:r>
            <a:endParaRPr kumimoji="1" lang="ja-JP" altLang="en-US" sz="2400" spc="-150" dirty="0">
              <a:solidFill>
                <a:srgbClr val="C00000"/>
              </a:solidFill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6842957" y="5203544"/>
            <a:ext cx="1970071" cy="931000"/>
          </a:xfrm>
          <a:prstGeom prst="roundRect">
            <a:avLst>
              <a:gd name="adj" fmla="val 11294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spc="-150" dirty="0" smtClean="0">
                <a:solidFill>
                  <a:srgbClr val="C00000"/>
                </a:solidFill>
              </a:rPr>
              <a:t>利便性</a:t>
            </a:r>
            <a:endParaRPr kumimoji="1" lang="ja-JP" altLang="en-US" sz="2400" spc="-150" dirty="0">
              <a:solidFill>
                <a:srgbClr val="C00000"/>
              </a:solidFill>
            </a:endParaRPr>
          </a:p>
        </p:txBody>
      </p:sp>
      <p:sp>
        <p:nvSpPr>
          <p:cNvPr id="45" name="角丸四角形 44"/>
          <p:cNvSpPr/>
          <p:nvPr/>
        </p:nvSpPr>
        <p:spPr>
          <a:xfrm>
            <a:off x="6861402" y="4017221"/>
            <a:ext cx="1956717" cy="943999"/>
          </a:xfrm>
          <a:prstGeom prst="roundRect">
            <a:avLst>
              <a:gd name="adj" fmla="val 11294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spc="-150" dirty="0" smtClean="0">
                <a:solidFill>
                  <a:srgbClr val="C00000"/>
                </a:solidFill>
              </a:rPr>
              <a:t>誇れる郷土</a:t>
            </a:r>
            <a:endParaRPr kumimoji="1" lang="ja-JP" altLang="en-US" sz="2400" spc="-150" dirty="0">
              <a:solidFill>
                <a:srgbClr val="C00000"/>
              </a:solidFill>
            </a:endParaRPr>
          </a:p>
        </p:txBody>
      </p:sp>
      <p:cxnSp>
        <p:nvCxnSpPr>
          <p:cNvPr id="46" name="直線矢印コネクタ 45"/>
          <p:cNvCxnSpPr/>
          <p:nvPr/>
        </p:nvCxnSpPr>
        <p:spPr>
          <a:xfrm>
            <a:off x="5824025" y="2185387"/>
            <a:ext cx="905494" cy="2179717"/>
          </a:xfrm>
          <a:prstGeom prst="straightConnector1">
            <a:avLst/>
          </a:prstGeom>
          <a:ln w="76200" cap="flat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>
            <a:off x="5824025" y="1736088"/>
            <a:ext cx="905494" cy="353943"/>
          </a:xfrm>
          <a:prstGeom prst="straightConnector1">
            <a:avLst/>
          </a:prstGeom>
          <a:ln w="76200" cap="flat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>
            <a:stCxn id="31" idx="3"/>
          </p:cNvCxnSpPr>
          <p:nvPr/>
        </p:nvCxnSpPr>
        <p:spPr>
          <a:xfrm>
            <a:off x="5148689" y="2747897"/>
            <a:ext cx="1580830" cy="373364"/>
          </a:xfrm>
          <a:prstGeom prst="straightConnector1">
            <a:avLst/>
          </a:prstGeom>
          <a:ln w="76200" cap="flat">
            <a:solidFill>
              <a:srgbClr val="FF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>
            <a:stCxn id="31" idx="3"/>
          </p:cNvCxnSpPr>
          <p:nvPr/>
        </p:nvCxnSpPr>
        <p:spPr>
          <a:xfrm flipV="1">
            <a:off x="5148689" y="2185387"/>
            <a:ext cx="1580830" cy="562510"/>
          </a:xfrm>
          <a:prstGeom prst="straightConnector1">
            <a:avLst/>
          </a:prstGeom>
          <a:ln w="76200" cap="flat">
            <a:solidFill>
              <a:srgbClr val="FF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>
            <a:off x="5115638" y="3300953"/>
            <a:ext cx="1613881" cy="128047"/>
          </a:xfrm>
          <a:prstGeom prst="straightConnector1">
            <a:avLst/>
          </a:prstGeom>
          <a:ln w="76200" cap="flat">
            <a:solidFill>
              <a:srgbClr val="FF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>
            <a:off x="6027187" y="4057136"/>
            <a:ext cx="702332" cy="1488026"/>
          </a:xfrm>
          <a:prstGeom prst="straightConnector1">
            <a:avLst/>
          </a:prstGeom>
          <a:ln w="76200" cap="flat">
            <a:solidFill>
              <a:srgbClr val="7030A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flipV="1">
            <a:off x="5828533" y="4581129"/>
            <a:ext cx="900986" cy="542938"/>
          </a:xfrm>
          <a:prstGeom prst="straightConnector1">
            <a:avLst/>
          </a:prstGeom>
          <a:ln w="76200" cap="flat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>
            <a:stCxn id="43" idx="3"/>
          </p:cNvCxnSpPr>
          <p:nvPr/>
        </p:nvCxnSpPr>
        <p:spPr>
          <a:xfrm flipV="1">
            <a:off x="4644008" y="5805264"/>
            <a:ext cx="2085511" cy="272063"/>
          </a:xfrm>
          <a:prstGeom prst="straightConnector1">
            <a:avLst/>
          </a:prstGeom>
          <a:ln w="76200" cap="flat">
            <a:solidFill>
              <a:srgbClr val="4D4D4D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61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2292" y="1124744"/>
            <a:ext cx="5040560" cy="6197780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25152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現状</a:t>
            </a:r>
          </a:p>
        </p:txBody>
      </p:sp>
      <p:sp>
        <p:nvSpPr>
          <p:cNvPr id="48" name="角丸四角形 47"/>
          <p:cNvSpPr/>
          <p:nvPr/>
        </p:nvSpPr>
        <p:spPr>
          <a:xfrm>
            <a:off x="133164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コンセプト</a:t>
            </a:r>
          </a:p>
        </p:txBody>
      </p:sp>
      <p:sp>
        <p:nvSpPr>
          <p:cNvPr id="47" name="角丸四角形 46"/>
          <p:cNvSpPr/>
          <p:nvPr/>
        </p:nvSpPr>
        <p:spPr>
          <a:xfrm>
            <a:off x="241176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 smtClean="0">
                <a:solidFill>
                  <a:schemeClr val="lt1">
                    <a:alpha val="50000"/>
                  </a:schemeClr>
                </a:solidFill>
              </a:rPr>
              <a:t>重点計画</a:t>
            </a:r>
            <a:endParaRPr lang="ja-JP" altLang="en-US" spc="-150" dirty="0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497104" y="189299"/>
            <a:ext cx="1146904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補完</a:t>
            </a:r>
            <a:r>
              <a:rPr lang="ja-JP" altLang="en-US" spc="-150" dirty="0" smtClean="0">
                <a:solidFill>
                  <a:schemeClr val="lt1">
                    <a:alpha val="50000"/>
                  </a:schemeClr>
                </a:solidFill>
              </a:rPr>
              <a:t>計画</a:t>
            </a:r>
            <a:endParaRPr lang="ja-JP" altLang="en-US" spc="-150" dirty="0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4568247" y="189299"/>
            <a:ext cx="1146904" cy="1152128"/>
          </a:xfrm>
          <a:prstGeom prst="roundRect">
            <a:avLst>
              <a:gd name="adj" fmla="val 10677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ja-JP" altLang="en-US" spc="-150" dirty="0"/>
              <a:t>まとめ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93576" y="188640"/>
            <a:ext cx="8756848" cy="6480720"/>
          </a:xfrm>
          <a:prstGeom prst="rect">
            <a:avLst/>
          </a:prstGeom>
          <a:noFill/>
          <a:ln w="635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-90264" y="-99392"/>
            <a:ext cx="9324528" cy="10081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ja-JP" altLang="en-US" sz="3600" dirty="0"/>
              <a:t> </a:t>
            </a:r>
            <a:r>
              <a:rPr kumimoji="1" lang="ja-JP" altLang="en-US" sz="3600" dirty="0" smtClean="0"/>
              <a:t>● </a:t>
            </a:r>
            <a:r>
              <a:rPr lang="ja-JP" altLang="en-US" sz="3600" dirty="0"/>
              <a:t>重点</a:t>
            </a:r>
            <a:r>
              <a:rPr lang="ja-JP" altLang="en-US" sz="3600" dirty="0" smtClean="0"/>
              <a:t>計画という種まき</a:t>
            </a:r>
            <a:endParaRPr kumimoji="1" lang="ja-JP" altLang="en-US" sz="3600" dirty="0"/>
          </a:p>
        </p:txBody>
      </p:sp>
      <p:sp>
        <p:nvSpPr>
          <p:cNvPr id="11" name="正方形/長方形 10"/>
          <p:cNvSpPr/>
          <p:nvPr/>
        </p:nvSpPr>
        <p:spPr>
          <a:xfrm>
            <a:off x="6516216" y="-16351"/>
            <a:ext cx="26693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</a:rPr>
              <a:t>都市計画マスタープラン策定実習</a:t>
            </a:r>
            <a:r>
              <a:rPr lang="en-US" altLang="ja-JP" sz="1200" dirty="0">
                <a:solidFill>
                  <a:schemeClr val="bg1"/>
                </a:solidFill>
              </a:rPr>
              <a:t>2010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395536" y="1916832"/>
            <a:ext cx="2736304" cy="43204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中心商店街　修景</a:t>
            </a:r>
            <a:endParaRPr kumimoji="1" lang="ja-JP" altLang="en-US" sz="2400" dirty="0"/>
          </a:p>
        </p:txBody>
      </p:sp>
      <p:sp>
        <p:nvSpPr>
          <p:cNvPr id="25" name="角丸四角形 24"/>
          <p:cNvSpPr/>
          <p:nvPr/>
        </p:nvSpPr>
        <p:spPr>
          <a:xfrm>
            <a:off x="395536" y="3212976"/>
            <a:ext cx="3888432" cy="43204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中心市街地　車両進入制限</a:t>
            </a:r>
            <a:endParaRPr kumimoji="1" lang="ja-JP" altLang="en-US" sz="2400" dirty="0"/>
          </a:p>
        </p:txBody>
      </p:sp>
      <p:sp>
        <p:nvSpPr>
          <p:cNvPr id="26" name="角丸四角形 25"/>
          <p:cNvSpPr/>
          <p:nvPr/>
        </p:nvSpPr>
        <p:spPr>
          <a:xfrm>
            <a:off x="395536" y="4515976"/>
            <a:ext cx="3600400" cy="43204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荒川沖小　木造校舎保存</a:t>
            </a:r>
            <a:endParaRPr kumimoji="1" lang="ja-JP" altLang="en-US" sz="2400" dirty="0"/>
          </a:p>
        </p:txBody>
      </p:sp>
      <p:sp>
        <p:nvSpPr>
          <p:cNvPr id="27" name="角丸四角形 26"/>
          <p:cNvSpPr/>
          <p:nvPr/>
        </p:nvSpPr>
        <p:spPr>
          <a:xfrm>
            <a:off x="395536" y="5830281"/>
            <a:ext cx="3816424" cy="720080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植物工場をきっかけとした</a:t>
            </a:r>
            <a:endParaRPr kumimoji="1" lang="en-US" altLang="ja-JP" sz="2400" dirty="0" smtClean="0"/>
          </a:p>
          <a:p>
            <a:pPr algn="ctr"/>
            <a:r>
              <a:rPr lang="ja-JP" altLang="en-US" sz="2400" dirty="0"/>
              <a:t>商・農・</a:t>
            </a:r>
            <a:r>
              <a:rPr lang="ja-JP" altLang="en-US" sz="2400" dirty="0" smtClean="0"/>
              <a:t>工の産業連携</a:t>
            </a:r>
            <a:endParaRPr kumimoji="1" lang="ja-JP" altLang="en-US" sz="2400" dirty="0"/>
          </a:p>
        </p:txBody>
      </p:sp>
      <p:sp>
        <p:nvSpPr>
          <p:cNvPr id="28" name="角丸四角形 27"/>
          <p:cNvSpPr/>
          <p:nvPr/>
        </p:nvSpPr>
        <p:spPr>
          <a:xfrm>
            <a:off x="5925226" y="1916832"/>
            <a:ext cx="2736304" cy="432048"/>
          </a:xfrm>
          <a:prstGeom prst="roundRect">
            <a:avLst>
              <a:gd name="adj" fmla="val 50000"/>
            </a:avLst>
          </a:prstGeom>
          <a:solidFill>
            <a:srgbClr val="33339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公共施設の移転</a:t>
            </a:r>
            <a:endParaRPr kumimoji="1" lang="ja-JP" altLang="en-US" sz="2400" dirty="0"/>
          </a:p>
        </p:txBody>
      </p:sp>
      <p:sp>
        <p:nvSpPr>
          <p:cNvPr id="29" name="角丸四角形 28"/>
          <p:cNvSpPr/>
          <p:nvPr/>
        </p:nvSpPr>
        <p:spPr>
          <a:xfrm>
            <a:off x="6372200" y="3068960"/>
            <a:ext cx="2289330" cy="720080"/>
          </a:xfrm>
          <a:prstGeom prst="roundRect">
            <a:avLst>
              <a:gd name="adj" fmla="val 50000"/>
            </a:avLst>
          </a:prstGeom>
          <a:solidFill>
            <a:srgbClr val="0066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耕作放棄地の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有効利用</a:t>
            </a:r>
            <a:endParaRPr kumimoji="1" lang="ja-JP" altLang="en-US" sz="2400" dirty="0"/>
          </a:p>
        </p:txBody>
      </p:sp>
      <p:sp>
        <p:nvSpPr>
          <p:cNvPr id="30" name="角丸四角形 29"/>
          <p:cNvSpPr/>
          <p:nvPr/>
        </p:nvSpPr>
        <p:spPr>
          <a:xfrm>
            <a:off x="5171654" y="4515976"/>
            <a:ext cx="3489876" cy="432048"/>
          </a:xfrm>
          <a:prstGeom prst="roundRect">
            <a:avLst>
              <a:gd name="adj" fmla="val 50000"/>
            </a:avLst>
          </a:prstGeom>
          <a:solidFill>
            <a:srgbClr val="0066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アダプト・ア・パーク制度</a:t>
            </a:r>
            <a:endParaRPr kumimoji="1" lang="ja-JP" altLang="en-US" sz="2400" dirty="0"/>
          </a:p>
        </p:txBody>
      </p:sp>
      <p:sp>
        <p:nvSpPr>
          <p:cNvPr id="31" name="角丸四角形 30"/>
          <p:cNvSpPr/>
          <p:nvPr/>
        </p:nvSpPr>
        <p:spPr>
          <a:xfrm>
            <a:off x="5171654" y="5974297"/>
            <a:ext cx="3489876" cy="432048"/>
          </a:xfrm>
          <a:prstGeom prst="roundRect">
            <a:avLst>
              <a:gd name="adj" fmla="val 50000"/>
            </a:avLst>
          </a:prstGeom>
          <a:solidFill>
            <a:srgbClr val="4D4D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都市計画道路の整備</a:t>
            </a:r>
            <a:endParaRPr kumimoji="1" lang="ja-JP" altLang="en-US" sz="2400" dirty="0"/>
          </a:p>
        </p:txBody>
      </p:sp>
      <p:sp>
        <p:nvSpPr>
          <p:cNvPr id="21" name="角丸四角形 20"/>
          <p:cNvSpPr/>
          <p:nvPr/>
        </p:nvSpPr>
        <p:spPr>
          <a:xfrm>
            <a:off x="6372200" y="3068960"/>
            <a:ext cx="2289330" cy="720080"/>
          </a:xfrm>
          <a:prstGeom prst="roundRect">
            <a:avLst>
              <a:gd name="adj" fmla="val 50000"/>
            </a:avLst>
          </a:prstGeom>
          <a:solidFill>
            <a:srgbClr val="0066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耕作放棄地の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有効利用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6485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0.32292 0.199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99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0.22049 0.073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36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20469 0.198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990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0.2875 -0.1819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-909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-0.26615 0.325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16" y="1627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-0.37726 -0.157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72" y="-787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L -0.00434 -0.295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-147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L -0.24861 -0.0981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1" y="-490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L 0.00348 0.052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261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21" grpId="0" animBg="1"/>
      <p:bldP spid="21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2292" y="1124744"/>
            <a:ext cx="5040560" cy="6197780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8493">
            <a:off x="645296" y="3121499"/>
            <a:ext cx="2338363" cy="1689248"/>
          </a:xfrm>
          <a:prstGeom prst="rect">
            <a:avLst/>
          </a:prstGeom>
        </p:spPr>
      </p:pic>
      <p:pic>
        <p:nvPicPr>
          <p:cNvPr id="31" name="Picture 2" descr="C:\Users\fujiwara81\Desktop\マスプラ\土浦市役所(path)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6352">
            <a:off x="536342" y="4700027"/>
            <a:ext cx="2556271" cy="180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410" y="2503928"/>
            <a:ext cx="2209069" cy="165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3401">
            <a:off x="711166" y="1535880"/>
            <a:ext cx="2206625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433">
            <a:off x="6028599" y="1149232"/>
            <a:ext cx="2221444" cy="147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872700">
            <a:off x="6156670" y="4401560"/>
            <a:ext cx="2822894" cy="1719735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25152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現状</a:t>
            </a:r>
          </a:p>
        </p:txBody>
      </p:sp>
      <p:sp>
        <p:nvSpPr>
          <p:cNvPr id="48" name="角丸四角形 47"/>
          <p:cNvSpPr/>
          <p:nvPr/>
        </p:nvSpPr>
        <p:spPr>
          <a:xfrm>
            <a:off x="133164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コンセプト</a:t>
            </a:r>
          </a:p>
        </p:txBody>
      </p:sp>
      <p:sp>
        <p:nvSpPr>
          <p:cNvPr id="47" name="角丸四角形 46"/>
          <p:cNvSpPr/>
          <p:nvPr/>
        </p:nvSpPr>
        <p:spPr>
          <a:xfrm>
            <a:off x="241176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 smtClean="0">
                <a:solidFill>
                  <a:schemeClr val="lt1">
                    <a:alpha val="50000"/>
                  </a:schemeClr>
                </a:solidFill>
              </a:rPr>
              <a:t>重点計画</a:t>
            </a:r>
            <a:endParaRPr lang="ja-JP" altLang="en-US" spc="-150" dirty="0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497104" y="189299"/>
            <a:ext cx="1146904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補完</a:t>
            </a:r>
            <a:r>
              <a:rPr lang="ja-JP" altLang="en-US" spc="-150" dirty="0" smtClean="0">
                <a:solidFill>
                  <a:schemeClr val="lt1">
                    <a:alpha val="50000"/>
                  </a:schemeClr>
                </a:solidFill>
              </a:rPr>
              <a:t>計画</a:t>
            </a:r>
            <a:endParaRPr lang="ja-JP" altLang="en-US" spc="-150" dirty="0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4568247" y="189299"/>
            <a:ext cx="1146904" cy="1152128"/>
          </a:xfrm>
          <a:prstGeom prst="roundRect">
            <a:avLst>
              <a:gd name="adj" fmla="val 10677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ja-JP" altLang="en-US" spc="-150" dirty="0"/>
              <a:t>まとめ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93576" y="188640"/>
            <a:ext cx="8756848" cy="6480720"/>
          </a:xfrm>
          <a:prstGeom prst="rect">
            <a:avLst/>
          </a:prstGeom>
          <a:noFill/>
          <a:ln w="635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-90264" y="-99392"/>
            <a:ext cx="9324528" cy="10081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ja-JP" altLang="en-US" sz="3600" dirty="0"/>
              <a:t> </a:t>
            </a:r>
            <a:r>
              <a:rPr kumimoji="1" lang="ja-JP" altLang="en-US" sz="3600" dirty="0" smtClean="0"/>
              <a:t>● 花さかつちうら</a:t>
            </a:r>
            <a:endParaRPr kumimoji="1" lang="ja-JP" altLang="en-US" sz="3600" dirty="0"/>
          </a:p>
        </p:txBody>
      </p:sp>
      <p:sp>
        <p:nvSpPr>
          <p:cNvPr id="11" name="正方形/長方形 10"/>
          <p:cNvSpPr/>
          <p:nvPr/>
        </p:nvSpPr>
        <p:spPr>
          <a:xfrm>
            <a:off x="6516216" y="-16351"/>
            <a:ext cx="26693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</a:rPr>
              <a:t>都市計画マスタープラン策定実習</a:t>
            </a:r>
            <a:r>
              <a:rPr lang="en-US" altLang="ja-JP" sz="1200" dirty="0">
                <a:solidFill>
                  <a:schemeClr val="bg1"/>
                </a:solidFill>
              </a:rPr>
              <a:t>2010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  <p:pic>
        <p:nvPicPr>
          <p:cNvPr id="20" name="Picture 2" descr="C:\Users\yamamoto80\AppData\Local\Microsoft\Windows\Temporary Internet Files\Content.IE5\HRPM3T47\MC900222259[1].wm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45"/>
          <a:stretch/>
        </p:blipFill>
        <p:spPr bwMode="auto">
          <a:xfrm rot="167082">
            <a:off x="4602599" y="5091197"/>
            <a:ext cx="745246" cy="85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yamamoto80\AppData\Local\Microsoft\Windows\Temporary Internet Files\Content.IE5\HRPM3T47\MC900222259[1].wm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45"/>
          <a:stretch/>
        </p:blipFill>
        <p:spPr bwMode="auto">
          <a:xfrm>
            <a:off x="6034787" y="2747491"/>
            <a:ext cx="745246" cy="85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yamamoto80\AppData\Local\Microsoft\Windows\Temporary Internet Files\Content.IE5\HRPM3T47\MC900222259[1].wm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45"/>
          <a:stretch/>
        </p:blipFill>
        <p:spPr bwMode="auto">
          <a:xfrm rot="19521721">
            <a:off x="6260838" y="3904476"/>
            <a:ext cx="745246" cy="85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yamamoto80\AppData\Local\Microsoft\Windows\Temporary Internet Files\Content.IE5\HRPM3T47\MC900222259[1].wm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45"/>
          <a:stretch/>
        </p:blipFill>
        <p:spPr bwMode="auto">
          <a:xfrm rot="961283">
            <a:off x="3417899" y="5423576"/>
            <a:ext cx="745246" cy="85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雲 33"/>
          <p:cNvSpPr/>
          <p:nvPr/>
        </p:nvSpPr>
        <p:spPr>
          <a:xfrm rot="20722654">
            <a:off x="4533789" y="4090804"/>
            <a:ext cx="1639453" cy="942817"/>
          </a:xfrm>
          <a:prstGeom prst="cloud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latin typeface="HGP創英角ﾎﾟｯﾌﾟ体" pitchFamily="50" charset="-128"/>
                <a:ea typeface="HGP創英角ﾎﾟｯﾌﾟ体" pitchFamily="50" charset="-128"/>
              </a:rPr>
              <a:t>元気な商店街</a:t>
            </a:r>
            <a:endParaRPr kumimoji="1" lang="ja-JP" altLang="en-US" sz="20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5" name="雲 34"/>
          <p:cNvSpPr/>
          <p:nvPr/>
        </p:nvSpPr>
        <p:spPr>
          <a:xfrm rot="705647">
            <a:off x="4717822" y="3107445"/>
            <a:ext cx="1139731" cy="841678"/>
          </a:xfrm>
          <a:prstGeom prst="cloud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latin typeface="HGP創英角ﾎﾟｯﾌﾟ体" pitchFamily="50" charset="-128"/>
                <a:ea typeface="HGP創英角ﾎﾟｯﾌﾟ体" pitchFamily="50" charset="-128"/>
              </a:rPr>
              <a:t>雇用</a:t>
            </a:r>
            <a:endParaRPr lang="en-US" altLang="ja-JP" sz="2000" dirty="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kumimoji="1" lang="ja-JP" altLang="en-US" sz="2000" dirty="0">
                <a:latin typeface="HGP創英角ﾎﾟｯﾌﾟ体" pitchFamily="50" charset="-128"/>
                <a:ea typeface="HGP創英角ﾎﾟｯﾌﾟ体" pitchFamily="50" charset="-128"/>
              </a:rPr>
              <a:t>創出</a:t>
            </a:r>
          </a:p>
        </p:txBody>
      </p:sp>
      <p:sp>
        <p:nvSpPr>
          <p:cNvPr id="36" name="雲 35"/>
          <p:cNvSpPr/>
          <p:nvPr/>
        </p:nvSpPr>
        <p:spPr>
          <a:xfrm rot="21015034">
            <a:off x="2765370" y="3475167"/>
            <a:ext cx="1748360" cy="837313"/>
          </a:xfrm>
          <a:prstGeom prst="cloud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latin typeface="HGP創英角ﾎﾟｯﾌﾟ体" pitchFamily="50" charset="-128"/>
                <a:ea typeface="HGP創英角ﾎﾟｯﾌﾟ体" pitchFamily="50" charset="-128"/>
              </a:rPr>
              <a:t>にぎわい</a:t>
            </a:r>
            <a:endParaRPr kumimoji="1" lang="ja-JP" altLang="en-US" sz="20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7" name="雲 36"/>
          <p:cNvSpPr/>
          <p:nvPr/>
        </p:nvSpPr>
        <p:spPr>
          <a:xfrm>
            <a:off x="3436192" y="2300338"/>
            <a:ext cx="1674838" cy="970477"/>
          </a:xfrm>
          <a:prstGeom prst="cloud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latin typeface="HGP創英角ﾎﾟｯﾌﾟ体" pitchFamily="50" charset="-128"/>
                <a:ea typeface="HGP創英角ﾎﾟｯﾌﾟ体" pitchFamily="50" charset="-128"/>
              </a:rPr>
              <a:t>誇れる</a:t>
            </a:r>
            <a:endParaRPr kumimoji="1" lang="en-US" altLang="ja-JP" sz="2000" dirty="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lang="ja-JP" altLang="en-US" sz="2000" dirty="0"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r>
              <a:rPr lang="ja-JP" altLang="en-US" sz="2000" dirty="0" smtClean="0">
                <a:latin typeface="HGP創英角ﾎﾟｯﾌﾟ体" pitchFamily="50" charset="-128"/>
                <a:ea typeface="HGP創英角ﾎﾟｯﾌﾟ体" pitchFamily="50" charset="-128"/>
              </a:rPr>
              <a:t>　郷土</a:t>
            </a:r>
            <a:endParaRPr kumimoji="1" lang="ja-JP" altLang="en-US" sz="20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8" name="雲 37"/>
          <p:cNvSpPr/>
          <p:nvPr/>
        </p:nvSpPr>
        <p:spPr>
          <a:xfrm rot="981154">
            <a:off x="3184621" y="4645346"/>
            <a:ext cx="1459387" cy="720080"/>
          </a:xfrm>
          <a:prstGeom prst="cloud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latin typeface="HGP創英角ﾎﾟｯﾌﾟ体" pitchFamily="50" charset="-128"/>
                <a:ea typeface="HGP創英角ﾎﾟｯﾌﾟ体" pitchFamily="50" charset="-128"/>
              </a:rPr>
              <a:t>利便</a:t>
            </a:r>
            <a:r>
              <a:rPr kumimoji="1" lang="ja-JP" altLang="en-US" sz="2000" smtClean="0">
                <a:latin typeface="HGP創英角ﾎﾟｯﾌﾟ体" pitchFamily="50" charset="-128"/>
                <a:ea typeface="HGP創英角ﾎﾟｯﾌﾟ体" pitchFamily="50" charset="-128"/>
              </a:rPr>
              <a:t>性</a:t>
            </a:r>
            <a:endParaRPr kumimoji="1" lang="ja-JP" altLang="en-US" sz="20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39" name="Picture 2" descr="C:\Users\yamamoto80\AppData\Local\Microsoft\Windows\Temporary Internet Files\Content.IE5\HRPM3T47\MC900222259[1].wm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45"/>
          <a:stretch/>
        </p:blipFill>
        <p:spPr bwMode="auto">
          <a:xfrm rot="167082">
            <a:off x="2873998" y="1561821"/>
            <a:ext cx="745246" cy="85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yamamoto80\AppData\Local\Microsoft\Windows\Temporary Internet Files\Content.IE5\HRPM3T47\MC900222259[1].wm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45"/>
          <a:stretch/>
        </p:blipFill>
        <p:spPr bwMode="auto">
          <a:xfrm rot="1447601">
            <a:off x="3893905" y="1405013"/>
            <a:ext cx="745246" cy="85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yamamoto80\AppData\Local\Microsoft\Windows\Temporary Internet Files\Content.IE5\HRPM3T47\MC900222259[1].wm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45"/>
          <a:stretch/>
        </p:blipFill>
        <p:spPr bwMode="auto">
          <a:xfrm rot="167082">
            <a:off x="2670640" y="2535019"/>
            <a:ext cx="745246" cy="85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yamamoto80\AppData\Local\Microsoft\Windows\Temporary Internet Files\Content.IE5\HRPM3T47\MC900222259[1].wm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45"/>
          <a:stretch/>
        </p:blipFill>
        <p:spPr bwMode="auto">
          <a:xfrm rot="167082">
            <a:off x="4271385" y="3591334"/>
            <a:ext cx="745246" cy="85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41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2292" y="519119"/>
            <a:ext cx="5040560" cy="6197780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8493">
            <a:off x="645296" y="2515874"/>
            <a:ext cx="2338363" cy="1689248"/>
          </a:xfrm>
          <a:prstGeom prst="rect">
            <a:avLst/>
          </a:prstGeom>
        </p:spPr>
      </p:pic>
      <p:pic>
        <p:nvPicPr>
          <p:cNvPr id="31" name="Picture 2" descr="C:\Users\fujiwara81\Desktop\マスプラ\土浦市役所(path)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6352">
            <a:off x="536342" y="4094402"/>
            <a:ext cx="2556271" cy="180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410" y="1898303"/>
            <a:ext cx="2209069" cy="165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3401">
            <a:off x="711166" y="930255"/>
            <a:ext cx="2206625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433">
            <a:off x="6028599" y="543607"/>
            <a:ext cx="2221444" cy="147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872700">
            <a:off x="6156670" y="3795935"/>
            <a:ext cx="2822894" cy="1719735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6516216" y="-16351"/>
            <a:ext cx="26693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</a:rPr>
              <a:t>都市計画マスタープラン策定実習</a:t>
            </a:r>
            <a:r>
              <a:rPr lang="en-US" altLang="ja-JP" sz="1200" dirty="0">
                <a:solidFill>
                  <a:schemeClr val="bg1"/>
                </a:solidFill>
              </a:rPr>
              <a:t>2010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  <p:pic>
        <p:nvPicPr>
          <p:cNvPr id="20" name="Picture 2" descr="C:\Users\yamamoto80\AppData\Local\Microsoft\Windows\Temporary Internet Files\Content.IE5\HRPM3T47\MC900222259[1].wm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45"/>
          <a:stretch/>
        </p:blipFill>
        <p:spPr bwMode="auto">
          <a:xfrm rot="167082">
            <a:off x="4602599" y="4485572"/>
            <a:ext cx="745246" cy="85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yamamoto80\AppData\Local\Microsoft\Windows\Temporary Internet Files\Content.IE5\HRPM3T47\MC900222259[1].wm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45"/>
          <a:stretch/>
        </p:blipFill>
        <p:spPr bwMode="auto">
          <a:xfrm>
            <a:off x="6034787" y="2141866"/>
            <a:ext cx="745246" cy="85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yamamoto80\AppData\Local\Microsoft\Windows\Temporary Internet Files\Content.IE5\HRPM3T47\MC900222259[1].wm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45"/>
          <a:stretch/>
        </p:blipFill>
        <p:spPr bwMode="auto">
          <a:xfrm rot="19521721">
            <a:off x="6260838" y="3298851"/>
            <a:ext cx="745246" cy="85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yamamoto80\AppData\Local\Microsoft\Windows\Temporary Internet Files\Content.IE5\HRPM3T47\MC900222259[1].wm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45"/>
          <a:stretch/>
        </p:blipFill>
        <p:spPr bwMode="auto">
          <a:xfrm rot="961283">
            <a:off x="3417899" y="4817951"/>
            <a:ext cx="745246" cy="85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雲 33"/>
          <p:cNvSpPr/>
          <p:nvPr/>
        </p:nvSpPr>
        <p:spPr>
          <a:xfrm rot="20722654">
            <a:off x="4533789" y="3485179"/>
            <a:ext cx="1639453" cy="942817"/>
          </a:xfrm>
          <a:prstGeom prst="cloud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latin typeface="HGP創英角ﾎﾟｯﾌﾟ体" pitchFamily="50" charset="-128"/>
                <a:ea typeface="HGP創英角ﾎﾟｯﾌﾟ体" pitchFamily="50" charset="-128"/>
              </a:rPr>
              <a:t>元気な商店街</a:t>
            </a:r>
            <a:endParaRPr kumimoji="1" lang="ja-JP" altLang="en-US" sz="20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5" name="雲 34"/>
          <p:cNvSpPr/>
          <p:nvPr/>
        </p:nvSpPr>
        <p:spPr>
          <a:xfrm rot="705647">
            <a:off x="4717822" y="2501820"/>
            <a:ext cx="1139731" cy="841678"/>
          </a:xfrm>
          <a:prstGeom prst="cloud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latin typeface="HGP創英角ﾎﾟｯﾌﾟ体" pitchFamily="50" charset="-128"/>
                <a:ea typeface="HGP創英角ﾎﾟｯﾌﾟ体" pitchFamily="50" charset="-128"/>
              </a:rPr>
              <a:t>雇用</a:t>
            </a:r>
            <a:endParaRPr lang="en-US" altLang="ja-JP" sz="2000" dirty="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kumimoji="1" lang="ja-JP" altLang="en-US" sz="2000" dirty="0">
                <a:latin typeface="HGP創英角ﾎﾟｯﾌﾟ体" pitchFamily="50" charset="-128"/>
                <a:ea typeface="HGP創英角ﾎﾟｯﾌﾟ体" pitchFamily="50" charset="-128"/>
              </a:rPr>
              <a:t>創出</a:t>
            </a:r>
          </a:p>
        </p:txBody>
      </p:sp>
      <p:sp>
        <p:nvSpPr>
          <p:cNvPr id="36" name="雲 35"/>
          <p:cNvSpPr/>
          <p:nvPr/>
        </p:nvSpPr>
        <p:spPr>
          <a:xfrm rot="21015034">
            <a:off x="2765370" y="2869542"/>
            <a:ext cx="1748360" cy="837313"/>
          </a:xfrm>
          <a:prstGeom prst="cloud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latin typeface="HGP創英角ﾎﾟｯﾌﾟ体" pitchFamily="50" charset="-128"/>
                <a:ea typeface="HGP創英角ﾎﾟｯﾌﾟ体" pitchFamily="50" charset="-128"/>
              </a:rPr>
              <a:t>にぎわい</a:t>
            </a:r>
            <a:endParaRPr kumimoji="1" lang="ja-JP" altLang="en-US" sz="20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7" name="雲 36"/>
          <p:cNvSpPr/>
          <p:nvPr/>
        </p:nvSpPr>
        <p:spPr>
          <a:xfrm>
            <a:off x="3436192" y="1694713"/>
            <a:ext cx="1674838" cy="970477"/>
          </a:xfrm>
          <a:prstGeom prst="cloud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latin typeface="HGP創英角ﾎﾟｯﾌﾟ体" pitchFamily="50" charset="-128"/>
                <a:ea typeface="HGP創英角ﾎﾟｯﾌﾟ体" pitchFamily="50" charset="-128"/>
              </a:rPr>
              <a:t>誇れる</a:t>
            </a:r>
            <a:endParaRPr kumimoji="1" lang="en-US" altLang="ja-JP" sz="2000" dirty="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lang="ja-JP" altLang="en-US" sz="2000" dirty="0"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r>
              <a:rPr lang="ja-JP" altLang="en-US" sz="2000" dirty="0" smtClean="0">
                <a:latin typeface="HGP創英角ﾎﾟｯﾌﾟ体" pitchFamily="50" charset="-128"/>
                <a:ea typeface="HGP創英角ﾎﾟｯﾌﾟ体" pitchFamily="50" charset="-128"/>
              </a:rPr>
              <a:t>　郷土</a:t>
            </a:r>
            <a:endParaRPr kumimoji="1" lang="ja-JP" altLang="en-US" sz="20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8" name="雲 37"/>
          <p:cNvSpPr/>
          <p:nvPr/>
        </p:nvSpPr>
        <p:spPr>
          <a:xfrm rot="981154">
            <a:off x="3184621" y="4039721"/>
            <a:ext cx="1459387" cy="720080"/>
          </a:xfrm>
          <a:prstGeom prst="cloud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latin typeface="HGP創英角ﾎﾟｯﾌﾟ体" pitchFamily="50" charset="-128"/>
                <a:ea typeface="HGP創英角ﾎﾟｯﾌﾟ体" pitchFamily="50" charset="-128"/>
              </a:rPr>
              <a:t>利便</a:t>
            </a:r>
            <a:r>
              <a:rPr kumimoji="1" lang="ja-JP" altLang="en-US" sz="2000" smtClean="0">
                <a:latin typeface="HGP創英角ﾎﾟｯﾌﾟ体" pitchFamily="50" charset="-128"/>
                <a:ea typeface="HGP創英角ﾎﾟｯﾌﾟ体" pitchFamily="50" charset="-128"/>
              </a:rPr>
              <a:t>性</a:t>
            </a:r>
            <a:endParaRPr kumimoji="1" lang="ja-JP" altLang="en-US" sz="20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39" name="Picture 2" descr="C:\Users\yamamoto80\AppData\Local\Microsoft\Windows\Temporary Internet Files\Content.IE5\HRPM3T47\MC900222259[1].wm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45"/>
          <a:stretch/>
        </p:blipFill>
        <p:spPr bwMode="auto">
          <a:xfrm rot="167082">
            <a:off x="2873998" y="956196"/>
            <a:ext cx="745246" cy="85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yamamoto80\AppData\Local\Microsoft\Windows\Temporary Internet Files\Content.IE5\HRPM3T47\MC900222259[1].wm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45"/>
          <a:stretch/>
        </p:blipFill>
        <p:spPr bwMode="auto">
          <a:xfrm rot="1447601">
            <a:off x="3893905" y="799388"/>
            <a:ext cx="745246" cy="85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yamamoto80\AppData\Local\Microsoft\Windows\Temporary Internet Files\Content.IE5\HRPM3T47\MC900222259[1].wm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45"/>
          <a:stretch/>
        </p:blipFill>
        <p:spPr bwMode="auto">
          <a:xfrm rot="167082">
            <a:off x="2670640" y="1929394"/>
            <a:ext cx="745246" cy="85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yamamoto80\AppData\Local\Microsoft\Windows\Temporary Internet Files\Content.IE5\HRPM3T47\MC900222259[1].wm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45"/>
          <a:stretch/>
        </p:blipFill>
        <p:spPr bwMode="auto">
          <a:xfrm rot="167082">
            <a:off x="4271385" y="2985709"/>
            <a:ext cx="745246" cy="85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35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93576" y="188640"/>
            <a:ext cx="8756848" cy="6480720"/>
          </a:xfrm>
          <a:prstGeom prst="rect">
            <a:avLst/>
          </a:prstGeom>
          <a:noFill/>
          <a:ln w="635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-90264" y="-99392"/>
            <a:ext cx="9324528" cy="10081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dirty="0"/>
              <a:t> </a:t>
            </a:r>
            <a:r>
              <a:rPr kumimoji="1" lang="ja-JP" altLang="en-US" sz="3600" dirty="0" smtClean="0"/>
              <a:t>● 謝辞／参考文献</a:t>
            </a:r>
            <a:endParaRPr kumimoji="1" lang="ja-JP" altLang="en-US" sz="3600" dirty="0"/>
          </a:p>
        </p:txBody>
      </p:sp>
      <p:sp>
        <p:nvSpPr>
          <p:cNvPr id="27" name="正方形/長方形 26"/>
          <p:cNvSpPr/>
          <p:nvPr/>
        </p:nvSpPr>
        <p:spPr>
          <a:xfrm>
            <a:off x="6516216" y="-16351"/>
            <a:ext cx="26693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</a:rPr>
              <a:t>都市計画マスタープラン策定実習</a:t>
            </a:r>
            <a:r>
              <a:rPr lang="en-US" altLang="ja-JP" sz="1200" dirty="0">
                <a:solidFill>
                  <a:schemeClr val="bg1"/>
                </a:solidFill>
              </a:rPr>
              <a:t>2010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467544" y="2924944"/>
            <a:ext cx="990110" cy="432048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文献</a:t>
            </a:r>
            <a:endParaRPr kumimoji="1" lang="ja-JP" altLang="en-US" sz="2400" dirty="0"/>
          </a:p>
        </p:txBody>
      </p:sp>
      <p:sp>
        <p:nvSpPr>
          <p:cNvPr id="24" name="角丸四角形 23"/>
          <p:cNvSpPr/>
          <p:nvPr/>
        </p:nvSpPr>
        <p:spPr>
          <a:xfrm>
            <a:off x="467544" y="4629909"/>
            <a:ext cx="990110" cy="432048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URL</a:t>
            </a:r>
            <a:endParaRPr kumimoji="1" lang="ja-JP" altLang="en-US" sz="2400" dirty="0"/>
          </a:p>
        </p:txBody>
      </p:sp>
      <p:sp>
        <p:nvSpPr>
          <p:cNvPr id="2" name="正方形/長方形 1"/>
          <p:cNvSpPr/>
          <p:nvPr/>
        </p:nvSpPr>
        <p:spPr>
          <a:xfrm>
            <a:off x="611560" y="3419128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spc="-150" dirty="0"/>
              <a:t>日本経済</a:t>
            </a:r>
            <a:r>
              <a:rPr lang="ja-JP" altLang="en-US" sz="2000" spc="-150" dirty="0" smtClean="0"/>
              <a:t>新聞、</a:t>
            </a:r>
            <a:r>
              <a:rPr lang="en-US" altLang="ja-JP" sz="2000" spc="-150" dirty="0" smtClean="0"/>
              <a:t>『</a:t>
            </a:r>
            <a:r>
              <a:rPr lang="ja-JP" altLang="en-US" sz="2000" spc="-150" dirty="0" smtClean="0"/>
              <a:t>植物工場 見てみて</a:t>
            </a:r>
            <a:r>
              <a:rPr lang="en-US" altLang="ja-JP" sz="2000" spc="-150" dirty="0" smtClean="0"/>
              <a:t>』</a:t>
            </a:r>
            <a:r>
              <a:rPr lang="ja-JP" altLang="en-US" sz="2000" spc="-150" dirty="0" smtClean="0"/>
              <a:t> （</a:t>
            </a:r>
            <a:r>
              <a:rPr lang="en-US" altLang="ja-JP" sz="2000" spc="-150" dirty="0" smtClean="0"/>
              <a:t>2010</a:t>
            </a:r>
            <a:r>
              <a:rPr lang="ja-JP" altLang="en-US" sz="2000" spc="-150" dirty="0" smtClean="0"/>
              <a:t>年</a:t>
            </a:r>
            <a:r>
              <a:rPr lang="en-US" altLang="ja-JP" sz="2000" spc="-150" dirty="0" smtClean="0"/>
              <a:t>1</a:t>
            </a:r>
            <a:r>
              <a:rPr lang="ja-JP" altLang="en-US" sz="2000" spc="-150" dirty="0" smtClean="0"/>
              <a:t>月</a:t>
            </a:r>
            <a:r>
              <a:rPr lang="en-US" altLang="ja-JP" sz="2000" spc="-150" dirty="0" smtClean="0"/>
              <a:t>21</a:t>
            </a:r>
            <a:r>
              <a:rPr lang="ja-JP" altLang="en-US" sz="2000" spc="-150" dirty="0" smtClean="0"/>
              <a:t>日）</a:t>
            </a:r>
            <a:endParaRPr lang="en-US" altLang="ja-JP" sz="2000" spc="-150" dirty="0" smtClean="0"/>
          </a:p>
          <a:p>
            <a:r>
              <a:rPr lang="ja-JP" altLang="en-US" sz="2000" spc="-150" dirty="0" smtClean="0"/>
              <a:t>茨城県土浦市、</a:t>
            </a:r>
            <a:r>
              <a:rPr lang="en-US" altLang="ja-JP" sz="2000" spc="-150" dirty="0" smtClean="0"/>
              <a:t>『</a:t>
            </a:r>
            <a:r>
              <a:rPr lang="ja-JP" altLang="en-US" sz="2000" spc="-150" dirty="0" smtClean="0"/>
              <a:t>第</a:t>
            </a:r>
            <a:r>
              <a:rPr lang="en-US" altLang="ja-JP" sz="2000" spc="-150" dirty="0" smtClean="0"/>
              <a:t>7</a:t>
            </a:r>
            <a:r>
              <a:rPr lang="ja-JP" altLang="en-US" sz="2000" spc="-150" dirty="0" smtClean="0"/>
              <a:t>次土浦市総合計画</a:t>
            </a:r>
            <a:r>
              <a:rPr lang="en-US" altLang="ja-JP" sz="2000" spc="-150" dirty="0" smtClean="0"/>
              <a:t>』</a:t>
            </a:r>
            <a:r>
              <a:rPr lang="ja-JP" altLang="en-US" sz="2000" spc="-150" dirty="0" smtClean="0"/>
              <a:t> （</a:t>
            </a:r>
            <a:r>
              <a:rPr lang="en-US" altLang="ja-JP" sz="2000" spc="-150" dirty="0" smtClean="0"/>
              <a:t>2008</a:t>
            </a:r>
            <a:r>
              <a:rPr lang="ja-JP" altLang="en-US" sz="2000" spc="-150" dirty="0" smtClean="0"/>
              <a:t>年</a:t>
            </a:r>
            <a:r>
              <a:rPr lang="en-US" altLang="ja-JP" sz="2000" spc="-150" dirty="0"/>
              <a:t>3</a:t>
            </a:r>
            <a:r>
              <a:rPr lang="ja-JP" altLang="en-US" sz="2000" spc="-150" dirty="0"/>
              <a:t>月</a:t>
            </a:r>
            <a:r>
              <a:rPr lang="ja-JP" altLang="en-US" sz="2000" spc="-150" dirty="0" smtClean="0"/>
              <a:t>）</a:t>
            </a:r>
            <a:endParaRPr lang="ja-JP" altLang="en-US" sz="2000" spc="-150" dirty="0"/>
          </a:p>
        </p:txBody>
      </p:sp>
      <p:sp>
        <p:nvSpPr>
          <p:cNvPr id="3" name="正方形/長方形 2"/>
          <p:cNvSpPr/>
          <p:nvPr/>
        </p:nvSpPr>
        <p:spPr>
          <a:xfrm>
            <a:off x="611560" y="5057889"/>
            <a:ext cx="793191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 smtClean="0"/>
              <a:t>全国郷土紙連合</a:t>
            </a:r>
            <a:r>
              <a:rPr lang="en-US" altLang="ja-JP" sz="2000" dirty="0"/>
              <a:t>(http://www.kyodoshi.com</a:t>
            </a:r>
            <a:r>
              <a:rPr lang="en-US" altLang="ja-JP" sz="2000" dirty="0" smtClean="0"/>
              <a:t>/)</a:t>
            </a:r>
            <a:r>
              <a:rPr lang="ja-JP" altLang="en-US" sz="2000" dirty="0" err="1" smtClean="0"/>
              <a:t>、</a:t>
            </a:r>
            <a:r>
              <a:rPr lang="en-US" altLang="ja-JP" sz="2000" dirty="0" smtClean="0"/>
              <a:t>2011.1.22</a:t>
            </a:r>
          </a:p>
          <a:p>
            <a:r>
              <a:rPr lang="ja-JP" altLang="en-US" sz="2000" dirty="0" smtClean="0"/>
              <a:t>ショッピングモール ザ・モール</a:t>
            </a:r>
            <a:r>
              <a:rPr lang="en-US" altLang="ja-JP" sz="2000" dirty="0" smtClean="0"/>
              <a:t>505</a:t>
            </a:r>
            <a:r>
              <a:rPr lang="ja-JP" altLang="en-US" sz="2000" dirty="0" err="1" smtClean="0"/>
              <a:t>、</a:t>
            </a:r>
            <a:r>
              <a:rPr lang="en-US" altLang="ja-JP" sz="2000" dirty="0" smtClean="0"/>
              <a:t>http://www.mall505.co.jp/</a:t>
            </a:r>
            <a:r>
              <a:rPr lang="ja-JP" altLang="en-US" sz="2000" dirty="0" err="1" smtClean="0"/>
              <a:t>、</a:t>
            </a:r>
            <a:r>
              <a:rPr lang="en-US" altLang="ja-JP" sz="2000" dirty="0" smtClean="0"/>
              <a:t>2011.1.22</a:t>
            </a:r>
          </a:p>
          <a:p>
            <a:r>
              <a:rPr lang="en-US" altLang="ja-JP" sz="2000" dirty="0" smtClean="0"/>
              <a:t>Google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Map</a:t>
            </a:r>
            <a:r>
              <a:rPr lang="ja-JP" altLang="en-US" sz="2000" dirty="0" err="1" smtClean="0"/>
              <a:t>、</a:t>
            </a:r>
            <a:r>
              <a:rPr lang="en-US" altLang="ja-JP" sz="2000" dirty="0" smtClean="0"/>
              <a:t>http://maps.google.co.jp/</a:t>
            </a:r>
            <a:r>
              <a:rPr lang="ja-JP" altLang="en-US" sz="2000" dirty="0" err="1" smtClean="0"/>
              <a:t>、</a:t>
            </a:r>
            <a:r>
              <a:rPr lang="en-US" altLang="ja-JP" sz="2000" dirty="0" smtClean="0"/>
              <a:t>2010.12.24</a:t>
            </a:r>
          </a:p>
          <a:p>
            <a:endParaRPr lang="ja-JP" altLang="en-US" sz="2000" dirty="0"/>
          </a:p>
        </p:txBody>
      </p:sp>
      <p:sp>
        <p:nvSpPr>
          <p:cNvPr id="12" name="角丸四角形 11"/>
          <p:cNvSpPr/>
          <p:nvPr/>
        </p:nvSpPr>
        <p:spPr>
          <a:xfrm>
            <a:off x="467544" y="1280954"/>
            <a:ext cx="990110" cy="432048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謝辞</a:t>
            </a:r>
            <a:endParaRPr kumimoji="1" lang="ja-JP" altLang="en-US" sz="2400" dirty="0"/>
          </a:p>
        </p:txBody>
      </p:sp>
      <p:sp>
        <p:nvSpPr>
          <p:cNvPr id="13" name="正方形/長方形 12"/>
          <p:cNvSpPr/>
          <p:nvPr/>
        </p:nvSpPr>
        <p:spPr>
          <a:xfrm>
            <a:off x="616943" y="1857018"/>
            <a:ext cx="82755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 smtClean="0"/>
              <a:t>今回のマスタープラン策定実習にあたって貴重なお話と資料をいただいた</a:t>
            </a:r>
            <a:endParaRPr lang="en-US" altLang="ja-JP" sz="2000" dirty="0" smtClean="0"/>
          </a:p>
          <a:p>
            <a:r>
              <a:rPr lang="ja-JP" altLang="en-US" sz="2000" dirty="0" smtClean="0"/>
              <a:t>土浦市商工会議所商工振興課主査・菅原信司さまに厚く御礼申し上げます。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0050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yamamoto80\AppData\Local\Microsoft\Windows\Temporary Internet Files\Content.IE5\EIY1U0DN\MP900399632[1].jpg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60" y="-108057"/>
            <a:ext cx="8923636" cy="713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93576" y="188640"/>
            <a:ext cx="8756848" cy="6480720"/>
          </a:xfrm>
          <a:prstGeom prst="rect">
            <a:avLst/>
          </a:prstGeom>
          <a:noFill/>
          <a:ln w="635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21325" y="2852936"/>
            <a:ext cx="81067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400" b="1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教科書体" pitchFamily="17" charset="-128"/>
                <a:ea typeface="HG教科書体" pitchFamily="17" charset="-128"/>
              </a:rPr>
              <a:t>ご清聴ありがとうございました</a:t>
            </a:r>
          </a:p>
        </p:txBody>
      </p:sp>
    </p:spTree>
    <p:extLst>
      <p:ext uri="{BB962C8B-B14F-4D97-AF65-F5344CB8AC3E}">
        <p14:creationId xmlns:p14="http://schemas.microsoft.com/office/powerpoint/2010/main" val="429363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25152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現状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4568247" y="189299"/>
            <a:ext cx="1146904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 smtClean="0">
                <a:solidFill>
                  <a:schemeClr val="lt1">
                    <a:alpha val="50000"/>
                  </a:schemeClr>
                </a:solidFill>
              </a:rPr>
              <a:t>まとめ</a:t>
            </a:r>
            <a:endParaRPr lang="ja-JP" altLang="en-US" spc="-150" dirty="0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497104" y="189299"/>
            <a:ext cx="1146904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補完</a:t>
            </a:r>
            <a:r>
              <a:rPr lang="ja-JP" altLang="en-US" spc="-150" dirty="0" smtClean="0">
                <a:solidFill>
                  <a:schemeClr val="lt1">
                    <a:alpha val="50000"/>
                  </a:schemeClr>
                </a:solidFill>
              </a:rPr>
              <a:t>計画</a:t>
            </a:r>
            <a:endParaRPr lang="ja-JP" altLang="en-US" spc="-150" dirty="0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241176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 smtClean="0">
                <a:solidFill>
                  <a:schemeClr val="lt1">
                    <a:alpha val="50000"/>
                  </a:schemeClr>
                </a:solidFill>
              </a:rPr>
              <a:t>重点計画</a:t>
            </a:r>
            <a:endParaRPr lang="ja-JP" altLang="en-US" spc="-150" dirty="0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33164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ja-JP" altLang="en-US" spc="-150" dirty="0"/>
              <a:t>コンセプト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93576" y="188640"/>
            <a:ext cx="8756848" cy="6480720"/>
          </a:xfrm>
          <a:prstGeom prst="rect">
            <a:avLst/>
          </a:prstGeom>
          <a:noFill/>
          <a:ln w="635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-90264" y="-99392"/>
            <a:ext cx="9324528" cy="10081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ja-JP" altLang="en-US" sz="3600" dirty="0"/>
              <a:t> </a:t>
            </a:r>
            <a:r>
              <a:rPr kumimoji="1" lang="ja-JP" altLang="en-US" sz="3600" dirty="0" smtClean="0"/>
              <a:t>● コンセプト／目標都市像</a:t>
            </a:r>
            <a:endParaRPr kumimoji="1" lang="ja-JP" altLang="en-US" sz="3600" dirty="0"/>
          </a:p>
        </p:txBody>
      </p:sp>
      <p:sp>
        <p:nvSpPr>
          <p:cNvPr id="11" name="正方形/長方形 10"/>
          <p:cNvSpPr/>
          <p:nvPr/>
        </p:nvSpPr>
        <p:spPr>
          <a:xfrm>
            <a:off x="6516216" y="-16351"/>
            <a:ext cx="26693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</a:rPr>
              <a:t>都市計画マスタープラン策定実習</a:t>
            </a:r>
            <a:r>
              <a:rPr lang="en-US" altLang="ja-JP" sz="1200" dirty="0">
                <a:solidFill>
                  <a:schemeClr val="bg1"/>
                </a:solidFill>
              </a:rPr>
              <a:t>2010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1639" y="2596532"/>
            <a:ext cx="3312369" cy="4072828"/>
          </a:xfrm>
          <a:prstGeom prst="rect">
            <a:avLst/>
          </a:prstGeom>
        </p:spPr>
      </p:pic>
      <p:sp>
        <p:nvSpPr>
          <p:cNvPr id="25" name="雲 24"/>
          <p:cNvSpPr/>
          <p:nvPr/>
        </p:nvSpPr>
        <p:spPr>
          <a:xfrm>
            <a:off x="2516524" y="4601514"/>
            <a:ext cx="1008870" cy="648072"/>
          </a:xfrm>
          <a:prstGeom prst="cloud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latin typeface="HGP創英角ﾎﾟｯﾌﾟ体" pitchFamily="50" charset="-128"/>
                <a:ea typeface="HGP創英角ﾎﾟｯﾌﾟ体" pitchFamily="50" charset="-128"/>
              </a:rPr>
              <a:t>元気な商店街</a:t>
            </a:r>
            <a:endParaRPr kumimoji="1" lang="ja-JP" altLang="en-US" sz="12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6" name="雲 25"/>
          <p:cNvSpPr/>
          <p:nvPr/>
        </p:nvSpPr>
        <p:spPr>
          <a:xfrm>
            <a:off x="3060203" y="3819850"/>
            <a:ext cx="1008870" cy="648072"/>
          </a:xfrm>
          <a:prstGeom prst="cloud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latin typeface="HGP創英角ﾎﾟｯﾌﾟ体" pitchFamily="50" charset="-128"/>
                <a:ea typeface="HGP創英角ﾎﾟｯﾌﾟ体" pitchFamily="50" charset="-128"/>
              </a:rPr>
              <a:t>雇用</a:t>
            </a:r>
            <a:endParaRPr lang="en-US" altLang="ja-JP" sz="1200" dirty="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kumimoji="1" lang="ja-JP" altLang="en-US" sz="1200" dirty="0">
                <a:latin typeface="HGP創英角ﾎﾟｯﾌﾟ体" pitchFamily="50" charset="-128"/>
                <a:ea typeface="HGP創英角ﾎﾟｯﾌﾟ体" pitchFamily="50" charset="-128"/>
              </a:rPr>
              <a:t>創出</a:t>
            </a:r>
          </a:p>
        </p:txBody>
      </p:sp>
      <p:sp>
        <p:nvSpPr>
          <p:cNvPr id="27" name="雲 26"/>
          <p:cNvSpPr/>
          <p:nvPr/>
        </p:nvSpPr>
        <p:spPr>
          <a:xfrm>
            <a:off x="1754916" y="4013456"/>
            <a:ext cx="1185264" cy="648072"/>
          </a:xfrm>
          <a:prstGeom prst="cloud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latin typeface="HGP創英角ﾎﾟｯﾌﾟ体" pitchFamily="50" charset="-128"/>
                <a:ea typeface="HGP創英角ﾎﾟｯﾌﾟ体" pitchFamily="50" charset="-128"/>
              </a:rPr>
              <a:t>にぎわい</a:t>
            </a:r>
            <a:endParaRPr kumimoji="1" lang="ja-JP" altLang="en-US" sz="12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8" name="雲 27"/>
          <p:cNvSpPr/>
          <p:nvPr/>
        </p:nvSpPr>
        <p:spPr>
          <a:xfrm>
            <a:off x="1889800" y="3104964"/>
            <a:ext cx="1185264" cy="648072"/>
          </a:xfrm>
          <a:prstGeom prst="cloud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latin typeface="HGP創英角ﾎﾟｯﾌﾟ体" pitchFamily="50" charset="-128"/>
                <a:ea typeface="HGP創英角ﾎﾟｯﾌﾟ体" pitchFamily="50" charset="-128"/>
              </a:rPr>
              <a:t>誇れる</a:t>
            </a:r>
            <a:endParaRPr kumimoji="1" lang="en-US" altLang="ja-JP" sz="1200" dirty="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lang="ja-JP" altLang="en-US" sz="1200" dirty="0"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r>
              <a:rPr lang="ja-JP" altLang="en-US" sz="1200" dirty="0" smtClean="0">
                <a:latin typeface="HGP創英角ﾎﾟｯﾌﾟ体" pitchFamily="50" charset="-128"/>
                <a:ea typeface="HGP創英角ﾎﾟｯﾌﾟ体" pitchFamily="50" charset="-128"/>
              </a:rPr>
              <a:t>　郷土</a:t>
            </a:r>
            <a:endParaRPr kumimoji="1" lang="ja-JP" altLang="en-US" sz="12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9" name="雲 28"/>
          <p:cNvSpPr/>
          <p:nvPr/>
        </p:nvSpPr>
        <p:spPr>
          <a:xfrm>
            <a:off x="2048519" y="5330799"/>
            <a:ext cx="1011684" cy="648072"/>
          </a:xfrm>
          <a:prstGeom prst="cloud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latin typeface="HGP創英角ﾎﾟｯﾌﾟ体" pitchFamily="50" charset="-128"/>
                <a:ea typeface="HGP創英角ﾎﾟｯﾌﾟ体" pitchFamily="50" charset="-128"/>
              </a:rPr>
              <a:t>利便性</a:t>
            </a:r>
            <a:endParaRPr kumimoji="1" lang="ja-JP" altLang="en-US" sz="12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1152774" y="2658133"/>
            <a:ext cx="3474827" cy="2712907"/>
            <a:chOff x="1152774" y="2658133"/>
            <a:chExt cx="3474827" cy="2712907"/>
          </a:xfrm>
        </p:grpSpPr>
        <p:sp>
          <p:nvSpPr>
            <p:cNvPr id="31" name="雲 30"/>
            <p:cNvSpPr/>
            <p:nvPr/>
          </p:nvSpPr>
          <p:spPr>
            <a:xfrm rot="21161021">
              <a:off x="1152774" y="2658133"/>
              <a:ext cx="1008870" cy="648072"/>
            </a:xfrm>
            <a:prstGeom prst="cloud">
              <a:avLst/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b="1" dirty="0"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32" name="雲 31"/>
            <p:cNvSpPr/>
            <p:nvPr/>
          </p:nvSpPr>
          <p:spPr>
            <a:xfrm rot="20415161">
              <a:off x="3618731" y="4722968"/>
              <a:ext cx="1008870" cy="648072"/>
            </a:xfrm>
            <a:prstGeom prst="cloud">
              <a:avLst/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b="1" dirty="0"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959261" y="3088344"/>
            <a:ext cx="3163905" cy="2998658"/>
            <a:chOff x="959261" y="3088344"/>
            <a:chExt cx="3163905" cy="2998658"/>
          </a:xfrm>
        </p:grpSpPr>
        <p:sp>
          <p:nvSpPr>
            <p:cNvPr id="34" name="雲 33"/>
            <p:cNvSpPr/>
            <p:nvPr/>
          </p:nvSpPr>
          <p:spPr>
            <a:xfrm rot="1943351">
              <a:off x="3099604" y="5438930"/>
              <a:ext cx="1008870" cy="648072"/>
            </a:xfrm>
            <a:prstGeom prst="cloud">
              <a:avLst/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b="1" dirty="0"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35" name="雲 34"/>
            <p:cNvSpPr/>
            <p:nvPr/>
          </p:nvSpPr>
          <p:spPr>
            <a:xfrm rot="1991028">
              <a:off x="3114296" y="3088344"/>
              <a:ext cx="1008870" cy="648072"/>
            </a:xfrm>
            <a:prstGeom prst="cloud">
              <a:avLst/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b="1" dirty="0"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36" name="雲 35"/>
            <p:cNvSpPr/>
            <p:nvPr/>
          </p:nvSpPr>
          <p:spPr>
            <a:xfrm rot="1199539">
              <a:off x="959261" y="3475144"/>
              <a:ext cx="1008870" cy="648072"/>
            </a:xfrm>
            <a:prstGeom prst="cloud">
              <a:avLst/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b="1" dirty="0"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</p:grpSp>
      <p:sp>
        <p:nvSpPr>
          <p:cNvPr id="2" name="角丸四角形 1"/>
          <p:cNvSpPr/>
          <p:nvPr/>
        </p:nvSpPr>
        <p:spPr>
          <a:xfrm>
            <a:off x="4778042" y="2996952"/>
            <a:ext cx="4050527" cy="86409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目標年次：</a:t>
            </a:r>
            <a:r>
              <a:rPr lang="en-US" altLang="ja-JP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2030</a:t>
            </a:r>
            <a:r>
              <a:rPr lang="ja-JP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（平成</a:t>
            </a:r>
            <a:r>
              <a:rPr lang="en-US" altLang="ja-JP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</a:t>
            </a:r>
            <a:r>
              <a:rPr lang="ja-JP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）年</a:t>
            </a:r>
            <a:endParaRPr lang="en-US" altLang="ja-JP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目標人口：</a:t>
            </a:r>
            <a:r>
              <a:rPr lang="en-US" altLang="ja-JP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ja-JP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万</a:t>
            </a:r>
            <a:r>
              <a:rPr lang="en-US" altLang="ja-JP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4000</a:t>
            </a:r>
            <a:r>
              <a:rPr lang="ja-JP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</a:t>
            </a:r>
            <a:r>
              <a:rPr lang="ja-JP" altLang="en-US" sz="1400" b="1" dirty="0">
                <a:solidFill>
                  <a:schemeClr val="tx1"/>
                </a:solidFill>
              </a:rPr>
              <a:t>（現状維持</a:t>
            </a:r>
            <a:r>
              <a:rPr lang="ja-JP" altLang="en-US" sz="1400" b="1" dirty="0" smtClean="0">
                <a:solidFill>
                  <a:schemeClr val="tx1"/>
                </a:solidFill>
              </a:rPr>
              <a:t>）</a:t>
            </a:r>
            <a:endParaRPr lang="ja-JP" altLang="en-US" sz="1400" b="1" dirty="0">
              <a:solidFill>
                <a:schemeClr val="tx1"/>
              </a:solidFill>
            </a:endParaRP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467544" y="1438072"/>
            <a:ext cx="306045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ja-JP" altLang="en-US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・現状課題の解決</a:t>
            </a:r>
            <a:endParaRPr kumimoji="1" lang="en-US" altLang="ja-JP" sz="28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ja-JP" altLang="en-US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・潜在性の引き出し</a:t>
            </a:r>
            <a:endParaRPr kumimoji="1" lang="ja-JP" altLang="en-US" sz="28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ストライプ矢印 2"/>
          <p:cNvSpPr/>
          <p:nvPr/>
        </p:nvSpPr>
        <p:spPr>
          <a:xfrm>
            <a:off x="4053783" y="1662807"/>
            <a:ext cx="806250" cy="720080"/>
          </a:xfrm>
          <a:prstGeom prst="stripedRightArrow">
            <a:avLst>
              <a:gd name="adj1" fmla="val 54931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4892609" y="1412776"/>
            <a:ext cx="408958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ja-JP" altLang="en-US" sz="32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「つちうら」に</a:t>
            </a:r>
            <a:endParaRPr kumimoji="1" lang="en-US" altLang="ja-JP" sz="3200" dirty="0" smtClean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ja-JP" altLang="en-US" sz="32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花（華）を咲かせたい！</a:t>
            </a:r>
            <a:endParaRPr kumimoji="1" lang="ja-JP" altLang="en-US" sz="3200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0976" y="4013457"/>
            <a:ext cx="4050527" cy="245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上矢印 40"/>
          <p:cNvSpPr/>
          <p:nvPr/>
        </p:nvSpPr>
        <p:spPr>
          <a:xfrm>
            <a:off x="8018011" y="4601514"/>
            <a:ext cx="288032" cy="321860"/>
          </a:xfrm>
          <a:prstGeom prst="upArrow">
            <a:avLst>
              <a:gd name="adj1" fmla="val 37672"/>
              <a:gd name="adj2" fmla="val 58639"/>
            </a:avLst>
          </a:prstGeom>
          <a:solidFill>
            <a:srgbClr val="FFFF00"/>
          </a:solidFill>
          <a:ln w="190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50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正方形/長方形 50"/>
          <p:cNvSpPr/>
          <p:nvPr/>
        </p:nvSpPr>
        <p:spPr>
          <a:xfrm>
            <a:off x="683568" y="5661247"/>
            <a:ext cx="7920880" cy="936105"/>
          </a:xfrm>
          <a:prstGeom prst="rect">
            <a:avLst/>
          </a:prstGeom>
          <a:solidFill>
            <a:srgbClr val="FF99FF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683568" y="2492896"/>
            <a:ext cx="7920880" cy="2880320"/>
          </a:xfrm>
          <a:prstGeom prst="rect">
            <a:avLst/>
          </a:prstGeom>
          <a:solidFill>
            <a:srgbClr val="FF99FF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25152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現状</a:t>
            </a:r>
          </a:p>
        </p:txBody>
      </p:sp>
      <p:sp>
        <p:nvSpPr>
          <p:cNvPr id="47" name="角丸四角形 46"/>
          <p:cNvSpPr/>
          <p:nvPr/>
        </p:nvSpPr>
        <p:spPr>
          <a:xfrm>
            <a:off x="241176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 smtClean="0">
                <a:solidFill>
                  <a:schemeClr val="lt1">
                    <a:alpha val="50000"/>
                  </a:schemeClr>
                </a:solidFill>
              </a:rPr>
              <a:t>重点計画</a:t>
            </a:r>
            <a:endParaRPr lang="ja-JP" altLang="en-US" spc="-150" dirty="0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133164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ja-JP" altLang="en-US" spc="-150" dirty="0"/>
              <a:t>コンセプト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4568247" y="189299"/>
            <a:ext cx="1146904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 smtClean="0">
                <a:solidFill>
                  <a:schemeClr val="lt1">
                    <a:alpha val="50000"/>
                  </a:schemeClr>
                </a:solidFill>
              </a:rPr>
              <a:t>まとめ</a:t>
            </a:r>
            <a:endParaRPr lang="ja-JP" altLang="en-US" spc="-150" dirty="0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497104" y="189299"/>
            <a:ext cx="1146904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補完</a:t>
            </a:r>
            <a:r>
              <a:rPr lang="ja-JP" altLang="en-US" spc="-150" dirty="0" smtClean="0">
                <a:solidFill>
                  <a:schemeClr val="lt1">
                    <a:alpha val="50000"/>
                  </a:schemeClr>
                </a:solidFill>
              </a:rPr>
              <a:t>計画</a:t>
            </a:r>
            <a:endParaRPr lang="ja-JP" altLang="en-US" spc="-150" dirty="0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93576" y="188640"/>
            <a:ext cx="8756848" cy="6480720"/>
          </a:xfrm>
          <a:prstGeom prst="rect">
            <a:avLst/>
          </a:prstGeom>
          <a:noFill/>
          <a:ln w="635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-90264" y="-99392"/>
            <a:ext cx="9324528" cy="10081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ja-JP" altLang="en-US" sz="3600" dirty="0"/>
              <a:t> </a:t>
            </a:r>
            <a:r>
              <a:rPr kumimoji="1" lang="ja-JP" altLang="en-US" sz="3600" dirty="0" smtClean="0"/>
              <a:t>● 基本構想</a:t>
            </a:r>
            <a:endParaRPr kumimoji="1" lang="ja-JP" altLang="en-US" sz="3600" dirty="0"/>
          </a:p>
        </p:txBody>
      </p:sp>
      <p:sp>
        <p:nvSpPr>
          <p:cNvPr id="11" name="正方形/長方形 10"/>
          <p:cNvSpPr/>
          <p:nvPr/>
        </p:nvSpPr>
        <p:spPr>
          <a:xfrm>
            <a:off x="6516216" y="-16351"/>
            <a:ext cx="26693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</a:rPr>
              <a:t>都市計画マスタープラン策定実習</a:t>
            </a:r>
            <a:r>
              <a:rPr lang="en-US" altLang="ja-JP" sz="1200" dirty="0">
                <a:solidFill>
                  <a:schemeClr val="bg1"/>
                </a:solidFill>
              </a:rPr>
              <a:t>2010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924910" y="2708920"/>
            <a:ext cx="50145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ja-JP" altLang="en-US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生活に歴史を感じられるまち</a:t>
            </a:r>
            <a:endParaRPr kumimoji="1" lang="ja-JP" altLang="en-US" sz="32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924910" y="3365340"/>
            <a:ext cx="56845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ja-JP" altLang="en-US" sz="32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産業が一体となって伸びゆくまち</a:t>
            </a:r>
            <a:endParaRPr kumimoji="1" lang="ja-JP" altLang="en-US" sz="32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918850" y="4679577"/>
            <a:ext cx="65614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ja-JP" alt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豊かな自然に親しめる緑あふれるまち</a:t>
            </a:r>
            <a:endParaRPr kumimoji="1" lang="ja-JP" altLang="en-US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924910" y="4013412"/>
            <a:ext cx="66640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ja-JP" altLang="en-US" sz="32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公共サービスがいつもとなりにあるまち</a:t>
            </a:r>
            <a:endParaRPr kumimoji="1" lang="ja-JP" altLang="en-US" sz="3200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5" name="角丸四角形 44"/>
          <p:cNvSpPr/>
          <p:nvPr/>
        </p:nvSpPr>
        <p:spPr>
          <a:xfrm>
            <a:off x="395536" y="2276872"/>
            <a:ext cx="2592288" cy="432048"/>
          </a:xfrm>
          <a:prstGeom prst="roundRect">
            <a:avLst>
              <a:gd name="adj" fmla="val 50000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重点整備計画</a:t>
            </a:r>
            <a:endParaRPr kumimoji="1" lang="ja-JP" altLang="en-US" sz="2400" dirty="0"/>
          </a:p>
        </p:txBody>
      </p:sp>
      <p:sp>
        <p:nvSpPr>
          <p:cNvPr id="46" name="WordArt 5"/>
          <p:cNvSpPr>
            <a:spLocks noChangeArrowheads="1" noChangeShapeType="1" noTextEdit="1"/>
          </p:cNvSpPr>
          <p:nvPr/>
        </p:nvSpPr>
        <p:spPr bwMode="auto">
          <a:xfrm>
            <a:off x="1691680" y="1484784"/>
            <a:ext cx="5745227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ja-JP" altLang="en-US" sz="3600" i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18039"/>
                  </a:srgb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HGP創英ﾌﾟﾚｾﾞﾝｽEB"/>
                <a:ea typeface="HGP創英ﾌﾟﾚｾﾞﾝｽEB"/>
              </a:rPr>
              <a:t>花さかつちうら</a:t>
            </a:r>
            <a:endParaRPr lang="ja-JP" altLang="en-US" sz="3600" i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>
                  <a:alpha val="18039"/>
                </a:srgbClr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HGP創英ﾌﾟﾚｾﾞﾝｽEB"/>
              <a:ea typeface="HGP創英ﾌﾟﾚｾﾞﾝｽEB"/>
            </a:endParaRPr>
          </a:p>
        </p:txBody>
      </p:sp>
      <p:sp>
        <p:nvSpPr>
          <p:cNvPr id="49" name="角丸四角形 48"/>
          <p:cNvSpPr/>
          <p:nvPr/>
        </p:nvSpPr>
        <p:spPr>
          <a:xfrm>
            <a:off x="395536" y="5445224"/>
            <a:ext cx="1800200" cy="43204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補完計画</a:t>
            </a:r>
            <a:endParaRPr kumimoji="1" lang="ja-JP" altLang="en-US" sz="2400" dirty="0"/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924910" y="5877272"/>
            <a:ext cx="67377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ja-JP" altLang="en-US" sz="32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人もクルマものびのびと移動できるまち</a:t>
            </a:r>
            <a:endParaRPr kumimoji="1" lang="ja-JP" altLang="en-US" sz="3200" dirty="0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2050" name="Picture 2" descr="C:\Users\yamamoto80\AppData\Local\Microsoft\Windows\Temporary Internet Files\Content.IE5\HRPM3T47\MC900222259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45"/>
          <a:stretch/>
        </p:blipFill>
        <p:spPr bwMode="auto">
          <a:xfrm rot="961283">
            <a:off x="930967" y="1381798"/>
            <a:ext cx="745246" cy="85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yamamoto80\AppData\Local\Microsoft\Windows\Temporary Internet Files\Content.IE5\HRPM3T47\MC900222259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7" b="11280"/>
          <a:stretch/>
        </p:blipFill>
        <p:spPr bwMode="auto">
          <a:xfrm rot="20352848">
            <a:off x="7520349" y="1320802"/>
            <a:ext cx="792693" cy="97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2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3"/>
          <p:cNvSpPr>
            <a:spLocks noChangeArrowheads="1"/>
          </p:cNvSpPr>
          <p:nvPr/>
        </p:nvSpPr>
        <p:spPr bwMode="auto">
          <a:xfrm>
            <a:off x="858523" y="2213653"/>
            <a:ext cx="7241869" cy="2219077"/>
          </a:xfrm>
          <a:prstGeom prst="roundRect">
            <a:avLst>
              <a:gd name="adj" fmla="val 5175"/>
            </a:avLst>
          </a:prstGeom>
          <a:noFill/>
          <a:ln w="25400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b" anchorCtr="0"/>
          <a:lstStyle/>
          <a:p>
            <a:pPr algn="l"/>
            <a:r>
              <a:rPr kumimoji="1" lang="en-US" altLang="ja-JP" sz="2400" dirty="0" smtClean="0">
                <a:solidFill>
                  <a:srgbClr val="FF6600"/>
                </a:solidFill>
              </a:rPr>
              <a:t>■</a:t>
            </a:r>
            <a:r>
              <a:rPr kumimoji="1" lang="ja-JP" altLang="en-US" sz="2400" dirty="0" smtClean="0"/>
              <a:t>歴史よりもシャッターが目立つ商店街</a:t>
            </a:r>
            <a:endParaRPr kumimoji="1" lang="en-US" altLang="ja-JP" sz="2400" dirty="0" smtClean="0"/>
          </a:p>
          <a:p>
            <a:pPr algn="l"/>
            <a:r>
              <a:rPr lang="en-US" altLang="ja-JP" dirty="0"/>
              <a:t>	</a:t>
            </a:r>
            <a:r>
              <a:rPr lang="ja-JP" altLang="en-US" dirty="0" smtClean="0"/>
              <a:t>⇒まちかど蔵まで続くシャッター街</a:t>
            </a:r>
            <a:endParaRPr kumimoji="1" lang="en-US" altLang="ja-JP" dirty="0" smtClean="0"/>
          </a:p>
          <a:p>
            <a:pPr algn="l"/>
            <a:endParaRPr kumimoji="1" lang="en-US" altLang="ja-JP" sz="2400" dirty="0" smtClean="0"/>
          </a:p>
          <a:p>
            <a:pPr algn="l"/>
            <a:r>
              <a:rPr kumimoji="1" lang="ja-JP" altLang="en-US" sz="2400" dirty="0" smtClean="0">
                <a:solidFill>
                  <a:srgbClr val="FF6600"/>
                </a:solidFill>
              </a:rPr>
              <a:t>■</a:t>
            </a:r>
            <a:r>
              <a:rPr kumimoji="1" lang="ja-JP" altLang="en-US" sz="2400" dirty="0" smtClean="0"/>
              <a:t>歴史を語る校舎の取り壊し問題</a:t>
            </a:r>
            <a:endParaRPr kumimoji="1" lang="ja-JP" altLang="en-US" sz="2400" dirty="0"/>
          </a:p>
          <a:p>
            <a:pPr algn="l"/>
            <a:r>
              <a:rPr lang="en-US" altLang="ja-JP" sz="1800" dirty="0" smtClean="0"/>
              <a:t>	</a:t>
            </a:r>
            <a:r>
              <a:rPr lang="ja-JP" altLang="en-US" sz="1800" dirty="0" smtClean="0"/>
              <a:t>⇒荒川沖小学校木造校舎</a:t>
            </a:r>
            <a:endParaRPr lang="en-US" altLang="ja-JP" sz="1800" dirty="0"/>
          </a:p>
        </p:txBody>
      </p:sp>
      <p:sp>
        <p:nvSpPr>
          <p:cNvPr id="2" name="正方形/長方形 1"/>
          <p:cNvSpPr/>
          <p:nvPr/>
        </p:nvSpPr>
        <p:spPr>
          <a:xfrm>
            <a:off x="5580112" y="3068960"/>
            <a:ext cx="2840938" cy="2045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荒川沖小木造校舎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068960"/>
            <a:ext cx="2840938" cy="2052311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3497104" y="189299"/>
            <a:ext cx="1146904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補完</a:t>
            </a:r>
            <a:r>
              <a:rPr lang="ja-JP" altLang="en-US" spc="-150" dirty="0" smtClean="0">
                <a:solidFill>
                  <a:schemeClr val="lt1">
                    <a:alpha val="50000"/>
                  </a:schemeClr>
                </a:solidFill>
              </a:rPr>
              <a:t>計画</a:t>
            </a:r>
            <a:endParaRPr lang="ja-JP" altLang="en-US" spc="-150" dirty="0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133164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コンセプト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25152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現状</a:t>
            </a:r>
          </a:p>
        </p:txBody>
      </p:sp>
      <p:sp>
        <p:nvSpPr>
          <p:cNvPr id="47" name="角丸四角形 46"/>
          <p:cNvSpPr/>
          <p:nvPr/>
        </p:nvSpPr>
        <p:spPr>
          <a:xfrm>
            <a:off x="241176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ja-JP" altLang="en-US" spc="-150" dirty="0"/>
              <a:t>重点計画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4568247" y="189299"/>
            <a:ext cx="1146904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 smtClean="0">
                <a:solidFill>
                  <a:schemeClr val="lt1">
                    <a:alpha val="50000"/>
                  </a:schemeClr>
                </a:solidFill>
              </a:rPr>
              <a:t>まとめ</a:t>
            </a:r>
            <a:endParaRPr lang="ja-JP" altLang="en-US" spc="-150" dirty="0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93576" y="188640"/>
            <a:ext cx="8756848" cy="6480720"/>
          </a:xfrm>
          <a:prstGeom prst="rect">
            <a:avLst/>
          </a:prstGeom>
          <a:noFill/>
          <a:ln w="635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-90264" y="-99392"/>
            <a:ext cx="9324528" cy="10081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ja-JP" altLang="en-US" sz="3600" dirty="0"/>
              <a:t> </a:t>
            </a:r>
            <a:r>
              <a:rPr kumimoji="1" lang="ja-JP" altLang="en-US" sz="3600" dirty="0" smtClean="0"/>
              <a:t>● 生活に歴史を感じられるまち</a:t>
            </a:r>
            <a:endParaRPr kumimoji="1" lang="ja-JP" altLang="en-US" sz="3600" dirty="0"/>
          </a:p>
        </p:txBody>
      </p:sp>
      <p:sp>
        <p:nvSpPr>
          <p:cNvPr id="11" name="正方形/長方形 10"/>
          <p:cNvSpPr/>
          <p:nvPr/>
        </p:nvSpPr>
        <p:spPr>
          <a:xfrm>
            <a:off x="6516216" y="-16351"/>
            <a:ext cx="26693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</a:rPr>
              <a:t>都市計画マスタープラン策定実習</a:t>
            </a:r>
            <a:r>
              <a:rPr lang="en-US" altLang="ja-JP" sz="1200" dirty="0">
                <a:solidFill>
                  <a:schemeClr val="bg1"/>
                </a:solidFill>
              </a:rPr>
              <a:t>2010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651600" y="1912450"/>
            <a:ext cx="4193777" cy="523220"/>
          </a:xfrm>
          <a:prstGeom prst="rect">
            <a:avLst/>
          </a:prstGeom>
          <a:solidFill>
            <a:srgbClr val="FF660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kumimoji="1" lang="ja-JP" altLang="en-US" sz="2800" dirty="0" smtClean="0">
                <a:solidFill>
                  <a:schemeClr val="bg1"/>
                </a:solidFill>
              </a:rPr>
              <a:t>歴史を活かしきれていない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394444" y="1484784"/>
            <a:ext cx="79375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kumimoji="1" lang="ja-JP" altLang="en-US" sz="2400" dirty="0">
                <a:solidFill>
                  <a:schemeClr val="bg1"/>
                </a:solidFill>
              </a:rPr>
              <a:t>現状</a:t>
            </a: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586"/>
          <a:stretch/>
        </p:blipFill>
        <p:spPr>
          <a:xfrm>
            <a:off x="6161729" y="1388031"/>
            <a:ext cx="2687854" cy="1935160"/>
          </a:xfrm>
          <a:prstGeom prst="rect">
            <a:avLst/>
          </a:prstGeom>
        </p:spPr>
      </p:pic>
      <p:sp>
        <p:nvSpPr>
          <p:cNvPr id="29" name="ストライプ矢印 28"/>
          <p:cNvSpPr/>
          <p:nvPr/>
        </p:nvSpPr>
        <p:spPr>
          <a:xfrm rot="5400000">
            <a:off x="3943262" y="4578140"/>
            <a:ext cx="516860" cy="555529"/>
          </a:xfrm>
          <a:prstGeom prst="stripedRightArrow">
            <a:avLst>
              <a:gd name="adj1" fmla="val 45526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465882" y="4941168"/>
            <a:ext cx="7778526" cy="1634190"/>
            <a:chOff x="465882" y="4941168"/>
            <a:chExt cx="7778526" cy="1634190"/>
          </a:xfrm>
        </p:grpSpPr>
        <p:sp>
          <p:nvSpPr>
            <p:cNvPr id="30" name="Text Box 3"/>
            <p:cNvSpPr txBox="1">
              <a:spLocks noChangeArrowheads="1"/>
            </p:cNvSpPr>
            <p:nvPr/>
          </p:nvSpPr>
          <p:spPr bwMode="auto">
            <a:xfrm>
              <a:off x="874877" y="5190363"/>
              <a:ext cx="7369531" cy="1384995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square" anchor="b" anchorCtr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l" eaLnBrk="1" hangingPunct="1"/>
              <a:endParaRPr kumimoji="1" lang="en-US" altLang="ja-JP" sz="1200" dirty="0" smtClean="0"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pPr algn="l" eaLnBrk="1" hangingPunct="1"/>
              <a:r>
                <a:rPr kumimoji="1" lang="ja-JP" altLang="en-US" sz="2400" dirty="0" smtClean="0">
                  <a:solidFill>
                    <a:srgbClr val="0033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・ 見た目に歴史を感じられる商店街に</a:t>
              </a:r>
              <a:endParaRPr kumimoji="1" lang="en-US" altLang="ja-JP" sz="2400" dirty="0" smtClean="0">
                <a:solidFill>
                  <a:srgbClr val="003300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pPr algn="l" eaLnBrk="1" hangingPunct="1"/>
              <a:r>
                <a:rPr lang="ja-JP" altLang="en-US" sz="2400" dirty="0" smtClean="0">
                  <a:solidFill>
                    <a:srgbClr val="0033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・ 安心して歩ける空間づくり</a:t>
              </a:r>
              <a:endParaRPr kumimoji="1" lang="en-US" altLang="ja-JP" sz="2400" dirty="0" smtClean="0">
                <a:solidFill>
                  <a:srgbClr val="003300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pPr algn="l" eaLnBrk="1" hangingPunct="1"/>
              <a:r>
                <a:rPr lang="ja-JP" altLang="en-US" sz="2400" dirty="0" smtClean="0">
                  <a:solidFill>
                    <a:srgbClr val="0033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・ 荒川沖小学校木造校舎</a:t>
              </a:r>
              <a:r>
                <a:rPr lang="ja-JP" altLang="en-US" sz="2400" dirty="0">
                  <a:solidFill>
                    <a:srgbClr val="0033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を</a:t>
              </a:r>
              <a:r>
                <a:rPr lang="ja-JP" altLang="en-US" sz="2400" dirty="0" smtClean="0">
                  <a:solidFill>
                    <a:srgbClr val="0033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保存</a:t>
              </a:r>
              <a:endParaRPr kumimoji="1" lang="ja-JP" altLang="en-US" sz="2400" dirty="0">
                <a:solidFill>
                  <a:srgbClr val="003300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465882" y="4941168"/>
              <a:ext cx="793750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l" eaLnBrk="1" hangingPunct="1"/>
              <a:r>
                <a:rPr kumimoji="1" lang="ja-JP" altLang="en-US" sz="2400">
                  <a:solidFill>
                    <a:schemeClr val="bg1"/>
                  </a:solidFill>
                </a:rPr>
                <a:t>計画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254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3931" y="4509120"/>
            <a:ext cx="3605330" cy="201483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447" y="2574798"/>
            <a:ext cx="4683629" cy="2637375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3497104" y="189299"/>
            <a:ext cx="1146904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補完</a:t>
            </a:r>
            <a:r>
              <a:rPr lang="ja-JP" altLang="en-US" spc="-150" dirty="0" smtClean="0">
                <a:solidFill>
                  <a:schemeClr val="lt1">
                    <a:alpha val="50000"/>
                  </a:schemeClr>
                </a:solidFill>
              </a:rPr>
              <a:t>計画</a:t>
            </a:r>
            <a:endParaRPr lang="ja-JP" altLang="en-US" spc="-150" dirty="0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133164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コンセプト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25152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現状</a:t>
            </a:r>
          </a:p>
        </p:txBody>
      </p:sp>
      <p:sp>
        <p:nvSpPr>
          <p:cNvPr id="47" name="角丸四角形 46"/>
          <p:cNvSpPr/>
          <p:nvPr/>
        </p:nvSpPr>
        <p:spPr>
          <a:xfrm>
            <a:off x="241176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ja-JP" altLang="en-US" spc="-150" dirty="0"/>
              <a:t>重点計画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4568247" y="189299"/>
            <a:ext cx="1146904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 smtClean="0">
                <a:solidFill>
                  <a:schemeClr val="lt1">
                    <a:alpha val="50000"/>
                  </a:schemeClr>
                </a:solidFill>
              </a:rPr>
              <a:t>まとめ</a:t>
            </a:r>
            <a:endParaRPr lang="ja-JP" altLang="en-US" spc="-150" dirty="0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93576" y="188640"/>
            <a:ext cx="8756848" cy="6480720"/>
          </a:xfrm>
          <a:prstGeom prst="rect">
            <a:avLst/>
          </a:prstGeom>
          <a:noFill/>
          <a:ln w="635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-90264" y="-99392"/>
            <a:ext cx="9324528" cy="10081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ja-JP" altLang="en-US" sz="3600" dirty="0"/>
              <a:t> </a:t>
            </a:r>
            <a:r>
              <a:rPr kumimoji="1" lang="ja-JP" altLang="en-US" sz="3600" dirty="0" smtClean="0"/>
              <a:t>● 生活に歴史を感じられるまち</a:t>
            </a:r>
            <a:endParaRPr kumimoji="1" lang="ja-JP" altLang="en-US" sz="3600" dirty="0"/>
          </a:p>
        </p:txBody>
      </p:sp>
      <p:sp>
        <p:nvSpPr>
          <p:cNvPr id="11" name="正方形/長方形 10"/>
          <p:cNvSpPr/>
          <p:nvPr/>
        </p:nvSpPr>
        <p:spPr>
          <a:xfrm>
            <a:off x="6516216" y="-16351"/>
            <a:ext cx="26693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</a:rPr>
              <a:t>都市計画マスタープラン策定実習</a:t>
            </a:r>
            <a:r>
              <a:rPr lang="en-US" altLang="ja-JP" sz="1200" dirty="0">
                <a:solidFill>
                  <a:schemeClr val="bg1"/>
                </a:solidFill>
              </a:rPr>
              <a:t>2010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93455" y="1383159"/>
            <a:ext cx="4780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003300"/>
                </a:solidFill>
                <a:latin typeface="HGP創英角ｺﾞｼｯｸUB" pitchFamily="50" charset="-128"/>
                <a:ea typeface="HGP創英角ｺﾞｼｯｸUB" pitchFamily="50" charset="-128"/>
              </a:rPr>
              <a:t>見た目に歴史を感じられる商店街に</a:t>
            </a:r>
            <a:endParaRPr lang="ja-JP" altLang="en-US" sz="2400" dirty="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827584" y="1732746"/>
            <a:ext cx="5160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⇒ 亀城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通りの建物ファサード統一・石畳風舗装</a:t>
            </a:r>
            <a:endParaRPr kumimoji="1" lang="ja-JP" altLang="en-US" sz="2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254972" y="3573186"/>
            <a:ext cx="151678" cy="246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b="1" dirty="0" smtClean="0">
              <a:solidFill>
                <a:srgbClr val="FF0000"/>
              </a:solidFill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822752" y="5906450"/>
            <a:ext cx="3783491" cy="690902"/>
            <a:chOff x="635357" y="5410180"/>
            <a:chExt cx="3783491" cy="690902"/>
          </a:xfrm>
        </p:grpSpPr>
        <p:sp>
          <p:nvSpPr>
            <p:cNvPr id="13" name="正方形/長方形 12"/>
            <p:cNvSpPr/>
            <p:nvPr/>
          </p:nvSpPr>
          <p:spPr>
            <a:xfrm>
              <a:off x="635357" y="5410180"/>
              <a:ext cx="3783491" cy="660124"/>
            </a:xfrm>
            <a:prstGeom prst="rect">
              <a:avLst/>
            </a:prstGeom>
            <a:solidFill>
              <a:schemeClr val="bg1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701323" y="5700972"/>
              <a:ext cx="35862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dirty="0"/>
                <a:t>瓦</a:t>
              </a:r>
              <a:r>
                <a:rPr lang="ja-JP" altLang="en-US" sz="2000" dirty="0" smtClean="0"/>
                <a:t>屋根化</a:t>
              </a:r>
              <a:r>
                <a:rPr kumimoji="1" lang="ja-JP" altLang="en-US" sz="2000" dirty="0" smtClean="0"/>
                <a:t>工事費用：</a:t>
              </a:r>
              <a:r>
                <a:rPr lang="ja-JP" altLang="en-US" sz="2000" b="1" dirty="0">
                  <a:solidFill>
                    <a:srgbClr val="FF0000"/>
                  </a:solidFill>
                </a:rPr>
                <a:t>３７５０万円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654676" y="5410180"/>
              <a:ext cx="37641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dirty="0" smtClean="0"/>
                <a:t>石畳風舗装費用：</a:t>
              </a:r>
              <a:r>
                <a:rPr lang="ja-JP" altLang="en-US" sz="2000" b="1" dirty="0" smtClean="0">
                  <a:solidFill>
                    <a:srgbClr val="FF0000"/>
                  </a:solidFill>
                </a:rPr>
                <a:t>１億７５００万円</a:t>
              </a:r>
              <a:endParaRPr kumimoji="1" lang="en-US" altLang="ja-JP" sz="2000" b="1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角丸四角形吹き出し 16"/>
          <p:cNvSpPr/>
          <p:nvPr/>
        </p:nvSpPr>
        <p:spPr>
          <a:xfrm>
            <a:off x="6228185" y="4140631"/>
            <a:ext cx="1368152" cy="296481"/>
          </a:xfrm>
          <a:prstGeom prst="wedgeRoundRectCallout">
            <a:avLst>
              <a:gd name="adj1" fmla="val -20833"/>
              <a:gd name="adj2" fmla="val 66083"/>
              <a:gd name="adj3" fmla="val 16667"/>
            </a:avLst>
          </a:prstGeom>
          <a:solidFill>
            <a:srgbClr val="FFFF00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before</a:t>
            </a:r>
          </a:p>
        </p:txBody>
      </p:sp>
      <p:sp>
        <p:nvSpPr>
          <p:cNvPr id="53" name="角丸四角形吹き出し 52"/>
          <p:cNvSpPr/>
          <p:nvPr/>
        </p:nvSpPr>
        <p:spPr>
          <a:xfrm>
            <a:off x="2113519" y="2137245"/>
            <a:ext cx="1328687" cy="296481"/>
          </a:xfrm>
          <a:prstGeom prst="wedgeRoundRectCallout">
            <a:avLst>
              <a:gd name="adj1" fmla="val -18311"/>
              <a:gd name="adj2" fmla="val 92270"/>
              <a:gd name="adj3" fmla="val 16667"/>
            </a:avLst>
          </a:prstGeom>
          <a:solidFill>
            <a:srgbClr val="FFFF00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after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18" name="角丸四角形 17"/>
          <p:cNvSpPr/>
          <p:nvPr/>
        </p:nvSpPr>
        <p:spPr>
          <a:xfrm rot="526591">
            <a:off x="554258" y="2849122"/>
            <a:ext cx="4320480" cy="54914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角丸四角形 53"/>
          <p:cNvSpPr/>
          <p:nvPr/>
        </p:nvSpPr>
        <p:spPr>
          <a:xfrm>
            <a:off x="623453" y="4301238"/>
            <a:ext cx="4320480" cy="8559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吹き出し 32"/>
          <p:cNvSpPr/>
          <p:nvPr/>
        </p:nvSpPr>
        <p:spPr>
          <a:xfrm>
            <a:off x="5336566" y="2197234"/>
            <a:ext cx="3555914" cy="871726"/>
          </a:xfrm>
          <a:prstGeom prst="wedgeRoundRectCallout">
            <a:avLst>
              <a:gd name="adj1" fmla="val -60525"/>
              <a:gd name="adj2" fmla="val 55573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商店街の屋根を瓦屋根へ統一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55" name="角丸四角形吹き出し 54"/>
          <p:cNvSpPr/>
          <p:nvPr/>
        </p:nvSpPr>
        <p:spPr>
          <a:xfrm>
            <a:off x="5364088" y="3212976"/>
            <a:ext cx="3528392" cy="871726"/>
          </a:xfrm>
          <a:prstGeom prst="wedgeRoundRectCallout">
            <a:avLst>
              <a:gd name="adj1" fmla="val -59781"/>
              <a:gd name="adj2" fmla="val 4963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歩行者天国化を推進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石畳風舗装を施す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56" name="下矢印 55"/>
          <p:cNvSpPr/>
          <p:nvPr/>
        </p:nvSpPr>
        <p:spPr>
          <a:xfrm>
            <a:off x="2262520" y="5301208"/>
            <a:ext cx="941328" cy="533234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551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18" grpId="0" animBg="1"/>
      <p:bldP spid="54" grpId="0" animBg="1"/>
      <p:bldP spid="33" grpId="0" animBg="1"/>
      <p:bldP spid="55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3497104" y="189299"/>
            <a:ext cx="1146904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補完</a:t>
            </a:r>
            <a:r>
              <a:rPr lang="ja-JP" altLang="en-US" spc="-150" dirty="0" smtClean="0">
                <a:solidFill>
                  <a:schemeClr val="lt1">
                    <a:alpha val="50000"/>
                  </a:schemeClr>
                </a:solidFill>
              </a:rPr>
              <a:t>計画</a:t>
            </a:r>
            <a:endParaRPr lang="ja-JP" altLang="en-US" spc="-150" dirty="0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133164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コンセプト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25152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現状</a:t>
            </a:r>
          </a:p>
        </p:txBody>
      </p:sp>
      <p:sp>
        <p:nvSpPr>
          <p:cNvPr id="47" name="角丸四角形 46"/>
          <p:cNvSpPr/>
          <p:nvPr/>
        </p:nvSpPr>
        <p:spPr>
          <a:xfrm>
            <a:off x="241176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ja-JP" altLang="en-US" spc="-150" dirty="0"/>
              <a:t>重点計画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4568247" y="189299"/>
            <a:ext cx="1146904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 smtClean="0">
                <a:solidFill>
                  <a:schemeClr val="lt1">
                    <a:alpha val="50000"/>
                  </a:schemeClr>
                </a:solidFill>
              </a:rPr>
              <a:t>まとめ</a:t>
            </a:r>
            <a:endParaRPr lang="ja-JP" altLang="en-US" spc="-150" dirty="0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93576" y="188640"/>
            <a:ext cx="8756848" cy="6480720"/>
          </a:xfrm>
          <a:prstGeom prst="rect">
            <a:avLst/>
          </a:prstGeom>
          <a:noFill/>
          <a:ln w="635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-90264" y="-99392"/>
            <a:ext cx="9324528" cy="10081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ja-JP" altLang="en-US" sz="3600" dirty="0"/>
              <a:t> </a:t>
            </a:r>
            <a:r>
              <a:rPr kumimoji="1" lang="ja-JP" altLang="en-US" sz="3600" dirty="0" smtClean="0"/>
              <a:t>● 生活に歴史を感じられるまち</a:t>
            </a:r>
            <a:endParaRPr kumimoji="1" lang="ja-JP" altLang="en-US" sz="3600" dirty="0"/>
          </a:p>
        </p:txBody>
      </p:sp>
      <p:sp>
        <p:nvSpPr>
          <p:cNvPr id="11" name="正方形/長方形 10"/>
          <p:cNvSpPr/>
          <p:nvPr/>
        </p:nvSpPr>
        <p:spPr>
          <a:xfrm>
            <a:off x="6516216" y="-16351"/>
            <a:ext cx="26693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</a:rPr>
              <a:t>都市計画マスタープラン策定実習</a:t>
            </a:r>
            <a:r>
              <a:rPr lang="en-US" altLang="ja-JP" sz="1200" dirty="0">
                <a:solidFill>
                  <a:schemeClr val="bg1"/>
                </a:solidFill>
              </a:rPr>
              <a:t>2010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14103" y="1268760"/>
            <a:ext cx="4257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　</a:t>
            </a:r>
            <a:r>
              <a:rPr kumimoji="1" lang="ja-JP" altLang="en-US" sz="2400" b="1" dirty="0" smtClean="0">
                <a:solidFill>
                  <a:srgbClr val="FF0000"/>
                </a:solidFill>
              </a:rPr>
              <a:t>一般車両乗り入れ規制エリア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619672" y="1844824"/>
            <a:ext cx="5688632" cy="3231649"/>
            <a:chOff x="467545" y="1853535"/>
            <a:chExt cx="6261060" cy="351968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7545" y="1853535"/>
              <a:ext cx="6261060" cy="3519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2" descr="C:\Users\nakai80\AppData\Local\Microsoft\Windows\Temporary Internet Files\Content.IE5\Q19RKVV9\MC900343707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2059674"/>
              <a:ext cx="700836" cy="649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テキスト ボックス 15"/>
          <p:cNvSpPr txBox="1"/>
          <p:nvPr/>
        </p:nvSpPr>
        <p:spPr>
          <a:xfrm>
            <a:off x="2411760" y="5301208"/>
            <a:ext cx="4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476516" y="5733255"/>
            <a:ext cx="4257897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</a:rPr>
              <a:t>歴史的街並みを楽しみながら、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</a:rPr>
              <a:t>安心して</a:t>
            </a:r>
            <a:r>
              <a:rPr lang="ja-JP" altLang="en-US" sz="2400" dirty="0" smtClean="0">
                <a:solidFill>
                  <a:srgbClr val="FF0000"/>
                </a:solidFill>
              </a:rPr>
              <a:t>歩</a:t>
            </a:r>
            <a:r>
              <a:rPr lang="ja-JP" altLang="en-US" sz="2400" dirty="0">
                <a:solidFill>
                  <a:srgbClr val="FF0000"/>
                </a:solidFill>
              </a:rPr>
              <a:t>行者</a:t>
            </a:r>
            <a:r>
              <a:rPr lang="ja-JP" altLang="en-US" sz="2400" dirty="0" smtClean="0">
                <a:solidFill>
                  <a:srgbClr val="FF0000"/>
                </a:solidFill>
              </a:rPr>
              <a:t>が歩けるまちへ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4067944" y="5157192"/>
            <a:ext cx="720080" cy="504055"/>
          </a:xfrm>
          <a:prstGeom prst="downArrow">
            <a:avLst/>
          </a:prstGeom>
          <a:solidFill>
            <a:srgbClr val="FFC000"/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四角形吹き出し 19"/>
          <p:cNvSpPr/>
          <p:nvPr/>
        </p:nvSpPr>
        <p:spPr>
          <a:xfrm>
            <a:off x="6156176" y="4293096"/>
            <a:ext cx="1569456" cy="504056"/>
          </a:xfrm>
          <a:prstGeom prst="wedgeRectCallout">
            <a:avLst>
              <a:gd name="adj1" fmla="val -65904"/>
              <a:gd name="adj2" fmla="val 36829"/>
            </a:avLst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土浦駅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08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3497104" y="189299"/>
            <a:ext cx="1146904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補完</a:t>
            </a:r>
            <a:r>
              <a:rPr lang="ja-JP" altLang="en-US" spc="-150" dirty="0" smtClean="0">
                <a:solidFill>
                  <a:schemeClr val="lt1">
                    <a:alpha val="50000"/>
                  </a:schemeClr>
                </a:solidFill>
              </a:rPr>
              <a:t>計画</a:t>
            </a:r>
            <a:endParaRPr lang="ja-JP" altLang="en-US" spc="-150" dirty="0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133164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コンセプト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25152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現状</a:t>
            </a:r>
          </a:p>
        </p:txBody>
      </p:sp>
      <p:sp>
        <p:nvSpPr>
          <p:cNvPr id="47" name="角丸四角形 46"/>
          <p:cNvSpPr/>
          <p:nvPr/>
        </p:nvSpPr>
        <p:spPr>
          <a:xfrm>
            <a:off x="241176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ja-JP" altLang="en-US" spc="-150" dirty="0"/>
              <a:t>重点計画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4568247" y="189299"/>
            <a:ext cx="1146904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 smtClean="0">
                <a:solidFill>
                  <a:schemeClr val="lt1">
                    <a:alpha val="50000"/>
                  </a:schemeClr>
                </a:solidFill>
              </a:rPr>
              <a:t>まとめ</a:t>
            </a:r>
            <a:endParaRPr lang="ja-JP" altLang="en-US" spc="-150" dirty="0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93576" y="188640"/>
            <a:ext cx="8756848" cy="6480720"/>
          </a:xfrm>
          <a:prstGeom prst="rect">
            <a:avLst/>
          </a:prstGeom>
          <a:noFill/>
          <a:ln w="635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-90264" y="-99392"/>
            <a:ext cx="9324528" cy="10081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ja-JP" altLang="en-US" sz="3600" dirty="0"/>
              <a:t> </a:t>
            </a:r>
            <a:r>
              <a:rPr kumimoji="1" lang="ja-JP" altLang="en-US" sz="3600" dirty="0" smtClean="0"/>
              <a:t>● 生活に歴史を感じられるまち</a:t>
            </a:r>
            <a:endParaRPr kumimoji="1" lang="ja-JP" altLang="en-US" sz="3600" dirty="0"/>
          </a:p>
        </p:txBody>
      </p:sp>
      <p:sp>
        <p:nvSpPr>
          <p:cNvPr id="11" name="正方形/長方形 10"/>
          <p:cNvSpPr/>
          <p:nvPr/>
        </p:nvSpPr>
        <p:spPr>
          <a:xfrm>
            <a:off x="6516216" y="-16351"/>
            <a:ext cx="26693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</a:rPr>
              <a:t>都市計画マスタープラン策定実習</a:t>
            </a:r>
            <a:r>
              <a:rPr lang="en-US" altLang="ja-JP" sz="1200" dirty="0">
                <a:solidFill>
                  <a:schemeClr val="bg1"/>
                </a:solidFill>
              </a:rPr>
              <a:t>2010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970742"/>
            <a:ext cx="3531003" cy="210632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131840" y="1874441"/>
            <a:ext cx="55547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/>
              <a:t>　</a:t>
            </a:r>
            <a:r>
              <a:rPr lang="ja-JP" altLang="en-US" sz="2400" b="1" dirty="0" smtClean="0"/>
              <a:t>　　　</a:t>
            </a:r>
            <a:r>
              <a:rPr lang="ja-JP" altLang="en-US" sz="2400" dirty="0"/>
              <a:t>　</a:t>
            </a:r>
            <a:r>
              <a:rPr lang="ja-JP" altLang="en-US" sz="2400" dirty="0" smtClean="0"/>
              <a:t>・</a:t>
            </a:r>
            <a:r>
              <a:rPr kumimoji="1" lang="ja-JP" altLang="en-US" sz="2400" dirty="0" smtClean="0"/>
              <a:t>地域住民の土地やお金の寄付、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　　　　　</a:t>
            </a:r>
            <a:r>
              <a:rPr lang="ja-JP" altLang="en-US" sz="2400" dirty="0"/>
              <a:t>　</a:t>
            </a:r>
            <a:r>
              <a:rPr kumimoji="1" lang="ja-JP" altLang="en-US" sz="2400" dirty="0" smtClean="0"/>
              <a:t>奉仕労働</a:t>
            </a:r>
            <a:endParaRPr lang="en-US" altLang="ja-JP" sz="2400" dirty="0"/>
          </a:p>
          <a:p>
            <a:r>
              <a:rPr kumimoji="1" lang="ja-JP" altLang="en-US" sz="2400" dirty="0" smtClean="0"/>
              <a:t>　　　　　・</a:t>
            </a:r>
            <a:r>
              <a:rPr lang="en-US" altLang="ja-JP" sz="2400" dirty="0" smtClean="0"/>
              <a:t>1956</a:t>
            </a:r>
            <a:r>
              <a:rPr lang="ja-JP" altLang="en-US" sz="2400" dirty="0" smtClean="0"/>
              <a:t>年</a:t>
            </a:r>
            <a:r>
              <a:rPr lang="en-US" altLang="ja-JP" sz="2400" dirty="0"/>
              <a:t>10</a:t>
            </a:r>
            <a:r>
              <a:rPr lang="ja-JP" altLang="en-US" sz="2400" dirty="0"/>
              <a:t>月</a:t>
            </a:r>
            <a:r>
              <a:rPr lang="en-US" altLang="ja-JP" sz="2400" dirty="0"/>
              <a:t>1</a:t>
            </a:r>
            <a:r>
              <a:rPr lang="ja-JP" altLang="en-US" sz="2400" dirty="0" smtClean="0"/>
              <a:t>日</a:t>
            </a:r>
            <a:r>
              <a:rPr lang="ja-JP" altLang="en-US" sz="2400" dirty="0"/>
              <a:t>竣工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　　　　　→</a:t>
            </a:r>
            <a:r>
              <a:rPr kumimoji="1" lang="ja-JP" altLang="en-US" sz="2400" b="1" dirty="0" smtClean="0">
                <a:solidFill>
                  <a:srgbClr val="00B050"/>
                </a:solidFill>
              </a:rPr>
              <a:t>築</a:t>
            </a:r>
            <a:r>
              <a:rPr lang="en-US" altLang="ja-JP" sz="2400" b="1" dirty="0">
                <a:solidFill>
                  <a:srgbClr val="00B050"/>
                </a:solidFill>
              </a:rPr>
              <a:t>55</a:t>
            </a:r>
            <a:r>
              <a:rPr kumimoji="1" lang="ja-JP" altLang="en-US" sz="2400" b="1" dirty="0" smtClean="0">
                <a:solidFill>
                  <a:srgbClr val="00B050"/>
                </a:solidFill>
              </a:rPr>
              <a:t>年</a:t>
            </a:r>
            <a:r>
              <a:rPr lang="ja-JP" altLang="en-US" sz="2400" dirty="0" smtClean="0">
                <a:solidFill>
                  <a:srgbClr val="00B050"/>
                </a:solidFill>
              </a:rPr>
              <a:t>・</a:t>
            </a:r>
            <a:r>
              <a:rPr kumimoji="1" lang="ja-JP" altLang="en-US" sz="2400" b="1" dirty="0" smtClean="0">
                <a:solidFill>
                  <a:srgbClr val="00B050"/>
                </a:solidFill>
              </a:rPr>
              <a:t>歴史的象徴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31840" y="3381756"/>
            <a:ext cx="5694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/>
              <a:t>　</a:t>
            </a:r>
            <a:r>
              <a:rPr lang="ja-JP" altLang="en-US" sz="2400" b="1" dirty="0" smtClean="0"/>
              <a:t>　　</a:t>
            </a:r>
            <a:r>
              <a:rPr lang="ja-JP" altLang="en-US" sz="2400" dirty="0"/>
              <a:t>　</a:t>
            </a:r>
            <a:r>
              <a:rPr lang="ja-JP" altLang="en-US" sz="2400" dirty="0" smtClean="0"/>
              <a:t>　・地域の保護団体が</a:t>
            </a:r>
            <a:r>
              <a:rPr lang="ja-JP" altLang="en-US" sz="2400" dirty="0"/>
              <a:t>保存</a:t>
            </a:r>
            <a:r>
              <a:rPr lang="ja-JP" altLang="en-US" sz="2400" dirty="0" smtClean="0"/>
              <a:t>運動</a:t>
            </a:r>
            <a:endParaRPr lang="en-US" altLang="ja-JP" sz="2400" dirty="0" smtClean="0"/>
          </a:p>
          <a:p>
            <a:r>
              <a:rPr kumimoji="1" lang="ja-JP" altLang="en-US" sz="2400" dirty="0"/>
              <a:t>　</a:t>
            </a:r>
            <a:r>
              <a:rPr kumimoji="1" lang="ja-JP" altLang="en-US" sz="2400" dirty="0" smtClean="0"/>
              <a:t>　　　　→どのように生かし、保存するか？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72941" y="1412776"/>
            <a:ext cx="4129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003300"/>
                </a:solidFill>
                <a:latin typeface="HGP創英角ｺﾞｼｯｸUB" pitchFamily="50" charset="-128"/>
                <a:ea typeface="HGP創英角ｺﾞｼｯｸUB" pitchFamily="50" charset="-128"/>
              </a:rPr>
              <a:t>荒川沖小学校木造校舎</a:t>
            </a:r>
            <a:r>
              <a:rPr lang="ja-JP" altLang="en-US" sz="2400" dirty="0" smtClean="0">
                <a:solidFill>
                  <a:srgbClr val="003300"/>
                </a:solidFill>
                <a:latin typeface="HGP創英角ｺﾞｼｯｸUB" pitchFamily="50" charset="-128"/>
                <a:ea typeface="HGP創英角ｺﾞｼｯｸUB" pitchFamily="50" charset="-128"/>
              </a:rPr>
              <a:t>を保存</a:t>
            </a:r>
            <a:endParaRPr lang="ja-JP" altLang="en-US" sz="2400" dirty="0">
              <a:solidFill>
                <a:srgbClr val="0033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72941" y="4425791"/>
            <a:ext cx="3697614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①</a:t>
            </a:r>
            <a:r>
              <a:rPr lang="ja-JP" altLang="en-US" sz="2400" b="1" dirty="0" smtClean="0">
                <a:solidFill>
                  <a:srgbClr val="00B050"/>
                </a:solidFill>
              </a:rPr>
              <a:t>交流拠点</a:t>
            </a:r>
            <a:r>
              <a:rPr lang="ja-JP" altLang="en-US" sz="2400" b="1" dirty="0" smtClean="0"/>
              <a:t>                　　　　　　　　　　　　　</a:t>
            </a:r>
            <a:r>
              <a:rPr lang="ja-JP" altLang="en-US" sz="2400" b="1" dirty="0"/>
              <a:t>　</a:t>
            </a:r>
            <a:r>
              <a:rPr lang="ja-JP" altLang="en-US" sz="2400" b="1" dirty="0" smtClean="0"/>
              <a:t>　　　　　　　　　　　　　　　　　　　　　　　　　　　　　　　　　　　　　　　　　　　　　　              </a:t>
            </a:r>
            <a:endParaRPr lang="en-US" altLang="ja-JP" sz="2400" b="1" dirty="0" smtClean="0"/>
          </a:p>
          <a:p>
            <a:r>
              <a:rPr kumimoji="1" lang="ja-JP" altLang="en-US" sz="2000" dirty="0" smtClean="0"/>
              <a:t>・</a:t>
            </a:r>
            <a:r>
              <a:rPr kumimoji="1" lang="en-US" altLang="ja-JP" sz="2000" dirty="0" smtClean="0"/>
              <a:t>65</a:t>
            </a:r>
            <a:r>
              <a:rPr kumimoji="1" lang="ja-JP" altLang="en-US" sz="2000" dirty="0" smtClean="0"/>
              <a:t>歳以上の高齢者と若年者を　　　</a:t>
            </a:r>
            <a:endParaRPr kumimoji="1" lang="en-US" altLang="ja-JP" sz="2000" dirty="0" smtClean="0"/>
          </a:p>
          <a:p>
            <a:r>
              <a:rPr lang="ja-JP" altLang="en-US" sz="2000" dirty="0"/>
              <a:t>　</a:t>
            </a:r>
            <a:r>
              <a:rPr kumimoji="1" lang="ja-JP" altLang="en-US" sz="2000" dirty="0" smtClean="0"/>
              <a:t>中心</a:t>
            </a:r>
            <a:r>
              <a:rPr lang="ja-JP" altLang="en-US" sz="2000" dirty="0" smtClean="0"/>
              <a:t>に昔の遊びなどを実施</a:t>
            </a:r>
            <a:endParaRPr lang="en-US" altLang="ja-JP" sz="2000" dirty="0" smtClean="0"/>
          </a:p>
          <a:p>
            <a:r>
              <a:rPr lang="ja-JP" altLang="en-US" sz="2400" dirty="0" smtClean="0"/>
              <a:t>②</a:t>
            </a:r>
            <a:r>
              <a:rPr lang="ja-JP" altLang="en-US" sz="2400" b="1" dirty="0" smtClean="0">
                <a:solidFill>
                  <a:srgbClr val="00B050"/>
                </a:solidFill>
              </a:rPr>
              <a:t>歴史資料展示</a:t>
            </a:r>
            <a:endParaRPr lang="en-US" altLang="ja-JP" sz="2400" b="1" dirty="0" smtClean="0">
              <a:solidFill>
                <a:srgbClr val="00B050"/>
              </a:solidFill>
            </a:endParaRPr>
          </a:p>
          <a:p>
            <a:r>
              <a:rPr lang="ja-JP" altLang="en-US" sz="2000" b="1" dirty="0" smtClean="0"/>
              <a:t>・</a:t>
            </a:r>
            <a:r>
              <a:rPr lang="ja-JP" altLang="en-US" sz="2000" dirty="0" smtClean="0"/>
              <a:t>宿場町として機能した荒川沖の</a:t>
            </a:r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歴史を市民が共有</a:t>
            </a:r>
            <a:r>
              <a:rPr kumimoji="1" lang="ja-JP" altLang="en-US" sz="2400" b="1" dirty="0" smtClean="0"/>
              <a:t>　　　　　</a:t>
            </a:r>
            <a:endParaRPr kumimoji="1" lang="ja-JP" altLang="en-US" sz="2000" dirty="0"/>
          </a:p>
        </p:txBody>
      </p:sp>
      <p:sp>
        <p:nvSpPr>
          <p:cNvPr id="13" name="右矢印 12"/>
          <p:cNvSpPr/>
          <p:nvPr/>
        </p:nvSpPr>
        <p:spPr>
          <a:xfrm>
            <a:off x="4261949" y="5386803"/>
            <a:ext cx="476086" cy="26829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793395" y="4417800"/>
            <a:ext cx="4032633" cy="21544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en-US" altLang="ja-JP" sz="2400" dirty="0" smtClean="0"/>
          </a:p>
          <a:p>
            <a:r>
              <a:rPr kumimoji="1" lang="ja-JP" altLang="en-US" sz="2400" dirty="0" smtClean="0"/>
              <a:t>高齢者→</a:t>
            </a:r>
            <a:r>
              <a:rPr kumimoji="1" lang="ja-JP" altLang="en-US" sz="2400" b="1" dirty="0" smtClean="0">
                <a:solidFill>
                  <a:srgbClr val="00B050"/>
                </a:solidFill>
              </a:rPr>
              <a:t>親しみのある校舎</a:t>
            </a:r>
            <a:r>
              <a:rPr lang="ja-JP" altLang="en-US" sz="2400" dirty="0" smtClean="0"/>
              <a:t>で</a:t>
            </a:r>
            <a:endParaRPr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　　　　生きがい作り</a:t>
            </a:r>
            <a:r>
              <a:rPr kumimoji="1" lang="ja-JP" altLang="en-US" sz="2600" b="1" dirty="0" smtClean="0">
                <a:solidFill>
                  <a:srgbClr val="00B050"/>
                </a:solidFill>
              </a:rPr>
              <a:t>　　　　　　</a:t>
            </a:r>
            <a:r>
              <a:rPr lang="ja-JP" altLang="en-US" sz="2400" dirty="0"/>
              <a:t>　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若年者→</a:t>
            </a:r>
            <a:r>
              <a:rPr kumimoji="1" lang="ja-JP" altLang="en-US" sz="2400" b="1" dirty="0" smtClean="0">
                <a:solidFill>
                  <a:srgbClr val="00B050"/>
                </a:solidFill>
              </a:rPr>
              <a:t>地域に愛着</a:t>
            </a:r>
            <a:r>
              <a:rPr kumimoji="1" lang="ja-JP" altLang="en-US" sz="2400" dirty="0" smtClean="0"/>
              <a:t>を持つ</a:t>
            </a:r>
            <a:endParaRPr kumimoji="1"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　　　　大人へ</a:t>
            </a:r>
            <a:endParaRPr lang="en-US" altLang="ja-JP" sz="2400" dirty="0" smtClean="0"/>
          </a:p>
          <a:p>
            <a:endParaRPr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72760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3497104" y="189299"/>
            <a:ext cx="1146904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補完</a:t>
            </a:r>
            <a:r>
              <a:rPr lang="ja-JP" altLang="en-US" spc="-150" dirty="0" smtClean="0">
                <a:solidFill>
                  <a:schemeClr val="lt1">
                    <a:alpha val="50000"/>
                  </a:schemeClr>
                </a:solidFill>
              </a:rPr>
              <a:t>計画</a:t>
            </a:r>
            <a:endParaRPr lang="ja-JP" altLang="en-US" spc="-150" dirty="0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133164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コンセプト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25152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>
                <a:solidFill>
                  <a:schemeClr val="lt1">
                    <a:alpha val="50000"/>
                  </a:schemeClr>
                </a:solidFill>
              </a:rPr>
              <a:t>現状</a:t>
            </a:r>
          </a:p>
        </p:txBody>
      </p:sp>
      <p:sp>
        <p:nvSpPr>
          <p:cNvPr id="47" name="角丸四角形 46"/>
          <p:cNvSpPr/>
          <p:nvPr/>
        </p:nvSpPr>
        <p:spPr>
          <a:xfrm>
            <a:off x="2411760" y="188640"/>
            <a:ext cx="1152128" cy="1152128"/>
          </a:xfrm>
          <a:prstGeom prst="roundRect">
            <a:avLst>
              <a:gd name="adj" fmla="val 10677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ja-JP" altLang="en-US" spc="-150" dirty="0"/>
              <a:t>重点計画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4568247" y="189299"/>
            <a:ext cx="1146904" cy="1152128"/>
          </a:xfrm>
          <a:prstGeom prst="roundRect">
            <a:avLst>
              <a:gd name="adj" fmla="val 1067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pc="-150" dirty="0" smtClean="0">
                <a:solidFill>
                  <a:schemeClr val="lt1">
                    <a:alpha val="50000"/>
                  </a:schemeClr>
                </a:solidFill>
              </a:rPr>
              <a:t>まとめ</a:t>
            </a:r>
            <a:endParaRPr lang="ja-JP" altLang="en-US" spc="-150" dirty="0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93576" y="188640"/>
            <a:ext cx="8756848" cy="6480720"/>
          </a:xfrm>
          <a:prstGeom prst="rect">
            <a:avLst/>
          </a:prstGeom>
          <a:noFill/>
          <a:ln w="635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-90264" y="-99392"/>
            <a:ext cx="9324528" cy="10081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ja-JP" altLang="en-US" sz="3600" dirty="0"/>
              <a:t> </a:t>
            </a:r>
            <a:r>
              <a:rPr kumimoji="1" lang="ja-JP" altLang="en-US" sz="3600" dirty="0" smtClean="0"/>
              <a:t>● </a:t>
            </a:r>
            <a:r>
              <a:rPr kumimoji="1" lang="ja-JP" altLang="en-US" sz="3600" spc="-150" dirty="0" smtClean="0"/>
              <a:t>産業が一体となって伸びゆくまち</a:t>
            </a:r>
            <a:endParaRPr kumimoji="1" lang="ja-JP" altLang="en-US" sz="3600" spc="-150" dirty="0"/>
          </a:p>
        </p:txBody>
      </p:sp>
      <p:sp>
        <p:nvSpPr>
          <p:cNvPr id="11" name="正方形/長方形 10"/>
          <p:cNvSpPr/>
          <p:nvPr/>
        </p:nvSpPr>
        <p:spPr>
          <a:xfrm>
            <a:off x="6516216" y="-16351"/>
            <a:ext cx="26693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</a:rPr>
              <a:t>都市計画マスタープラン策定実習</a:t>
            </a:r>
            <a:r>
              <a:rPr lang="en-US" altLang="ja-JP" sz="1200" dirty="0">
                <a:solidFill>
                  <a:schemeClr val="bg1"/>
                </a:solidFill>
              </a:rPr>
              <a:t>2010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611560" y="1713383"/>
            <a:ext cx="7776863" cy="3368185"/>
          </a:xfrm>
          <a:prstGeom prst="roundRect">
            <a:avLst>
              <a:gd name="adj" fmla="val 5175"/>
            </a:avLst>
          </a:prstGeom>
          <a:noFill/>
          <a:ln w="25400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t" anchorCtr="0"/>
          <a:lstStyle/>
          <a:p>
            <a:pPr algn="l"/>
            <a:endParaRPr kumimoji="1" lang="en-US" altLang="ja-JP" sz="1400" dirty="0" smtClean="0">
              <a:solidFill>
                <a:srgbClr val="FF6600"/>
              </a:solidFill>
            </a:endParaRPr>
          </a:p>
          <a:p>
            <a:pPr algn="l"/>
            <a:r>
              <a:rPr kumimoji="1" lang="en-US" altLang="ja-JP" sz="2400" dirty="0" smtClean="0">
                <a:solidFill>
                  <a:srgbClr val="FF6600"/>
                </a:solidFill>
              </a:rPr>
              <a:t>■</a:t>
            </a:r>
            <a:r>
              <a:rPr kumimoji="1" lang="ja-JP" altLang="en-US" sz="2400" dirty="0" smtClean="0"/>
              <a:t>工業</a:t>
            </a:r>
            <a:r>
              <a:rPr kumimoji="1" lang="en-US" altLang="ja-JP" sz="2400" dirty="0" smtClean="0"/>
              <a:t>			</a:t>
            </a:r>
            <a:r>
              <a:rPr kumimoji="1" lang="ja-JP" altLang="en-US" sz="2400" dirty="0" smtClean="0">
                <a:solidFill>
                  <a:srgbClr val="FF6600"/>
                </a:solidFill>
              </a:rPr>
              <a:t>■</a:t>
            </a:r>
            <a:r>
              <a:rPr kumimoji="1" lang="ja-JP" altLang="en-US" sz="2400" dirty="0" smtClean="0"/>
              <a:t>農業</a:t>
            </a:r>
            <a:endParaRPr kumimoji="1" lang="en-US" altLang="ja-JP" sz="2400" dirty="0" smtClean="0"/>
          </a:p>
          <a:p>
            <a:pPr algn="l"/>
            <a:r>
              <a:rPr lang="ja-JP" altLang="en-US" dirty="0"/>
              <a:t>　</a:t>
            </a:r>
            <a:r>
              <a:rPr lang="ja-JP" altLang="en-US" dirty="0" smtClean="0"/>
              <a:t>　⇒事業所数・出荷額ともに</a:t>
            </a:r>
            <a:r>
              <a:rPr lang="ja-JP" altLang="en-US" dirty="0" smtClean="0">
                <a:solidFill>
                  <a:srgbClr val="FF0000"/>
                </a:solidFill>
              </a:rPr>
              <a:t>増加</a:t>
            </a:r>
            <a:r>
              <a:rPr lang="en-US" altLang="ja-JP" dirty="0" smtClean="0"/>
              <a:t>	</a:t>
            </a:r>
            <a:r>
              <a:rPr lang="ja-JP" altLang="en-US" dirty="0" smtClean="0"/>
              <a:t>　　⇒農家数・産出額ともに</a:t>
            </a:r>
            <a:r>
              <a:rPr lang="ja-JP" altLang="en-US" dirty="0" smtClean="0">
                <a:solidFill>
                  <a:srgbClr val="00B0F0"/>
                </a:solidFill>
              </a:rPr>
              <a:t>減少</a:t>
            </a:r>
            <a:endParaRPr lang="en-US" altLang="ja-JP" dirty="0" smtClean="0">
              <a:solidFill>
                <a:srgbClr val="00B0F0"/>
              </a:solidFill>
            </a:endParaRPr>
          </a:p>
          <a:p>
            <a:pPr algn="l"/>
            <a:endParaRPr lang="en-US" altLang="ja-JP" sz="2400" dirty="0"/>
          </a:p>
          <a:p>
            <a:pPr algn="l"/>
            <a:endParaRPr lang="en-US" altLang="ja-JP" sz="2400" dirty="0" smtClean="0"/>
          </a:p>
          <a:p>
            <a:pPr algn="l"/>
            <a:endParaRPr lang="en-US" altLang="ja-JP" sz="2400" dirty="0"/>
          </a:p>
          <a:p>
            <a:pPr algn="l"/>
            <a:endParaRPr lang="en-US" altLang="ja-JP" sz="2400" dirty="0" smtClean="0"/>
          </a:p>
          <a:p>
            <a:pPr algn="l"/>
            <a:endParaRPr lang="en-US" altLang="ja-JP" sz="2400" dirty="0" smtClean="0"/>
          </a:p>
          <a:p>
            <a:pPr algn="l"/>
            <a:endParaRPr lang="en-US" altLang="ja-JP" sz="1100" dirty="0"/>
          </a:p>
          <a:p>
            <a:r>
              <a:rPr lang="ja-JP" altLang="en-US" sz="2400" dirty="0" smtClean="0">
                <a:solidFill>
                  <a:srgbClr val="FF6600"/>
                </a:solidFill>
              </a:rPr>
              <a:t>■</a:t>
            </a:r>
            <a:r>
              <a:rPr lang="ja-JP" altLang="en-US" sz="2400" dirty="0" smtClean="0"/>
              <a:t>商業　</a:t>
            </a:r>
            <a:r>
              <a:rPr lang="ja-JP" altLang="en-US" dirty="0" smtClean="0"/>
              <a:t>⇒中心市街地における店舗の空洞化</a:t>
            </a:r>
            <a:endParaRPr lang="ja-JP" altLang="en-US" dirty="0">
              <a:solidFill>
                <a:srgbClr val="FF6600"/>
              </a:solidFill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394444" y="1484784"/>
            <a:ext cx="79375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kumimoji="1" lang="ja-JP" altLang="en-US" sz="2400" dirty="0">
                <a:solidFill>
                  <a:schemeClr val="bg1"/>
                </a:solidFill>
              </a:rPr>
              <a:t>現状</a:t>
            </a:r>
          </a:p>
        </p:txBody>
      </p:sp>
      <p:sp>
        <p:nvSpPr>
          <p:cNvPr id="26" name="ストライプ矢印 25"/>
          <p:cNvSpPr/>
          <p:nvPr/>
        </p:nvSpPr>
        <p:spPr>
          <a:xfrm rot="5400000">
            <a:off x="4282159" y="5021635"/>
            <a:ext cx="435663" cy="555529"/>
          </a:xfrm>
          <a:prstGeom prst="stripedRightArrow">
            <a:avLst>
              <a:gd name="adj1" fmla="val 45526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7" name="グループ化 26"/>
          <p:cNvGrpSpPr/>
          <p:nvPr/>
        </p:nvGrpSpPr>
        <p:grpSpPr>
          <a:xfrm>
            <a:off x="465882" y="5344135"/>
            <a:ext cx="7922541" cy="1253217"/>
            <a:chOff x="465882" y="4941168"/>
            <a:chExt cx="7922541" cy="1253217"/>
          </a:xfrm>
        </p:grpSpPr>
        <p:sp>
          <p:nvSpPr>
            <p:cNvPr id="28" name="Text Box 3"/>
            <p:cNvSpPr txBox="1">
              <a:spLocks noChangeArrowheads="1"/>
            </p:cNvSpPr>
            <p:nvPr/>
          </p:nvSpPr>
          <p:spPr bwMode="auto">
            <a:xfrm>
              <a:off x="883481" y="5178722"/>
              <a:ext cx="7504942" cy="1015663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square" anchor="b" anchorCtr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l" eaLnBrk="1" hangingPunct="1"/>
              <a:endParaRPr kumimoji="1" lang="en-US" altLang="ja-JP" sz="1200" dirty="0" smtClean="0"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pPr algn="l" eaLnBrk="1" hangingPunct="1"/>
              <a:r>
                <a:rPr kumimoji="1" lang="ja-JP" altLang="en-US" sz="2400" dirty="0" smtClean="0">
                  <a:solidFill>
                    <a:srgbClr val="0033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・ 産業間で連携し、一体となって発展をめざす</a:t>
              </a:r>
              <a:endParaRPr kumimoji="1" lang="en-US" altLang="ja-JP" sz="2400" dirty="0" smtClean="0">
                <a:solidFill>
                  <a:srgbClr val="003300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pPr algn="l" eaLnBrk="1" hangingPunct="1"/>
              <a:r>
                <a:rPr lang="ja-JP" altLang="en-US" sz="2400" dirty="0" smtClean="0">
                  <a:solidFill>
                    <a:srgbClr val="0033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・ 中心市街地の再生</a:t>
              </a:r>
              <a:endParaRPr kumimoji="1" lang="ja-JP" altLang="en-US" sz="2400" dirty="0">
                <a:solidFill>
                  <a:srgbClr val="003300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29" name="Text Box 14"/>
            <p:cNvSpPr txBox="1">
              <a:spLocks noChangeArrowheads="1"/>
            </p:cNvSpPr>
            <p:nvPr/>
          </p:nvSpPr>
          <p:spPr bwMode="auto">
            <a:xfrm>
              <a:off x="465882" y="4941168"/>
              <a:ext cx="793750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l" eaLnBrk="1" hangingPunct="1"/>
              <a:r>
                <a:rPr kumimoji="1" lang="ja-JP" altLang="en-US" sz="2400" dirty="0">
                  <a:solidFill>
                    <a:schemeClr val="bg1"/>
                  </a:solidFill>
                </a:rPr>
                <a:t>計画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8" y="2636005"/>
            <a:ext cx="3624584" cy="201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116" y="2636005"/>
            <a:ext cx="3911538" cy="201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35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2032</Words>
  <Application>Microsoft Office PowerPoint</Application>
  <PresentationFormat>画面に合わせる (4:3)</PresentationFormat>
  <Paragraphs>592</Paragraphs>
  <Slides>29</Slides>
  <Notes>11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0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2011-03-03T20:41:27Z</dcterms:created>
  <dcterms:modified xsi:type="dcterms:W3CDTF">2011-03-03T20:42:12Z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