
<file path=[Content_Types].xml><?xml version="1.0" encoding="utf-8"?>
<Types xmlns="http://schemas.openxmlformats.org/package/2006/content-types">
  <Default Extension="png" ContentType="image/png"/>
  <Default Extension="bmp" ContentType="image/bmp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theme/themeOverride3.xml" ContentType="application/vnd.openxmlformats-officedocument.themeOverride+xml"/>
  <Override PartName="/ppt/notesSlides/notesSlide7.xml" ContentType="application/vnd.openxmlformats-officedocument.presentationml.notesSlide+xml"/>
  <Override PartName="/ppt/charts/chart2.xml" ContentType="application/vnd.openxmlformats-officedocument.drawingml.char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charts/chart3.xml" ContentType="application/vnd.openxmlformats-officedocument.drawingml.chart+xml"/>
  <Override PartName="/ppt/theme/themeOverride4.xml" ContentType="application/vnd.openxmlformats-officedocument.themeOverr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charts/chart4.xml" ContentType="application/vnd.openxmlformats-officedocument.drawingml.chart+xml"/>
  <Override PartName="/ppt/theme/themeOverride5.xml" ContentType="application/vnd.openxmlformats-officedocument.themeOverr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charts/chart5.xml" ContentType="application/vnd.openxmlformats-officedocument.drawingml.chart+xml"/>
  <Override PartName="/ppt/theme/themeOverride6.xml" ContentType="application/vnd.openxmlformats-officedocument.themeOverr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68" r:id="rId1"/>
  </p:sldMasterIdLst>
  <p:notesMasterIdLst>
    <p:notesMasterId r:id="rId62"/>
  </p:notesMasterIdLst>
  <p:handoutMasterIdLst>
    <p:handoutMasterId r:id="rId63"/>
  </p:handoutMasterIdLst>
  <p:sldIdLst>
    <p:sldId id="256" r:id="rId2"/>
    <p:sldId id="257" r:id="rId3"/>
    <p:sldId id="404" r:id="rId4"/>
    <p:sldId id="356" r:id="rId5"/>
    <p:sldId id="440" r:id="rId6"/>
    <p:sldId id="407" r:id="rId7"/>
    <p:sldId id="373" r:id="rId8"/>
    <p:sldId id="490" r:id="rId9"/>
    <p:sldId id="382" r:id="rId10"/>
    <p:sldId id="384" r:id="rId11"/>
    <p:sldId id="385" r:id="rId12"/>
    <p:sldId id="386" r:id="rId13"/>
    <p:sldId id="387" r:id="rId14"/>
    <p:sldId id="487" r:id="rId15"/>
    <p:sldId id="488" r:id="rId16"/>
    <p:sldId id="489" r:id="rId17"/>
    <p:sldId id="492" r:id="rId18"/>
    <p:sldId id="493" r:id="rId19"/>
    <p:sldId id="495" r:id="rId20"/>
    <p:sldId id="496" r:id="rId21"/>
    <p:sldId id="482" r:id="rId22"/>
    <p:sldId id="483" r:id="rId23"/>
    <p:sldId id="484" r:id="rId24"/>
    <p:sldId id="485" r:id="rId25"/>
    <p:sldId id="486" r:id="rId26"/>
    <p:sldId id="380" r:id="rId27"/>
    <p:sldId id="370" r:id="rId28"/>
    <p:sldId id="400" r:id="rId29"/>
    <p:sldId id="369" r:id="rId30"/>
    <p:sldId id="491" r:id="rId31"/>
    <p:sldId id="480" r:id="rId32"/>
    <p:sldId id="408" r:id="rId33"/>
    <p:sldId id="502" r:id="rId34"/>
    <p:sldId id="505" r:id="rId35"/>
    <p:sldId id="392" r:id="rId36"/>
    <p:sldId id="393" r:id="rId37"/>
    <p:sldId id="481" r:id="rId38"/>
    <p:sldId id="427" r:id="rId39"/>
    <p:sldId id="494" r:id="rId40"/>
    <p:sldId id="422" r:id="rId41"/>
    <p:sldId id="423" r:id="rId42"/>
    <p:sldId id="458" r:id="rId43"/>
    <p:sldId id="459" r:id="rId44"/>
    <p:sldId id="460" r:id="rId45"/>
    <p:sldId id="461" r:id="rId46"/>
    <p:sldId id="348" r:id="rId47"/>
    <p:sldId id="497" r:id="rId48"/>
    <p:sldId id="498" r:id="rId49"/>
    <p:sldId id="359" r:id="rId50"/>
    <p:sldId id="360" r:id="rId51"/>
    <p:sldId id="361" r:id="rId52"/>
    <p:sldId id="503" r:id="rId53"/>
    <p:sldId id="504" r:id="rId54"/>
    <p:sldId id="499" r:id="rId55"/>
    <p:sldId id="500" r:id="rId56"/>
    <p:sldId id="362" r:id="rId57"/>
    <p:sldId id="363" r:id="rId58"/>
    <p:sldId id="398" r:id="rId59"/>
    <p:sldId id="399" r:id="rId60"/>
    <p:sldId id="501" r:id="rId61"/>
  </p:sldIdLst>
  <p:sldSz cx="9144000" cy="6858000" type="screen4x3"/>
  <p:notesSz cx="6807200" cy="9939338"/>
  <p:custShowLst>
    <p:custShow name="発表用スライド ショー" id="0">
      <p:sldLst>
        <p:sld r:id="rId2"/>
        <p:sld r:id="rId3"/>
      </p:sldLst>
    </p:custShow>
    <p:custShow name="印刷用スライド ショー" id="1">
      <p:sldLst>
        <p:sld r:id="rId2"/>
        <p:sld r:id="rId3"/>
      </p:sldLst>
    </p:custShow>
  </p:custShowLst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C5C6"/>
    <a:srgbClr val="B4EBFE"/>
    <a:srgbClr val="FF0066"/>
    <a:srgbClr val="DBE296"/>
    <a:srgbClr val="CC7900"/>
    <a:srgbClr val="FF9396"/>
    <a:srgbClr val="CBBCF6"/>
    <a:srgbClr val="FBFED6"/>
    <a:srgbClr val="FF81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DA37D80-6434-44D0-A028-1B22A696006F}" styleName="淡色スタイル 3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BC89EF96-8CEA-46FF-86C4-4CE0E7609802}" styleName="淡色スタイル 3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93296810-A885-4BE3-A3E7-6D5BEEA58F35}" styleName="中間スタイル 2 - アクセント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84E427A-3D55-4303-BF80-6455036E1DE7}" styleName="テーマ スタイル 1 - アクセント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012ECD-51FC-41F1-AA8D-1B2483CD663E}" styleName="淡色スタイル 2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808" autoAdjust="0"/>
    <p:restoredTop sz="88249" autoAdjust="0"/>
  </p:normalViewPr>
  <p:slideViewPr>
    <p:cSldViewPr>
      <p:cViewPr>
        <p:scale>
          <a:sx n="59" d="100"/>
          <a:sy n="59" d="100"/>
        </p:scale>
        <p:origin x="-3192" y="-10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766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___1.xlsx"/><Relationship Id="rId1" Type="http://schemas.openxmlformats.org/officeDocument/2006/relationships/themeOverride" Target="../theme/themeOverride3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higo80\Desktop\&#20415;&#30410;\&#36001;&#21209;&#29366;&#27841;.xlsx" TargetMode="Externa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___2.xlsx"/><Relationship Id="rId1" Type="http://schemas.openxmlformats.org/officeDocument/2006/relationships/themeOverride" Target="../theme/themeOverride4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higo80\Desktop\MP\&#36786;&#26989;\101209&#36786;&#26519;&#27700;&#29987;.xlsx" TargetMode="External"/><Relationship Id="rId1" Type="http://schemas.openxmlformats.org/officeDocument/2006/relationships/themeOverride" Target="../theme/themeOverride5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1.bin"/><Relationship Id="rId1" Type="http://schemas.openxmlformats.org/officeDocument/2006/relationships/themeOverride" Target="../theme/themeOverrid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旧データ!$J$115</c:f>
              <c:strCache>
                <c:ptCount val="1"/>
                <c:pt idx="0">
                  <c:v>市内人口</c:v>
                </c:pt>
              </c:strCache>
            </c:strRef>
          </c:tx>
          <c:invertIfNegative val="0"/>
          <c:cat>
            <c:strRef>
              <c:f>旧データ!$I$130:$I$138</c:f>
              <c:strCache>
                <c:ptCount val="9"/>
                <c:pt idx="0">
                  <c:v>H2</c:v>
                </c:pt>
                <c:pt idx="1">
                  <c:v>H7</c:v>
                </c:pt>
                <c:pt idx="2">
                  <c:v>H12</c:v>
                </c:pt>
                <c:pt idx="3">
                  <c:v>H17</c:v>
                </c:pt>
                <c:pt idx="4">
                  <c:v>H22</c:v>
                </c:pt>
                <c:pt idx="5">
                  <c:v>H27</c:v>
                </c:pt>
                <c:pt idx="6">
                  <c:v>H32</c:v>
                </c:pt>
                <c:pt idx="7">
                  <c:v>H37</c:v>
                </c:pt>
                <c:pt idx="8">
                  <c:v>H42</c:v>
                </c:pt>
              </c:strCache>
            </c:strRef>
          </c:cat>
          <c:val>
            <c:numRef>
              <c:f>旧データ!$L$130:$L$138</c:f>
              <c:numCache>
                <c:formatCode>#,##0.000_);[Red]\(#,##0.000\)</c:formatCode>
                <c:ptCount val="9"/>
                <c:pt idx="0">
                  <c:v>137.053</c:v>
                </c:pt>
                <c:pt idx="1">
                  <c:v>141.86199999999999</c:v>
                </c:pt>
                <c:pt idx="2">
                  <c:v>144.10599999999999</c:v>
                </c:pt>
                <c:pt idx="3">
                  <c:v>144.047</c:v>
                </c:pt>
                <c:pt idx="4">
                  <c:v>143.422</c:v>
                </c:pt>
                <c:pt idx="5">
                  <c:v>141.33130901923718</c:v>
                </c:pt>
                <c:pt idx="6">
                  <c:v>137.77231554479886</c:v>
                </c:pt>
                <c:pt idx="7">
                  <c:v>133.13775808289222</c:v>
                </c:pt>
                <c:pt idx="8">
                  <c:v>127.53609246585252</c:v>
                </c:pt>
              </c:numCache>
            </c:numRef>
          </c:val>
        </c:ser>
        <c:ser>
          <c:idx val="1"/>
          <c:order val="1"/>
          <c:tx>
            <c:strRef>
              <c:f>旧データ!$M$115</c:f>
              <c:strCache>
                <c:ptCount val="1"/>
                <c:pt idx="0">
                  <c:v>人口増加分</c:v>
                </c:pt>
              </c:strCache>
            </c:strRef>
          </c:tx>
          <c:invertIfNegative val="0"/>
          <c:cat>
            <c:strRef>
              <c:f>旧データ!$I$130:$I$138</c:f>
              <c:strCache>
                <c:ptCount val="9"/>
                <c:pt idx="0">
                  <c:v>H2</c:v>
                </c:pt>
                <c:pt idx="1">
                  <c:v>H7</c:v>
                </c:pt>
                <c:pt idx="2">
                  <c:v>H12</c:v>
                </c:pt>
                <c:pt idx="3">
                  <c:v>H17</c:v>
                </c:pt>
                <c:pt idx="4">
                  <c:v>H22</c:v>
                </c:pt>
                <c:pt idx="5">
                  <c:v>H27</c:v>
                </c:pt>
                <c:pt idx="6">
                  <c:v>H32</c:v>
                </c:pt>
                <c:pt idx="7">
                  <c:v>H37</c:v>
                </c:pt>
                <c:pt idx="8">
                  <c:v>H42</c:v>
                </c:pt>
              </c:strCache>
            </c:strRef>
          </c:cat>
          <c:val>
            <c:numRef>
              <c:f>旧データ!$M$130:$M$138</c:f>
              <c:numCache>
                <c:formatCode>#,##0.000_);[Red]\(#,##0.000\)</c:formatCode>
                <c:ptCount val="9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1.86224191710778</c:v>
                </c:pt>
                <c:pt idx="8">
                  <c:v>7.4639075341474799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56216960"/>
        <c:axId val="56235136"/>
      </c:barChart>
      <c:catAx>
        <c:axId val="5621696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 rot="-2700000"/>
          <a:lstStyle/>
          <a:p>
            <a:pPr>
              <a:defRPr sz="1600"/>
            </a:pPr>
            <a:endParaRPr lang="ja-JP"/>
          </a:p>
        </c:txPr>
        <c:crossAx val="56235136"/>
        <c:crosses val="autoZero"/>
        <c:auto val="1"/>
        <c:lblAlgn val="ctr"/>
        <c:lblOffset val="100"/>
        <c:tickLblSkip val="1"/>
        <c:noMultiLvlLbl val="0"/>
      </c:catAx>
      <c:valAx>
        <c:axId val="56235136"/>
        <c:scaling>
          <c:orientation val="minMax"/>
        </c:scaling>
        <c:delete val="0"/>
        <c:axPos val="l"/>
        <c:majorGridlines/>
        <c:numFmt formatCode="#,##0_);[Red]\(#,##0\)" sourceLinked="0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ja-JP"/>
          </a:p>
        </c:txPr>
        <c:crossAx val="56216960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20594348326175341"/>
          <c:y val="0.89242593784953916"/>
          <c:w val="0.62861068025295397"/>
          <c:h val="0.10757404097757417"/>
        </c:manualLayout>
      </c:layout>
      <c:overlay val="0"/>
      <c:txPr>
        <a:bodyPr/>
        <a:lstStyle/>
        <a:p>
          <a:pPr>
            <a:defRPr sz="1600"/>
          </a:pPr>
          <a:endParaRPr lang="ja-JP"/>
        </a:p>
      </c:txPr>
    </c:legend>
    <c:plotVisOnly val="1"/>
    <c:dispBlanksAs val="gap"/>
    <c:showDLblsOverMax val="0"/>
  </c:chart>
  <c:spPr>
    <a:ln>
      <a:noFill/>
    </a:ln>
  </c:sp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ja-JP"/>
              <a:t>霞ヶ浦医療センターの財政状況</a:t>
            </a:r>
            <a:endParaRPr lang="en-US"/>
          </a:p>
        </c:rich>
      </c:tx>
      <c:layout>
        <c:manualLayout>
          <c:xMode val="edge"/>
          <c:yMode val="edge"/>
          <c:x val="0.26551377952755906"/>
          <c:y val="0.84259259259259256"/>
        </c:manualLayout>
      </c:layout>
      <c:overlay val="1"/>
    </c:title>
    <c:autoTitleDeleted val="0"/>
    <c:plotArea>
      <c:layout>
        <c:manualLayout>
          <c:layoutTarget val="inner"/>
          <c:xMode val="edge"/>
          <c:yMode val="edge"/>
          <c:x val="0.14196060878760991"/>
          <c:y val="0.12581271306261371"/>
          <c:w val="0.6206832017760987"/>
          <c:h val="0.60759578309791695"/>
        </c:manualLayout>
      </c:layout>
      <c:lineChart>
        <c:grouping val="standard"/>
        <c:varyColors val="0"/>
        <c:ser>
          <c:idx val="2"/>
          <c:order val="0"/>
          <c:tx>
            <c:strRef>
              <c:f>Sheet1!$A$12</c:f>
              <c:strCache>
                <c:ptCount val="1"/>
                <c:pt idx="0">
                  <c:v>経常損失</c:v>
                </c:pt>
              </c:strCache>
            </c:strRef>
          </c:tx>
          <c:spPr>
            <a:ln w="44450" cap="sq">
              <a:solidFill>
                <a:srgbClr val="C00000"/>
              </a:solidFill>
            </a:ln>
          </c:spPr>
          <c:marker>
            <c:symbol val="none"/>
          </c:marker>
          <c:cat>
            <c:strRef>
              <c:f>Sheet1!$B$9:$G$9</c:f>
              <c:strCache>
                <c:ptCount val="6"/>
                <c:pt idx="0">
                  <c:v>H16</c:v>
                </c:pt>
                <c:pt idx="1">
                  <c:v>H17</c:v>
                </c:pt>
                <c:pt idx="2">
                  <c:v>H18</c:v>
                </c:pt>
                <c:pt idx="3">
                  <c:v>H19</c:v>
                </c:pt>
                <c:pt idx="4">
                  <c:v>H20</c:v>
                </c:pt>
                <c:pt idx="5">
                  <c:v>H21</c:v>
                </c:pt>
              </c:strCache>
            </c:strRef>
          </c:cat>
          <c:val>
            <c:numRef>
              <c:f>Sheet1!$B$12:$G$12</c:f>
              <c:numCache>
                <c:formatCode>General</c:formatCode>
                <c:ptCount val="6"/>
                <c:pt idx="0">
                  <c:v>75728677</c:v>
                </c:pt>
                <c:pt idx="1">
                  <c:v>225348227</c:v>
                </c:pt>
                <c:pt idx="2">
                  <c:v>550119656</c:v>
                </c:pt>
                <c:pt idx="3">
                  <c:v>773364202</c:v>
                </c:pt>
                <c:pt idx="4">
                  <c:v>713119124</c:v>
                </c:pt>
                <c:pt idx="5">
                  <c:v>634807896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715584"/>
        <c:axId val="39717120"/>
      </c:lineChart>
      <c:catAx>
        <c:axId val="39715584"/>
        <c:scaling>
          <c:orientation val="minMax"/>
        </c:scaling>
        <c:delete val="0"/>
        <c:axPos val="b"/>
        <c:majorTickMark val="out"/>
        <c:minorTickMark val="none"/>
        <c:tickLblPos val="nextTo"/>
        <c:crossAx val="39717120"/>
        <c:crosses val="autoZero"/>
        <c:auto val="1"/>
        <c:lblAlgn val="ctr"/>
        <c:lblOffset val="100"/>
        <c:noMultiLvlLbl val="0"/>
      </c:catAx>
      <c:valAx>
        <c:axId val="3971712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9715584"/>
        <c:crosses val="autoZero"/>
        <c:crossBetween val="between"/>
        <c:dispUnits>
          <c:builtInUnit val="tenMillions"/>
          <c:dispUnitsLbl>
            <c:layout>
              <c:manualLayout>
                <c:xMode val="edge"/>
                <c:yMode val="edge"/>
                <c:x val="2.5000000000000001E-2"/>
                <c:y val="2.8252405949256341E-2"/>
              </c:manualLayout>
            </c:layout>
            <c:tx>
              <c:rich>
                <a:bodyPr rot="0" vert="horz"/>
                <a:lstStyle/>
                <a:p>
                  <a:pPr>
                    <a:defRPr/>
                  </a:pPr>
                  <a:r>
                    <a:rPr lang="ja-JP"/>
                    <a:t>千万円</a:t>
                  </a:r>
                  <a:endParaRPr lang="en-US"/>
                </a:p>
              </c:rich>
            </c:tx>
          </c:dispUnitsLbl>
        </c:dispUnits>
      </c:valAx>
    </c:plotArea>
    <c:legend>
      <c:legendPos val="r"/>
      <c:layout>
        <c:manualLayout>
          <c:xMode val="edge"/>
          <c:yMode val="edge"/>
          <c:x val="0.7583333333333333"/>
          <c:y val="0.35590551181102364"/>
          <c:w val="0.22500000000000001"/>
          <c:h val="0.26967009332166814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600"/>
      </a:pPr>
      <a:endParaRPr lang="ja-JP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旧データ!$J$115</c:f>
              <c:strCache>
                <c:ptCount val="1"/>
                <c:pt idx="0">
                  <c:v>市内人口</c:v>
                </c:pt>
              </c:strCache>
            </c:strRef>
          </c:tx>
          <c:invertIfNegative val="0"/>
          <c:cat>
            <c:strRef>
              <c:f>旧データ!$I$123:$I$138</c:f>
              <c:strCache>
                <c:ptCount val="16"/>
                <c:pt idx="0">
                  <c:v>昭和30年</c:v>
                </c:pt>
                <c:pt idx="1">
                  <c:v>昭和35年</c:v>
                </c:pt>
                <c:pt idx="2">
                  <c:v>昭和40年</c:v>
                </c:pt>
                <c:pt idx="3">
                  <c:v>昭和45年</c:v>
                </c:pt>
                <c:pt idx="4">
                  <c:v>昭和50年</c:v>
                </c:pt>
                <c:pt idx="5">
                  <c:v>昭和55年</c:v>
                </c:pt>
                <c:pt idx="6">
                  <c:v>昭和60年</c:v>
                </c:pt>
                <c:pt idx="7">
                  <c:v>平成2年</c:v>
                </c:pt>
                <c:pt idx="8">
                  <c:v>平成7年</c:v>
                </c:pt>
                <c:pt idx="9">
                  <c:v>平成12年</c:v>
                </c:pt>
                <c:pt idx="10">
                  <c:v>平成17年</c:v>
                </c:pt>
                <c:pt idx="11">
                  <c:v>平成22年</c:v>
                </c:pt>
                <c:pt idx="12">
                  <c:v>平成27年</c:v>
                </c:pt>
                <c:pt idx="13">
                  <c:v>平成32年</c:v>
                </c:pt>
                <c:pt idx="14">
                  <c:v>平成37年</c:v>
                </c:pt>
                <c:pt idx="15">
                  <c:v>平成42年</c:v>
                </c:pt>
              </c:strCache>
            </c:strRef>
          </c:cat>
          <c:val>
            <c:numRef>
              <c:f>旧データ!$L$123:$L$138</c:f>
              <c:numCache>
                <c:formatCode>#,##0.000_);[Red]\(#,##0.000\)</c:formatCode>
                <c:ptCount val="16"/>
                <c:pt idx="0">
                  <c:v>81.010000000000005</c:v>
                </c:pt>
                <c:pt idx="1">
                  <c:v>79.778000000000006</c:v>
                </c:pt>
                <c:pt idx="2">
                  <c:v>87.210999999999999</c:v>
                </c:pt>
                <c:pt idx="3">
                  <c:v>98.313000000000002</c:v>
                </c:pt>
                <c:pt idx="4">
                  <c:v>112.577</c:v>
                </c:pt>
                <c:pt idx="5">
                  <c:v>121.3</c:v>
                </c:pt>
                <c:pt idx="6">
                  <c:v>129.23599999999999</c:v>
                </c:pt>
                <c:pt idx="7">
                  <c:v>137.053</c:v>
                </c:pt>
                <c:pt idx="8">
                  <c:v>141.86199999999999</c:v>
                </c:pt>
                <c:pt idx="9">
                  <c:v>144.10599999999999</c:v>
                </c:pt>
                <c:pt idx="10">
                  <c:v>144.047</c:v>
                </c:pt>
                <c:pt idx="11">
                  <c:v>143.422</c:v>
                </c:pt>
                <c:pt idx="12">
                  <c:v>141.33130901923718</c:v>
                </c:pt>
                <c:pt idx="13">
                  <c:v>137.77231554479886</c:v>
                </c:pt>
                <c:pt idx="14">
                  <c:v>133.13775808289222</c:v>
                </c:pt>
                <c:pt idx="15">
                  <c:v>127.53609246585252</c:v>
                </c:pt>
              </c:numCache>
            </c:numRef>
          </c:val>
        </c:ser>
        <c:ser>
          <c:idx val="1"/>
          <c:order val="1"/>
          <c:tx>
            <c:strRef>
              <c:f>旧データ!$M$115</c:f>
              <c:strCache>
                <c:ptCount val="1"/>
                <c:pt idx="0">
                  <c:v>人口増加分</c:v>
                </c:pt>
              </c:strCache>
            </c:strRef>
          </c:tx>
          <c:invertIfNegative val="0"/>
          <c:cat>
            <c:strRef>
              <c:f>旧データ!$I$123:$I$138</c:f>
              <c:strCache>
                <c:ptCount val="16"/>
                <c:pt idx="0">
                  <c:v>昭和30年</c:v>
                </c:pt>
                <c:pt idx="1">
                  <c:v>昭和35年</c:v>
                </c:pt>
                <c:pt idx="2">
                  <c:v>昭和40年</c:v>
                </c:pt>
                <c:pt idx="3">
                  <c:v>昭和45年</c:v>
                </c:pt>
                <c:pt idx="4">
                  <c:v>昭和50年</c:v>
                </c:pt>
                <c:pt idx="5">
                  <c:v>昭和55年</c:v>
                </c:pt>
                <c:pt idx="6">
                  <c:v>昭和60年</c:v>
                </c:pt>
                <c:pt idx="7">
                  <c:v>平成2年</c:v>
                </c:pt>
                <c:pt idx="8">
                  <c:v>平成7年</c:v>
                </c:pt>
                <c:pt idx="9">
                  <c:v>平成12年</c:v>
                </c:pt>
                <c:pt idx="10">
                  <c:v>平成17年</c:v>
                </c:pt>
                <c:pt idx="11">
                  <c:v>平成22年</c:v>
                </c:pt>
                <c:pt idx="12">
                  <c:v>平成27年</c:v>
                </c:pt>
                <c:pt idx="13">
                  <c:v>平成32年</c:v>
                </c:pt>
                <c:pt idx="14">
                  <c:v>平成37年</c:v>
                </c:pt>
                <c:pt idx="15">
                  <c:v>平成42年</c:v>
                </c:pt>
              </c:strCache>
            </c:strRef>
          </c:cat>
          <c:val>
            <c:numRef>
              <c:f>旧データ!$M$123:$M$138</c:f>
              <c:numCache>
                <c:formatCode>#,##0.000_);[Red]\(#,##0.000\)</c:formatCode>
                <c:ptCount val="1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1.86224191710778</c:v>
                </c:pt>
                <c:pt idx="15">
                  <c:v>7.4639075341474799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76388736"/>
        <c:axId val="176390528"/>
      </c:barChart>
      <c:catAx>
        <c:axId val="17638873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 rot="-2700000"/>
          <a:lstStyle/>
          <a:p>
            <a:pPr>
              <a:defRPr sz="1600"/>
            </a:pPr>
            <a:endParaRPr lang="ja-JP"/>
          </a:p>
        </c:txPr>
        <c:crossAx val="176390528"/>
        <c:crosses val="autoZero"/>
        <c:auto val="1"/>
        <c:lblAlgn val="ctr"/>
        <c:lblOffset val="100"/>
        <c:tickLblSkip val="1"/>
        <c:noMultiLvlLbl val="0"/>
      </c:catAx>
      <c:valAx>
        <c:axId val="176390528"/>
        <c:scaling>
          <c:orientation val="minMax"/>
        </c:scaling>
        <c:delete val="0"/>
        <c:axPos val="l"/>
        <c:majorGridlines/>
        <c:numFmt formatCode="#,##0_);[Red]\(#,##0\)" sourceLinked="0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ja-JP"/>
          </a:p>
        </c:txPr>
        <c:crossAx val="176388736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21356148115674836"/>
          <c:y val="0.89242595902242583"/>
          <c:w val="0.65027740911670484"/>
          <c:h val="7.9836289943261876E-2"/>
        </c:manualLayout>
      </c:layout>
      <c:overlay val="0"/>
      <c:txPr>
        <a:bodyPr/>
        <a:lstStyle/>
        <a:p>
          <a:pPr>
            <a:defRPr sz="1600"/>
          </a:pPr>
          <a:endParaRPr lang="ja-JP"/>
        </a:p>
      </c:txPr>
    </c:legend>
    <c:plotVisOnly val="1"/>
    <c:dispBlanksAs val="gap"/>
    <c:showDLblsOverMax val="0"/>
  </c:chart>
  <c:spPr>
    <a:ln>
      <a:noFill/>
    </a:ln>
  </c:sp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938401665309079"/>
          <c:y val="6.0202838611135005E-2"/>
          <c:w val="0.82325278305729022"/>
          <c:h val="0.76102995378094318"/>
        </c:manualLayout>
      </c:layout>
      <c:lineChart>
        <c:grouping val="standard"/>
        <c:varyColors val="0"/>
        <c:ser>
          <c:idx val="1"/>
          <c:order val="0"/>
          <c:tx>
            <c:strRef>
              <c:f>Sheet1!$C$5:$C$6</c:f>
              <c:strCache>
                <c:ptCount val="1"/>
                <c:pt idx="0">
                  <c:v>専業農家</c:v>
                </c:pt>
              </c:strCache>
            </c:strRef>
          </c:tx>
          <c:spPr>
            <a:ln w="44450">
              <a:solidFill>
                <a:srgbClr val="C00000"/>
              </a:solidFill>
            </a:ln>
          </c:spPr>
          <c:marker>
            <c:symbol val="none"/>
          </c:marker>
          <c:cat>
            <c:strRef>
              <c:f>Sheet1!$A$7:$A$11</c:f>
              <c:strCache>
                <c:ptCount val="5"/>
                <c:pt idx="0">
                  <c:v>S60</c:v>
                </c:pt>
                <c:pt idx="1">
                  <c:v>H2</c:v>
                </c:pt>
                <c:pt idx="2">
                  <c:v>H7</c:v>
                </c:pt>
                <c:pt idx="3">
                  <c:v>H12</c:v>
                </c:pt>
                <c:pt idx="4">
                  <c:v>H17</c:v>
                </c:pt>
              </c:strCache>
            </c:strRef>
          </c:cat>
          <c:val>
            <c:numRef>
              <c:f>Sheet1!$C$7:$C$11</c:f>
              <c:numCache>
                <c:formatCode>General</c:formatCode>
                <c:ptCount val="5"/>
                <c:pt idx="0">
                  <c:v>495</c:v>
                </c:pt>
                <c:pt idx="1">
                  <c:v>451</c:v>
                </c:pt>
                <c:pt idx="2">
                  <c:v>373</c:v>
                </c:pt>
                <c:pt idx="3">
                  <c:v>298</c:v>
                </c:pt>
                <c:pt idx="4">
                  <c:v>339</c:v>
                </c:pt>
              </c:numCache>
            </c:numRef>
          </c:val>
          <c:smooth val="0"/>
        </c:ser>
        <c:ser>
          <c:idx val="2"/>
          <c:order val="1"/>
          <c:tx>
            <c:v>兼業農家</c:v>
          </c:tx>
          <c:spPr>
            <a:ln w="47625">
              <a:solidFill>
                <a:srgbClr val="7030A0"/>
              </a:solidFill>
              <a:prstDash val="dash"/>
            </a:ln>
          </c:spPr>
          <c:marker>
            <c:symbol val="none"/>
          </c:marker>
          <c:cat>
            <c:strRef>
              <c:f>Sheet1!$A$7:$A$11</c:f>
              <c:strCache>
                <c:ptCount val="5"/>
                <c:pt idx="0">
                  <c:v>S60</c:v>
                </c:pt>
                <c:pt idx="1">
                  <c:v>H2</c:v>
                </c:pt>
                <c:pt idx="2">
                  <c:v>H7</c:v>
                </c:pt>
                <c:pt idx="3">
                  <c:v>H12</c:v>
                </c:pt>
                <c:pt idx="4">
                  <c:v>H17</c:v>
                </c:pt>
              </c:strCache>
            </c:strRef>
          </c:cat>
          <c:val>
            <c:numRef>
              <c:f>Sheet1!$D$7:$D$11</c:f>
              <c:numCache>
                <c:formatCode>#,##0</c:formatCode>
                <c:ptCount val="5"/>
                <c:pt idx="0">
                  <c:v>2129</c:v>
                </c:pt>
                <c:pt idx="1">
                  <c:v>1937</c:v>
                </c:pt>
                <c:pt idx="2">
                  <c:v>1789</c:v>
                </c:pt>
                <c:pt idx="3">
                  <c:v>1310</c:v>
                </c:pt>
                <c:pt idx="4">
                  <c:v>912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8931328"/>
        <c:axId val="176516480"/>
      </c:lineChart>
      <c:catAx>
        <c:axId val="10893132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400" b="1"/>
            </a:pPr>
            <a:endParaRPr lang="ja-JP"/>
          </a:p>
        </c:txPr>
        <c:crossAx val="176516480"/>
        <c:crosses val="autoZero"/>
        <c:auto val="1"/>
        <c:lblAlgn val="ctr"/>
        <c:lblOffset val="100"/>
        <c:noMultiLvlLbl val="0"/>
      </c:catAx>
      <c:valAx>
        <c:axId val="176516480"/>
        <c:scaling>
          <c:orientation val="minMax"/>
          <c:max val="2500"/>
        </c:scaling>
        <c:delete val="0"/>
        <c:axPos val="l"/>
        <c:majorGridlines/>
        <c:title>
          <c:tx>
            <c:rich>
              <a:bodyPr rot="0" vert="horz"/>
              <a:lstStyle/>
              <a:p>
                <a:pPr>
                  <a:defRPr sz="1400"/>
                </a:pPr>
                <a:r>
                  <a:rPr lang="en-US" altLang="ja-JP" sz="1400"/>
                  <a:t>(</a:t>
                </a:r>
                <a:r>
                  <a:rPr lang="ja-JP" altLang="en-US" sz="1400"/>
                  <a:t>戸</a:t>
                </a:r>
                <a:r>
                  <a:rPr lang="en-US" altLang="ja-JP" sz="1400"/>
                  <a:t>)</a:t>
                </a:r>
                <a:endParaRPr lang="ja-JP" altLang="en-US" sz="1400"/>
              </a:p>
            </c:rich>
          </c:tx>
          <c:layout>
            <c:manualLayout>
              <c:xMode val="edge"/>
              <c:yMode val="edge"/>
              <c:x val="5.812833740610009E-3"/>
              <c:y val="8.0859522560270666E-2"/>
            </c:manualLayout>
          </c:layout>
          <c:overlay val="0"/>
        </c:title>
        <c:numFmt formatCode="#,##0_);[Red]\(#,##0\)" sourceLinked="0"/>
        <c:majorTickMark val="out"/>
        <c:minorTickMark val="none"/>
        <c:tickLblPos val="nextTo"/>
        <c:txPr>
          <a:bodyPr/>
          <a:lstStyle/>
          <a:p>
            <a:pPr>
              <a:defRPr sz="1400" b="1"/>
            </a:pPr>
            <a:endParaRPr lang="ja-JP"/>
          </a:p>
        </c:txPr>
        <c:crossAx val="108931328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18505747126436781"/>
          <c:y val="0.90884481148770169"/>
          <c:w val="0.74252873563218391"/>
          <c:h val="7.224265426745699E-2"/>
        </c:manualLayout>
      </c:layout>
      <c:overlay val="0"/>
      <c:spPr>
        <a:ln>
          <a:solidFill>
            <a:sysClr val="windowText" lastClr="000000"/>
          </a:solidFill>
        </a:ln>
      </c:spPr>
      <c:txPr>
        <a:bodyPr/>
        <a:lstStyle/>
        <a:p>
          <a:pPr>
            <a:defRPr sz="1400" b="1"/>
          </a:pPr>
          <a:endParaRPr lang="ja-JP"/>
        </a:p>
      </c:txPr>
    </c:legend>
    <c:plotVisOnly val="1"/>
    <c:dispBlanksAs val="gap"/>
    <c:showDLblsOverMax val="0"/>
  </c:chart>
  <c:spPr>
    <a:solidFill>
      <a:sysClr val="window" lastClr="FFFFFF"/>
    </a:solidFill>
    <a:ln>
      <a:noFill/>
    </a:ln>
  </c:sp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bar"/>
        <c:grouping val="clustered"/>
        <c:varyColors val="0"/>
        <c:ser>
          <c:idx val="1"/>
          <c:order val="1"/>
          <c:tx>
            <c:strRef>
              <c:f>'[土浦市　平成17～42年　町丁目人口及びコーホート分析.xlsx]霞ヶ浦エリア'!$B$59</c:f>
              <c:strCache>
                <c:ptCount val="1"/>
                <c:pt idx="0">
                  <c:v>女</c:v>
                </c:pt>
              </c:strCache>
            </c:strRef>
          </c:tx>
          <c:invertIfNegative val="0"/>
          <c:cat>
            <c:strRef>
              <c:f>'[土浦市　平成17～42年　町丁目人口及びコーホート分析.xlsx]霞ヶ浦エリア'!$C$57:$W$57</c:f>
              <c:strCache>
                <c:ptCount val="21"/>
                <c:pt idx="0">
                  <c:v>0～4</c:v>
                </c:pt>
                <c:pt idx="1">
                  <c:v>5～9</c:v>
                </c:pt>
                <c:pt idx="2">
                  <c:v>10～14</c:v>
                </c:pt>
                <c:pt idx="3">
                  <c:v>15～19</c:v>
                </c:pt>
                <c:pt idx="4">
                  <c:v>20～24</c:v>
                </c:pt>
                <c:pt idx="5">
                  <c:v>25～29</c:v>
                </c:pt>
                <c:pt idx="6">
                  <c:v>30～34</c:v>
                </c:pt>
                <c:pt idx="7">
                  <c:v>35～39</c:v>
                </c:pt>
                <c:pt idx="8">
                  <c:v>40～44</c:v>
                </c:pt>
                <c:pt idx="9">
                  <c:v>45～49</c:v>
                </c:pt>
                <c:pt idx="10">
                  <c:v>50～54</c:v>
                </c:pt>
                <c:pt idx="11">
                  <c:v>55～59</c:v>
                </c:pt>
                <c:pt idx="12">
                  <c:v>60～64</c:v>
                </c:pt>
                <c:pt idx="13">
                  <c:v>65～69</c:v>
                </c:pt>
                <c:pt idx="14">
                  <c:v>70～74</c:v>
                </c:pt>
                <c:pt idx="15">
                  <c:v>75～79</c:v>
                </c:pt>
                <c:pt idx="16">
                  <c:v>80～84</c:v>
                </c:pt>
                <c:pt idx="17">
                  <c:v>85～89</c:v>
                </c:pt>
                <c:pt idx="18">
                  <c:v>90～94</c:v>
                </c:pt>
                <c:pt idx="19">
                  <c:v>95～99</c:v>
                </c:pt>
                <c:pt idx="20">
                  <c:v>100～</c:v>
                </c:pt>
              </c:strCache>
            </c:strRef>
          </c:cat>
          <c:val>
            <c:numRef>
              <c:f>'[土浦市　平成17～42年　町丁目人口及びコーホート分析.xlsx]霞ヶ浦エリア'!$C$59:$W$59</c:f>
              <c:numCache>
                <c:formatCode>General</c:formatCode>
                <c:ptCount val="21"/>
                <c:pt idx="0">
                  <c:v>110.2719182497822</c:v>
                </c:pt>
                <c:pt idx="1">
                  <c:v>133.53488974894458</c:v>
                </c:pt>
                <c:pt idx="2">
                  <c:v>146.31497363926451</c:v>
                </c:pt>
                <c:pt idx="3">
                  <c:v>156.76950470788722</c:v>
                </c:pt>
                <c:pt idx="4">
                  <c:v>155.91759199322811</c:v>
                </c:pt>
                <c:pt idx="5">
                  <c:v>137.90379067972208</c:v>
                </c:pt>
                <c:pt idx="6">
                  <c:v>150.07908030730118</c:v>
                </c:pt>
                <c:pt idx="7">
                  <c:v>158.77931684685487</c:v>
                </c:pt>
                <c:pt idx="8">
                  <c:v>132.71922258304673</c:v>
                </c:pt>
                <c:pt idx="9">
                  <c:v>178.07844469145999</c:v>
                </c:pt>
                <c:pt idx="10">
                  <c:v>238.20691253448291</c:v>
                </c:pt>
                <c:pt idx="11">
                  <c:v>229.72912630698553</c:v>
                </c:pt>
                <c:pt idx="12">
                  <c:v>188.79472714023737</c:v>
                </c:pt>
                <c:pt idx="13">
                  <c:v>153.3964334120034</c:v>
                </c:pt>
                <c:pt idx="14">
                  <c:v>192.24604159183349</c:v>
                </c:pt>
                <c:pt idx="15">
                  <c:v>239.84354350525871</c:v>
                </c:pt>
                <c:pt idx="16">
                  <c:v>212.19516587892929</c:v>
                </c:pt>
                <c:pt idx="17">
                  <c:v>134.20919188011857</c:v>
                </c:pt>
                <c:pt idx="18">
                  <c:v>75.007133186493419</c:v>
                </c:pt>
                <c:pt idx="19">
                  <c:v>27.819257456503728</c:v>
                </c:pt>
                <c:pt idx="20">
                  <c:v>8.1787464985994376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9631360"/>
        <c:axId val="89633536"/>
      </c:barChart>
      <c:barChart>
        <c:barDir val="bar"/>
        <c:grouping val="clustered"/>
        <c:varyColors val="0"/>
        <c:ser>
          <c:idx val="0"/>
          <c:order val="0"/>
          <c:tx>
            <c:strRef>
              <c:f>'[土浦市　平成17～42年　町丁目人口及びコーホート分析.xlsx]霞ヶ浦エリア'!$B$58</c:f>
              <c:strCache>
                <c:ptCount val="1"/>
                <c:pt idx="0">
                  <c:v>男</c:v>
                </c:pt>
              </c:strCache>
            </c:strRef>
          </c:tx>
          <c:invertIfNegative val="0"/>
          <c:cat>
            <c:strRef>
              <c:f>'[土浦市　平成17～42年　町丁目人口及びコーホート分析.xlsx]霞ヶ浦エリア'!$C$57:$W$57</c:f>
              <c:strCache>
                <c:ptCount val="21"/>
                <c:pt idx="0">
                  <c:v>0～4</c:v>
                </c:pt>
                <c:pt idx="1">
                  <c:v>5～9</c:v>
                </c:pt>
                <c:pt idx="2">
                  <c:v>10～14</c:v>
                </c:pt>
                <c:pt idx="3">
                  <c:v>15～19</c:v>
                </c:pt>
                <c:pt idx="4">
                  <c:v>20～24</c:v>
                </c:pt>
                <c:pt idx="5">
                  <c:v>25～29</c:v>
                </c:pt>
                <c:pt idx="6">
                  <c:v>30～34</c:v>
                </c:pt>
                <c:pt idx="7">
                  <c:v>35～39</c:v>
                </c:pt>
                <c:pt idx="8">
                  <c:v>40～44</c:v>
                </c:pt>
                <c:pt idx="9">
                  <c:v>45～49</c:v>
                </c:pt>
                <c:pt idx="10">
                  <c:v>50～54</c:v>
                </c:pt>
                <c:pt idx="11">
                  <c:v>55～59</c:v>
                </c:pt>
                <c:pt idx="12">
                  <c:v>60～64</c:v>
                </c:pt>
                <c:pt idx="13">
                  <c:v>65～69</c:v>
                </c:pt>
                <c:pt idx="14">
                  <c:v>70～74</c:v>
                </c:pt>
                <c:pt idx="15">
                  <c:v>75～79</c:v>
                </c:pt>
                <c:pt idx="16">
                  <c:v>80～84</c:v>
                </c:pt>
                <c:pt idx="17">
                  <c:v>85～89</c:v>
                </c:pt>
                <c:pt idx="18">
                  <c:v>90～94</c:v>
                </c:pt>
                <c:pt idx="19">
                  <c:v>95～99</c:v>
                </c:pt>
                <c:pt idx="20">
                  <c:v>100～</c:v>
                </c:pt>
              </c:strCache>
            </c:strRef>
          </c:cat>
          <c:val>
            <c:numRef>
              <c:f>'[土浦市　平成17～42年　町丁目人口及びコーホート分析.xlsx]霞ヶ浦エリア'!$C$58:$W$58</c:f>
              <c:numCache>
                <c:formatCode>General</c:formatCode>
                <c:ptCount val="21"/>
                <c:pt idx="0">
                  <c:v>122.05670340624748</c:v>
                </c:pt>
                <c:pt idx="1">
                  <c:v>128.18732228532804</c:v>
                </c:pt>
                <c:pt idx="2">
                  <c:v>138.61959106132451</c:v>
                </c:pt>
                <c:pt idx="3">
                  <c:v>144.58882335763315</c:v>
                </c:pt>
                <c:pt idx="4">
                  <c:v>129.66851983848829</c:v>
                </c:pt>
                <c:pt idx="5">
                  <c:v>137.95644616806658</c:v>
                </c:pt>
                <c:pt idx="6">
                  <c:v>169.23330890223704</c:v>
                </c:pt>
                <c:pt idx="7">
                  <c:v>161.15603846430784</c:v>
                </c:pt>
                <c:pt idx="8">
                  <c:v>196.56238504751667</c:v>
                </c:pt>
                <c:pt idx="9">
                  <c:v>223.44781765280007</c:v>
                </c:pt>
                <c:pt idx="10">
                  <c:v>257.08560838410648</c:v>
                </c:pt>
                <c:pt idx="11">
                  <c:v>265.81186806029399</c:v>
                </c:pt>
                <c:pt idx="12">
                  <c:v>198.35329952026953</c:v>
                </c:pt>
                <c:pt idx="13">
                  <c:v>184.95073674488896</c:v>
                </c:pt>
                <c:pt idx="14">
                  <c:v>167.05227835022228</c:v>
                </c:pt>
                <c:pt idx="15">
                  <c:v>167.40332070031471</c:v>
                </c:pt>
                <c:pt idx="16">
                  <c:v>135.93477194532895</c:v>
                </c:pt>
                <c:pt idx="17">
                  <c:v>59.225839066037977</c:v>
                </c:pt>
                <c:pt idx="18">
                  <c:v>20.769242206416031</c:v>
                </c:pt>
                <c:pt idx="19">
                  <c:v>6.9725313121539543</c:v>
                </c:pt>
                <c:pt idx="20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9721856"/>
        <c:axId val="89719936"/>
      </c:barChart>
      <c:catAx>
        <c:axId val="89631360"/>
        <c:scaling>
          <c:orientation val="minMax"/>
        </c:scaling>
        <c:delete val="0"/>
        <c:axPos val="l"/>
        <c:majorGridlines/>
        <c:majorTickMark val="out"/>
        <c:minorTickMark val="none"/>
        <c:tickLblPos val="nextTo"/>
        <c:crossAx val="89633536"/>
        <c:crosses val="autoZero"/>
        <c:auto val="1"/>
        <c:lblAlgn val="ctr"/>
        <c:lblOffset val="100"/>
        <c:noMultiLvlLbl val="0"/>
      </c:catAx>
      <c:valAx>
        <c:axId val="89633536"/>
        <c:scaling>
          <c:orientation val="minMax"/>
          <c:max val="600"/>
          <c:min val="-700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89631360"/>
        <c:crosses val="autoZero"/>
        <c:crossBetween val="between"/>
        <c:majorUnit val="100"/>
      </c:valAx>
      <c:valAx>
        <c:axId val="89719936"/>
        <c:scaling>
          <c:orientation val="maxMin"/>
          <c:max val="600"/>
          <c:min val="-700"/>
        </c:scaling>
        <c:delete val="0"/>
        <c:axPos val="t"/>
        <c:numFmt formatCode="General" sourceLinked="1"/>
        <c:majorTickMark val="out"/>
        <c:minorTickMark val="none"/>
        <c:tickLblPos val="nextTo"/>
        <c:crossAx val="89721856"/>
        <c:crosses val="max"/>
        <c:crossBetween val="between"/>
        <c:majorUnit val="100"/>
      </c:valAx>
      <c:catAx>
        <c:axId val="89721856"/>
        <c:scaling>
          <c:orientation val="minMax"/>
        </c:scaling>
        <c:delete val="1"/>
        <c:axPos val="r"/>
        <c:majorTickMark val="out"/>
        <c:minorTickMark val="none"/>
        <c:tickLblPos val="none"/>
        <c:crossAx val="89719936"/>
        <c:crosses val="autoZero"/>
        <c:auto val="1"/>
        <c:lblAlgn val="ctr"/>
        <c:lblOffset val="100"/>
        <c:noMultiLvlLbl val="0"/>
      </c:catAx>
    </c:plotArea>
    <c:legend>
      <c:legendPos val="t"/>
      <c:layout/>
      <c:overlay val="0"/>
    </c:legend>
    <c:plotVisOnly val="1"/>
    <c:dispBlanksAs val="gap"/>
    <c:showDLblsOverMax val="0"/>
  </c:chart>
  <c:externalData r:id="rId2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3" y="2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55841" y="2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FBAA233E-A8CF-4D14-95D4-D5CBD7638274}" type="datetimeFigureOut">
              <a:rPr lang="ja-JP" altLang="en-US"/>
              <a:pPr>
                <a:defRPr/>
              </a:pPr>
              <a:t>2011/2/25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3" y="944065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55841" y="944065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E96AE76C-CF43-4B49-BE8E-839278D1B15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00823216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3" y="2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55841" y="2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2DC0A536-8973-46B7-9ABD-E027222BE5D0}" type="datetimeFigureOut">
              <a:rPr lang="ja-JP" altLang="en-US"/>
              <a:pPr>
                <a:defRPr/>
              </a:pPr>
              <a:t>2011/2/25</a:t>
            </a:fld>
            <a:endParaRPr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6125"/>
            <a:ext cx="4968875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ja-JP" altLang="en-US" noProof="0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0721" y="4721186"/>
            <a:ext cx="5445760" cy="447270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ja-JP" altLang="en-US" noProof="0" smtClean="0"/>
              <a:t>マスター テキストの書式設定</a:t>
            </a:r>
          </a:p>
          <a:p>
            <a:pPr lvl="1"/>
            <a:r>
              <a:rPr lang="ja-JP" altLang="en-US" noProof="0" smtClean="0"/>
              <a:t>第 </a:t>
            </a:r>
            <a:r>
              <a:rPr lang="en-US" altLang="ja-JP" noProof="0" smtClean="0"/>
              <a:t>2 </a:t>
            </a:r>
            <a:r>
              <a:rPr lang="ja-JP" altLang="en-US" noProof="0" smtClean="0"/>
              <a:t>レベル</a:t>
            </a:r>
          </a:p>
          <a:p>
            <a:pPr lvl="2"/>
            <a:r>
              <a:rPr lang="ja-JP" altLang="en-US" noProof="0" smtClean="0"/>
              <a:t>第 </a:t>
            </a:r>
            <a:r>
              <a:rPr lang="en-US" altLang="ja-JP" noProof="0" smtClean="0"/>
              <a:t>3 </a:t>
            </a:r>
            <a:r>
              <a:rPr lang="ja-JP" altLang="en-US" noProof="0" smtClean="0"/>
              <a:t>レベル</a:t>
            </a:r>
          </a:p>
          <a:p>
            <a:pPr lvl="3"/>
            <a:r>
              <a:rPr lang="ja-JP" altLang="en-US" noProof="0" smtClean="0"/>
              <a:t>第 </a:t>
            </a:r>
            <a:r>
              <a:rPr lang="en-US" altLang="ja-JP" noProof="0" smtClean="0"/>
              <a:t>4 </a:t>
            </a:r>
            <a:r>
              <a:rPr lang="ja-JP" altLang="en-US" noProof="0" smtClean="0"/>
              <a:t>レベル</a:t>
            </a:r>
          </a:p>
          <a:p>
            <a:pPr lvl="4"/>
            <a:r>
              <a:rPr lang="ja-JP" altLang="en-US" noProof="0" smtClean="0"/>
              <a:t>第 </a:t>
            </a:r>
            <a:r>
              <a:rPr lang="en-US" altLang="ja-JP" noProof="0" smtClean="0"/>
              <a:t>5 </a:t>
            </a:r>
            <a:r>
              <a:rPr lang="ja-JP" altLang="en-US" noProof="0" smtClean="0"/>
              <a:t>レベル</a:t>
            </a:r>
            <a:endParaRPr lang="ja-JP" altLang="en-US" noProof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3" y="944065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55841" y="944065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8AB21634-29D6-45B6-A050-6D2676FD6775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08067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2" name="ノート プレースホルダー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ja-JP" altLang="en-US" smtClean="0"/>
          </a:p>
        </p:txBody>
      </p:sp>
      <p:sp>
        <p:nvSpPr>
          <p:cNvPr id="40963" name="スライド番号プレースホルダー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61298F9-9700-4ACE-A2E8-7D80025A44D8}" type="slidenum">
              <a:rPr lang="ja-JP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US" altLang="ja-JP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AB21634-29D6-45B6-A050-6D2676FD6775}" type="slidenum">
              <a:rPr lang="ja-JP" altLang="en-US" smtClean="0"/>
              <a:pPr>
                <a:defRPr/>
              </a:pPr>
              <a:t>15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4587648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AB21634-29D6-45B6-A050-6D2676FD6775}" type="slidenum">
              <a:rPr lang="ja-JP" altLang="en-US" smtClean="0"/>
              <a:pPr>
                <a:defRPr/>
              </a:pPr>
              <a:t>16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4587648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図はやはり人口密度のほうがいいかなぁ・・・？</a:t>
            </a:r>
            <a:endParaRPr kumimoji="1" lang="en-US" altLang="ja-JP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97A56D-EE1F-4BA3-B217-B60D70E51646}" type="slidenum">
              <a:rPr kumimoji="1" lang="ja-JP" altLang="en-US" smtClean="0"/>
              <a:t>17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1322356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AB21634-29D6-45B6-A050-6D2676FD6775}" type="slidenum">
              <a:rPr lang="ja-JP" altLang="en-US" smtClean="0"/>
              <a:pPr>
                <a:defRPr/>
              </a:pPr>
              <a:t>18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23853904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97A56D-EE1F-4BA3-B217-B60D70E51646}" type="slidenum">
              <a:rPr kumimoji="1" lang="ja-JP" altLang="en-US" smtClean="0"/>
              <a:t>19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1322356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97A56D-EE1F-4BA3-B217-B60D70E51646}" type="slidenum">
              <a:rPr kumimoji="1" lang="ja-JP" altLang="en-US" smtClean="0"/>
              <a:t>20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819648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AB21634-29D6-45B6-A050-6D2676FD6775}" type="slidenum">
              <a:rPr lang="ja-JP" altLang="en-US" smtClean="0"/>
              <a:pPr>
                <a:defRPr/>
              </a:pPr>
              <a:t>21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38519469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AB21634-29D6-45B6-A050-6D2676FD6775}" type="slidenum">
              <a:rPr lang="ja-JP" altLang="en-US" smtClean="0"/>
              <a:pPr>
                <a:defRPr/>
              </a:pPr>
              <a:t>22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38519469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AB21634-29D6-45B6-A050-6D2676FD6775}" type="slidenum">
              <a:rPr lang="ja-JP" altLang="en-US" smtClean="0"/>
              <a:pPr>
                <a:defRPr/>
              </a:pPr>
              <a:t>23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38519469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AB21634-29D6-45B6-A050-6D2676FD6775}" type="slidenum">
              <a:rPr lang="ja-JP" altLang="en-US" smtClean="0"/>
              <a:pPr>
                <a:defRPr/>
              </a:pPr>
              <a:t>24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3851946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AB21634-29D6-45B6-A050-6D2676FD6775}" type="slidenum">
              <a:rPr lang="ja-JP" altLang="en-US" smtClean="0"/>
              <a:pPr>
                <a:defRPr/>
              </a:pPr>
              <a:t>2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69785518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AB21634-29D6-45B6-A050-6D2676FD6775}" type="slidenum">
              <a:rPr lang="ja-JP" altLang="en-US" smtClean="0"/>
              <a:pPr>
                <a:defRPr/>
              </a:pPr>
              <a:t>25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38519469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AB21634-29D6-45B6-A050-6D2676FD6775}" type="slidenum">
              <a:rPr lang="ja-JP" altLang="en-US" smtClean="0"/>
              <a:pPr>
                <a:defRPr/>
              </a:pPr>
              <a:t>28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7963940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マスプラにより人口減少に歯止めがかかることが見込まれる。よって目標人口</a:t>
            </a:r>
            <a:r>
              <a:rPr kumimoji="1" lang="en-US" altLang="ja-JP" dirty="0" smtClean="0"/>
              <a:t>14</a:t>
            </a:r>
            <a:r>
              <a:rPr kumimoji="1" lang="ja-JP" altLang="en-US" dirty="0" smtClean="0"/>
              <a:t>万人とする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AB21634-29D6-45B6-A050-6D2676FD6775}" type="slidenum">
              <a:rPr lang="ja-JP" altLang="en-US" smtClean="0"/>
              <a:pPr>
                <a:defRPr/>
              </a:pPr>
              <a:t>30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42256047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マスプラにより人口減少に歯止めがかかることが見込まれる。よって目標人口</a:t>
            </a:r>
            <a:r>
              <a:rPr kumimoji="1" lang="en-US" altLang="ja-JP" dirty="0" smtClean="0"/>
              <a:t>14</a:t>
            </a:r>
            <a:r>
              <a:rPr kumimoji="1" lang="ja-JP" altLang="en-US" dirty="0" smtClean="0"/>
              <a:t>万人とする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AB21634-29D6-45B6-A050-6D2676FD6775}" type="slidenum">
              <a:rPr lang="ja-JP" altLang="en-US" smtClean="0"/>
              <a:pPr>
                <a:defRPr/>
              </a:pPr>
              <a:t>31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42256047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くっつけて色かえて名前のラベル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AB21634-29D6-45B6-A050-6D2676FD6775}" type="slidenum">
              <a:rPr lang="ja-JP" altLang="en-US" smtClean="0"/>
              <a:pPr>
                <a:defRPr/>
              </a:pPr>
              <a:t>32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5725903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スライド</a:t>
            </a:r>
            <a:r>
              <a:rPr kumimoji="1" lang="en-US" altLang="ja-JP" dirty="0" smtClean="0"/>
              <a:t>23</a:t>
            </a:r>
            <a:r>
              <a:rPr kumimoji="1" lang="ja-JP" altLang="en-US" dirty="0" smtClean="0"/>
              <a:t>と</a:t>
            </a:r>
            <a:r>
              <a:rPr kumimoji="1" lang="en-US" altLang="ja-JP" dirty="0" smtClean="0"/>
              <a:t>26</a:t>
            </a:r>
            <a:r>
              <a:rPr kumimoji="1" lang="ja-JP" altLang="en-US" dirty="0" smtClean="0"/>
              <a:t>が同じ内容？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97A56D-EE1F-4BA3-B217-B60D70E51646}" type="slidenum">
              <a:rPr kumimoji="1" lang="ja-JP" altLang="en-US" smtClean="0"/>
              <a:t>39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1322356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AB21634-29D6-45B6-A050-6D2676FD6775}" type="slidenum">
              <a:rPr lang="ja-JP" altLang="en-US" smtClean="0"/>
              <a:pPr>
                <a:defRPr/>
              </a:pPr>
              <a:t>42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38519469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AB21634-29D6-45B6-A050-6D2676FD6775}" type="slidenum">
              <a:rPr lang="ja-JP" altLang="en-US" smtClean="0"/>
              <a:pPr>
                <a:defRPr/>
              </a:pPr>
              <a:t>43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38519469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AB21634-29D6-45B6-A050-6D2676FD6775}" type="slidenum">
              <a:rPr lang="ja-JP" altLang="en-US" smtClean="0"/>
              <a:pPr>
                <a:defRPr/>
              </a:pPr>
              <a:t>44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38519469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AB21634-29D6-45B6-A050-6D2676FD6775}" type="slidenum">
              <a:rPr lang="ja-JP" altLang="en-US" smtClean="0"/>
              <a:pPr>
                <a:defRPr/>
              </a:pPr>
              <a:t>45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3851946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74320" indent="-274320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ja-JP" altLang="en-US" dirty="0" smtClean="0"/>
              <a:t>各地域での産業の特色</a:t>
            </a:r>
            <a:endParaRPr lang="en-US" altLang="ja-JP" dirty="0" smtClean="0"/>
          </a:p>
          <a:p>
            <a:pPr marL="274320" indent="-274320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ja-JP" altLang="en-US" dirty="0" smtClean="0"/>
              <a:t>車の保有率は高いが、毎日遠くに買い物、病院という背活より、日々の買い物、診療は近場で、休日の買い物や大きな病気は他の核へ</a:t>
            </a:r>
          </a:p>
          <a:p>
            <a:pPr marL="0" indent="0" fontAlgn="auto">
              <a:spcAft>
                <a:spcPts val="0"/>
              </a:spcAft>
              <a:buNone/>
              <a:defRPr/>
            </a:pPr>
            <a:r>
              <a:rPr lang="en-US" altLang="ja-JP" dirty="0" smtClean="0"/>
              <a:t/>
            </a:r>
            <a:br>
              <a:rPr lang="en-US" altLang="ja-JP" dirty="0" smtClean="0"/>
            </a:br>
            <a:r>
              <a:rPr lang="ja-JP" altLang="en-US" dirty="0" smtClean="0"/>
              <a:t> 　　　　　　　　　　　</a:t>
            </a:r>
            <a:endParaRPr lang="en-US" altLang="ja-JP" dirty="0" smtClean="0"/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AB21634-29D6-45B6-A050-6D2676FD6775}" type="slidenum">
              <a:rPr lang="ja-JP" altLang="en-US" smtClean="0"/>
              <a:pPr>
                <a:defRPr/>
              </a:pPr>
              <a:t>4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38519469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AB21634-29D6-45B6-A050-6D2676FD6775}" type="slidenum">
              <a:rPr lang="ja-JP" altLang="en-US" smtClean="0"/>
              <a:pPr>
                <a:defRPr/>
              </a:pPr>
              <a:t>46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38519469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兼業農家数の減少。専業農家数は横ばい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AB21634-29D6-45B6-A050-6D2676FD6775}" type="slidenum">
              <a:rPr lang="ja-JP" altLang="en-US" smtClean="0"/>
              <a:pPr>
                <a:defRPr/>
              </a:pPr>
              <a:t>47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32308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現在は</a:t>
            </a:r>
            <a:r>
              <a:rPr kumimoji="1" lang="en-US" altLang="ja-JP" dirty="0" smtClean="0"/>
              <a:t>40</a:t>
            </a:r>
            <a:r>
              <a:rPr kumimoji="1" lang="ja-JP" altLang="en-US" dirty="0" smtClean="0"/>
              <a:t>代以上が中心。</a:t>
            </a:r>
            <a:r>
              <a:rPr kumimoji="1" lang="en-US" altLang="ja-JP" dirty="0" smtClean="0"/>
              <a:t>20</a:t>
            </a:r>
            <a:r>
              <a:rPr kumimoji="1" lang="ja-JP" altLang="en-US" dirty="0" smtClean="0"/>
              <a:t>年後は超高齢化が進み、土浦では専業農家の約半数が担い手がいなくなる。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AB21634-29D6-45B6-A050-6D2676FD6775}" type="slidenum">
              <a:rPr lang="ja-JP" altLang="en-US" smtClean="0"/>
              <a:pPr>
                <a:defRPr/>
              </a:pPr>
              <a:t>48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10720325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AB21634-29D6-45B6-A050-6D2676FD6775}" type="slidenum">
              <a:rPr lang="ja-JP" altLang="en-US" smtClean="0"/>
              <a:pPr>
                <a:defRPr/>
              </a:pPr>
              <a:t>49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38519469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AB21634-29D6-45B6-A050-6D2676FD6775}" type="slidenum">
              <a:rPr lang="ja-JP" altLang="en-US" smtClean="0"/>
              <a:pPr>
                <a:defRPr/>
              </a:pPr>
              <a:t>50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38519469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AB21634-29D6-45B6-A050-6D2676FD6775}" type="slidenum">
              <a:rPr lang="ja-JP" altLang="en-US" smtClean="0"/>
              <a:pPr>
                <a:defRPr/>
              </a:pPr>
              <a:t>51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38519469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好調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AB21634-29D6-45B6-A050-6D2676FD6775}" type="slidenum">
              <a:rPr lang="ja-JP" altLang="en-US" smtClean="0"/>
              <a:pPr>
                <a:defRPr/>
              </a:pPr>
              <a:t>54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87132239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優遇制度整備が遅れている。土浦の政策は他</a:t>
            </a:r>
            <a:r>
              <a:rPr kumimoji="1" lang="en-US" altLang="ja-JP" dirty="0" smtClean="0"/>
              <a:t>2</a:t>
            </a:r>
            <a:r>
              <a:rPr kumimoji="1" lang="ja-JP" altLang="en-US" dirty="0" smtClean="0"/>
              <a:t>都市もしている。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AB21634-29D6-45B6-A050-6D2676FD6775}" type="slidenum">
              <a:rPr lang="ja-JP" altLang="en-US" smtClean="0"/>
              <a:pPr>
                <a:defRPr/>
              </a:pPr>
              <a:t>55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53305009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AB21634-29D6-45B6-A050-6D2676FD6775}" type="slidenum">
              <a:rPr lang="ja-JP" altLang="en-US" smtClean="0"/>
              <a:pPr>
                <a:defRPr/>
              </a:pPr>
              <a:t>56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385194696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AB21634-29D6-45B6-A050-6D2676FD6775}" type="slidenum">
              <a:rPr lang="ja-JP" altLang="en-US" smtClean="0"/>
              <a:pPr>
                <a:defRPr/>
              </a:pPr>
              <a:t>57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3851946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AB21634-29D6-45B6-A050-6D2676FD6775}" type="slidenum">
              <a:rPr lang="ja-JP" altLang="en-US" smtClean="0"/>
              <a:pPr>
                <a:defRPr/>
              </a:pPr>
              <a:t>6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052753376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補足用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97A56D-EE1F-4BA3-B217-B60D70E51646}" type="slidenum">
              <a:rPr kumimoji="1" lang="ja-JP" altLang="en-US" smtClean="0"/>
              <a:t>58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20593868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補足用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97A56D-EE1F-4BA3-B217-B60D70E51646}" type="slidenum">
              <a:rPr kumimoji="1" lang="ja-JP" altLang="en-US" smtClean="0"/>
              <a:t>59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66258124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イベント以外は人が来ない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AB21634-29D6-45B6-A050-6D2676FD6775}" type="slidenum">
              <a:rPr lang="ja-JP" altLang="en-US" smtClean="0"/>
              <a:pPr>
                <a:defRPr/>
              </a:pPr>
              <a:t>60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294322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AB21634-29D6-45B6-A050-6D2676FD6775}" type="slidenum">
              <a:rPr lang="ja-JP" altLang="en-US" smtClean="0"/>
              <a:pPr>
                <a:defRPr/>
              </a:pPr>
              <a:t>7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5824380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マスプラにより人口減少に歯止めがかかることが見込まれる。よって目標人口</a:t>
            </a:r>
            <a:r>
              <a:rPr kumimoji="1" lang="en-US" altLang="ja-JP" dirty="0" smtClean="0"/>
              <a:t>14</a:t>
            </a:r>
            <a:r>
              <a:rPr kumimoji="1" lang="ja-JP" altLang="en-US" dirty="0" smtClean="0"/>
              <a:t>万人とする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AB21634-29D6-45B6-A050-6D2676FD6775}" type="slidenum">
              <a:rPr lang="ja-JP" altLang="en-US" smtClean="0"/>
              <a:pPr>
                <a:defRPr/>
              </a:pPr>
              <a:t>8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4225604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200" dirty="0" smtClean="0"/>
              <a:t>http://monsteramonstera.blog86.fc2.com/blog-entry-116.html</a:t>
            </a:r>
            <a:endParaRPr kumimoji="1" lang="ja-JP" altLang="en-US" sz="1200" dirty="0" smtClean="0"/>
          </a:p>
          <a:p>
            <a:r>
              <a:rPr kumimoji="1" lang="ja-JP" altLang="en-US" dirty="0" smtClean="0"/>
              <a:t>前年累積債務約</a:t>
            </a:r>
            <a:r>
              <a:rPr kumimoji="1" lang="en-US" altLang="ja-JP" dirty="0" smtClean="0"/>
              <a:t>5</a:t>
            </a:r>
            <a:r>
              <a:rPr kumimoji="1" lang="ja-JP" altLang="en-US" dirty="0" smtClean="0"/>
              <a:t>億円</a:t>
            </a:r>
            <a:endParaRPr kumimoji="1" lang="en-US" altLang="ja-JP" dirty="0" smtClean="0"/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200" dirty="0" smtClean="0"/>
              <a:t>H20</a:t>
            </a:r>
            <a:r>
              <a:rPr lang="ja-JP" altLang="en-US" sz="1200" dirty="0" smtClean="0"/>
              <a:t>南横浜病院（国立病院機構）が約</a:t>
            </a:r>
            <a:r>
              <a:rPr lang="en-US" altLang="ja-JP" sz="1200" dirty="0" smtClean="0"/>
              <a:t>22</a:t>
            </a:r>
            <a:r>
              <a:rPr lang="ja-JP" altLang="en-US" sz="1200" dirty="0" smtClean="0"/>
              <a:t>億円の債務を抱え</a:t>
            </a:r>
            <a:r>
              <a:rPr lang="ja-JP" altLang="en-US" sz="1200" dirty="0" smtClean="0">
                <a:solidFill>
                  <a:srgbClr val="FF0000"/>
                </a:solidFill>
              </a:rPr>
              <a:t>廃止</a:t>
            </a:r>
            <a:r>
              <a:rPr lang="en-US" altLang="ja-JP" sz="1200" dirty="0" smtClean="0"/>
              <a:t/>
            </a:r>
            <a:br>
              <a:rPr lang="en-US" altLang="ja-JP" sz="1200" dirty="0" smtClean="0"/>
            </a:br>
            <a:r>
              <a:rPr lang="ja-JP" altLang="en-US" sz="1200" dirty="0" smtClean="0"/>
              <a:t>廃止前は年間約</a:t>
            </a:r>
            <a:r>
              <a:rPr lang="en-US" altLang="ja-JP" sz="1200" dirty="0" smtClean="0"/>
              <a:t>6</a:t>
            </a:r>
            <a:r>
              <a:rPr lang="ja-JP" altLang="en-US" sz="1200" dirty="0" smtClean="0"/>
              <a:t>億円の赤字</a:t>
            </a:r>
            <a:endParaRPr lang="en-US" altLang="ja-JP" sz="1200" dirty="0" smtClean="0"/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200" dirty="0" smtClean="0"/>
              <a:t>年間</a:t>
            </a:r>
            <a:r>
              <a:rPr lang="en-US" altLang="ja-JP" sz="1200" dirty="0" smtClean="0"/>
              <a:t>7</a:t>
            </a:r>
            <a:r>
              <a:rPr lang="ja-JP" altLang="en-US" sz="1200" dirty="0" smtClean="0"/>
              <a:t>億円の赤字（国立病院機構中</a:t>
            </a:r>
            <a:r>
              <a:rPr lang="en-US" altLang="ja-JP" sz="1200" dirty="0" smtClean="0"/>
              <a:t>9</a:t>
            </a:r>
            <a:r>
              <a:rPr lang="ja-JP" altLang="en-US" sz="1200" dirty="0" smtClean="0"/>
              <a:t>位）</a:t>
            </a:r>
            <a:endParaRPr lang="en-US" altLang="ja-JP" sz="1200" dirty="0" smtClean="0"/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AB21634-29D6-45B6-A050-6D2676FD6775}" type="slidenum">
              <a:rPr lang="ja-JP" altLang="en-US" smtClean="0"/>
              <a:pPr>
                <a:defRPr/>
              </a:pPr>
              <a:t>9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9710379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dirty="0" smtClean="0"/>
              <a:t>土浦駅北地区再開発ビル施設棟へ移転</a:t>
            </a:r>
            <a:endParaRPr kumimoji="1" lang="en-US" altLang="ja-JP" sz="1200" dirty="0" smtClean="0"/>
          </a:p>
          <a:p>
            <a:r>
              <a:rPr lang="ja-JP" altLang="en-US" dirty="0" smtClean="0"/>
              <a:t>駅東西にある駐車場（計</a:t>
            </a:r>
            <a:r>
              <a:rPr lang="en-US" altLang="ja-JP" dirty="0" smtClean="0"/>
              <a:t>1600</a:t>
            </a:r>
            <a:r>
              <a:rPr lang="ja-JP" altLang="en-US" dirty="0" smtClean="0"/>
              <a:t>台）を利用</a:t>
            </a:r>
            <a:endParaRPr lang="en-US" altLang="ja-JP" dirty="0" smtClean="0"/>
          </a:p>
          <a:p>
            <a:r>
              <a:rPr lang="ja-JP" altLang="en-US" dirty="0" smtClean="0"/>
              <a:t>診療科再編：</a:t>
            </a:r>
            <a:r>
              <a:rPr lang="ja-JP" altLang="en-US" dirty="0" smtClean="0">
                <a:solidFill>
                  <a:srgbClr val="FF0000"/>
                </a:solidFill>
              </a:rPr>
              <a:t>産婦人科，精神科</a:t>
            </a:r>
            <a:r>
              <a:rPr lang="ja-JP" altLang="en-US" dirty="0" smtClean="0"/>
              <a:t>に特化</a:t>
            </a:r>
            <a:r>
              <a:rPr lang="en-US" altLang="ja-JP" dirty="0" smtClean="0"/>
              <a:t/>
            </a:r>
            <a:br>
              <a:rPr lang="en-US" altLang="ja-JP" dirty="0" smtClean="0"/>
            </a:br>
            <a:r>
              <a:rPr lang="ja-JP" altLang="en-US" dirty="0" smtClean="0"/>
              <a:t>・</a:t>
            </a:r>
            <a:r>
              <a:rPr lang="ja-JP" altLang="en-US" sz="1100" dirty="0" smtClean="0"/>
              <a:t>産婦人科に定評あり</a:t>
            </a:r>
            <a:r>
              <a:rPr lang="en-US" altLang="ja-JP" sz="1100" dirty="0" smtClean="0"/>
              <a:t/>
            </a:r>
            <a:br>
              <a:rPr lang="en-US" altLang="ja-JP" sz="1100" dirty="0" smtClean="0"/>
            </a:br>
            <a:r>
              <a:rPr lang="ja-JP" altLang="en-US" sz="1100" dirty="0" smtClean="0"/>
              <a:t>　昨年は入院患者の約半数が産婦人科</a:t>
            </a:r>
            <a:r>
              <a:rPr lang="en-US" altLang="ja-JP" sz="1100" dirty="0" smtClean="0"/>
              <a:t/>
            </a:r>
            <a:br>
              <a:rPr lang="en-US" altLang="ja-JP" sz="1100" dirty="0" smtClean="0"/>
            </a:br>
            <a:r>
              <a:rPr lang="ja-JP" altLang="en-US" sz="1100" dirty="0" smtClean="0"/>
              <a:t>・総合病院内の精神科は土浦にない：心身合併症への不安</a:t>
            </a:r>
            <a:endParaRPr lang="en-US" altLang="ja-JP" sz="1100" dirty="0" smtClean="0"/>
          </a:p>
          <a:p>
            <a:endParaRPr lang="en-US" altLang="ja-JP" sz="800" dirty="0" smtClean="0"/>
          </a:p>
          <a:p>
            <a:r>
              <a:rPr lang="ja-JP" altLang="en-US" dirty="0" smtClean="0"/>
              <a:t>病床は現在の</a:t>
            </a:r>
            <a:r>
              <a:rPr lang="en-US" altLang="ja-JP" dirty="0" smtClean="0"/>
              <a:t>250</a:t>
            </a:r>
            <a:r>
              <a:rPr lang="ja-JP" altLang="en-US" dirty="0" smtClean="0"/>
              <a:t>床→</a:t>
            </a:r>
            <a:r>
              <a:rPr lang="en-US" altLang="ja-JP" dirty="0" smtClean="0"/>
              <a:t>200</a:t>
            </a:r>
            <a:r>
              <a:rPr lang="ja-JP" altLang="en-US" dirty="0" smtClean="0"/>
              <a:t>床程度へ</a:t>
            </a:r>
            <a:r>
              <a:rPr lang="en-US" altLang="ja-JP" dirty="0" smtClean="0"/>
              <a:t/>
            </a:r>
            <a:br>
              <a:rPr lang="en-US" altLang="ja-JP" dirty="0" smtClean="0"/>
            </a:br>
            <a:r>
              <a:rPr lang="ja-JP" altLang="en-US" dirty="0" smtClean="0"/>
              <a:t>延べ床面積も約</a:t>
            </a:r>
            <a:r>
              <a:rPr lang="en-US" altLang="ja-JP" dirty="0" smtClean="0"/>
              <a:t>25000</a:t>
            </a:r>
            <a:r>
              <a:rPr lang="ja-JP" altLang="en-US" dirty="0" smtClean="0"/>
              <a:t>㎡→</a:t>
            </a:r>
            <a:r>
              <a:rPr lang="en-US" altLang="ja-JP" dirty="0" smtClean="0"/>
              <a:t>20000</a:t>
            </a:r>
            <a:r>
              <a:rPr lang="ja-JP" altLang="en-US" dirty="0" smtClean="0"/>
              <a:t>㎡程度へ</a:t>
            </a:r>
            <a:r>
              <a:rPr lang="en-US" altLang="ja-JP" dirty="0" smtClean="0"/>
              <a:t/>
            </a:r>
            <a:br>
              <a:rPr lang="en-US" altLang="ja-JP" dirty="0" smtClean="0"/>
            </a:br>
            <a:r>
              <a:rPr lang="ja-JP" altLang="en-US" sz="1100" dirty="0" smtClean="0"/>
              <a:t>→給与費削減による経営合理化</a:t>
            </a:r>
            <a:endParaRPr lang="en-US" altLang="ja-JP" dirty="0" smtClean="0"/>
          </a:p>
          <a:p>
            <a:endParaRPr lang="ja-JP" altLang="en-US" dirty="0" smtClean="0"/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AB21634-29D6-45B6-A050-6D2676FD6775}" type="slidenum">
              <a:rPr lang="ja-JP" altLang="en-US" smtClean="0"/>
              <a:pPr>
                <a:defRPr/>
              </a:pPr>
              <a:t>10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0754217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タイトル「②～～」が他のスライドからズレてるので、合せる。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AB21634-29D6-45B6-A050-6D2676FD6775}" type="slidenum">
              <a:rPr lang="ja-JP" altLang="en-US" smtClean="0"/>
              <a:pPr>
                <a:defRPr/>
              </a:pPr>
              <a:t>14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4796174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20"/>
          <p:cNvSpPr/>
          <p:nvPr/>
        </p:nvSpPr>
        <p:spPr>
          <a:xfrm>
            <a:off x="904875" y="3648075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5" name="正方形/長方形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6" name="正方形/長方形 21"/>
          <p:cNvSpPr/>
          <p:nvPr/>
        </p:nvSpPr>
        <p:spPr>
          <a:xfrm>
            <a:off x="904875" y="3648075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7" name="正方形/長方形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8" name="タイトル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9" name="サブタイトル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/>
          </a:p>
        </p:txBody>
      </p:sp>
      <p:sp>
        <p:nvSpPr>
          <p:cNvPr id="10" name="日付プレースホルダー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</p:spPr>
        <p:txBody>
          <a:bodyPr/>
          <a:lstStyle>
            <a:lvl1pPr>
              <a:defRPr sz="1400" smtClean="0"/>
            </a:lvl1pPr>
          </a:lstStyle>
          <a:p>
            <a:pPr>
              <a:defRPr/>
            </a:pPr>
            <a:fld id="{F3515F4C-FE17-4F3A-808E-BD9B23008C8E}" type="datetime1">
              <a:rPr lang="ja-JP" altLang="en-US" smtClean="0"/>
              <a:t>2011/2/25</a:t>
            </a:fld>
            <a:endParaRPr lang="ja-JP" altLang="en-US"/>
          </a:p>
        </p:txBody>
      </p:sp>
      <p:sp>
        <p:nvSpPr>
          <p:cNvPr id="11" name="フッター プレースホルダー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12" name="スライド番号プレースホルダー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11F3E4-9209-4207-984A-785FBE90497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4" name="日付プレースホルダー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D80E8F-8E5D-4DA8-93F4-128244E0E1F9}" type="datetime1">
              <a:rPr lang="ja-JP" altLang="en-US" smtClean="0"/>
              <a:t>2011/2/25</a:t>
            </a:fld>
            <a:endParaRPr lang="ja-JP" altLang="en-US"/>
          </a:p>
        </p:txBody>
      </p:sp>
      <p:sp>
        <p:nvSpPr>
          <p:cNvPr id="5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4650A0-F988-46C9-97A4-D22611FBA2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直線コネクタ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latin typeface="+mn-lt"/>
              <a:ea typeface="+mn-ea"/>
            </a:endParaRPr>
          </a:p>
        </p:txBody>
      </p:sp>
      <p:sp>
        <p:nvSpPr>
          <p:cNvPr id="5" name="二等辺三角形 7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6" name="直線コネクタ 8"/>
          <p:cNvSpPr>
            <a:spLocks noChangeShapeType="1"/>
          </p:cNvSpPr>
          <p:nvPr/>
        </p:nvSpPr>
        <p:spPr bwMode="auto">
          <a:xfrm rot="5400000">
            <a:off x="3630612" y="3201988"/>
            <a:ext cx="5851525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latin typeface="+mn-lt"/>
              <a:ea typeface="+mn-ea"/>
            </a:endParaRPr>
          </a:p>
        </p:txBody>
      </p:sp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7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F88647-F2EE-4312-9428-5B34326789F5}" type="datetime1">
              <a:rPr lang="ja-JP" altLang="en-US" smtClean="0"/>
              <a:t>2011/2/25</a:t>
            </a:fld>
            <a:endParaRPr lang="ja-JP" altLang="en-US"/>
          </a:p>
        </p:txBody>
      </p:sp>
      <p:sp>
        <p:nvSpPr>
          <p:cNvPr id="8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9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8496A2-0EE5-49C3-9F4E-67B1AAC1F8D1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8" name="コンテンツ プレースホルダー 7"/>
          <p:cNvSpPr>
            <a:spLocks noGrp="1"/>
          </p:cNvSpPr>
          <p:nvPr>
            <p:ph sz="quarter" idx="1"/>
          </p:nvPr>
        </p:nvSpPr>
        <p:spPr>
          <a:xfrm>
            <a:off x="395536" y="1268760"/>
            <a:ext cx="8291264" cy="4888200"/>
          </a:xfrm>
        </p:spPr>
        <p:txBody>
          <a:bodyPr/>
          <a:lstStyle/>
          <a:p>
            <a:pPr lvl="0"/>
            <a:r>
              <a:rPr lang="ja-JP" altLang="en-US" dirty="0" smtClean="0"/>
              <a:t>マスター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en-US" dirty="0"/>
          </a:p>
        </p:txBody>
      </p:sp>
      <p:sp>
        <p:nvSpPr>
          <p:cNvPr id="4" name="日付プレースホルダー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6E74C3-1569-4D0C-BB3A-04D76FD296E0}" type="datetime1">
              <a:rPr lang="ja-JP" altLang="en-US" smtClean="0"/>
              <a:t>2011/2/25</a:t>
            </a:fld>
            <a:endParaRPr lang="ja-JP" altLang="en-US"/>
          </a:p>
        </p:txBody>
      </p:sp>
      <p:sp>
        <p:nvSpPr>
          <p:cNvPr id="5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872C69-120B-4FBB-9D29-EA0830F453D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セクション見出し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6"/>
          <p:cNvSpPr/>
          <p:nvPr/>
        </p:nvSpPr>
        <p:spPr>
          <a:xfrm>
            <a:off x="914400" y="2819400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5" name="正方形/長方形 7"/>
          <p:cNvSpPr/>
          <p:nvPr/>
        </p:nvSpPr>
        <p:spPr>
          <a:xfrm>
            <a:off x="914400" y="2819400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/>
          <a:lstStyle>
            <a:lvl1pPr algn="r">
              <a:buNone/>
              <a:defRPr sz="3200" b="0" cap="none" baseline="0"/>
            </a:lvl1pPr>
          </a:lstStyle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日付プレースホルダー 3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D32123-9797-46DD-A1C1-04CA3A88F91D}" type="datetime1">
              <a:rPr lang="ja-JP" altLang="en-US" smtClean="0"/>
              <a:t>2011/2/25</a:t>
            </a:fld>
            <a:endParaRPr lang="ja-JP" altLang="en-US"/>
          </a:p>
        </p:txBody>
      </p:sp>
      <p:sp>
        <p:nvSpPr>
          <p:cNvPr id="7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1069975" y="6354763"/>
            <a:ext cx="1520825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37755D-4D4B-4EAB-BC51-00D6CC703CF3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9" name="コンテンツ プレースホルダー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11" name="コンテンツ プレースホルダー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5" name="日付プレースホルダー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D73320-8EFF-4A7B-BC8A-6B6AD5735E9B}" type="datetime1">
              <a:rPr lang="ja-JP" altLang="en-US" smtClean="0"/>
              <a:t>2011/2/25</a:t>
            </a:fld>
            <a:endParaRPr lang="ja-JP" altLang="en-US"/>
          </a:p>
        </p:txBody>
      </p:sp>
      <p:sp>
        <p:nvSpPr>
          <p:cNvPr id="6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ー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154ACE-E4D9-4484-A730-46A30D895B1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anchor="b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11" name="コンテンツ プレースホルダー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13" name="コンテンツ プレースホルダー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7" name="日付プレースホルダー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922EC0-2D88-43C5-A809-EB433A6B69A6}" type="datetime1">
              <a:rPr lang="ja-JP" altLang="en-US" smtClean="0"/>
              <a:t>2011/2/25</a:t>
            </a:fld>
            <a:endParaRPr lang="ja-JP" altLang="en-US"/>
          </a:p>
        </p:txBody>
      </p:sp>
      <p:sp>
        <p:nvSpPr>
          <p:cNvPr id="8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9" name="スライド番号プレースホルダー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BEB57F-B85D-44EB-AE2D-7FCC45501591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二等辺三角形 5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4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E56432-F83B-4D09-972D-6095C8BD8215}" type="datetime1">
              <a:rPr lang="ja-JP" altLang="en-US" smtClean="0"/>
              <a:t>2011/2/25</a:t>
            </a:fld>
            <a:endParaRPr lang="ja-JP" altLang="en-US"/>
          </a:p>
        </p:txBody>
      </p:sp>
      <p:sp>
        <p:nvSpPr>
          <p:cNvPr id="5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C9FD7F-AB55-4B7D-B9DC-B1B5283DDBA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線コネクタ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latin typeface="+mn-lt"/>
              <a:ea typeface="+mn-ea"/>
            </a:endParaRPr>
          </a:p>
        </p:txBody>
      </p:sp>
      <p:sp>
        <p:nvSpPr>
          <p:cNvPr id="3" name="二等辺三角形 5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4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CFD395-C68D-4D24-8615-D9C3AA9EC1A2}" type="datetime1">
              <a:rPr lang="ja-JP" altLang="en-US" smtClean="0"/>
              <a:t>2011/2/25</a:t>
            </a:fld>
            <a:endParaRPr lang="ja-JP" altLang="en-US"/>
          </a:p>
        </p:txBody>
      </p:sp>
      <p:sp>
        <p:nvSpPr>
          <p:cNvPr id="5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FA1B4A-5D1F-4A4C-BABC-DAD5AA9A0D03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直線コネクタ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latin typeface="+mn-lt"/>
              <a:ea typeface="+mn-ea"/>
            </a:endParaRPr>
          </a:p>
        </p:txBody>
      </p:sp>
      <p:sp>
        <p:nvSpPr>
          <p:cNvPr id="6" name="直線コネクタ 9"/>
          <p:cNvSpPr>
            <a:spLocks noChangeShapeType="1"/>
          </p:cNvSpPr>
          <p:nvPr/>
        </p:nvSpPr>
        <p:spPr bwMode="auto">
          <a:xfrm rot="5400000">
            <a:off x="3160712" y="3324226"/>
            <a:ext cx="6035675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dirty="0">
              <a:latin typeface="+mn-lt"/>
              <a:ea typeface="+mn-ea"/>
            </a:endParaRPr>
          </a:p>
        </p:txBody>
      </p:sp>
      <p:sp>
        <p:nvSpPr>
          <p:cNvPr id="7" name="二等辺三角形 8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12" name="コンテンツ プレースホルダー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8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A3C1FB-5E8A-42E1-99AB-A9683F63A04E}" type="datetime1">
              <a:rPr lang="ja-JP" altLang="en-US" smtClean="0"/>
              <a:t>2011/2/25</a:t>
            </a:fld>
            <a:endParaRPr lang="ja-JP" altLang="en-US"/>
          </a:p>
        </p:txBody>
      </p:sp>
      <p:sp>
        <p:nvSpPr>
          <p:cNvPr id="9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10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E521F1-E125-4B1D-8D25-540FBAFADAF8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タイトル付きの図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直線コネクタ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latin typeface="+mn-lt"/>
              <a:ea typeface="+mn-ea"/>
            </a:endParaRPr>
          </a:p>
        </p:txBody>
      </p:sp>
      <p:sp>
        <p:nvSpPr>
          <p:cNvPr id="6" name="二等辺三角形 8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7" name="正方形/長方形 9"/>
          <p:cNvSpPr/>
          <p:nvPr/>
        </p:nvSpPr>
        <p:spPr>
          <a:xfrm>
            <a:off x="457200" y="500063"/>
            <a:ext cx="182563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pPr lvl="0"/>
            <a:r>
              <a:rPr lang="ja-JP" altLang="en-US" noProof="0" smtClean="0"/>
              <a:t>アイコンをクリックして図を追加</a:t>
            </a:r>
            <a:endParaRPr lang="en-US" noProof="0" dirty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8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9E67C-58FD-4AB5-B816-755E4915A946}" type="datetime1">
              <a:rPr lang="ja-JP" altLang="en-US" smtClean="0"/>
              <a:t>2011/2/25</a:t>
            </a:fld>
            <a:endParaRPr lang="ja-JP" altLang="en-US"/>
          </a:p>
        </p:txBody>
      </p:sp>
      <p:sp>
        <p:nvSpPr>
          <p:cNvPr id="9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10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6DF27E-7535-4450-955B-74BA9FFAAB9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タイトル プレースホルダー 21"/>
          <p:cNvSpPr>
            <a:spLocks noGrp="1"/>
          </p:cNvSpPr>
          <p:nvPr>
            <p:ph type="title"/>
          </p:nvPr>
        </p:nvSpPr>
        <p:spPr bwMode="auto">
          <a:xfrm>
            <a:off x="457200" y="152400"/>
            <a:ext cx="82296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タイトルの書式設定</a:t>
            </a:r>
            <a:endParaRPr lang="en-US" smtClean="0"/>
          </a:p>
        </p:txBody>
      </p:sp>
      <p:sp>
        <p:nvSpPr>
          <p:cNvPr id="13315" name="テキスト プレースホルダー 1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10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smtClean="0"/>
          </a:p>
        </p:txBody>
      </p:sp>
      <p:sp>
        <p:nvSpPr>
          <p:cNvPr id="14" name="日付プレースホルダー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1" sz="1400" smtClean="0">
                <a:solidFill>
                  <a:schemeClr val="tx2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AA43C7F-066A-424B-959E-F86AA992F866}" type="datetime1">
              <a:rPr lang="ja-JP" altLang="en-US" smtClean="0"/>
              <a:t>2011/2/25</a:t>
            </a:fld>
            <a:endParaRPr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3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1" sz="1400">
                <a:solidFill>
                  <a:schemeClr val="tx2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23" name="スライド番号プレースホルダー 22"/>
          <p:cNvSpPr>
            <a:spLocks noGrp="1"/>
          </p:cNvSpPr>
          <p:nvPr>
            <p:ph type="sldNum" sz="quarter" idx="4"/>
          </p:nvPr>
        </p:nvSpPr>
        <p:spPr>
          <a:xfrm>
            <a:off x="612775" y="6356350"/>
            <a:ext cx="1981200" cy="3651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1" sz="1400" smtClean="0">
                <a:solidFill>
                  <a:schemeClr val="tx2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B02B71D-726B-4037-BB75-C78769FEB1B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  <p:sp>
        <p:nvSpPr>
          <p:cNvPr id="28" name="直線コネクタ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latin typeface="+mn-lt"/>
              <a:ea typeface="+mn-ea"/>
            </a:endParaRPr>
          </a:p>
        </p:txBody>
      </p:sp>
      <p:sp>
        <p:nvSpPr>
          <p:cNvPr id="29" name="直線コネクタ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latin typeface="+mn-lt"/>
              <a:ea typeface="+mn-ea"/>
            </a:endParaRPr>
          </a:p>
        </p:txBody>
      </p:sp>
      <p:sp>
        <p:nvSpPr>
          <p:cNvPr id="10" name="二等辺三角形 9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1" r:id="rId1"/>
    <p:sldLayoutId id="2147483809" r:id="rId2"/>
    <p:sldLayoutId id="2147483822" r:id="rId3"/>
    <p:sldLayoutId id="2147483808" r:id="rId4"/>
    <p:sldLayoutId id="2147483807" r:id="rId5"/>
    <p:sldLayoutId id="2147483823" r:id="rId6"/>
    <p:sldLayoutId id="2147483824" r:id="rId7"/>
    <p:sldLayoutId id="2147483825" r:id="rId8"/>
    <p:sldLayoutId id="2147483826" r:id="rId9"/>
    <p:sldLayoutId id="2147483806" r:id="rId10"/>
    <p:sldLayoutId id="2147483827" r:id="rId11"/>
  </p:sldLayoutIdLst>
  <p:hf hdr="0" ftr="0" dt="0"/>
  <p:txStyles>
    <p:titleStyle>
      <a:lvl1pPr algn="l" rtl="0" fontAlgn="base">
        <a:spcBef>
          <a:spcPct val="0"/>
        </a:spcBef>
        <a:spcAft>
          <a:spcPct val="0"/>
        </a:spcAft>
        <a:defRPr kumimoji="1" sz="3200" kern="1200">
          <a:solidFill>
            <a:schemeClr val="tx2"/>
          </a:solidFill>
          <a:latin typeface="+mj-lt"/>
          <a:ea typeface="+mj-ea"/>
          <a:cs typeface="HG明朝E"/>
        </a:defRPr>
      </a:lvl1pPr>
      <a:lvl2pPr algn="l" rtl="0" fontAlgn="base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Bookman Old Style" pitchFamily="18" charset="0"/>
          <a:ea typeface="HG明朝E"/>
          <a:cs typeface="HG明朝E"/>
        </a:defRPr>
      </a:lvl2pPr>
      <a:lvl3pPr algn="l" rtl="0" fontAlgn="base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Bookman Old Style" pitchFamily="18" charset="0"/>
          <a:ea typeface="HG明朝E"/>
          <a:cs typeface="HG明朝E"/>
        </a:defRPr>
      </a:lvl3pPr>
      <a:lvl4pPr algn="l" rtl="0" fontAlgn="base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Bookman Old Style" pitchFamily="18" charset="0"/>
          <a:ea typeface="HG明朝E"/>
          <a:cs typeface="HG明朝E"/>
        </a:defRPr>
      </a:lvl4pPr>
      <a:lvl5pPr algn="l" rtl="0" fontAlgn="base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Bookman Old Style" pitchFamily="18" charset="0"/>
          <a:ea typeface="HG明朝E"/>
          <a:cs typeface="HG明朝E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Bookman Old Style" pitchFamily="18" charset="0"/>
          <a:ea typeface="HG明朝E"/>
          <a:cs typeface="HG明朝E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Bookman Old Style" pitchFamily="18" charset="0"/>
          <a:ea typeface="HG明朝E"/>
          <a:cs typeface="HG明朝E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Bookman Old Style" pitchFamily="18" charset="0"/>
          <a:ea typeface="HG明朝E"/>
          <a:cs typeface="HG明朝E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Bookman Old Style" pitchFamily="18" charset="0"/>
          <a:ea typeface="HG明朝E"/>
          <a:cs typeface="HG明朝E"/>
        </a:defRPr>
      </a:lvl9pPr>
    </p:titleStyle>
    <p:bodyStyle>
      <a:lvl1pPr marL="273050" indent="-273050" algn="l" rtl="0" fontAlgn="base">
        <a:spcBef>
          <a:spcPts val="600"/>
        </a:spcBef>
        <a:spcAft>
          <a:spcPct val="0"/>
        </a:spcAft>
        <a:buClr>
          <a:schemeClr val="accent1"/>
        </a:buClr>
        <a:buSzPct val="76000"/>
        <a:buFont typeface="Wingdings 3" pitchFamily="18" charset="2"/>
        <a:buChar char="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73050" algn="l" rtl="0" fontAlgn="base">
        <a:spcBef>
          <a:spcPts val="500"/>
        </a:spcBef>
        <a:spcAft>
          <a:spcPct val="0"/>
        </a:spcAft>
        <a:buClr>
          <a:schemeClr val="accent2"/>
        </a:buClr>
        <a:buSzPct val="76000"/>
        <a:buFont typeface="Wingdings 3" pitchFamily="18" charset="2"/>
        <a:buChar char=""/>
        <a:defRPr kumimoji="1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325" indent="-228600" algn="l" rtl="0" fontAlgn="base">
        <a:spcBef>
          <a:spcPts val="500"/>
        </a:spcBef>
        <a:spcAft>
          <a:spcPct val="0"/>
        </a:spcAft>
        <a:buClr>
          <a:srgbClr val="BCBCBC"/>
        </a:buClr>
        <a:buSzPct val="76000"/>
        <a:buFont typeface="Wingdings 3" pitchFamily="18" charset="2"/>
        <a:buChar char="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fontAlgn="base">
        <a:spcBef>
          <a:spcPts val="400"/>
        </a:spcBef>
        <a:spcAft>
          <a:spcPct val="0"/>
        </a:spcAft>
        <a:buClr>
          <a:srgbClr val="8BA2B4"/>
        </a:buClr>
        <a:buSzPct val="70000"/>
        <a:buFont typeface="Wingdings" pitchFamily="2" charset="2"/>
        <a:buChar char=""/>
        <a:defRPr kumimoji="1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fontAlgn="base">
        <a:spcBef>
          <a:spcPts val="3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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1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1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1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1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bmp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bmp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bmp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3.jpeg"/><Relationship Id="rId7" Type="http://schemas.openxmlformats.org/officeDocument/2006/relationships/image" Target="../media/image2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jpeg"/><Relationship Id="rId4" Type="http://schemas.microsoft.com/office/2007/relationships/hdphoto" Target="../media/hdphoto1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gif"/><Relationship Id="rId4" Type="http://schemas.openxmlformats.org/officeDocument/2006/relationships/image" Target="../media/image29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emf"/><Relationship Id="rId4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4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7" Type="http://schemas.openxmlformats.org/officeDocument/2006/relationships/image" Target="../media/image4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gif"/><Relationship Id="rId5" Type="http://schemas.openxmlformats.org/officeDocument/2006/relationships/image" Target="../media/image47.jpeg"/><Relationship Id="rId4" Type="http://schemas.openxmlformats.org/officeDocument/2006/relationships/image" Target="../media/image4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gif"/><Relationship Id="rId2" Type="http://schemas.openxmlformats.org/officeDocument/2006/relationships/image" Target="../media/image3.bmp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gif"/><Relationship Id="rId4" Type="http://schemas.openxmlformats.org/officeDocument/2006/relationships/image" Target="../media/image53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eisteddfod-ny.com/1004/8.php" TargetMode="External"/><Relationship Id="rId3" Type="http://schemas.openxmlformats.org/officeDocument/2006/relationships/hyperlink" Target="http://www.hosp.go.jp/~kasumi/" TargetMode="External"/><Relationship Id="rId7" Type="http://schemas.openxmlformats.org/officeDocument/2006/relationships/hyperlink" Target="http://www.hosp.go.jp/~mito-mc/" TargetMode="External"/><Relationship Id="rId2" Type="http://schemas.openxmlformats.org/officeDocument/2006/relationships/hyperlink" Target="http://www.city.tsuchiura.lg.jp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maff.go.jp/" TargetMode="External"/><Relationship Id="rId5" Type="http://schemas.openxmlformats.org/officeDocument/2006/relationships/hyperlink" Target="http://www.ibaraki-np.co.jp/news/index.php" TargetMode="External"/><Relationship Id="rId4" Type="http://schemas.openxmlformats.org/officeDocument/2006/relationships/hyperlink" Target="http://www.tkgh.jp/" TargetMode="External"/><Relationship Id="rId9" Type="http://schemas.openxmlformats.org/officeDocument/2006/relationships/hyperlink" Target="http://www.yukarigaoka.jp/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otaru-journal.com/2010/09/0901-5.php" TargetMode="External"/><Relationship Id="rId7" Type="http://schemas.openxmlformats.org/officeDocument/2006/relationships/hyperlink" Target="http://www.pref.ibaraki.jp/bukyoku/hoken/isei/dokuheri.html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chikajp.com/" TargetMode="External"/><Relationship Id="rId5" Type="http://schemas.openxmlformats.org/officeDocument/2006/relationships/hyperlink" Target="http://www.mlit.go.jp/road/ir/hyouka/plcy/kijun/bin-ekiH20_11.pdf" TargetMode="External"/><Relationship Id="rId4" Type="http://schemas.openxmlformats.org/officeDocument/2006/relationships/hyperlink" Target="http://www.ktr.mlit.go.jp/road/shihon/road_shihon00000040.html" TargetMode="Externa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bmp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bmp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___3.xls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0.emf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bm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wmf"/><Relationship Id="rId5" Type="http://schemas.openxmlformats.org/officeDocument/2006/relationships/image" Target="../media/image5.wmf"/><Relationship Id="rId4" Type="http://schemas.openxmlformats.org/officeDocument/2006/relationships/image" Target="../media/image4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5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4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wmf"/><Relationship Id="rId3" Type="http://schemas.openxmlformats.org/officeDocument/2006/relationships/image" Target="../media/image7.jpeg"/><Relationship Id="rId7" Type="http://schemas.openxmlformats.org/officeDocument/2006/relationships/image" Target="../media/image10.wmf"/><Relationship Id="rId2" Type="http://schemas.openxmlformats.org/officeDocument/2006/relationships/image" Target="../media/image3.bm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11" Type="http://schemas.openxmlformats.org/officeDocument/2006/relationships/image" Target="../media/image13.png"/><Relationship Id="rId5" Type="http://schemas.openxmlformats.org/officeDocument/2006/relationships/image" Target="../media/image8.wmf"/><Relationship Id="rId10" Type="http://schemas.openxmlformats.org/officeDocument/2006/relationships/image" Target="../media/image12.wmf"/><Relationship Id="rId4" Type="http://schemas.openxmlformats.org/officeDocument/2006/relationships/image" Target="../media/image5.wmf"/><Relationship Id="rId9" Type="http://schemas.openxmlformats.org/officeDocument/2006/relationships/image" Target="../media/image11.wmf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2.jpe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6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8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1.emf"/><Relationship Id="rId4" Type="http://schemas.openxmlformats.org/officeDocument/2006/relationships/image" Target="../media/image80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4.png"/><Relationship Id="rId4" Type="http://schemas.openxmlformats.org/officeDocument/2006/relationships/image" Target="../media/image83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85.emf"/><Relationship Id="rId4" Type="http://schemas.openxmlformats.org/officeDocument/2006/relationships/oleObject" Target="../embeddings/oleObject2.bin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582774" y="5085184"/>
            <a:ext cx="7704856" cy="720080"/>
          </a:xfrm>
        </p:spPr>
        <p:txBody>
          <a:bodyPr>
            <a:normAutofit fontScale="85000" lnSpcReduction="10000"/>
          </a:bodyPr>
          <a:lstStyle/>
          <a:p>
            <a:pPr fontAlgn="auto">
              <a:spcAft>
                <a:spcPts val="0"/>
              </a:spcAft>
              <a:buFont typeface="Wingdings 3"/>
              <a:buNone/>
              <a:defRPr/>
            </a:pPr>
            <a:r>
              <a:rPr lang="ja-JP" altLang="en-US" dirty="0" smtClean="0"/>
              <a:t>都市計画マスタープラン策定実習　</a:t>
            </a:r>
            <a:r>
              <a:rPr lang="en-US" altLang="ja-JP" dirty="0" smtClean="0"/>
              <a:t>4</a:t>
            </a:r>
            <a:r>
              <a:rPr lang="ja-JP" altLang="en-US" dirty="0" smtClean="0"/>
              <a:t>班</a:t>
            </a:r>
            <a:endParaRPr lang="en-US" altLang="ja-JP" dirty="0" smtClean="0"/>
          </a:p>
          <a:p>
            <a:pPr fontAlgn="auto">
              <a:spcAft>
                <a:spcPts val="0"/>
              </a:spcAft>
              <a:buFont typeface="Wingdings 3"/>
              <a:buNone/>
              <a:defRPr/>
            </a:pPr>
            <a:r>
              <a:rPr lang="ja-JP" altLang="en-US" dirty="0" smtClean="0"/>
              <a:t>班員：肥後洋平　矢吹文香　柘植大輔　中村</a:t>
            </a:r>
            <a:r>
              <a:rPr lang="ja-JP" altLang="ja-JP" kern="100" dirty="0" smtClean="0"/>
              <a:t>頌</a:t>
            </a:r>
            <a:r>
              <a:rPr lang="ja-JP" altLang="en-US" kern="100" dirty="0" smtClean="0"/>
              <a:t>　齊藤岳　</a:t>
            </a:r>
            <a:r>
              <a:rPr lang="en-US" altLang="ja-JP" kern="100" dirty="0" smtClean="0"/>
              <a:t>TA</a:t>
            </a:r>
            <a:r>
              <a:rPr lang="ja-JP" altLang="en-US" kern="100" dirty="0" smtClean="0"/>
              <a:t>：瀬尾誠</a:t>
            </a:r>
            <a:endParaRPr lang="ja-JP" altLang="en-US" dirty="0"/>
          </a:p>
        </p:txBody>
      </p:sp>
      <p:grpSp>
        <p:nvGrpSpPr>
          <p:cNvPr id="6" name="グループ化 5"/>
          <p:cNvGrpSpPr/>
          <p:nvPr/>
        </p:nvGrpSpPr>
        <p:grpSpPr>
          <a:xfrm>
            <a:off x="634753" y="699918"/>
            <a:ext cx="7992888" cy="4320480"/>
            <a:chOff x="683568" y="692696"/>
            <a:chExt cx="7992888" cy="4320480"/>
          </a:xfrm>
        </p:grpSpPr>
        <p:sp>
          <p:nvSpPr>
            <p:cNvPr id="5" name="テキスト ボックス 4"/>
            <p:cNvSpPr txBox="1"/>
            <p:nvPr/>
          </p:nvSpPr>
          <p:spPr>
            <a:xfrm>
              <a:off x="683568" y="692696"/>
              <a:ext cx="7992888" cy="4320480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normAutofit/>
            </a:bodyPr>
            <a:lstStyle/>
            <a:p>
              <a:endParaRPr kumimoji="1" lang="ja-JP" altLang="en-US" sz="3300" dirty="0" smtClean="0"/>
            </a:p>
          </p:txBody>
        </p:sp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27784" y="2463980"/>
              <a:ext cx="5711825" cy="2517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9538" y="-30163"/>
            <a:ext cx="9364663" cy="6919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コンテンツ プレースホルダー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ja-JP" altLang="en-US" sz="2800" u="sng" dirty="0" smtClean="0"/>
              <a:t>計画の具体像</a:t>
            </a:r>
            <a:r>
              <a:rPr lang="ja-JP" altLang="en-US" sz="2800" dirty="0" smtClean="0"/>
              <a:t>：土浦駅北地区再開発ビル施設棟へ</a:t>
            </a:r>
            <a:endParaRPr lang="en-US" altLang="ja-JP" sz="2800" u="sng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2872C69-120B-4FBB-9D29-EA0830F453DF}" type="slidenum">
              <a:rPr lang="ja-JP" altLang="en-US" smtClean="0"/>
              <a:pPr>
                <a:defRPr/>
              </a:pPr>
              <a:t>10</a:t>
            </a:fld>
            <a:endParaRPr lang="ja-JP" altLang="en-US"/>
          </a:p>
        </p:txBody>
      </p:sp>
      <p:sp>
        <p:nvSpPr>
          <p:cNvPr id="8" name="タイトル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</p:spPr>
        <p:txBody>
          <a:bodyPr/>
          <a:lstStyle/>
          <a:p>
            <a:r>
              <a:rPr lang="ja-JP" altLang="en-US" dirty="0"/>
              <a:t>①－１霞ヶ浦医療センター移転計画</a:t>
            </a:r>
            <a:endParaRPr kumimoji="1" lang="ja-JP" altLang="en-US" dirty="0"/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1447432" y="6381328"/>
            <a:ext cx="7661072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将来都市像　</a:t>
            </a:r>
            <a:r>
              <a:rPr lang="ja-JP" altLang="en-US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地区別基本構想</a:t>
            </a:r>
            <a:r>
              <a:rPr lang="ja-JP" alt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</a:t>
            </a:r>
            <a:r>
              <a:rPr lang="ja-JP" alt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Gill Sans MT"/>
                <a:ea typeface="ＭＳ Ｐゴシック"/>
              </a:rPr>
              <a:t>重点整備計画</a:t>
            </a:r>
            <a:r>
              <a:rPr lang="ja-JP" alt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</a:t>
            </a:r>
            <a:r>
              <a:rPr lang="ja-JP" altLang="en-US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本マスタープランのまとめ</a:t>
            </a:r>
            <a:endParaRPr lang="ja-JP" altLang="en-US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Gill Sans MT"/>
              <a:ea typeface="ＭＳ Ｐゴシック"/>
            </a:endParaRPr>
          </a:p>
        </p:txBody>
      </p:sp>
      <p:graphicFrame>
        <p:nvGraphicFramePr>
          <p:cNvPr id="14" name="表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2071627"/>
              </p:ext>
            </p:extLst>
          </p:nvPr>
        </p:nvGraphicFramePr>
        <p:xfrm>
          <a:off x="107504" y="1844824"/>
          <a:ext cx="3543300" cy="354633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90739"/>
                <a:gridCol w="1952561"/>
              </a:tblGrid>
              <a:tr h="506619">
                <a:tc>
                  <a:txBody>
                    <a:bodyPr/>
                    <a:lstStyle/>
                    <a:p>
                      <a:endParaRPr lang="ja-JP" sz="2400" dirty="0">
                        <a:solidFill>
                          <a:schemeClr val="tx1"/>
                        </a:solidFill>
                        <a:effectLst/>
                        <a:latin typeface="Century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5C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ja-JP" sz="3200" kern="0" dirty="0">
                          <a:solidFill>
                            <a:schemeClr val="tx1"/>
                          </a:solidFill>
                          <a:effectLst/>
                        </a:rPr>
                        <a:t>移転前</a:t>
                      </a:r>
                      <a:endParaRPr lang="ja-JP" sz="2800" kern="100" dirty="0">
                        <a:solidFill>
                          <a:schemeClr val="tx1"/>
                        </a:solidFill>
                        <a:effectLst/>
                        <a:latin typeface="Century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5C6"/>
                    </a:solidFill>
                  </a:tcPr>
                </a:tc>
              </a:tr>
              <a:tr h="15198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ja-JP" sz="3200" kern="0" dirty="0">
                          <a:solidFill>
                            <a:schemeClr val="tx1"/>
                          </a:solidFill>
                          <a:effectLst/>
                        </a:rPr>
                        <a:t>診療科</a:t>
                      </a:r>
                      <a:endParaRPr lang="ja-JP" sz="2800" kern="100" dirty="0">
                        <a:solidFill>
                          <a:schemeClr val="tx1"/>
                        </a:solidFill>
                        <a:effectLst/>
                        <a:latin typeface="Century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5C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kern="0" dirty="0">
                          <a:effectLst/>
                        </a:rPr>
                        <a:t>18</a:t>
                      </a:r>
                      <a:r>
                        <a:rPr lang="ja-JP" sz="3200" kern="0" dirty="0">
                          <a:effectLst/>
                        </a:rPr>
                        <a:t>診療科</a:t>
                      </a:r>
                      <a:endParaRPr lang="ja-JP" sz="2800" kern="100" dirty="0">
                        <a:effectLst/>
                        <a:latin typeface="Century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50661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ja-JP" sz="3200" kern="0" dirty="0">
                          <a:solidFill>
                            <a:schemeClr val="tx1"/>
                          </a:solidFill>
                          <a:effectLst/>
                        </a:rPr>
                        <a:t>病床数</a:t>
                      </a:r>
                      <a:endParaRPr lang="ja-JP" sz="2800" kern="100" dirty="0">
                        <a:solidFill>
                          <a:schemeClr val="tx1"/>
                        </a:solidFill>
                        <a:effectLst/>
                        <a:latin typeface="Century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5C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kern="0" dirty="0">
                          <a:effectLst/>
                        </a:rPr>
                        <a:t>250</a:t>
                      </a:r>
                      <a:r>
                        <a:rPr lang="ja-JP" sz="3200" kern="0" dirty="0">
                          <a:effectLst/>
                        </a:rPr>
                        <a:t>床</a:t>
                      </a:r>
                      <a:endParaRPr lang="ja-JP" sz="2800" kern="100" dirty="0">
                        <a:effectLst/>
                        <a:latin typeface="Century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01323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ja-JP" sz="3200" kern="0" dirty="0">
                          <a:solidFill>
                            <a:schemeClr val="tx1"/>
                          </a:solidFill>
                          <a:effectLst/>
                        </a:rPr>
                        <a:t>延べ床面積</a:t>
                      </a:r>
                      <a:endParaRPr lang="ja-JP" sz="2800" kern="100" dirty="0">
                        <a:solidFill>
                          <a:schemeClr val="tx1"/>
                        </a:solidFill>
                        <a:effectLst/>
                        <a:latin typeface="Century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5C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kern="0" dirty="0">
                          <a:effectLst/>
                        </a:rPr>
                        <a:t>27,000</a:t>
                      </a:r>
                      <a:r>
                        <a:rPr lang="ja-JP" sz="3200" kern="0" dirty="0">
                          <a:effectLst/>
                        </a:rPr>
                        <a:t>㎡</a:t>
                      </a:r>
                      <a:endParaRPr lang="ja-JP" sz="2800" kern="100" dirty="0">
                        <a:effectLst/>
                        <a:latin typeface="Century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タイトル 1"/>
          <p:cNvSpPr txBox="1">
            <a:spLocks/>
          </p:cNvSpPr>
          <p:nvPr/>
        </p:nvSpPr>
        <p:spPr bwMode="auto">
          <a:xfrm>
            <a:off x="539552" y="-11845"/>
            <a:ext cx="3664024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kumimoji="1" sz="3200" kern="1200">
                <a:solidFill>
                  <a:schemeClr val="tx2"/>
                </a:solidFill>
                <a:latin typeface="+mj-lt"/>
                <a:ea typeface="+mj-ea"/>
                <a:cs typeface="HG明朝E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9pPr>
          </a:lstStyle>
          <a:p>
            <a:r>
              <a:rPr lang="ja-JP" altLang="en-US" sz="1800" dirty="0" smtClean="0">
                <a:solidFill>
                  <a:srgbClr val="FF0066"/>
                </a:solidFill>
              </a:rPr>
              <a:t>土浦駅周辺の核</a:t>
            </a:r>
            <a:endParaRPr lang="ja-JP" altLang="en-US" sz="1800" dirty="0">
              <a:solidFill>
                <a:srgbClr val="FF0066"/>
              </a:solidFill>
            </a:endParaRPr>
          </a:p>
        </p:txBody>
      </p:sp>
      <p:graphicFrame>
        <p:nvGraphicFramePr>
          <p:cNvPr id="5" name="表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9963930"/>
              </p:ext>
            </p:extLst>
          </p:nvPr>
        </p:nvGraphicFramePr>
        <p:xfrm>
          <a:off x="4458271" y="1844824"/>
          <a:ext cx="2577380" cy="354633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77380"/>
              </a:tblGrid>
              <a:tr h="50661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ja-JP" sz="3200" kern="0" dirty="0">
                          <a:solidFill>
                            <a:schemeClr val="tx1"/>
                          </a:solidFill>
                          <a:effectLst/>
                        </a:rPr>
                        <a:t>移転後</a:t>
                      </a:r>
                      <a:endParaRPr lang="ja-JP" sz="2800" kern="100" dirty="0">
                        <a:solidFill>
                          <a:schemeClr val="tx1"/>
                        </a:solidFill>
                        <a:effectLst/>
                        <a:latin typeface="Century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5C6"/>
                    </a:solidFill>
                  </a:tcPr>
                </a:tc>
              </a:tr>
              <a:tr h="15198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ja-JP" sz="3200" kern="0" dirty="0" smtClean="0">
                          <a:solidFill>
                            <a:schemeClr val="tx1"/>
                          </a:solidFill>
                          <a:effectLst/>
                        </a:rPr>
                        <a:t>産婦人科と</a:t>
                      </a:r>
                      <a:r>
                        <a:rPr lang="ja-JP" altLang="en-US" sz="3200" kern="0" dirty="0" smtClean="0">
                          <a:solidFill>
                            <a:schemeClr val="tx1"/>
                          </a:solidFill>
                          <a:effectLst/>
                        </a:rPr>
                        <a:t>　</a:t>
                      </a:r>
                      <a:r>
                        <a:rPr lang="ja-JP" sz="3200" kern="0" dirty="0" smtClean="0">
                          <a:solidFill>
                            <a:schemeClr val="tx1"/>
                          </a:solidFill>
                          <a:effectLst/>
                        </a:rPr>
                        <a:t>精神科</a:t>
                      </a:r>
                      <a:r>
                        <a:rPr lang="ja-JP" sz="3200" kern="0" dirty="0">
                          <a:solidFill>
                            <a:schemeClr val="tx1"/>
                          </a:solidFill>
                          <a:effectLst/>
                        </a:rPr>
                        <a:t>に特化</a:t>
                      </a:r>
                      <a:endParaRPr lang="ja-JP" sz="2800" kern="100" dirty="0">
                        <a:solidFill>
                          <a:schemeClr val="tx1"/>
                        </a:solidFill>
                        <a:effectLst/>
                        <a:latin typeface="Century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50661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kern="0" dirty="0">
                          <a:solidFill>
                            <a:schemeClr val="tx1"/>
                          </a:solidFill>
                          <a:effectLst/>
                        </a:rPr>
                        <a:t>200</a:t>
                      </a:r>
                      <a:r>
                        <a:rPr lang="ja-JP" sz="3200" kern="0" dirty="0">
                          <a:solidFill>
                            <a:schemeClr val="tx1"/>
                          </a:solidFill>
                          <a:effectLst/>
                        </a:rPr>
                        <a:t>床</a:t>
                      </a:r>
                      <a:endParaRPr lang="ja-JP" sz="2800" kern="100" dirty="0">
                        <a:solidFill>
                          <a:schemeClr val="tx1"/>
                        </a:solidFill>
                        <a:effectLst/>
                        <a:latin typeface="Century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01323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kern="0" dirty="0" smtClean="0">
                          <a:solidFill>
                            <a:schemeClr val="tx1"/>
                          </a:solidFill>
                          <a:effectLst/>
                        </a:rPr>
                        <a:t>20,000</a:t>
                      </a:r>
                      <a:r>
                        <a:rPr lang="ja-JP" sz="3200" kern="0" dirty="0" smtClean="0">
                          <a:solidFill>
                            <a:schemeClr val="tx1"/>
                          </a:solidFill>
                          <a:effectLst/>
                        </a:rPr>
                        <a:t>㎡</a:t>
                      </a:r>
                      <a:endParaRPr lang="ja-JP" sz="2800" kern="100" dirty="0">
                        <a:solidFill>
                          <a:schemeClr val="tx1"/>
                        </a:solidFill>
                        <a:effectLst/>
                        <a:latin typeface="Century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右矢印 5"/>
          <p:cNvSpPr/>
          <p:nvPr/>
        </p:nvSpPr>
        <p:spPr>
          <a:xfrm>
            <a:off x="3779912" y="3212976"/>
            <a:ext cx="576857" cy="1296144"/>
          </a:xfrm>
          <a:prstGeom prst="rightArrow">
            <a:avLst/>
          </a:prstGeom>
          <a:solidFill>
            <a:srgbClr val="FFC5C6"/>
          </a:solidFill>
          <a:ln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11" name="グループ化 10"/>
          <p:cNvGrpSpPr/>
          <p:nvPr/>
        </p:nvGrpSpPr>
        <p:grpSpPr>
          <a:xfrm>
            <a:off x="971599" y="1268760"/>
            <a:ext cx="8075039" cy="4968552"/>
            <a:chOff x="1300160" y="1123950"/>
            <a:chExt cx="6543675" cy="4610100"/>
          </a:xfrm>
        </p:grpSpPr>
        <p:sp>
          <p:nvSpPr>
            <p:cNvPr id="13" name="正方形/長方形 12"/>
            <p:cNvSpPr/>
            <p:nvPr/>
          </p:nvSpPr>
          <p:spPr>
            <a:xfrm>
              <a:off x="2953694" y="3950805"/>
              <a:ext cx="3236610" cy="599702"/>
            </a:xfrm>
            <a:prstGeom prst="rect">
              <a:avLst/>
            </a:prstGeom>
            <a:noFill/>
            <a:ln>
              <a:noFill/>
            </a:ln>
            <a:scene3d>
              <a:camera prst="orthographicFront">
                <a:rot lat="1257195" lon="2606978" rev="69096"/>
              </a:camera>
              <a:lightRig rig="threePt" dir="t"/>
            </a:scene3d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ja-JP" altLang="en-US" b="1" dirty="0" smtClean="0">
                  <a:ln w="1905"/>
                  <a:solidFill>
                    <a:srgbClr val="0000FF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霞ヶ浦</a:t>
              </a:r>
              <a:endParaRPr lang="en-US" altLang="ja-JP" b="1" dirty="0" smtClean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  <a:p>
              <a:pPr algn="ctr"/>
              <a:r>
                <a:rPr lang="ja-JP" altLang="en-US" b="1" dirty="0" smtClean="0">
                  <a:ln w="1905"/>
                  <a:solidFill>
                    <a:srgbClr val="0000FF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医療センター</a:t>
              </a:r>
              <a:endParaRPr lang="en-US" altLang="ja-JP" sz="1050" b="1" dirty="0" smtClean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  <p:pic>
          <p:nvPicPr>
            <p:cNvPr id="12" name="図 1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0160" y="1123950"/>
              <a:ext cx="6543675" cy="46101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4157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6" dur="1200" fill="hold"/>
                                        <p:tgtEl>
                                          <p:spTgt spid="11"/>
                                        </p:tgtEl>
                                      </p:cBhvr>
                                      <p:by x="30000" y="3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2.22222E-6 L 0.3224 0.26783 " pathEditMode="relative" rAng="0" ptsTypes="AA">
                                      <p:cBhvr>
                                        <p:cTn id="8" dur="1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11" y="133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図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-30513"/>
            <a:ext cx="9361040" cy="6919028"/>
          </a:xfrm>
          <a:prstGeom prst="rect">
            <a:avLst/>
          </a:prstGeom>
        </p:spPr>
      </p:pic>
      <p:sp>
        <p:nvSpPr>
          <p:cNvPr id="3" name="コンテンツ プレースホルダー 2"/>
          <p:cNvSpPr>
            <a:spLocks noGrp="1"/>
          </p:cNvSpPr>
          <p:nvPr>
            <p:ph sz="quarter" idx="1"/>
          </p:nvPr>
        </p:nvSpPr>
        <p:spPr>
          <a:xfrm>
            <a:off x="395536" y="1268760"/>
            <a:ext cx="8291264" cy="4234382"/>
          </a:xfrm>
          <a:solidFill>
            <a:schemeClr val="bg1"/>
          </a:solidFill>
        </p:spPr>
        <p:txBody>
          <a:bodyPr/>
          <a:lstStyle/>
          <a:p>
            <a:r>
              <a:rPr lang="ja-JP" altLang="en-US" sz="2800" u="sng" dirty="0" smtClean="0"/>
              <a:t>移転</a:t>
            </a:r>
            <a:r>
              <a:rPr lang="ja-JP" altLang="en-US" sz="2800" u="sng" dirty="0"/>
              <a:t>にかかる費用</a:t>
            </a:r>
            <a:endParaRPr lang="en-US" altLang="ja-JP" sz="2800" u="sng" dirty="0"/>
          </a:p>
          <a:p>
            <a:pPr marL="0" indent="0">
              <a:buNone/>
            </a:pPr>
            <a:r>
              <a:rPr lang="ja-JP" altLang="en-US" sz="2400" dirty="0" smtClean="0"/>
              <a:t>　用地</a:t>
            </a:r>
            <a:r>
              <a:rPr lang="ja-JP" altLang="en-US" sz="2400" dirty="0"/>
              <a:t>取得費</a:t>
            </a:r>
            <a:r>
              <a:rPr lang="ja-JP" altLang="en-US" sz="2400" dirty="0" smtClean="0"/>
              <a:t>＋</a:t>
            </a:r>
            <a:r>
              <a:rPr lang="ja-JP" altLang="en-US" sz="2400" dirty="0"/>
              <a:t>建設</a:t>
            </a:r>
            <a:r>
              <a:rPr lang="ja-JP" altLang="en-US" sz="2400" dirty="0" smtClean="0"/>
              <a:t>費</a:t>
            </a:r>
            <a:r>
              <a:rPr lang="ja-JP" altLang="en-US" sz="2400" u="sng" dirty="0" smtClean="0">
                <a:solidFill>
                  <a:srgbClr val="FF0000"/>
                </a:solidFill>
              </a:rPr>
              <a:t>約</a:t>
            </a:r>
            <a:r>
              <a:rPr lang="en-US" altLang="ja-JP" sz="2400" u="sng" dirty="0" smtClean="0">
                <a:solidFill>
                  <a:srgbClr val="FF0000"/>
                </a:solidFill>
              </a:rPr>
              <a:t>34</a:t>
            </a:r>
            <a:r>
              <a:rPr lang="ja-JP" altLang="en-US" sz="2400" u="sng" dirty="0">
                <a:solidFill>
                  <a:srgbClr val="FF0000"/>
                </a:solidFill>
              </a:rPr>
              <a:t>億</a:t>
            </a:r>
            <a:r>
              <a:rPr lang="ja-JP" altLang="en-US" sz="2400" u="sng" dirty="0" smtClean="0">
                <a:solidFill>
                  <a:srgbClr val="FF0000"/>
                </a:solidFill>
              </a:rPr>
              <a:t>円</a:t>
            </a:r>
            <a:r>
              <a:rPr lang="en-US" altLang="ja-JP" sz="2400" dirty="0" smtClean="0">
                <a:solidFill>
                  <a:srgbClr val="FF0000"/>
                </a:solidFill>
              </a:rPr>
              <a:t/>
            </a:r>
            <a:br>
              <a:rPr lang="en-US" altLang="ja-JP" sz="2400" dirty="0" smtClean="0">
                <a:solidFill>
                  <a:srgbClr val="FF0000"/>
                </a:solidFill>
              </a:rPr>
            </a:br>
            <a:r>
              <a:rPr lang="ja-JP" altLang="en-US" sz="2400" dirty="0" smtClean="0">
                <a:solidFill>
                  <a:srgbClr val="FF0000"/>
                </a:solidFill>
              </a:rPr>
              <a:t>　</a:t>
            </a:r>
            <a:r>
              <a:rPr lang="ja-JP" altLang="en-US" sz="2400" dirty="0" smtClean="0"/>
              <a:t>病院</a:t>
            </a:r>
            <a:r>
              <a:rPr lang="ja-JP" altLang="en-US" sz="2400" dirty="0"/>
              <a:t>機能の移転費用は</a:t>
            </a:r>
            <a:r>
              <a:rPr lang="ja-JP" altLang="en-US" sz="2400" u="sng" dirty="0">
                <a:solidFill>
                  <a:srgbClr val="FF0000"/>
                </a:solidFill>
              </a:rPr>
              <a:t>約</a:t>
            </a:r>
            <a:r>
              <a:rPr lang="en-US" altLang="ja-JP" sz="2400" u="sng" dirty="0">
                <a:solidFill>
                  <a:srgbClr val="FF0000"/>
                </a:solidFill>
              </a:rPr>
              <a:t>55</a:t>
            </a:r>
            <a:r>
              <a:rPr lang="ja-JP" altLang="en-US" sz="2400" u="sng" dirty="0">
                <a:solidFill>
                  <a:srgbClr val="FF0000"/>
                </a:solidFill>
              </a:rPr>
              <a:t>億</a:t>
            </a:r>
            <a:r>
              <a:rPr lang="ja-JP" altLang="en-US" sz="2400" u="sng" dirty="0" smtClean="0">
                <a:solidFill>
                  <a:srgbClr val="FF0000"/>
                </a:solidFill>
              </a:rPr>
              <a:t>円</a:t>
            </a:r>
            <a:endParaRPr lang="en-US" altLang="ja-JP" sz="2400" u="sng" dirty="0" smtClean="0">
              <a:solidFill>
                <a:srgbClr val="FF0000"/>
              </a:solidFill>
            </a:endParaRPr>
          </a:p>
          <a:p>
            <a:endParaRPr kumimoji="1" lang="en-US" altLang="ja-JP" sz="800" dirty="0"/>
          </a:p>
          <a:p>
            <a:r>
              <a:rPr lang="ja-JP" altLang="en-US" sz="2800" u="sng" dirty="0" smtClean="0"/>
              <a:t>移転により生まれるメリット</a:t>
            </a:r>
            <a:endParaRPr lang="en-US" altLang="ja-JP" sz="2400" dirty="0" smtClean="0"/>
          </a:p>
          <a:p>
            <a:endParaRPr kumimoji="1" lang="en-US" altLang="ja-JP" sz="2400" dirty="0" smtClean="0"/>
          </a:p>
          <a:p>
            <a:endParaRPr lang="en-US" altLang="ja-JP" sz="2400" dirty="0"/>
          </a:p>
          <a:p>
            <a:endParaRPr kumimoji="1" lang="en-US" altLang="ja-JP" sz="2400" dirty="0" smtClean="0"/>
          </a:p>
          <a:p>
            <a:endParaRPr kumimoji="1" lang="en-US" altLang="ja-JP" sz="2400" dirty="0" smtClean="0"/>
          </a:p>
          <a:p>
            <a:endParaRPr lang="en-US" altLang="ja-JP" sz="2400" dirty="0"/>
          </a:p>
          <a:p>
            <a:endParaRPr kumimoji="1" lang="en-US" altLang="ja-JP" sz="900" dirty="0" smtClean="0"/>
          </a:p>
          <a:p>
            <a:r>
              <a:rPr kumimoji="1" lang="ja-JP" altLang="en-US" sz="2800" dirty="0" smtClean="0"/>
              <a:t>メリットが多くても移転費用が問題・・・</a:t>
            </a:r>
            <a:endParaRPr kumimoji="1" lang="ja-JP" altLang="en-US" sz="28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2872C69-120B-4FBB-9D29-EA0830F453DF}" type="slidenum">
              <a:rPr lang="ja-JP" altLang="en-US" smtClean="0"/>
              <a:pPr>
                <a:defRPr/>
              </a:pPr>
              <a:t>11</a:t>
            </a:fld>
            <a:endParaRPr lang="ja-JP" altLang="en-US"/>
          </a:p>
        </p:txBody>
      </p:sp>
      <p:sp>
        <p:nvSpPr>
          <p:cNvPr id="5" name="タイトル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</p:spPr>
        <p:txBody>
          <a:bodyPr/>
          <a:lstStyle/>
          <a:p>
            <a:r>
              <a:rPr lang="ja-JP" altLang="en-US" dirty="0"/>
              <a:t>①－１霞ヶ浦医療センター移転計画</a:t>
            </a:r>
            <a:endParaRPr kumimoji="1" lang="ja-JP" altLang="en-US" dirty="0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1447432" y="6381328"/>
            <a:ext cx="7661072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将来都市像　</a:t>
            </a:r>
            <a:r>
              <a:rPr lang="ja-JP" altLang="en-US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地区別基本構想</a:t>
            </a:r>
            <a:r>
              <a:rPr lang="ja-JP" altLang="en-US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</a:t>
            </a:r>
            <a:r>
              <a:rPr lang="ja-JP" altLang="en-US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Gill Sans MT"/>
                <a:ea typeface="ＭＳ Ｐゴシック"/>
              </a:rPr>
              <a:t>重点整備計画</a:t>
            </a:r>
            <a:r>
              <a:rPr lang="ja-JP" altLang="en-US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</a:t>
            </a:r>
            <a:r>
              <a:rPr lang="ja-JP" altLang="en-US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本マスタープランのまとめ</a:t>
            </a:r>
            <a:endParaRPr lang="ja-JP" altLang="en-US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Gill Sans MT"/>
              <a:ea typeface="ＭＳ Ｐゴシック"/>
            </a:endParaRPr>
          </a:p>
        </p:txBody>
      </p:sp>
      <p:sp>
        <p:nvSpPr>
          <p:cNvPr id="9" name="角丸四角形 8"/>
          <p:cNvSpPr/>
          <p:nvPr/>
        </p:nvSpPr>
        <p:spPr>
          <a:xfrm>
            <a:off x="251520" y="3416186"/>
            <a:ext cx="2736304" cy="948917"/>
          </a:xfrm>
          <a:prstGeom prst="roundRect">
            <a:avLst/>
          </a:prstGeom>
          <a:solidFill>
            <a:schemeClr val="bg1"/>
          </a:solidFill>
          <a:ln w="317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800" dirty="0">
                <a:solidFill>
                  <a:schemeClr val="tx1"/>
                </a:solidFill>
              </a:rPr>
              <a:t>医療サービス</a:t>
            </a:r>
            <a:r>
              <a:rPr lang="ja-JP" altLang="en-US" sz="2800" dirty="0" smtClean="0">
                <a:solidFill>
                  <a:schemeClr val="tx1"/>
                </a:solidFill>
              </a:rPr>
              <a:t>の</a:t>
            </a:r>
            <a:endParaRPr lang="en-US" altLang="ja-JP" sz="2800" dirty="0" smtClean="0">
              <a:solidFill>
                <a:schemeClr val="tx1"/>
              </a:solidFill>
            </a:endParaRPr>
          </a:p>
          <a:p>
            <a:pPr algn="ctr"/>
            <a:r>
              <a:rPr lang="ja-JP" altLang="en-US" sz="2800" dirty="0" smtClean="0">
                <a:solidFill>
                  <a:srgbClr val="FF0000"/>
                </a:solidFill>
              </a:rPr>
              <a:t>維持</a:t>
            </a:r>
            <a:r>
              <a:rPr lang="ja-JP" altLang="en-US" sz="2800" dirty="0">
                <a:solidFill>
                  <a:srgbClr val="FF0000"/>
                </a:solidFill>
              </a:rPr>
              <a:t>、</a:t>
            </a:r>
            <a:r>
              <a:rPr lang="ja-JP" altLang="en-US" sz="2800" dirty="0" smtClean="0">
                <a:solidFill>
                  <a:srgbClr val="FF0000"/>
                </a:solidFill>
              </a:rPr>
              <a:t>向上</a:t>
            </a:r>
            <a:endParaRPr kumimoji="1" lang="ja-JP" altLang="en-US" sz="2800" dirty="0"/>
          </a:p>
        </p:txBody>
      </p:sp>
      <p:sp>
        <p:nvSpPr>
          <p:cNvPr id="11" name="角丸四角形 10"/>
          <p:cNvSpPr/>
          <p:nvPr/>
        </p:nvSpPr>
        <p:spPr>
          <a:xfrm>
            <a:off x="251520" y="4499393"/>
            <a:ext cx="3736032" cy="948916"/>
          </a:xfrm>
          <a:prstGeom prst="roundRect">
            <a:avLst/>
          </a:prstGeom>
          <a:solidFill>
            <a:schemeClr val="bg1"/>
          </a:solidFill>
          <a:ln w="317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800" dirty="0">
                <a:solidFill>
                  <a:schemeClr val="tx1"/>
                </a:solidFill>
              </a:rPr>
              <a:t>公共交通アクセス向上による</a:t>
            </a:r>
            <a:r>
              <a:rPr lang="ja-JP" altLang="en-US" sz="2800" dirty="0">
                <a:solidFill>
                  <a:srgbClr val="FF0000"/>
                </a:solidFill>
              </a:rPr>
              <a:t>医療圏拡大</a:t>
            </a:r>
            <a:endParaRPr lang="en-US" altLang="ja-JP" sz="2800" dirty="0">
              <a:solidFill>
                <a:srgbClr val="FF0000"/>
              </a:solidFill>
            </a:endParaRPr>
          </a:p>
        </p:txBody>
      </p:sp>
      <p:sp>
        <p:nvSpPr>
          <p:cNvPr id="12" name="角丸四角形 11"/>
          <p:cNvSpPr/>
          <p:nvPr/>
        </p:nvSpPr>
        <p:spPr>
          <a:xfrm>
            <a:off x="3203848" y="3416186"/>
            <a:ext cx="3312368" cy="948916"/>
          </a:xfrm>
          <a:prstGeom prst="roundRect">
            <a:avLst/>
          </a:prstGeom>
          <a:solidFill>
            <a:schemeClr val="bg1"/>
          </a:solidFill>
          <a:ln w="317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800" dirty="0">
                <a:solidFill>
                  <a:schemeClr val="tx1"/>
                </a:solidFill>
              </a:rPr>
              <a:t>診療科再編による</a:t>
            </a:r>
            <a:r>
              <a:rPr lang="ja-JP" altLang="en-US" sz="2800" dirty="0">
                <a:solidFill>
                  <a:srgbClr val="FF0000"/>
                </a:solidFill>
              </a:rPr>
              <a:t>経営コスト削減</a:t>
            </a:r>
            <a:endParaRPr lang="en-US" altLang="ja-JP" sz="2800" dirty="0">
              <a:solidFill>
                <a:srgbClr val="FF0000"/>
              </a:solidFill>
            </a:endParaRPr>
          </a:p>
        </p:txBody>
      </p:sp>
      <p:sp>
        <p:nvSpPr>
          <p:cNvPr id="13" name="角丸四角形 12"/>
          <p:cNvSpPr/>
          <p:nvPr/>
        </p:nvSpPr>
        <p:spPr>
          <a:xfrm>
            <a:off x="4058686" y="4476032"/>
            <a:ext cx="2457530" cy="972277"/>
          </a:xfrm>
          <a:prstGeom prst="roundRect">
            <a:avLst/>
          </a:prstGeom>
          <a:solidFill>
            <a:schemeClr val="bg1"/>
          </a:solidFill>
          <a:ln w="317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800" dirty="0">
                <a:solidFill>
                  <a:schemeClr val="tx1"/>
                </a:solidFill>
              </a:rPr>
              <a:t>中心市街地の</a:t>
            </a:r>
            <a:r>
              <a:rPr lang="ja-JP" altLang="en-US" sz="2800" dirty="0">
                <a:solidFill>
                  <a:srgbClr val="FF0000"/>
                </a:solidFill>
              </a:rPr>
              <a:t>二次的発展</a:t>
            </a:r>
            <a:endParaRPr lang="en-US" altLang="ja-JP" sz="2800" dirty="0">
              <a:solidFill>
                <a:srgbClr val="FF0000"/>
              </a:solidFill>
            </a:endParaRPr>
          </a:p>
        </p:txBody>
      </p:sp>
      <p:sp>
        <p:nvSpPr>
          <p:cNvPr id="14" name="タイトル 1"/>
          <p:cNvSpPr txBox="1">
            <a:spLocks/>
          </p:cNvSpPr>
          <p:nvPr/>
        </p:nvSpPr>
        <p:spPr bwMode="auto">
          <a:xfrm>
            <a:off x="539552" y="-11845"/>
            <a:ext cx="3664024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kumimoji="1" sz="3200" kern="1200">
                <a:solidFill>
                  <a:schemeClr val="tx2"/>
                </a:solidFill>
                <a:latin typeface="+mj-lt"/>
                <a:ea typeface="+mj-ea"/>
                <a:cs typeface="HG明朝E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9pPr>
          </a:lstStyle>
          <a:p>
            <a:r>
              <a:rPr lang="ja-JP" altLang="en-US" sz="1800" dirty="0" smtClean="0">
                <a:solidFill>
                  <a:srgbClr val="FF0066"/>
                </a:solidFill>
              </a:rPr>
              <a:t>土浦駅周辺の核</a:t>
            </a:r>
            <a:endParaRPr lang="ja-JP" altLang="en-US" sz="1800" dirty="0">
              <a:solidFill>
                <a:srgbClr val="FF0066"/>
              </a:solidFill>
            </a:endParaRPr>
          </a:p>
        </p:txBody>
      </p:sp>
      <p:sp>
        <p:nvSpPr>
          <p:cNvPr id="2" name="角丸四角形 1"/>
          <p:cNvSpPr/>
          <p:nvPr/>
        </p:nvSpPr>
        <p:spPr>
          <a:xfrm>
            <a:off x="5688731" y="1844824"/>
            <a:ext cx="2232248" cy="792088"/>
          </a:xfrm>
          <a:prstGeom prst="roundRect">
            <a:avLst/>
          </a:prstGeom>
          <a:solidFill>
            <a:srgbClr val="FFC5C6"/>
          </a:solidFill>
          <a:ln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dirty="0" smtClean="0">
                <a:solidFill>
                  <a:sysClr val="windowText" lastClr="000000"/>
                </a:solidFill>
              </a:rPr>
              <a:t>計</a:t>
            </a:r>
            <a:r>
              <a:rPr kumimoji="1" lang="en-US" altLang="ja-JP" sz="3200" dirty="0" smtClean="0">
                <a:solidFill>
                  <a:sysClr val="windowText" lastClr="000000"/>
                </a:solidFill>
              </a:rPr>
              <a:t>89</a:t>
            </a:r>
            <a:r>
              <a:rPr kumimoji="1" lang="ja-JP" altLang="en-US" sz="3200" dirty="0" smtClean="0">
                <a:solidFill>
                  <a:sysClr val="windowText" lastClr="000000"/>
                </a:solidFill>
              </a:rPr>
              <a:t>億円</a:t>
            </a:r>
            <a:endParaRPr kumimoji="1" lang="ja-JP" altLang="en-US" sz="3200" dirty="0">
              <a:solidFill>
                <a:sysClr val="windowText" lastClr="000000"/>
              </a:solidFill>
            </a:endParaRPr>
          </a:p>
        </p:txBody>
      </p:sp>
      <p:sp>
        <p:nvSpPr>
          <p:cNvPr id="6" name="右矢印 5"/>
          <p:cNvSpPr/>
          <p:nvPr/>
        </p:nvSpPr>
        <p:spPr>
          <a:xfrm>
            <a:off x="5206670" y="2060848"/>
            <a:ext cx="360040" cy="360040"/>
          </a:xfrm>
          <a:prstGeom prst="rightArrow">
            <a:avLst/>
          </a:prstGeom>
          <a:solidFill>
            <a:srgbClr val="FFC5C6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4545500"/>
            <a:ext cx="2483768" cy="18358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98580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図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30181" y="-11846"/>
            <a:ext cx="10985419" cy="6869845"/>
          </a:xfrm>
          <a:prstGeom prst="rect">
            <a:avLst/>
          </a:prstGeom>
        </p:spPr>
      </p:pic>
      <p:sp>
        <p:nvSpPr>
          <p:cNvPr id="3" name="コンテンツ プレースホルダー 2"/>
          <p:cNvSpPr>
            <a:spLocks noGrp="1"/>
          </p:cNvSpPr>
          <p:nvPr>
            <p:ph sz="quarter" idx="1"/>
          </p:nvPr>
        </p:nvSpPr>
        <p:spPr>
          <a:xfrm>
            <a:off x="395536" y="1268760"/>
            <a:ext cx="8291264" cy="3600400"/>
          </a:xfrm>
          <a:solidFill>
            <a:schemeClr val="bg1"/>
          </a:solidFill>
        </p:spPr>
        <p:txBody>
          <a:bodyPr/>
          <a:lstStyle/>
          <a:p>
            <a:r>
              <a:rPr lang="en-US" altLang="ja-JP" sz="2800" dirty="0" smtClean="0"/>
              <a:t>11ha</a:t>
            </a:r>
            <a:r>
              <a:rPr lang="ja-JP" altLang="en-US" sz="2800" dirty="0" smtClean="0"/>
              <a:t>の広大な空き地の利用法</a:t>
            </a:r>
            <a:endParaRPr kumimoji="1" lang="en-US" altLang="ja-JP" sz="2800" dirty="0" smtClean="0"/>
          </a:p>
          <a:p>
            <a:r>
              <a:rPr kumimoji="1" lang="ja-JP" altLang="en-US" sz="2800" u="sng" dirty="0" smtClean="0"/>
              <a:t>土浦協同</a:t>
            </a:r>
            <a:r>
              <a:rPr kumimoji="1" lang="ja-JP" altLang="en-US" sz="2800" u="sng" dirty="0" smtClean="0"/>
              <a:t>病院移転計画</a:t>
            </a:r>
            <a:r>
              <a:rPr kumimoji="1" lang="en-US" altLang="ja-JP" sz="2800" dirty="0" smtClean="0"/>
              <a:t/>
            </a:r>
            <a:br>
              <a:rPr kumimoji="1" lang="en-US" altLang="ja-JP" sz="2800" dirty="0" smtClean="0"/>
            </a:br>
            <a:r>
              <a:rPr kumimoji="1" lang="ja-JP" altLang="en-US" sz="2800" dirty="0" smtClean="0"/>
              <a:t>候補地選びが難航し，</a:t>
            </a:r>
            <a:r>
              <a:rPr lang="ja-JP" altLang="en-US" sz="2800" dirty="0" smtClean="0"/>
              <a:t>郊外移転</a:t>
            </a:r>
            <a:r>
              <a:rPr lang="ja-JP" altLang="en-US" sz="2800" dirty="0"/>
              <a:t>が濃厚</a:t>
            </a:r>
            <a:r>
              <a:rPr lang="ja-JP" altLang="en-US" sz="2800" dirty="0" smtClean="0"/>
              <a:t>・</a:t>
            </a:r>
            <a:r>
              <a:rPr lang="ja-JP" altLang="en-US" sz="2800" dirty="0"/>
              <a:t>・</a:t>
            </a:r>
            <a:r>
              <a:rPr lang="ja-JP" altLang="en-US" sz="2800" dirty="0" smtClean="0"/>
              <a:t>・</a:t>
            </a:r>
            <a:endParaRPr lang="en-US" altLang="ja-JP" sz="2800" dirty="0" smtClean="0"/>
          </a:p>
          <a:p>
            <a:pPr marL="0" indent="0">
              <a:buNone/>
            </a:pPr>
            <a:r>
              <a:rPr lang="ja-JP" altLang="en-US" sz="2800" dirty="0" smtClean="0"/>
              <a:t>→街の空洞化，医療サービスの低下</a:t>
            </a:r>
            <a:endParaRPr lang="en-US" altLang="ja-JP" sz="2800" dirty="0" smtClean="0"/>
          </a:p>
          <a:p>
            <a:pPr marL="0" indent="0">
              <a:buNone/>
            </a:pPr>
            <a:r>
              <a:rPr lang="en-US" altLang="ja-JP" sz="2800" dirty="0" smtClean="0"/>
              <a:t/>
            </a:r>
            <a:br>
              <a:rPr lang="en-US" altLang="ja-JP" sz="2800" dirty="0" smtClean="0"/>
            </a:br>
            <a:endParaRPr lang="en-US" altLang="ja-JP" sz="2800" dirty="0" smtClean="0"/>
          </a:p>
          <a:p>
            <a:pPr marL="0" indent="0">
              <a:buNone/>
            </a:pPr>
            <a:r>
              <a:rPr lang="ja-JP" altLang="en-US" sz="2800" dirty="0" smtClean="0"/>
              <a:t>　</a:t>
            </a:r>
            <a:endParaRPr kumimoji="1" lang="ja-JP" altLang="en-US" sz="28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2872C69-120B-4FBB-9D29-EA0830F453DF}" type="slidenum">
              <a:rPr lang="ja-JP" altLang="en-US" smtClean="0"/>
              <a:pPr>
                <a:defRPr/>
              </a:pPr>
              <a:t>12</a:t>
            </a:fld>
            <a:endParaRPr lang="ja-JP" altLang="en-US" dirty="0"/>
          </a:p>
        </p:txBody>
      </p:sp>
      <p:sp>
        <p:nvSpPr>
          <p:cNvPr id="10" name="タイトル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</p:spPr>
        <p:txBody>
          <a:bodyPr/>
          <a:lstStyle/>
          <a:p>
            <a:r>
              <a:rPr lang="ja-JP" altLang="en-US" dirty="0" smtClean="0"/>
              <a:t>①</a:t>
            </a:r>
            <a:r>
              <a:rPr lang="ja-JP" altLang="en-US" dirty="0"/>
              <a:t>－２</a:t>
            </a:r>
            <a:r>
              <a:rPr lang="ja-JP" altLang="en-US" dirty="0" smtClean="0"/>
              <a:t>＜補完計画＞跡地の利用</a:t>
            </a:r>
            <a:endParaRPr kumimoji="1" lang="ja-JP" altLang="en-US" dirty="0"/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3114" y="2869857"/>
            <a:ext cx="2864147" cy="3137090"/>
          </a:xfrm>
          <a:prstGeom prst="rect">
            <a:avLst/>
          </a:prstGeom>
        </p:spPr>
      </p:pic>
      <p:pic>
        <p:nvPicPr>
          <p:cNvPr id="7" name="図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9956" y="2525044"/>
            <a:ext cx="867528" cy="871244"/>
          </a:xfrm>
          <a:prstGeom prst="rect">
            <a:avLst/>
          </a:prstGeom>
        </p:spPr>
      </p:pic>
      <p:pic>
        <p:nvPicPr>
          <p:cNvPr id="15" name="図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6814" y="5258475"/>
            <a:ext cx="566193" cy="568618"/>
          </a:xfrm>
          <a:prstGeom prst="rect">
            <a:avLst/>
          </a:prstGeom>
        </p:spPr>
      </p:pic>
      <p:sp>
        <p:nvSpPr>
          <p:cNvPr id="14" name="下矢印 13"/>
          <p:cNvSpPr/>
          <p:nvPr/>
        </p:nvSpPr>
        <p:spPr>
          <a:xfrm>
            <a:off x="2915816" y="3409109"/>
            <a:ext cx="1008112" cy="276484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rgbClr val="FF0000"/>
              </a:solidFill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1447432" y="6381328"/>
            <a:ext cx="7661072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将来都市像　</a:t>
            </a:r>
            <a:r>
              <a:rPr lang="ja-JP" altLang="en-US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地区別基本構想</a:t>
            </a:r>
            <a:r>
              <a:rPr lang="ja-JP" alt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</a:t>
            </a:r>
            <a:r>
              <a:rPr lang="ja-JP" alt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Gill Sans MT"/>
                <a:ea typeface="ＭＳ Ｐゴシック"/>
              </a:rPr>
              <a:t>重点整備計画</a:t>
            </a:r>
            <a:r>
              <a:rPr lang="ja-JP" alt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</a:t>
            </a:r>
            <a:r>
              <a:rPr lang="ja-JP" altLang="en-US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本マスタープランのまとめ</a:t>
            </a:r>
            <a:endParaRPr lang="ja-JP" altLang="en-US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Gill Sans MT"/>
              <a:ea typeface="ＭＳ Ｐゴシック"/>
            </a:endParaRPr>
          </a:p>
        </p:txBody>
      </p:sp>
      <p:sp>
        <p:nvSpPr>
          <p:cNvPr id="2" name="円/楕円 1"/>
          <p:cNvSpPr/>
          <p:nvPr/>
        </p:nvSpPr>
        <p:spPr>
          <a:xfrm>
            <a:off x="6023867" y="5147385"/>
            <a:ext cx="792088" cy="790798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タイトル 1"/>
          <p:cNvSpPr txBox="1">
            <a:spLocks/>
          </p:cNvSpPr>
          <p:nvPr/>
        </p:nvSpPr>
        <p:spPr bwMode="auto">
          <a:xfrm>
            <a:off x="539552" y="-11845"/>
            <a:ext cx="3664024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kumimoji="1" sz="3200" kern="1200">
                <a:solidFill>
                  <a:schemeClr val="tx2"/>
                </a:solidFill>
                <a:latin typeface="+mj-lt"/>
                <a:ea typeface="+mj-ea"/>
                <a:cs typeface="HG明朝E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9pPr>
          </a:lstStyle>
          <a:p>
            <a:r>
              <a:rPr lang="ja-JP" altLang="en-US" sz="1800" dirty="0" smtClean="0">
                <a:solidFill>
                  <a:srgbClr val="FF0066"/>
                </a:solidFill>
              </a:rPr>
              <a:t>土浦駅周辺の核</a:t>
            </a:r>
            <a:endParaRPr lang="ja-JP" altLang="en-US" sz="1800" dirty="0">
              <a:solidFill>
                <a:srgbClr val="FF0066"/>
              </a:solidFill>
            </a:endParaRPr>
          </a:p>
        </p:txBody>
      </p:sp>
      <p:sp>
        <p:nvSpPr>
          <p:cNvPr id="6" name="角丸四角形 5"/>
          <p:cNvSpPr/>
          <p:nvPr/>
        </p:nvSpPr>
        <p:spPr>
          <a:xfrm>
            <a:off x="863588" y="3945073"/>
            <a:ext cx="5112568" cy="789655"/>
          </a:xfrm>
          <a:prstGeom prst="roundRect">
            <a:avLst/>
          </a:prstGeom>
          <a:ln w="60325">
            <a:solidFill>
              <a:srgbClr val="FF0066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sz="3200" dirty="0" smtClean="0"/>
              <a:t>土浦共同病院を移転！</a:t>
            </a:r>
            <a:endParaRPr lang="en-US" altLang="ja-JP" sz="3200" dirty="0"/>
          </a:p>
        </p:txBody>
      </p:sp>
    </p:spTree>
    <p:extLst>
      <p:ext uri="{BB962C8B-B14F-4D97-AF65-F5344CB8AC3E}">
        <p14:creationId xmlns:p14="http://schemas.microsoft.com/office/powerpoint/2010/main" val="2344317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1.85185E-6 L 0.15226 -0.11921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04" y="-59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1.48148E-6 L -0.15798 0.37292 " pathEditMode="relative" rAng="0" ptsTypes="AA">
                                      <p:cBhvr>
                                        <p:cTn id="21" dur="1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99" y="18634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" grpId="0" animBg="1"/>
      <p:bldP spid="2" grpId="1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30181" y="-11846"/>
            <a:ext cx="10985419" cy="6869845"/>
          </a:xfrm>
          <a:prstGeom prst="rect">
            <a:avLst/>
          </a:prstGeom>
        </p:spPr>
      </p:pic>
      <p:sp>
        <p:nvSpPr>
          <p:cNvPr id="3" name="コンテンツ プレースホルダー 2"/>
          <p:cNvSpPr>
            <a:spLocks noGrp="1"/>
          </p:cNvSpPr>
          <p:nvPr>
            <p:ph sz="quarter" idx="1"/>
          </p:nvPr>
        </p:nvSpPr>
        <p:spPr>
          <a:xfrm>
            <a:off x="395536" y="1268760"/>
            <a:ext cx="8424936" cy="2520280"/>
          </a:xfrm>
          <a:solidFill>
            <a:schemeClr val="bg1"/>
          </a:solidFill>
        </p:spPr>
        <p:txBody>
          <a:bodyPr/>
          <a:lstStyle/>
          <a:p>
            <a:r>
              <a:rPr lang="ja-JP" altLang="en-US" sz="2800" dirty="0" smtClean="0"/>
              <a:t>中心市街地空洞化，医療サービス低下を防ぐ</a:t>
            </a:r>
            <a:endParaRPr lang="en-US" altLang="ja-JP" sz="2800" dirty="0" smtClean="0"/>
          </a:p>
          <a:p>
            <a:r>
              <a:rPr lang="ja-JP" altLang="en-US" sz="2800" dirty="0"/>
              <a:t>幹線</a:t>
            </a:r>
            <a:r>
              <a:rPr lang="ja-JP" altLang="en-US" sz="2800" dirty="0" smtClean="0"/>
              <a:t>道路に近く，アクセスも良い</a:t>
            </a:r>
            <a:endParaRPr lang="en-US" altLang="ja-JP" sz="2800" dirty="0" smtClean="0"/>
          </a:p>
          <a:p>
            <a:endParaRPr lang="en-US" altLang="ja-JP" sz="900" dirty="0" smtClean="0"/>
          </a:p>
          <a:p>
            <a:r>
              <a:rPr lang="ja-JP" altLang="en-US" sz="2800" u="sng" dirty="0" smtClean="0"/>
              <a:t>売却</a:t>
            </a:r>
            <a:r>
              <a:rPr lang="ja-JP" altLang="en-US" sz="2800" u="sng" dirty="0"/>
              <a:t>収益を霞ヶ浦医療センターの移転費用</a:t>
            </a:r>
            <a:r>
              <a:rPr lang="ja-JP" altLang="en-US" sz="2800" u="sng" dirty="0" smtClean="0"/>
              <a:t>へ</a:t>
            </a:r>
            <a:r>
              <a:rPr lang="en-US" altLang="ja-JP" sz="2400" u="sng" dirty="0"/>
              <a:t/>
            </a:r>
            <a:br>
              <a:rPr lang="en-US" altLang="ja-JP" sz="2400" u="sng" dirty="0"/>
            </a:br>
            <a:r>
              <a:rPr lang="ja-JP" altLang="en-US" sz="2000" dirty="0" smtClean="0"/>
              <a:t>→</a:t>
            </a:r>
            <a:r>
              <a:rPr lang="ja-JP" altLang="en-US" sz="2400" dirty="0" smtClean="0"/>
              <a:t>霞ヶ浦</a:t>
            </a:r>
            <a:r>
              <a:rPr lang="ja-JP" altLang="en-US" sz="2400" dirty="0"/>
              <a:t>医療センター</a:t>
            </a:r>
            <a:r>
              <a:rPr lang="ja-JP" altLang="en-US" sz="2400" dirty="0" smtClean="0"/>
              <a:t>の現在の地価</a:t>
            </a:r>
            <a:r>
              <a:rPr lang="ja-JP" altLang="en-US" sz="2400" dirty="0"/>
              <a:t>は</a:t>
            </a:r>
            <a:r>
              <a:rPr lang="en-US" altLang="ja-JP" sz="2400" dirty="0"/>
              <a:t/>
            </a:r>
            <a:br>
              <a:rPr lang="en-US" altLang="ja-JP" sz="2400" dirty="0"/>
            </a:br>
            <a:r>
              <a:rPr lang="en-US" altLang="ja-JP" sz="2400" dirty="0" smtClean="0"/>
              <a:t>42,600</a:t>
            </a:r>
            <a:r>
              <a:rPr lang="ja-JP" altLang="en-US" sz="2400" dirty="0"/>
              <a:t>（円</a:t>
            </a:r>
            <a:r>
              <a:rPr lang="en-US" altLang="ja-JP" sz="2400" dirty="0"/>
              <a:t>/</a:t>
            </a:r>
            <a:r>
              <a:rPr lang="ja-JP" altLang="en-US" sz="2400" dirty="0"/>
              <a:t>㎡）*</a:t>
            </a:r>
            <a:r>
              <a:rPr lang="en-US" altLang="ja-JP" sz="2400" dirty="0" smtClean="0"/>
              <a:t>118,609</a:t>
            </a:r>
            <a:r>
              <a:rPr lang="ja-JP" altLang="en-US" sz="2400" dirty="0" smtClean="0"/>
              <a:t> </a:t>
            </a:r>
            <a:r>
              <a:rPr lang="ja-JP" altLang="en-US" sz="2400" dirty="0"/>
              <a:t>（㎡）</a:t>
            </a:r>
            <a:r>
              <a:rPr lang="en-US" altLang="ja-JP" sz="2400" dirty="0"/>
              <a:t>=</a:t>
            </a:r>
            <a:r>
              <a:rPr lang="en-US" altLang="ja-JP" sz="2400" dirty="0">
                <a:solidFill>
                  <a:srgbClr val="FF0000"/>
                </a:solidFill>
              </a:rPr>
              <a:t>50</a:t>
            </a:r>
            <a:r>
              <a:rPr lang="ja-JP" altLang="en-US" sz="2400" dirty="0">
                <a:solidFill>
                  <a:srgbClr val="FF0000"/>
                </a:solidFill>
              </a:rPr>
              <a:t>億</a:t>
            </a:r>
            <a:r>
              <a:rPr lang="en-US" altLang="ja-JP" sz="2400" dirty="0">
                <a:solidFill>
                  <a:srgbClr val="FF0000"/>
                </a:solidFill>
              </a:rPr>
              <a:t>5</a:t>
            </a:r>
            <a:r>
              <a:rPr lang="ja-JP" altLang="en-US" sz="2400" dirty="0" smtClean="0">
                <a:solidFill>
                  <a:srgbClr val="FF0000"/>
                </a:solidFill>
              </a:rPr>
              <a:t>千万円（</a:t>
            </a:r>
            <a:r>
              <a:rPr lang="ja-JP" altLang="en-US" sz="2400" u="sng" dirty="0" smtClean="0">
                <a:solidFill>
                  <a:srgbClr val="FF0000"/>
                </a:solidFill>
              </a:rPr>
              <a:t>移転費用の</a:t>
            </a:r>
            <a:r>
              <a:rPr lang="en-US" altLang="ja-JP" sz="2400" u="sng" dirty="0" smtClean="0">
                <a:solidFill>
                  <a:srgbClr val="FF0000"/>
                </a:solidFill>
              </a:rPr>
              <a:t>56</a:t>
            </a:r>
            <a:r>
              <a:rPr lang="ja-JP" altLang="en-US" sz="2400" u="sng" dirty="0" smtClean="0">
                <a:solidFill>
                  <a:srgbClr val="FF0000"/>
                </a:solidFill>
              </a:rPr>
              <a:t>％</a:t>
            </a:r>
            <a:r>
              <a:rPr lang="ja-JP" altLang="en-US" sz="2400" dirty="0" smtClean="0">
                <a:solidFill>
                  <a:srgbClr val="FF0000"/>
                </a:solidFill>
              </a:rPr>
              <a:t>）</a:t>
            </a:r>
            <a:endParaRPr lang="en-US" altLang="ja-JP" sz="2400" dirty="0">
              <a:solidFill>
                <a:srgbClr val="FF0000"/>
              </a:solidFill>
            </a:endParaRPr>
          </a:p>
          <a:p>
            <a:endParaRPr lang="en-US" altLang="ja-JP" dirty="0" smtClean="0"/>
          </a:p>
          <a:p>
            <a:pPr marL="0" indent="0">
              <a:buNone/>
            </a:pPr>
            <a:r>
              <a:rPr lang="ja-JP" altLang="en-US" sz="2800" dirty="0" smtClean="0"/>
              <a:t>　</a:t>
            </a:r>
            <a:endParaRPr kumimoji="1" lang="en-US" altLang="ja-JP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2872C69-120B-4FBB-9D29-EA0830F453DF}" type="slidenum">
              <a:rPr lang="ja-JP" altLang="en-US" smtClean="0"/>
              <a:pPr>
                <a:defRPr/>
              </a:pPr>
              <a:t>13</a:t>
            </a:fld>
            <a:endParaRPr lang="ja-JP" altLang="en-US"/>
          </a:p>
        </p:txBody>
      </p:sp>
      <p:sp>
        <p:nvSpPr>
          <p:cNvPr id="6" name="タイトル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</p:spPr>
        <p:txBody>
          <a:bodyPr/>
          <a:lstStyle/>
          <a:p>
            <a:r>
              <a:rPr lang="ja-JP" altLang="en-US" dirty="0" smtClean="0"/>
              <a:t>①</a:t>
            </a:r>
            <a:r>
              <a:rPr lang="ja-JP" altLang="en-US" dirty="0"/>
              <a:t>－２</a:t>
            </a:r>
            <a:r>
              <a:rPr lang="ja-JP" altLang="en-US" dirty="0" smtClean="0"/>
              <a:t>＜補完計画＞跡地の利用</a:t>
            </a:r>
            <a:endParaRPr kumimoji="1" lang="ja-JP" altLang="en-US" dirty="0"/>
          </a:p>
        </p:txBody>
      </p:sp>
      <p:sp>
        <p:nvSpPr>
          <p:cNvPr id="2" name="下矢印 1"/>
          <p:cNvSpPr/>
          <p:nvPr/>
        </p:nvSpPr>
        <p:spPr>
          <a:xfrm>
            <a:off x="2915816" y="4149080"/>
            <a:ext cx="2304256" cy="360040"/>
          </a:xfrm>
          <a:prstGeom prst="down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フローチャート : 代替処理 4"/>
          <p:cNvSpPr/>
          <p:nvPr/>
        </p:nvSpPr>
        <p:spPr>
          <a:xfrm flipH="1">
            <a:off x="899592" y="4797152"/>
            <a:ext cx="6336704" cy="1188132"/>
          </a:xfrm>
          <a:prstGeom prst="flowChartAlternateProcess">
            <a:avLst/>
          </a:prstGeom>
          <a:solidFill>
            <a:srgbClr val="FFC5C6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2400" dirty="0"/>
              <a:t>2</a:t>
            </a:r>
            <a:r>
              <a:rPr lang="ja-JP" altLang="en-US" sz="2400" dirty="0" smtClean="0"/>
              <a:t>病院</a:t>
            </a:r>
            <a:r>
              <a:rPr lang="ja-JP" altLang="en-US" sz="2400" dirty="0"/>
              <a:t>の建て替えにより医療サービスは向上</a:t>
            </a:r>
            <a:r>
              <a:rPr lang="en-US" altLang="ja-JP" sz="2400" dirty="0"/>
              <a:t/>
            </a:r>
            <a:br>
              <a:rPr lang="en-US" altLang="ja-JP" sz="2400" dirty="0"/>
            </a:br>
            <a:r>
              <a:rPr lang="ja-JP" altLang="en-US" sz="2400" dirty="0"/>
              <a:t>　中心市街地の求心力</a:t>
            </a:r>
            <a:r>
              <a:rPr lang="ja-JP" altLang="en-US" sz="2400" dirty="0" smtClean="0"/>
              <a:t>向上</a:t>
            </a:r>
            <a:endParaRPr lang="en-US" altLang="ja-JP" sz="2400" dirty="0"/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1447432" y="6381328"/>
            <a:ext cx="7661072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将来都市像　</a:t>
            </a:r>
            <a:r>
              <a:rPr lang="ja-JP" altLang="en-US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地区別基本構想</a:t>
            </a:r>
            <a:r>
              <a:rPr lang="ja-JP" alt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</a:t>
            </a:r>
            <a:r>
              <a:rPr lang="ja-JP" alt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Gill Sans MT"/>
                <a:ea typeface="ＭＳ Ｐゴシック"/>
              </a:rPr>
              <a:t>重点整備計画</a:t>
            </a:r>
            <a:r>
              <a:rPr lang="ja-JP" alt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</a:t>
            </a:r>
            <a:r>
              <a:rPr lang="ja-JP" altLang="en-US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本マスタープランのまとめ</a:t>
            </a:r>
            <a:endParaRPr lang="ja-JP" altLang="en-US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Gill Sans MT"/>
              <a:ea typeface="ＭＳ Ｐゴシック"/>
            </a:endParaRPr>
          </a:p>
        </p:txBody>
      </p:sp>
      <p:sp>
        <p:nvSpPr>
          <p:cNvPr id="9" name="タイトル 1"/>
          <p:cNvSpPr txBox="1">
            <a:spLocks/>
          </p:cNvSpPr>
          <p:nvPr/>
        </p:nvSpPr>
        <p:spPr bwMode="auto">
          <a:xfrm>
            <a:off x="539552" y="-11845"/>
            <a:ext cx="3664024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kumimoji="1" sz="3200" kern="1200">
                <a:solidFill>
                  <a:schemeClr val="tx2"/>
                </a:solidFill>
                <a:latin typeface="+mj-lt"/>
                <a:ea typeface="+mj-ea"/>
                <a:cs typeface="HG明朝E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9pPr>
          </a:lstStyle>
          <a:p>
            <a:r>
              <a:rPr lang="ja-JP" altLang="en-US" sz="1800" dirty="0" smtClean="0">
                <a:solidFill>
                  <a:srgbClr val="FF0066"/>
                </a:solidFill>
              </a:rPr>
              <a:t>土浦駅周辺の核</a:t>
            </a:r>
            <a:endParaRPr lang="ja-JP" altLang="en-US" sz="1800" dirty="0">
              <a:solidFill>
                <a:srgbClr val="FF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0682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C:\Users\tuge80\Desktop\土浦駅前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959" y="1306760"/>
            <a:ext cx="7485647" cy="4570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9" name="正方形/長方形 48"/>
          <p:cNvSpPr/>
          <p:nvPr/>
        </p:nvSpPr>
        <p:spPr>
          <a:xfrm>
            <a:off x="6372200" y="2317254"/>
            <a:ext cx="2500581" cy="463674"/>
          </a:xfrm>
          <a:prstGeom prst="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 smtClean="0">
                <a:solidFill>
                  <a:schemeClr val="tx1"/>
                </a:solidFill>
              </a:rPr>
              <a:t>南北横断の交通</a:t>
            </a:r>
            <a:endParaRPr kumimoji="1" lang="ja-JP" altLang="en-US" sz="2400" dirty="0">
              <a:solidFill>
                <a:schemeClr val="tx1"/>
              </a:solidFill>
            </a:endParaRPr>
          </a:p>
        </p:txBody>
      </p:sp>
      <p:grpSp>
        <p:nvGrpSpPr>
          <p:cNvPr id="45" name="グループ化 44"/>
          <p:cNvGrpSpPr/>
          <p:nvPr/>
        </p:nvGrpSpPr>
        <p:grpSpPr>
          <a:xfrm>
            <a:off x="3491880" y="1412776"/>
            <a:ext cx="2556284" cy="2664296"/>
            <a:chOff x="3491880" y="1412776"/>
            <a:chExt cx="2556284" cy="2664296"/>
          </a:xfrm>
        </p:grpSpPr>
        <p:cxnSp>
          <p:nvCxnSpPr>
            <p:cNvPr id="39" name="直線コネクタ 38"/>
            <p:cNvCxnSpPr/>
            <p:nvPr/>
          </p:nvCxnSpPr>
          <p:spPr>
            <a:xfrm flipH="1" flipV="1">
              <a:off x="3491880" y="1808820"/>
              <a:ext cx="2304256" cy="972108"/>
            </a:xfrm>
            <a:prstGeom prst="line">
              <a:avLst/>
            </a:prstGeom>
            <a:ln w="1270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" name="グループ化 2"/>
            <p:cNvGrpSpPr/>
            <p:nvPr/>
          </p:nvGrpSpPr>
          <p:grpSpPr>
            <a:xfrm>
              <a:off x="5076056" y="1412776"/>
              <a:ext cx="972108" cy="2664296"/>
              <a:chOff x="5076056" y="1412776"/>
              <a:chExt cx="972108" cy="2664296"/>
            </a:xfrm>
          </p:grpSpPr>
          <p:cxnSp>
            <p:nvCxnSpPr>
              <p:cNvPr id="36" name="直線コネクタ 35"/>
              <p:cNvCxnSpPr/>
              <p:nvPr/>
            </p:nvCxnSpPr>
            <p:spPr>
              <a:xfrm flipH="1">
                <a:off x="5796136" y="2204864"/>
                <a:ext cx="252028" cy="576064"/>
              </a:xfrm>
              <a:prstGeom prst="line">
                <a:avLst/>
              </a:prstGeom>
              <a:ln w="1270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線コネクタ 37"/>
              <p:cNvCxnSpPr/>
              <p:nvPr/>
            </p:nvCxnSpPr>
            <p:spPr>
              <a:xfrm>
                <a:off x="5342396" y="1412776"/>
                <a:ext cx="705768" cy="792088"/>
              </a:xfrm>
              <a:prstGeom prst="line">
                <a:avLst/>
              </a:prstGeom>
              <a:ln w="1270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線コネクタ 39"/>
              <p:cNvCxnSpPr/>
              <p:nvPr/>
            </p:nvCxnSpPr>
            <p:spPr>
              <a:xfrm flipH="1">
                <a:off x="5076056" y="2780928"/>
                <a:ext cx="720080" cy="1296144"/>
              </a:xfrm>
              <a:prstGeom prst="line">
                <a:avLst/>
              </a:prstGeom>
              <a:ln w="1270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629072" y="6381328"/>
            <a:ext cx="1981200" cy="365125"/>
          </a:xfrm>
        </p:spPr>
        <p:txBody>
          <a:bodyPr/>
          <a:lstStyle/>
          <a:p>
            <a:pPr>
              <a:defRPr/>
            </a:pPr>
            <a:fld id="{E2872C69-120B-4FBB-9D29-EA0830F453DF}" type="slidenum">
              <a:rPr lang="ja-JP" altLang="en-US" smtClean="0"/>
              <a:pPr>
                <a:defRPr/>
              </a:pPr>
              <a:t>14</a:t>
            </a:fld>
            <a:endParaRPr lang="ja-JP" altLang="en-US" dirty="0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7524328" y="6093296"/>
            <a:ext cx="1800200" cy="504056"/>
          </a:xfrm>
          <a:prstGeom prst="rect">
            <a:avLst/>
          </a:prstGeom>
        </p:spPr>
        <p:txBody>
          <a:bodyPr vert="horz" wrap="square" rtlCol="0">
            <a:normAutofit fontScale="47500" lnSpcReduction="20000"/>
          </a:bodyPr>
          <a:lstStyle/>
          <a:p>
            <a:r>
              <a:rPr kumimoji="1" lang="ja-JP" altLang="en-US" sz="3300" dirty="0" smtClean="0"/>
              <a:t>（</a:t>
            </a:r>
            <a:r>
              <a:rPr kumimoji="1" lang="en-US" altLang="ja-JP" sz="3300" dirty="0" smtClean="0"/>
              <a:t>Yahoo</a:t>
            </a:r>
            <a:r>
              <a:rPr kumimoji="1" lang="ja-JP" altLang="en-US" sz="3300" dirty="0" smtClean="0"/>
              <a:t>地図より）</a:t>
            </a:r>
          </a:p>
        </p:txBody>
      </p:sp>
      <p:sp>
        <p:nvSpPr>
          <p:cNvPr id="25" name="タイトル 1"/>
          <p:cNvSpPr>
            <a:spLocks noGrp="1"/>
          </p:cNvSpPr>
          <p:nvPr>
            <p:ph type="title"/>
          </p:nvPr>
        </p:nvSpPr>
        <p:spPr>
          <a:xfrm>
            <a:off x="374848" y="206152"/>
            <a:ext cx="8733656" cy="990600"/>
          </a:xfrm>
        </p:spPr>
        <p:txBody>
          <a:bodyPr/>
          <a:lstStyle/>
          <a:p>
            <a:r>
              <a:rPr lang="ja-JP" altLang="en-US" dirty="0" smtClean="0"/>
              <a:t>②駅前の交通渋滞緩和のための道路整備</a:t>
            </a:r>
            <a:endParaRPr kumimoji="1" lang="ja-JP" altLang="en-US" dirty="0"/>
          </a:p>
        </p:txBody>
      </p:sp>
      <p:sp>
        <p:nvSpPr>
          <p:cNvPr id="32" name="タイトル 1"/>
          <p:cNvSpPr txBox="1">
            <a:spLocks/>
          </p:cNvSpPr>
          <p:nvPr/>
        </p:nvSpPr>
        <p:spPr bwMode="auto">
          <a:xfrm>
            <a:off x="763960" y="-18628"/>
            <a:ext cx="3664024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kumimoji="1" sz="3200" kern="1200">
                <a:solidFill>
                  <a:schemeClr val="tx2"/>
                </a:solidFill>
                <a:latin typeface="+mj-lt"/>
                <a:ea typeface="+mj-ea"/>
                <a:cs typeface="HG明朝E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9pPr>
          </a:lstStyle>
          <a:p>
            <a:r>
              <a:rPr lang="ja-JP" altLang="en-US" sz="1800" dirty="0" smtClean="0">
                <a:solidFill>
                  <a:srgbClr val="00B0F0"/>
                </a:solidFill>
              </a:rPr>
              <a:t>土浦駅周辺エリア</a:t>
            </a:r>
            <a:endParaRPr lang="ja-JP" altLang="en-US" sz="1800" dirty="0">
              <a:solidFill>
                <a:srgbClr val="00B0F0"/>
              </a:solidFill>
            </a:endParaRPr>
          </a:p>
        </p:txBody>
      </p:sp>
      <p:sp>
        <p:nvSpPr>
          <p:cNvPr id="2075" name="角丸四角形 2074"/>
          <p:cNvSpPr/>
          <p:nvPr/>
        </p:nvSpPr>
        <p:spPr>
          <a:xfrm>
            <a:off x="3028636" y="2723311"/>
            <a:ext cx="2380548" cy="504056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 smtClean="0">
                <a:solidFill>
                  <a:schemeClr val="tx1"/>
                </a:solidFill>
              </a:rPr>
              <a:t>駅前道路の混雑</a:t>
            </a:r>
            <a:endParaRPr kumimoji="1" lang="ja-JP" altLang="en-US" sz="2400" dirty="0">
              <a:solidFill>
                <a:schemeClr val="tx1"/>
              </a:solidFill>
            </a:endParaRPr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1447432" y="6381328"/>
            <a:ext cx="7661072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将来都市像　</a:t>
            </a:r>
            <a:r>
              <a:rPr lang="ja-JP" altLang="en-US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地区別基本構想</a:t>
            </a:r>
            <a:r>
              <a:rPr lang="ja-JP" alt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</a:t>
            </a:r>
            <a:r>
              <a:rPr lang="ja-JP" alt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Gill Sans MT"/>
                <a:ea typeface="ＭＳ Ｐゴシック"/>
              </a:rPr>
              <a:t>重点整備計画</a:t>
            </a:r>
            <a:r>
              <a:rPr lang="ja-JP" alt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</a:t>
            </a:r>
            <a:r>
              <a:rPr lang="ja-JP" altLang="en-US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本マスタープランのまとめ</a:t>
            </a:r>
            <a:endParaRPr lang="ja-JP" altLang="en-US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Gill Sans MT"/>
              <a:ea typeface="ＭＳ Ｐゴシック"/>
            </a:endParaRPr>
          </a:p>
        </p:txBody>
      </p:sp>
      <p:grpSp>
        <p:nvGrpSpPr>
          <p:cNvPr id="48" name="グループ化 47"/>
          <p:cNvGrpSpPr/>
          <p:nvPr/>
        </p:nvGrpSpPr>
        <p:grpSpPr>
          <a:xfrm>
            <a:off x="1447432" y="2924944"/>
            <a:ext cx="4996776" cy="2160240"/>
            <a:chOff x="1447432" y="2924944"/>
            <a:chExt cx="4996776" cy="2160240"/>
          </a:xfrm>
        </p:grpSpPr>
        <p:cxnSp>
          <p:nvCxnSpPr>
            <p:cNvPr id="17" name="直線コネクタ 16"/>
            <p:cNvCxnSpPr/>
            <p:nvPr/>
          </p:nvCxnSpPr>
          <p:spPr>
            <a:xfrm flipH="1" flipV="1">
              <a:off x="5652120" y="4653136"/>
              <a:ext cx="792088" cy="432048"/>
            </a:xfrm>
            <a:prstGeom prst="line">
              <a:avLst/>
            </a:prstGeom>
            <a:ln w="1270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線コネクタ 18"/>
            <p:cNvCxnSpPr/>
            <p:nvPr/>
          </p:nvCxnSpPr>
          <p:spPr>
            <a:xfrm>
              <a:off x="5032672" y="4149080"/>
              <a:ext cx="619448" cy="504056"/>
            </a:xfrm>
            <a:prstGeom prst="line">
              <a:avLst/>
            </a:prstGeom>
            <a:ln w="1270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線コネクタ 23"/>
            <p:cNvCxnSpPr/>
            <p:nvPr/>
          </p:nvCxnSpPr>
          <p:spPr>
            <a:xfrm>
              <a:off x="3779912" y="3592016"/>
              <a:ext cx="1296144" cy="557064"/>
            </a:xfrm>
            <a:prstGeom prst="line">
              <a:avLst/>
            </a:prstGeom>
            <a:ln w="1270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線コネクタ 26"/>
            <p:cNvCxnSpPr/>
            <p:nvPr/>
          </p:nvCxnSpPr>
          <p:spPr>
            <a:xfrm>
              <a:off x="3275856" y="3592016"/>
              <a:ext cx="576064" cy="0"/>
            </a:xfrm>
            <a:prstGeom prst="line">
              <a:avLst/>
            </a:prstGeom>
            <a:ln w="1270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線コネクタ 28"/>
            <p:cNvCxnSpPr/>
            <p:nvPr/>
          </p:nvCxnSpPr>
          <p:spPr>
            <a:xfrm>
              <a:off x="2051720" y="3284984"/>
              <a:ext cx="1296144" cy="307032"/>
            </a:xfrm>
            <a:prstGeom prst="line">
              <a:avLst/>
            </a:prstGeom>
            <a:ln w="1270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線コネクタ 30"/>
            <p:cNvCxnSpPr/>
            <p:nvPr/>
          </p:nvCxnSpPr>
          <p:spPr>
            <a:xfrm flipH="1" flipV="1">
              <a:off x="1447432" y="2924944"/>
              <a:ext cx="604288" cy="360040"/>
            </a:xfrm>
            <a:prstGeom prst="line">
              <a:avLst/>
            </a:prstGeom>
            <a:ln w="1270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0" name="グループ化 59"/>
          <p:cNvGrpSpPr/>
          <p:nvPr/>
        </p:nvGrpSpPr>
        <p:grpSpPr>
          <a:xfrm>
            <a:off x="6372200" y="3716682"/>
            <a:ext cx="2719500" cy="1800550"/>
            <a:chOff x="6372200" y="3716682"/>
            <a:chExt cx="2719500" cy="1800550"/>
          </a:xfrm>
        </p:grpSpPr>
        <p:sp>
          <p:nvSpPr>
            <p:cNvPr id="53" name="四角形吹き出し 52"/>
            <p:cNvSpPr/>
            <p:nvPr/>
          </p:nvSpPr>
          <p:spPr>
            <a:xfrm>
              <a:off x="6372200" y="3716682"/>
              <a:ext cx="2719500" cy="1800550"/>
            </a:xfrm>
            <a:prstGeom prst="wedgeRectCallout">
              <a:avLst>
                <a:gd name="adj1" fmla="val -99120"/>
                <a:gd name="adj2" fmla="val -28566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pic>
          <p:nvPicPr>
            <p:cNvPr id="8199" name="Picture 7" descr="C:\Users\tuge80\Desktop\拡幅部分.jp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44208" y="3760162"/>
              <a:ext cx="2578719" cy="16850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4" name="グループ化 53"/>
          <p:cNvGrpSpPr/>
          <p:nvPr/>
        </p:nvGrpSpPr>
        <p:grpSpPr>
          <a:xfrm>
            <a:off x="1619672" y="1412776"/>
            <a:ext cx="4428492" cy="4392488"/>
            <a:chOff x="1619672" y="1412776"/>
            <a:chExt cx="4428492" cy="4392488"/>
          </a:xfrm>
        </p:grpSpPr>
        <p:cxnSp>
          <p:nvCxnSpPr>
            <p:cNvPr id="16" name="直線矢印コネクタ 15"/>
            <p:cNvCxnSpPr/>
            <p:nvPr/>
          </p:nvCxnSpPr>
          <p:spPr>
            <a:xfrm>
              <a:off x="5342396" y="1412776"/>
              <a:ext cx="705768" cy="792088"/>
            </a:xfrm>
            <a:prstGeom prst="straightConnector1">
              <a:avLst/>
            </a:prstGeom>
            <a:ln w="88900">
              <a:solidFill>
                <a:schemeClr val="accent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線矢印コネクタ 19"/>
            <p:cNvCxnSpPr/>
            <p:nvPr/>
          </p:nvCxnSpPr>
          <p:spPr>
            <a:xfrm flipH="1">
              <a:off x="4506782" y="2240868"/>
              <a:ext cx="1541382" cy="2628292"/>
            </a:xfrm>
            <a:prstGeom prst="straightConnector1">
              <a:avLst/>
            </a:prstGeom>
            <a:ln w="88900">
              <a:solidFill>
                <a:schemeClr val="accent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線矢印コネクタ 21"/>
            <p:cNvCxnSpPr/>
            <p:nvPr/>
          </p:nvCxnSpPr>
          <p:spPr>
            <a:xfrm>
              <a:off x="4506782" y="4869160"/>
              <a:ext cx="0" cy="936104"/>
            </a:xfrm>
            <a:prstGeom prst="straightConnector1">
              <a:avLst/>
            </a:prstGeom>
            <a:ln w="88900">
              <a:solidFill>
                <a:schemeClr val="accent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線矢印コネクタ 27"/>
            <p:cNvCxnSpPr/>
            <p:nvPr/>
          </p:nvCxnSpPr>
          <p:spPr>
            <a:xfrm flipH="1" flipV="1">
              <a:off x="1619672" y="3933056"/>
              <a:ext cx="2887110" cy="936104"/>
            </a:xfrm>
            <a:prstGeom prst="straightConnector1">
              <a:avLst/>
            </a:prstGeom>
            <a:ln w="88900">
              <a:solidFill>
                <a:schemeClr val="accent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線矢印コネクタ 32"/>
            <p:cNvCxnSpPr/>
            <p:nvPr/>
          </p:nvCxnSpPr>
          <p:spPr>
            <a:xfrm flipH="1" flipV="1">
              <a:off x="3563888" y="1808820"/>
              <a:ext cx="2232248" cy="972108"/>
            </a:xfrm>
            <a:prstGeom prst="straightConnector1">
              <a:avLst/>
            </a:prstGeom>
            <a:ln w="88900">
              <a:solidFill>
                <a:schemeClr val="accent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26" name="Picture 2" descr="C:\Users\tuge80\Desktop\455px-Japanese_National_Route_Sign_0125_svg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4062" y="1124744"/>
            <a:ext cx="817401" cy="781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6" name="角丸四角形 65"/>
          <p:cNvSpPr/>
          <p:nvPr/>
        </p:nvSpPr>
        <p:spPr>
          <a:xfrm>
            <a:off x="2846311" y="4725143"/>
            <a:ext cx="3453881" cy="713111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 smtClean="0">
                <a:solidFill>
                  <a:schemeClr val="tx1"/>
                </a:solidFill>
              </a:rPr>
              <a:t>道路の拡幅・延伸</a:t>
            </a:r>
            <a:endParaRPr kumimoji="1" lang="en-US" altLang="ja-JP" sz="2400" dirty="0" smtClean="0">
              <a:solidFill>
                <a:schemeClr val="tx1"/>
              </a:solidFill>
            </a:endParaRPr>
          </a:p>
          <a:p>
            <a:pPr algn="ctr"/>
            <a:r>
              <a:rPr lang="ja-JP" altLang="en-US" sz="2400" dirty="0" smtClean="0">
                <a:solidFill>
                  <a:schemeClr val="tx1"/>
                </a:solidFill>
              </a:rPr>
              <a:t>駅前道路以外の抜け方</a:t>
            </a:r>
            <a:endParaRPr kumimoji="1" lang="ja-JP" altLang="en-US" sz="2400" dirty="0">
              <a:solidFill>
                <a:schemeClr val="tx1"/>
              </a:solidFill>
            </a:endParaRPr>
          </a:p>
        </p:txBody>
      </p:sp>
      <p:sp>
        <p:nvSpPr>
          <p:cNvPr id="58" name="正方形/長方形 57"/>
          <p:cNvSpPr/>
          <p:nvPr/>
        </p:nvSpPr>
        <p:spPr>
          <a:xfrm>
            <a:off x="1522751" y="5589240"/>
            <a:ext cx="5929569" cy="684076"/>
          </a:xfrm>
          <a:prstGeom prst="rect">
            <a:avLst/>
          </a:prstGeom>
          <a:solidFill>
            <a:schemeClr val="bg1"/>
          </a:soli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</a:rPr>
              <a:t>道路整備による駅前道路の混雑解消</a:t>
            </a:r>
            <a:endParaRPr kumimoji="1" lang="ja-JP" altLang="en-US" sz="2800" dirty="0">
              <a:solidFill>
                <a:schemeClr val="tx1"/>
              </a:solidFill>
            </a:endParaRPr>
          </a:p>
        </p:txBody>
      </p:sp>
      <p:grpSp>
        <p:nvGrpSpPr>
          <p:cNvPr id="59" name="グループ化 58"/>
          <p:cNvGrpSpPr/>
          <p:nvPr/>
        </p:nvGrpSpPr>
        <p:grpSpPr>
          <a:xfrm>
            <a:off x="6225682" y="1268760"/>
            <a:ext cx="2797245" cy="1944216"/>
            <a:chOff x="6225682" y="1268760"/>
            <a:chExt cx="2797245" cy="1944216"/>
          </a:xfrm>
        </p:grpSpPr>
        <p:sp>
          <p:nvSpPr>
            <p:cNvPr id="55" name="四角形吹き出し 54"/>
            <p:cNvSpPr/>
            <p:nvPr/>
          </p:nvSpPr>
          <p:spPr>
            <a:xfrm>
              <a:off x="6225682" y="1268760"/>
              <a:ext cx="2797245" cy="1944216"/>
            </a:xfrm>
            <a:prstGeom prst="wedgeRectCallout">
              <a:avLst>
                <a:gd name="adj1" fmla="val -74346"/>
                <a:gd name="adj2" fmla="val 75163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pic>
          <p:nvPicPr>
            <p:cNvPr id="8198" name="Picture 6" descr="C:\Users\tuge80\Desktop\駅前渋滞.jp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04513" y="1320787"/>
              <a:ext cx="2659975" cy="18338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2" name="グループ化 51"/>
          <p:cNvGrpSpPr/>
          <p:nvPr/>
        </p:nvGrpSpPr>
        <p:grpSpPr>
          <a:xfrm>
            <a:off x="83472" y="3429000"/>
            <a:ext cx="2688328" cy="2081263"/>
            <a:chOff x="83472" y="3651993"/>
            <a:chExt cx="2688328" cy="2081263"/>
          </a:xfrm>
        </p:grpSpPr>
        <p:sp>
          <p:nvSpPr>
            <p:cNvPr id="50" name="四角形吹き出し 49"/>
            <p:cNvSpPr/>
            <p:nvPr/>
          </p:nvSpPr>
          <p:spPr>
            <a:xfrm>
              <a:off x="83472" y="3651993"/>
              <a:ext cx="2688328" cy="2081263"/>
            </a:xfrm>
            <a:prstGeom prst="wedgeRectCallout">
              <a:avLst>
                <a:gd name="adj1" fmla="val 75751"/>
                <a:gd name="adj2" fmla="val -37170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pic>
          <p:nvPicPr>
            <p:cNvPr id="8195" name="Picture 3" descr="C:\Users\tuge80\Desktop\延伸部分.jp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504" y="3716682"/>
              <a:ext cx="2592288" cy="19445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04712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2075" grpId="0" animBg="1"/>
      <p:bldP spid="66" grpId="0" animBg="1"/>
      <p:bldP spid="5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H:\土浦駅前　施策前　2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300" y="325865"/>
            <a:ext cx="4131692" cy="6532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:\土浦駅前　施策前　3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300" y="325864"/>
            <a:ext cx="4131692" cy="6532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:\土浦駅前　施策後　新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2914" y="260648"/>
            <a:ext cx="4227598" cy="6807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コンテンツ プレースホルダー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endParaRPr kumimoji="1" lang="en-US" altLang="ja-JP" dirty="0" smtClean="0"/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2872C69-120B-4FBB-9D29-EA0830F453DF}" type="slidenum">
              <a:rPr lang="ja-JP" altLang="en-US" smtClean="0"/>
              <a:pPr>
                <a:defRPr/>
              </a:pPr>
              <a:t>15</a:t>
            </a:fld>
            <a:endParaRPr lang="ja-JP" altLang="en-US" dirty="0"/>
          </a:p>
        </p:txBody>
      </p:sp>
      <p:sp>
        <p:nvSpPr>
          <p:cNvPr id="5" name="AutoShape 2" descr="https://k9p0aa.bay.livefilestore.com/y1pC2AMNOv3QHuQS0WsUGHQPyZC6Iz2wBGym0ANwPnmYqjZ6c_OumTYwjmm2h4bE_LdReZC3Aq3uz7leJxmweS1k1glTXMEVx_B/20110127%E5%9C%9F%E6%B5%A6%E9%A7%85%E5%91%A8%E8%BE%BA%E4%BA%A4%E9%80%9A%E6%B7%B7%E9%9B%91%E5%BA%A6_%E8%A6%8F%E5%88%B6%E5%89%8D.png?psid=1"/>
          <p:cNvSpPr>
            <a:spLocks noChangeAspect="1" noChangeArrowheads="1"/>
          </p:cNvSpPr>
          <p:nvPr/>
        </p:nvSpPr>
        <p:spPr bwMode="auto">
          <a:xfrm>
            <a:off x="63500" y="-136525"/>
            <a:ext cx="5572125" cy="7877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7" name="AutoShape 4" descr="https://k9p0aa.bay.livefilestore.com/y1pC2AMNOv3QHuQS0WsUGHQPyZC6Iz2wBGym0ANwPnmYqjZ6c_OumTYwjmm2h4bE_LdReZC3Aq3uz7leJxmweS1k1glTXMEVx_B/20110127%E5%9C%9F%E6%B5%A6%E9%A7%85%E5%91%A8%E8%BE%BA%E4%BA%A4%E9%80%9A%E6%B7%B7%E9%9B%91%E5%BA%A6_%E8%A6%8F%E5%88%B6%E5%89%8D.png?psid=1"/>
          <p:cNvSpPr>
            <a:spLocks noChangeAspect="1" noChangeArrowheads="1"/>
          </p:cNvSpPr>
          <p:nvPr/>
        </p:nvSpPr>
        <p:spPr bwMode="auto">
          <a:xfrm>
            <a:off x="215900" y="15875"/>
            <a:ext cx="5572125" cy="7877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8" name="AutoShape 6" descr="https://k9p0aa.bay.livefilestore.com/y1pC2AMNOv3QHuQS0WsUGHQPyZC6Iz2wBGym0ANwPnmYqjZ6c_OumTYwjmm2h4bE_LdReZC3Aq3uz7leJxmweS1k1glTXMEVx_B/20110127%E5%9C%9F%E6%B5%A6%E9%A7%85%E5%91%A8%E8%BE%BA%E4%BA%A4%E9%80%9A%E6%B7%B7%E9%9B%91%E5%BA%A6_%E8%A6%8F%E5%88%B6%E5%89%8D.png?psid=1"/>
          <p:cNvSpPr>
            <a:spLocks noChangeAspect="1" noChangeArrowheads="1"/>
          </p:cNvSpPr>
          <p:nvPr/>
        </p:nvSpPr>
        <p:spPr bwMode="auto">
          <a:xfrm>
            <a:off x="368300" y="168275"/>
            <a:ext cx="5572125" cy="7877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23" name="タイトル 1"/>
          <p:cNvSpPr txBox="1">
            <a:spLocks/>
          </p:cNvSpPr>
          <p:nvPr/>
        </p:nvSpPr>
        <p:spPr bwMode="auto">
          <a:xfrm>
            <a:off x="539552" y="168275"/>
            <a:ext cx="3664024" cy="315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kumimoji="1" sz="3200" kern="1200">
                <a:solidFill>
                  <a:schemeClr val="tx2"/>
                </a:solidFill>
                <a:latin typeface="+mj-lt"/>
                <a:ea typeface="+mj-ea"/>
                <a:cs typeface="HG明朝E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9pPr>
          </a:lstStyle>
          <a:p>
            <a:r>
              <a:rPr lang="ja-JP" altLang="en-US" sz="1800" dirty="0" smtClean="0">
                <a:solidFill>
                  <a:srgbClr val="00B0F0"/>
                </a:solidFill>
              </a:rPr>
              <a:t>土浦駅周辺エリア</a:t>
            </a:r>
            <a:endParaRPr lang="ja-JP" altLang="en-US" sz="1800" dirty="0">
              <a:solidFill>
                <a:srgbClr val="00B0F0"/>
              </a:solidFill>
            </a:endParaRPr>
          </a:p>
        </p:txBody>
      </p:sp>
      <p:sp>
        <p:nvSpPr>
          <p:cNvPr id="2" name="テキスト ボックス 1"/>
          <p:cNvSpPr txBox="1"/>
          <p:nvPr/>
        </p:nvSpPr>
        <p:spPr>
          <a:xfrm>
            <a:off x="1929408" y="1290464"/>
            <a:ext cx="914400" cy="914400"/>
          </a:xfrm>
          <a:prstGeom prst="rect">
            <a:avLst/>
          </a:prstGeom>
        </p:spPr>
        <p:txBody>
          <a:bodyPr vert="horz" wrap="none" rtlCol="0">
            <a:normAutofit/>
          </a:bodyPr>
          <a:lstStyle/>
          <a:p>
            <a:r>
              <a:rPr kumimoji="1" lang="ja-JP" altLang="en-US" sz="2000" dirty="0" smtClean="0"/>
              <a:t>施策前</a:t>
            </a:r>
          </a:p>
        </p:txBody>
      </p:sp>
      <p:sp>
        <p:nvSpPr>
          <p:cNvPr id="26" name="テキスト ボックス 25"/>
          <p:cNvSpPr txBox="1"/>
          <p:nvPr/>
        </p:nvSpPr>
        <p:spPr>
          <a:xfrm>
            <a:off x="6588224" y="1290464"/>
            <a:ext cx="914400" cy="914400"/>
          </a:xfrm>
          <a:prstGeom prst="rect">
            <a:avLst/>
          </a:prstGeom>
        </p:spPr>
        <p:txBody>
          <a:bodyPr vert="horz" wrap="none" rtlCol="0">
            <a:normAutofit/>
          </a:bodyPr>
          <a:lstStyle/>
          <a:p>
            <a:r>
              <a:rPr kumimoji="1" lang="ja-JP" altLang="en-US" sz="2000" dirty="0" smtClean="0"/>
              <a:t>施策後</a:t>
            </a:r>
          </a:p>
        </p:txBody>
      </p:sp>
      <p:sp>
        <p:nvSpPr>
          <p:cNvPr id="37" name="右矢印 36"/>
          <p:cNvSpPr/>
          <p:nvPr/>
        </p:nvSpPr>
        <p:spPr>
          <a:xfrm>
            <a:off x="4427984" y="3501008"/>
            <a:ext cx="678333" cy="57606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8" name="正方形/長方形 37"/>
          <p:cNvSpPr/>
          <p:nvPr/>
        </p:nvSpPr>
        <p:spPr>
          <a:xfrm>
            <a:off x="5004047" y="4869160"/>
            <a:ext cx="3240361" cy="1008112"/>
          </a:xfrm>
          <a:prstGeom prst="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800" dirty="0" smtClean="0">
                <a:solidFill>
                  <a:schemeClr val="tx1"/>
                </a:solidFill>
              </a:rPr>
              <a:t>駅前道路の</a:t>
            </a:r>
            <a:r>
              <a:rPr kumimoji="1" lang="ja-JP" altLang="en-US" sz="2800" dirty="0" smtClean="0">
                <a:solidFill>
                  <a:schemeClr val="tx1"/>
                </a:solidFill>
              </a:rPr>
              <a:t>交通量</a:t>
            </a:r>
            <a:endParaRPr kumimoji="1" lang="en-US" altLang="ja-JP" sz="2800" dirty="0" smtClean="0">
              <a:solidFill>
                <a:schemeClr val="tx1"/>
              </a:solidFill>
            </a:endParaRPr>
          </a:p>
          <a:p>
            <a:pPr algn="ctr"/>
            <a:r>
              <a:rPr kumimoji="1" lang="en-US" altLang="ja-JP" sz="2800" dirty="0" smtClean="0">
                <a:solidFill>
                  <a:schemeClr val="tx1"/>
                </a:solidFill>
              </a:rPr>
              <a:t>2</a:t>
            </a:r>
            <a:r>
              <a:rPr kumimoji="1" lang="ja-JP" altLang="en-US" sz="2800" dirty="0" smtClean="0">
                <a:solidFill>
                  <a:schemeClr val="tx1"/>
                </a:solidFill>
              </a:rPr>
              <a:t>割減少</a:t>
            </a:r>
            <a:endParaRPr lang="en-US" altLang="ja-JP" sz="2800" dirty="0" smtClean="0">
              <a:solidFill>
                <a:schemeClr val="tx1"/>
              </a:solidFill>
            </a:endParaRPr>
          </a:p>
        </p:txBody>
      </p:sp>
      <p:sp>
        <p:nvSpPr>
          <p:cNvPr id="45" name="テキスト ボックス 44"/>
          <p:cNvSpPr txBox="1"/>
          <p:nvPr/>
        </p:nvSpPr>
        <p:spPr>
          <a:xfrm>
            <a:off x="1447432" y="6381328"/>
            <a:ext cx="7661072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将来都市像　</a:t>
            </a:r>
            <a:r>
              <a:rPr lang="ja-JP" altLang="en-US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地区別基本構想</a:t>
            </a:r>
            <a:r>
              <a:rPr lang="ja-JP" alt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</a:t>
            </a:r>
            <a:r>
              <a:rPr lang="ja-JP" alt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Gill Sans MT"/>
                <a:ea typeface="ＭＳ Ｐゴシック"/>
              </a:rPr>
              <a:t>重点整備計画</a:t>
            </a:r>
            <a:r>
              <a:rPr lang="ja-JP" alt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</a:t>
            </a:r>
            <a:r>
              <a:rPr lang="ja-JP" altLang="en-US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本マスタープランのまとめ</a:t>
            </a:r>
            <a:endParaRPr lang="ja-JP" altLang="en-US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Gill Sans MT"/>
              <a:ea typeface="ＭＳ Ｐゴシック"/>
            </a:endParaRPr>
          </a:p>
        </p:txBody>
      </p:sp>
      <p:sp>
        <p:nvSpPr>
          <p:cNvPr id="47" name="タイトル 1"/>
          <p:cNvSpPr>
            <a:spLocks noGrp="1"/>
          </p:cNvSpPr>
          <p:nvPr>
            <p:ph type="title"/>
          </p:nvPr>
        </p:nvSpPr>
        <p:spPr>
          <a:xfrm>
            <a:off x="374848" y="206152"/>
            <a:ext cx="8733656" cy="990600"/>
          </a:xfrm>
        </p:spPr>
        <p:txBody>
          <a:bodyPr/>
          <a:lstStyle/>
          <a:p>
            <a:r>
              <a:rPr lang="ja-JP" altLang="en-US" dirty="0" smtClean="0"/>
              <a:t>②駅前の交通渋滞緩和のための道路整備</a:t>
            </a:r>
            <a:endParaRPr kumimoji="1" lang="ja-JP" altLang="en-US" dirty="0"/>
          </a:p>
        </p:txBody>
      </p:sp>
      <p:sp>
        <p:nvSpPr>
          <p:cNvPr id="6" name="円/楕円 5"/>
          <p:cNvSpPr/>
          <p:nvPr/>
        </p:nvSpPr>
        <p:spPr>
          <a:xfrm>
            <a:off x="2386608" y="2852936"/>
            <a:ext cx="767754" cy="1656184"/>
          </a:xfrm>
          <a:prstGeom prst="ellipse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円/楕円 27"/>
          <p:cNvSpPr/>
          <p:nvPr/>
        </p:nvSpPr>
        <p:spPr>
          <a:xfrm>
            <a:off x="7044606" y="2852936"/>
            <a:ext cx="767754" cy="1656184"/>
          </a:xfrm>
          <a:prstGeom prst="ellipse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19" name="グループ化 18"/>
          <p:cNvGrpSpPr/>
          <p:nvPr/>
        </p:nvGrpSpPr>
        <p:grpSpPr>
          <a:xfrm>
            <a:off x="4283968" y="1772816"/>
            <a:ext cx="1008112" cy="1368152"/>
            <a:chOff x="-1476672" y="692696"/>
            <a:chExt cx="1008112" cy="1368152"/>
          </a:xfrm>
        </p:grpSpPr>
        <p:sp>
          <p:nvSpPr>
            <p:cNvPr id="10" name="正方形/長方形 9"/>
            <p:cNvSpPr/>
            <p:nvPr/>
          </p:nvSpPr>
          <p:spPr>
            <a:xfrm>
              <a:off x="-1476672" y="692696"/>
              <a:ext cx="1008112" cy="136815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cxnSp>
          <p:nvCxnSpPr>
            <p:cNvPr id="12" name="直線コネクタ 11"/>
            <p:cNvCxnSpPr/>
            <p:nvPr/>
          </p:nvCxnSpPr>
          <p:spPr>
            <a:xfrm>
              <a:off x="-1364660" y="1109090"/>
              <a:ext cx="392044" cy="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線コネクタ 32"/>
            <p:cNvCxnSpPr/>
            <p:nvPr/>
          </p:nvCxnSpPr>
          <p:spPr>
            <a:xfrm>
              <a:off x="-1364660" y="1465999"/>
              <a:ext cx="392044" cy="0"/>
            </a:xfrm>
            <a:prstGeom prst="line">
              <a:avLst/>
            </a:prstGeom>
            <a:ln w="571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線コネクタ 33"/>
            <p:cNvCxnSpPr/>
            <p:nvPr/>
          </p:nvCxnSpPr>
          <p:spPr>
            <a:xfrm>
              <a:off x="-1364660" y="1822909"/>
              <a:ext cx="392044" cy="0"/>
            </a:xfrm>
            <a:prstGeom prst="line">
              <a:avLst/>
            </a:prstGeom>
            <a:ln w="571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テキスト ボックス 12"/>
            <p:cNvSpPr txBox="1"/>
            <p:nvPr/>
          </p:nvSpPr>
          <p:spPr>
            <a:xfrm>
              <a:off x="-972616" y="930635"/>
              <a:ext cx="392044" cy="356909"/>
            </a:xfrm>
            <a:prstGeom prst="rect">
              <a:avLst/>
            </a:prstGeom>
          </p:spPr>
          <p:txBody>
            <a:bodyPr vert="horz" wrap="none" rtlCol="0">
              <a:normAutofit fontScale="92500" lnSpcReduction="10000"/>
            </a:bodyPr>
            <a:lstStyle/>
            <a:p>
              <a:r>
                <a:rPr kumimoji="1" lang="en-US" altLang="ja-JP" sz="2000" dirty="0" smtClean="0"/>
                <a:t>1.5</a:t>
              </a:r>
              <a:endParaRPr kumimoji="1" lang="ja-JP" altLang="en-US" sz="2000" dirty="0" smtClean="0"/>
            </a:p>
          </p:txBody>
        </p:sp>
        <p:sp>
          <p:nvSpPr>
            <p:cNvPr id="36" name="テキスト ボックス 35"/>
            <p:cNvSpPr txBox="1"/>
            <p:nvPr/>
          </p:nvSpPr>
          <p:spPr>
            <a:xfrm>
              <a:off x="-972616" y="1644454"/>
              <a:ext cx="392044" cy="356909"/>
            </a:xfrm>
            <a:prstGeom prst="rect">
              <a:avLst/>
            </a:prstGeom>
          </p:spPr>
          <p:txBody>
            <a:bodyPr vert="horz" wrap="none" rtlCol="0">
              <a:normAutofit fontScale="92500" lnSpcReduction="10000"/>
            </a:bodyPr>
            <a:lstStyle/>
            <a:p>
              <a:r>
                <a:rPr kumimoji="1" lang="en-US" altLang="ja-JP" sz="2000" dirty="0" smtClean="0"/>
                <a:t>1.0</a:t>
              </a:r>
            </a:p>
          </p:txBody>
        </p:sp>
        <p:sp>
          <p:nvSpPr>
            <p:cNvPr id="41" name="テキスト ボックス 40"/>
            <p:cNvSpPr txBox="1"/>
            <p:nvPr/>
          </p:nvSpPr>
          <p:spPr>
            <a:xfrm>
              <a:off x="-972616" y="1287545"/>
              <a:ext cx="392044" cy="356909"/>
            </a:xfrm>
            <a:prstGeom prst="rect">
              <a:avLst/>
            </a:prstGeom>
          </p:spPr>
          <p:txBody>
            <a:bodyPr vert="horz" wrap="none" rtlCol="0">
              <a:normAutofit fontScale="92500" lnSpcReduction="10000"/>
            </a:bodyPr>
            <a:lstStyle/>
            <a:p>
              <a:r>
                <a:rPr kumimoji="1" lang="en-US" altLang="ja-JP" sz="2000" dirty="0" smtClean="0"/>
                <a:t>1.2</a:t>
              </a:r>
            </a:p>
          </p:txBody>
        </p:sp>
        <p:sp>
          <p:nvSpPr>
            <p:cNvPr id="14" name="テキスト ボックス 13"/>
            <p:cNvSpPr txBox="1"/>
            <p:nvPr/>
          </p:nvSpPr>
          <p:spPr>
            <a:xfrm>
              <a:off x="-1404664" y="692696"/>
              <a:ext cx="643632" cy="360040"/>
            </a:xfrm>
            <a:prstGeom prst="rect">
              <a:avLst/>
            </a:prstGeom>
          </p:spPr>
          <p:txBody>
            <a:bodyPr vert="horz" wrap="none" rtlCol="0">
              <a:normAutofit lnSpcReduction="10000"/>
            </a:bodyPr>
            <a:lstStyle/>
            <a:p>
              <a:r>
                <a:rPr kumimoji="1" lang="ja-JP" altLang="en-US" dirty="0" smtClean="0"/>
                <a:t>混雑度</a:t>
              </a:r>
            </a:p>
          </p:txBody>
        </p:sp>
      </p:grpSp>
      <p:sp>
        <p:nvSpPr>
          <p:cNvPr id="20" name="正方形/長方形 19"/>
          <p:cNvSpPr/>
          <p:nvPr/>
        </p:nvSpPr>
        <p:spPr>
          <a:xfrm>
            <a:off x="590228" y="3051767"/>
            <a:ext cx="1728192" cy="485272"/>
          </a:xfrm>
          <a:prstGeom prst="rect">
            <a:avLst/>
          </a:prstGeom>
          <a:ln w="381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 smtClean="0"/>
              <a:t>駅前の混雑</a:t>
            </a:r>
            <a:endParaRPr kumimoji="1" lang="ja-JP" altLang="en-US" sz="2400" dirty="0"/>
          </a:p>
        </p:txBody>
      </p:sp>
      <p:sp>
        <p:nvSpPr>
          <p:cNvPr id="44" name="正方形/長方形 43"/>
          <p:cNvSpPr/>
          <p:nvPr/>
        </p:nvSpPr>
        <p:spPr>
          <a:xfrm>
            <a:off x="215900" y="4509120"/>
            <a:ext cx="2218246" cy="648072"/>
          </a:xfrm>
          <a:prstGeom prst="rect">
            <a:avLst/>
          </a:prstGeom>
          <a:ln w="381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sz="2400" dirty="0" smtClean="0"/>
              <a:t>道路</a:t>
            </a:r>
            <a:r>
              <a:rPr lang="ja-JP" altLang="en-US" sz="2400" dirty="0" smtClean="0"/>
              <a:t>拡幅・延伸</a:t>
            </a:r>
            <a:endParaRPr lang="en-US" altLang="ja-JP" sz="2400" dirty="0" smtClean="0"/>
          </a:p>
          <a:p>
            <a:pPr algn="ctr"/>
            <a:r>
              <a:rPr kumimoji="1" lang="ja-JP" altLang="en-US" dirty="0" smtClean="0"/>
              <a:t>（リンク容量</a:t>
            </a:r>
            <a:r>
              <a:rPr kumimoji="1" lang="en-US" altLang="ja-JP" dirty="0" smtClean="0"/>
              <a:t>14900</a:t>
            </a:r>
            <a:r>
              <a:rPr kumimoji="1" lang="ja-JP" altLang="en-US" dirty="0" smtClean="0"/>
              <a:t>）</a:t>
            </a:r>
            <a:endParaRPr kumimoji="1" lang="ja-JP" altLang="en-US" dirty="0"/>
          </a:p>
        </p:txBody>
      </p:sp>
      <p:sp>
        <p:nvSpPr>
          <p:cNvPr id="46" name="正方形/長方形 45"/>
          <p:cNvSpPr/>
          <p:nvPr/>
        </p:nvSpPr>
        <p:spPr>
          <a:xfrm>
            <a:off x="6516216" y="2223648"/>
            <a:ext cx="1810668" cy="485272"/>
          </a:xfrm>
          <a:prstGeom prst="rect">
            <a:avLst/>
          </a:prstGeom>
          <a:ln w="381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 smtClean="0"/>
              <a:t>混雑の解消</a:t>
            </a:r>
            <a:endParaRPr kumimoji="1" lang="ja-JP" altLang="en-US" sz="2400" dirty="0"/>
          </a:p>
        </p:txBody>
      </p:sp>
      <p:sp>
        <p:nvSpPr>
          <p:cNvPr id="16" name="正方形/長方形 15"/>
          <p:cNvSpPr/>
          <p:nvPr/>
        </p:nvSpPr>
        <p:spPr>
          <a:xfrm>
            <a:off x="2683421" y="4242792"/>
            <a:ext cx="2104603" cy="1994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graphicFrame>
        <p:nvGraphicFramePr>
          <p:cNvPr id="15" name="表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1695628"/>
              </p:ext>
            </p:extLst>
          </p:nvPr>
        </p:nvGraphicFramePr>
        <p:xfrm>
          <a:off x="2715307" y="4689139"/>
          <a:ext cx="2035175" cy="1512169"/>
        </p:xfrm>
        <a:graphic>
          <a:graphicData uri="http://schemas.openxmlformats.org/drawingml/2006/table">
            <a:tbl>
              <a:tblPr/>
              <a:tblGrid>
                <a:gridCol w="1046661"/>
                <a:gridCol w="988514"/>
              </a:tblGrid>
              <a:tr h="348023"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台数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2564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施策前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66,000 </a:t>
                      </a:r>
                      <a:endParaRPr lang="en-US" altLang="ja-JP" sz="20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0791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施策後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52,000 </a:t>
                      </a:r>
                      <a:endParaRPr lang="en-US" altLang="ja-JP" sz="20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0791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施策効果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-</a:t>
                      </a:r>
                      <a:r>
                        <a:rPr lang="en-US" altLang="ja-JP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14,000 </a:t>
                      </a:r>
                      <a:endParaRPr lang="en-US" altLang="ja-JP" sz="20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7" name="テキスト ボックス 16"/>
          <p:cNvSpPr txBox="1"/>
          <p:nvPr/>
        </p:nvSpPr>
        <p:spPr>
          <a:xfrm>
            <a:off x="2915816" y="4242792"/>
            <a:ext cx="914400" cy="914400"/>
          </a:xfrm>
          <a:prstGeom prst="rect">
            <a:avLst/>
          </a:prstGeom>
        </p:spPr>
        <p:txBody>
          <a:bodyPr vert="horz" wrap="none" rtlCol="0">
            <a:normAutofit/>
          </a:bodyPr>
          <a:lstStyle/>
          <a:p>
            <a:r>
              <a:rPr kumimoji="1" lang="ja-JP" altLang="en-US" sz="2400" dirty="0" smtClean="0"/>
              <a:t>駅前交通量</a:t>
            </a:r>
          </a:p>
        </p:txBody>
      </p:sp>
    </p:spTree>
    <p:extLst>
      <p:ext uri="{BB962C8B-B14F-4D97-AF65-F5344CB8AC3E}">
        <p14:creationId xmlns:p14="http://schemas.microsoft.com/office/powerpoint/2010/main" val="71257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6" grpId="0" animBg="1"/>
      <p:bldP spid="28" grpId="0" animBg="1"/>
      <p:bldP spid="44" grpId="0" animBg="1"/>
      <p:bldP spid="46" grpId="0" animBg="1"/>
      <p:bldP spid="16" grpId="0" animBg="1"/>
      <p:bldP spid="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2872C69-120B-4FBB-9D29-EA0830F453DF}" type="slidenum">
              <a:rPr lang="ja-JP" altLang="en-US" smtClean="0"/>
              <a:pPr>
                <a:defRPr/>
              </a:pPr>
              <a:t>16</a:t>
            </a:fld>
            <a:endParaRPr lang="ja-JP" altLang="en-US" dirty="0"/>
          </a:p>
        </p:txBody>
      </p:sp>
      <p:sp>
        <p:nvSpPr>
          <p:cNvPr id="7" name="AutoShape 4" descr="https://k9p0aa.bay.livefilestore.com/y1pC2AMNOv3QHuQS0WsUGHQPyZC6Iz2wBGym0ANwPnmYqjZ6c_OumTYwjmm2h4bE_LdReZC3Aq3uz7leJxmweS1k1glTXMEVx_B/20110127%E5%9C%9F%E6%B5%A6%E9%A7%85%E5%91%A8%E8%BE%BA%E4%BA%A4%E9%80%9A%E6%B7%B7%E9%9B%91%E5%BA%A6_%E8%A6%8F%E5%88%B6%E5%89%8D.png?psid=1"/>
          <p:cNvSpPr>
            <a:spLocks noChangeAspect="1" noChangeArrowheads="1"/>
          </p:cNvSpPr>
          <p:nvPr/>
        </p:nvSpPr>
        <p:spPr bwMode="auto">
          <a:xfrm>
            <a:off x="215900" y="1916832"/>
            <a:ext cx="5572125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pic>
        <p:nvPicPr>
          <p:cNvPr id="53" name="Picture 5" descr="C:\Users\tuge80\Desktop\土浦駅前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713" y="1341469"/>
            <a:ext cx="7664671" cy="4679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6" name="角丸四角形 65"/>
          <p:cNvSpPr/>
          <p:nvPr/>
        </p:nvSpPr>
        <p:spPr>
          <a:xfrm>
            <a:off x="1656300" y="4319047"/>
            <a:ext cx="2375016" cy="694565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400" dirty="0" smtClean="0">
                <a:solidFill>
                  <a:schemeClr val="tx1"/>
                </a:solidFill>
              </a:rPr>
              <a:t>拡幅・延伸距離</a:t>
            </a:r>
            <a:r>
              <a:rPr lang="en-US" altLang="ja-JP" sz="2400" dirty="0">
                <a:solidFill>
                  <a:schemeClr val="tx1"/>
                </a:solidFill>
              </a:rPr>
              <a:t>1</a:t>
            </a:r>
            <a:r>
              <a:rPr lang="en-US" altLang="ja-JP" sz="2400" dirty="0" smtClean="0">
                <a:solidFill>
                  <a:schemeClr val="tx1"/>
                </a:solidFill>
              </a:rPr>
              <a:t>.077km</a:t>
            </a:r>
            <a:endParaRPr kumimoji="1" lang="ja-JP" altLang="en-US" sz="2400" dirty="0">
              <a:solidFill>
                <a:schemeClr val="tx1"/>
              </a:solidFill>
            </a:endParaRPr>
          </a:p>
        </p:txBody>
      </p:sp>
      <p:sp>
        <p:nvSpPr>
          <p:cNvPr id="15" name="角丸四角形吹き出し 14"/>
          <p:cNvSpPr/>
          <p:nvPr/>
        </p:nvSpPr>
        <p:spPr>
          <a:xfrm>
            <a:off x="5868144" y="3717032"/>
            <a:ext cx="2857292" cy="872045"/>
          </a:xfrm>
          <a:prstGeom prst="wedgeRoundRectCallout">
            <a:avLst>
              <a:gd name="adj1" fmla="val -15779"/>
              <a:gd name="adj2" fmla="val -81818"/>
              <a:gd name="adj3" fmla="val 16667"/>
            </a:avLst>
          </a:prstGeom>
          <a:solidFill>
            <a:schemeClr val="bg1"/>
          </a:soli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</a:rPr>
              <a:t>十分な効果が</a:t>
            </a:r>
            <a:endParaRPr kumimoji="1" lang="en-US" altLang="ja-JP" sz="2800" dirty="0" smtClean="0">
              <a:solidFill>
                <a:schemeClr val="tx1"/>
              </a:solidFill>
            </a:endParaRPr>
          </a:p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</a:rPr>
              <a:t>見込める</a:t>
            </a:r>
            <a:endParaRPr kumimoji="1" lang="ja-JP" altLang="en-US" sz="2800" dirty="0">
              <a:solidFill>
                <a:schemeClr val="tx1"/>
              </a:solidFill>
            </a:endParaRPr>
          </a:p>
        </p:txBody>
      </p:sp>
      <p:sp>
        <p:nvSpPr>
          <p:cNvPr id="16" name="正方形/長方形 15"/>
          <p:cNvSpPr/>
          <p:nvPr/>
        </p:nvSpPr>
        <p:spPr>
          <a:xfrm>
            <a:off x="5472100" y="2456892"/>
            <a:ext cx="3276363" cy="900100"/>
          </a:xfrm>
          <a:prstGeom prst="rect">
            <a:avLst/>
          </a:prstGeom>
          <a:solidFill>
            <a:schemeClr val="bg1"/>
          </a:soli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</a:rPr>
              <a:t>便益</a:t>
            </a:r>
            <a:r>
              <a:rPr kumimoji="1" lang="en-US" altLang="ja-JP" sz="2800" dirty="0" smtClean="0">
                <a:solidFill>
                  <a:schemeClr val="tx1"/>
                </a:solidFill>
              </a:rPr>
              <a:t>÷</a:t>
            </a:r>
            <a:r>
              <a:rPr kumimoji="1" lang="ja-JP" altLang="en-US" sz="2800" dirty="0" smtClean="0">
                <a:solidFill>
                  <a:schemeClr val="tx1"/>
                </a:solidFill>
              </a:rPr>
              <a:t>費用</a:t>
            </a:r>
            <a:r>
              <a:rPr lang="ja-JP" altLang="en-US" sz="2800" dirty="0" smtClean="0">
                <a:solidFill>
                  <a:schemeClr val="tx1"/>
                </a:solidFill>
              </a:rPr>
              <a:t>（</a:t>
            </a:r>
            <a:r>
              <a:rPr lang="en-US" altLang="ja-JP" sz="2800" dirty="0" smtClean="0">
                <a:solidFill>
                  <a:schemeClr val="tx1"/>
                </a:solidFill>
              </a:rPr>
              <a:t>B/C</a:t>
            </a:r>
            <a:r>
              <a:rPr lang="ja-JP" altLang="en-US" sz="2800" dirty="0" smtClean="0">
                <a:solidFill>
                  <a:schemeClr val="tx1"/>
                </a:solidFill>
              </a:rPr>
              <a:t>）</a:t>
            </a:r>
            <a:endParaRPr lang="en-US" altLang="ja-JP" sz="2800" dirty="0" smtClean="0">
              <a:solidFill>
                <a:schemeClr val="tx1"/>
              </a:solidFill>
            </a:endParaRPr>
          </a:p>
          <a:p>
            <a:pPr algn="ctr"/>
            <a:r>
              <a:rPr kumimoji="1" lang="en-US" altLang="ja-JP" sz="2800" dirty="0" smtClean="0">
                <a:solidFill>
                  <a:schemeClr val="tx1"/>
                </a:solidFill>
              </a:rPr>
              <a:t>=2.12</a:t>
            </a:r>
            <a:endParaRPr kumimoji="1" lang="ja-JP" altLang="en-US" sz="2800" dirty="0">
              <a:solidFill>
                <a:schemeClr val="tx1"/>
              </a:solidFill>
            </a:endParaRPr>
          </a:p>
        </p:txBody>
      </p:sp>
      <p:sp>
        <p:nvSpPr>
          <p:cNvPr id="29" name="テキスト ボックス 28"/>
          <p:cNvSpPr txBox="1"/>
          <p:nvPr/>
        </p:nvSpPr>
        <p:spPr>
          <a:xfrm>
            <a:off x="1447432" y="6381328"/>
            <a:ext cx="7661072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将来都市像　</a:t>
            </a:r>
            <a:r>
              <a:rPr lang="ja-JP" altLang="en-US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地区別基本構想</a:t>
            </a:r>
            <a:r>
              <a:rPr lang="ja-JP" alt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</a:t>
            </a:r>
            <a:r>
              <a:rPr lang="ja-JP" alt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Gill Sans MT"/>
                <a:ea typeface="ＭＳ Ｐゴシック"/>
              </a:rPr>
              <a:t>重点整備計画</a:t>
            </a:r>
            <a:r>
              <a:rPr lang="ja-JP" alt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</a:t>
            </a:r>
            <a:r>
              <a:rPr lang="ja-JP" altLang="en-US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本マスタープランのまとめ</a:t>
            </a:r>
            <a:endParaRPr lang="ja-JP" altLang="en-US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Gill Sans MT"/>
              <a:ea typeface="ＭＳ Ｐゴシック"/>
            </a:endParaRPr>
          </a:p>
        </p:txBody>
      </p:sp>
      <p:sp>
        <p:nvSpPr>
          <p:cNvPr id="41" name="タイトル 1"/>
          <p:cNvSpPr>
            <a:spLocks noGrp="1"/>
          </p:cNvSpPr>
          <p:nvPr>
            <p:ph type="title"/>
          </p:nvPr>
        </p:nvSpPr>
        <p:spPr>
          <a:xfrm>
            <a:off x="374848" y="206152"/>
            <a:ext cx="8733656" cy="990600"/>
          </a:xfrm>
        </p:spPr>
        <p:txBody>
          <a:bodyPr/>
          <a:lstStyle/>
          <a:p>
            <a:r>
              <a:rPr lang="ja-JP" altLang="en-US" dirty="0" smtClean="0"/>
              <a:t>②駅前の交通渋滞緩和のための道路整備</a:t>
            </a:r>
            <a:endParaRPr kumimoji="1" lang="ja-JP" altLang="en-US" dirty="0"/>
          </a:p>
        </p:txBody>
      </p:sp>
      <p:grpSp>
        <p:nvGrpSpPr>
          <p:cNvPr id="36" name="グループ化 35"/>
          <p:cNvGrpSpPr/>
          <p:nvPr/>
        </p:nvGrpSpPr>
        <p:grpSpPr>
          <a:xfrm>
            <a:off x="1116864" y="2996952"/>
            <a:ext cx="5039312" cy="2206733"/>
            <a:chOff x="1116864" y="2996952"/>
            <a:chExt cx="5039312" cy="2206733"/>
          </a:xfrm>
        </p:grpSpPr>
        <p:cxnSp>
          <p:nvCxnSpPr>
            <p:cNvPr id="22" name="直線コネクタ 21"/>
            <p:cNvCxnSpPr/>
            <p:nvPr/>
          </p:nvCxnSpPr>
          <p:spPr>
            <a:xfrm>
              <a:off x="4788024" y="4319047"/>
              <a:ext cx="1368152" cy="884638"/>
            </a:xfrm>
            <a:prstGeom prst="line">
              <a:avLst/>
            </a:prstGeom>
            <a:ln w="1270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線コネクタ 24"/>
            <p:cNvCxnSpPr/>
            <p:nvPr/>
          </p:nvCxnSpPr>
          <p:spPr>
            <a:xfrm>
              <a:off x="3491880" y="3681378"/>
              <a:ext cx="1296144" cy="637669"/>
            </a:xfrm>
            <a:prstGeom prst="line">
              <a:avLst/>
            </a:prstGeom>
            <a:ln w="1270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線コネクタ 26"/>
            <p:cNvCxnSpPr/>
            <p:nvPr/>
          </p:nvCxnSpPr>
          <p:spPr>
            <a:xfrm>
              <a:off x="2843808" y="3681378"/>
              <a:ext cx="706078" cy="0"/>
            </a:xfrm>
            <a:prstGeom prst="line">
              <a:avLst/>
            </a:prstGeom>
            <a:ln w="1270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線コネクタ 32"/>
            <p:cNvCxnSpPr/>
            <p:nvPr/>
          </p:nvCxnSpPr>
          <p:spPr>
            <a:xfrm>
              <a:off x="1403648" y="3284984"/>
              <a:ext cx="1440160" cy="396394"/>
            </a:xfrm>
            <a:prstGeom prst="line">
              <a:avLst/>
            </a:prstGeom>
            <a:ln w="1270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線コネクタ 34"/>
            <p:cNvCxnSpPr/>
            <p:nvPr/>
          </p:nvCxnSpPr>
          <p:spPr>
            <a:xfrm>
              <a:off x="1116864" y="2996952"/>
              <a:ext cx="330568" cy="288032"/>
            </a:xfrm>
            <a:prstGeom prst="line">
              <a:avLst/>
            </a:prstGeom>
            <a:ln w="1270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グループ化 1"/>
          <p:cNvGrpSpPr/>
          <p:nvPr/>
        </p:nvGrpSpPr>
        <p:grpSpPr>
          <a:xfrm>
            <a:off x="1691680" y="1412776"/>
            <a:ext cx="7272808" cy="944724"/>
            <a:chOff x="1691680" y="1548172"/>
            <a:chExt cx="7272808" cy="944724"/>
          </a:xfrm>
        </p:grpSpPr>
        <p:sp>
          <p:nvSpPr>
            <p:cNvPr id="9" name="正方形/長方形 8"/>
            <p:cNvSpPr/>
            <p:nvPr/>
          </p:nvSpPr>
          <p:spPr>
            <a:xfrm>
              <a:off x="1691680" y="1548172"/>
              <a:ext cx="7272808" cy="92435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" name="テキスト ボックス 4"/>
            <p:cNvSpPr txBox="1"/>
            <p:nvPr/>
          </p:nvSpPr>
          <p:spPr>
            <a:xfrm>
              <a:off x="1699791" y="1578496"/>
              <a:ext cx="914400" cy="914400"/>
            </a:xfrm>
            <a:prstGeom prst="rect">
              <a:avLst/>
            </a:prstGeom>
            <a:ln>
              <a:noFill/>
            </a:ln>
          </p:spPr>
          <p:txBody>
            <a:bodyPr vert="horz" wrap="none" rtlCol="0">
              <a:normAutofit fontScale="92500" lnSpcReduction="10000"/>
            </a:bodyPr>
            <a:lstStyle/>
            <a:p>
              <a:r>
                <a:rPr kumimoji="1" lang="ja-JP" altLang="en-US" sz="3000" dirty="0" smtClean="0"/>
                <a:t>○費用　総工事費用　　　　</a:t>
              </a:r>
              <a:r>
                <a:rPr kumimoji="1" lang="en-US" altLang="ja-JP" sz="3000" dirty="0" smtClean="0"/>
                <a:t>=</a:t>
              </a:r>
              <a:r>
                <a:rPr kumimoji="1" lang="ja-JP" altLang="en-US" sz="3000" dirty="0" smtClean="0"/>
                <a:t>　</a:t>
              </a:r>
              <a:r>
                <a:rPr kumimoji="1" lang="en-US" altLang="ja-JP" sz="3000" dirty="0" smtClean="0">
                  <a:solidFill>
                    <a:srgbClr val="FF0000"/>
                  </a:solidFill>
                </a:rPr>
                <a:t>21</a:t>
              </a:r>
              <a:r>
                <a:rPr kumimoji="1" lang="ja-JP" altLang="en-US" sz="3000" dirty="0" smtClean="0">
                  <a:solidFill>
                    <a:srgbClr val="FF0000"/>
                  </a:solidFill>
                </a:rPr>
                <a:t>億</a:t>
              </a:r>
              <a:r>
                <a:rPr kumimoji="1" lang="en-US" altLang="ja-JP" sz="3000" dirty="0" smtClean="0">
                  <a:solidFill>
                    <a:srgbClr val="FF0000"/>
                  </a:solidFill>
                </a:rPr>
                <a:t>5400</a:t>
              </a:r>
              <a:r>
                <a:rPr kumimoji="1" lang="ja-JP" altLang="en-US" sz="3000" dirty="0" smtClean="0">
                  <a:solidFill>
                    <a:srgbClr val="FF0000"/>
                  </a:solidFill>
                </a:rPr>
                <a:t>万円</a:t>
              </a:r>
              <a:endParaRPr kumimoji="1" lang="en-US" altLang="ja-JP" sz="3000" dirty="0" smtClean="0">
                <a:solidFill>
                  <a:srgbClr val="FF0000"/>
                </a:solidFill>
              </a:endParaRPr>
            </a:p>
            <a:p>
              <a:r>
                <a:rPr lang="ja-JP" altLang="en-US" sz="3000" dirty="0" smtClean="0"/>
                <a:t>○便益　走行時間短縮等　</a:t>
              </a:r>
              <a:r>
                <a:rPr lang="en-US" altLang="ja-JP" sz="3000" dirty="0" smtClean="0"/>
                <a:t>=</a:t>
              </a:r>
              <a:r>
                <a:rPr lang="ja-JP" altLang="en-US" sz="3000" dirty="0" smtClean="0"/>
                <a:t>　</a:t>
              </a:r>
              <a:r>
                <a:rPr lang="en-US" altLang="ja-JP" sz="3000" dirty="0" smtClean="0"/>
                <a:t>45</a:t>
              </a:r>
              <a:r>
                <a:rPr lang="ja-JP" altLang="en-US" sz="3000" dirty="0" smtClean="0"/>
                <a:t>億</a:t>
              </a:r>
              <a:r>
                <a:rPr lang="en-US" altLang="ja-JP" sz="3000" dirty="0" smtClean="0"/>
                <a:t>0713</a:t>
              </a:r>
              <a:r>
                <a:rPr lang="ja-JP" altLang="en-US" sz="3000" dirty="0" smtClean="0"/>
                <a:t>万円</a:t>
              </a:r>
              <a:endParaRPr lang="en-US" altLang="ja-JP" sz="3000" dirty="0" smtClean="0"/>
            </a:p>
            <a:p>
              <a:endParaRPr kumimoji="1" lang="ja-JP" altLang="en-US" sz="3300" dirty="0" smtClean="0"/>
            </a:p>
          </p:txBody>
        </p:sp>
      </p:grpSp>
      <p:sp>
        <p:nvSpPr>
          <p:cNvPr id="24" name="テキスト ボックス 23"/>
          <p:cNvSpPr txBox="1"/>
          <p:nvPr/>
        </p:nvSpPr>
        <p:spPr>
          <a:xfrm>
            <a:off x="7524328" y="6093296"/>
            <a:ext cx="1800200" cy="504056"/>
          </a:xfrm>
          <a:prstGeom prst="rect">
            <a:avLst/>
          </a:prstGeom>
        </p:spPr>
        <p:txBody>
          <a:bodyPr vert="horz" wrap="square" rtlCol="0">
            <a:normAutofit fontScale="47500" lnSpcReduction="20000"/>
          </a:bodyPr>
          <a:lstStyle/>
          <a:p>
            <a:r>
              <a:rPr kumimoji="1" lang="ja-JP" altLang="en-US" sz="3300" dirty="0" smtClean="0"/>
              <a:t>（</a:t>
            </a:r>
            <a:r>
              <a:rPr kumimoji="1" lang="en-US" altLang="ja-JP" sz="3300" dirty="0" smtClean="0"/>
              <a:t>Yahoo</a:t>
            </a:r>
            <a:r>
              <a:rPr kumimoji="1" lang="ja-JP" altLang="en-US" sz="3300" dirty="0" smtClean="0"/>
              <a:t>地図より）</a:t>
            </a:r>
          </a:p>
        </p:txBody>
      </p:sp>
    </p:spTree>
    <p:extLst>
      <p:ext uri="{BB962C8B-B14F-4D97-AF65-F5344CB8AC3E}">
        <p14:creationId xmlns:p14="http://schemas.microsoft.com/office/powerpoint/2010/main" val="3418562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 animBg="1"/>
      <p:bldP spid="15" grpId="0" animBg="1"/>
      <p:bldP spid="1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H:\MP策定実習\～110225\年齢人口分布\最終老年（H42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4029" y="2465626"/>
            <a:ext cx="3517739" cy="3124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H:\MP策定実習\～110225\年齢人口分布\最終老年（H22）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960" y="2609780"/>
            <a:ext cx="3487627" cy="3070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コンテンツ プレースホルダー 2"/>
          <p:cNvSpPr txBox="1">
            <a:spLocks/>
          </p:cNvSpPr>
          <p:nvPr/>
        </p:nvSpPr>
        <p:spPr bwMode="auto">
          <a:xfrm>
            <a:off x="457200" y="1231214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273050" indent="-273050" algn="l" rtl="0" fontAlgn="base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3" pitchFamily="18" charset="2"/>
              <a:buChar char=""/>
              <a:defRPr kumimoji="1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7688" indent="-273050" algn="l" rtl="0" fontAlgn="base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6000"/>
              <a:buFont typeface="Wingdings 3" pitchFamily="18" charset="2"/>
              <a:buChar char=""/>
              <a:defRPr kumimoji="1" sz="23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22325" indent="-228600" algn="l" rtl="0" fontAlgn="base">
              <a:spcBef>
                <a:spcPts val="500"/>
              </a:spcBef>
              <a:spcAft>
                <a:spcPct val="0"/>
              </a:spcAft>
              <a:buClr>
                <a:srgbClr val="BCBCBC"/>
              </a:buClr>
              <a:buSzPct val="76000"/>
              <a:buFont typeface="Wingdings 3" pitchFamily="18" charset="2"/>
              <a:buChar char="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6963" indent="-228600" algn="l" rtl="0" fontAlgn="base">
              <a:spcBef>
                <a:spcPts val="400"/>
              </a:spcBef>
              <a:spcAft>
                <a:spcPct val="0"/>
              </a:spcAft>
              <a:buClr>
                <a:srgbClr val="8BA2B4"/>
              </a:buClr>
              <a:buSzPct val="70000"/>
              <a:buFont typeface="Wingdings" pitchFamily="2" charset="2"/>
              <a:buChar char="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fontAlgn="base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45920" indent="-182880" algn="l" rtl="0" eaLnBrk="1" latinLnBrk="0" hangingPunct="1">
              <a:spcBef>
                <a:spcPts val="300"/>
              </a:spcBef>
              <a:buClr>
                <a:srgbClr val="9FB8CD">
                  <a:shade val="75000"/>
                </a:srgbClr>
              </a:buClr>
              <a:buSzPct val="75000"/>
              <a:buFont typeface="Wingdings 3"/>
              <a:buChar char=""/>
              <a:defRPr kumimoji="1" lang="en-US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rgbClr val="727CA3">
                  <a:shade val="75000"/>
                </a:srgbClr>
              </a:buClr>
              <a:buSzPct val="75000"/>
              <a:buFont typeface="Wingdings 3"/>
              <a:buChar char=""/>
              <a:defRPr kumimoji="1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11680" indent="-182880" algn="l" rtl="0" eaLnBrk="1" latinLnBrk="0" hangingPunct="1">
              <a:spcBef>
                <a:spcPts val="300"/>
              </a:spcBef>
              <a:buClr>
                <a:prstClr val="white">
                  <a:shade val="50000"/>
                </a:prstClr>
              </a:buClr>
              <a:buSzPct val="75000"/>
              <a:buFont typeface="Wingdings 3"/>
              <a:buChar char=""/>
              <a:defRPr kumimoji="1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94560" indent="-182880" algn="l" rtl="0" eaLnBrk="1" latinLnBrk="0" hangingPunct="1">
              <a:spcBef>
                <a:spcPts val="300"/>
              </a:spcBef>
              <a:buClr>
                <a:srgbClr val="9FB8CD"/>
              </a:buClr>
              <a:buSzPct val="75000"/>
              <a:buFont typeface="Wingdings 3"/>
              <a:buChar char=""/>
              <a:defRPr kumimoji="1"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727CA3"/>
              </a:buClr>
            </a:pPr>
            <a:endParaRPr lang="en-US" altLang="ja-JP" sz="2400" dirty="0">
              <a:solidFill>
                <a:prstClr val="black"/>
              </a:solidFill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2872C69-120B-4FBB-9D29-EA0830F453DF}" type="slidenum">
              <a:rPr lang="ja-JP" altLang="en-US" smtClean="0">
                <a:solidFill>
                  <a:srgbClr val="464653"/>
                </a:solidFill>
              </a:rPr>
              <a:pPr>
                <a:defRPr/>
              </a:pPr>
              <a:t>17</a:t>
            </a:fld>
            <a:endParaRPr lang="ja-JP" altLang="en-US">
              <a:solidFill>
                <a:srgbClr val="464653"/>
              </a:solidFill>
            </a:endParaRPr>
          </a:p>
        </p:txBody>
      </p:sp>
      <p:sp>
        <p:nvSpPr>
          <p:cNvPr id="21" name="タイトル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</p:spPr>
        <p:txBody>
          <a:bodyPr/>
          <a:lstStyle/>
          <a:p>
            <a:r>
              <a:rPr lang="ja-JP" altLang="en-US" sz="2400" dirty="0" smtClean="0"/>
              <a:t>③「生きがい対応型」デイサービスセンターの設置</a:t>
            </a:r>
            <a:endParaRPr kumimoji="1" lang="ja-JP" altLang="en-US" sz="2400" dirty="0"/>
          </a:p>
        </p:txBody>
      </p:sp>
      <p:sp>
        <p:nvSpPr>
          <p:cNvPr id="27" name="タイトル 1"/>
          <p:cNvSpPr txBox="1">
            <a:spLocks/>
          </p:cNvSpPr>
          <p:nvPr/>
        </p:nvSpPr>
        <p:spPr bwMode="auto">
          <a:xfrm>
            <a:off x="539552" y="-11845"/>
            <a:ext cx="3664024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kumimoji="1" sz="3200" kern="1200">
                <a:solidFill>
                  <a:schemeClr val="tx2"/>
                </a:solidFill>
                <a:latin typeface="+mj-lt"/>
                <a:ea typeface="+mj-ea"/>
                <a:cs typeface="HG明朝E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9pPr>
          </a:lstStyle>
          <a:p>
            <a:r>
              <a:rPr lang="ja-JP" altLang="en-US" sz="1800" dirty="0">
                <a:solidFill>
                  <a:srgbClr val="CC7900"/>
                </a:solidFill>
              </a:rPr>
              <a:t>荒川沖</a:t>
            </a:r>
            <a:r>
              <a:rPr lang="ja-JP" altLang="en-US" sz="1800" dirty="0" smtClean="0">
                <a:solidFill>
                  <a:srgbClr val="CC7900"/>
                </a:solidFill>
              </a:rPr>
              <a:t>駅周辺</a:t>
            </a:r>
            <a:r>
              <a:rPr lang="ja-JP" altLang="en-US" sz="1800" dirty="0">
                <a:solidFill>
                  <a:srgbClr val="CC7900"/>
                </a:solidFill>
              </a:rPr>
              <a:t>の核</a:t>
            </a:r>
          </a:p>
        </p:txBody>
      </p:sp>
      <p:sp>
        <p:nvSpPr>
          <p:cNvPr id="6" name="右矢印 5"/>
          <p:cNvSpPr/>
          <p:nvPr/>
        </p:nvSpPr>
        <p:spPr>
          <a:xfrm>
            <a:off x="3811426" y="3243615"/>
            <a:ext cx="1426771" cy="1152128"/>
          </a:xfrm>
          <a:prstGeom prst="rightArrow">
            <a:avLst/>
          </a:prstGeom>
          <a:solidFill>
            <a:srgbClr val="FFC5C6"/>
          </a:solidFill>
          <a:ln>
            <a:solidFill>
              <a:srgbClr val="FF7C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400" dirty="0" smtClean="0">
                <a:solidFill>
                  <a:srgbClr val="7030A0"/>
                </a:solidFill>
              </a:rPr>
              <a:t>20</a:t>
            </a:r>
            <a:r>
              <a:rPr kumimoji="1" lang="ja-JP" altLang="en-US" sz="2400" dirty="0" smtClean="0">
                <a:solidFill>
                  <a:srgbClr val="7030A0"/>
                </a:solidFill>
              </a:rPr>
              <a:t>年後</a:t>
            </a:r>
            <a:endParaRPr kumimoji="1" lang="ja-JP" altLang="en-US" sz="2400" dirty="0">
              <a:solidFill>
                <a:srgbClr val="7030A0"/>
              </a:solidFill>
            </a:endParaRPr>
          </a:p>
        </p:txBody>
      </p:sp>
      <p:sp>
        <p:nvSpPr>
          <p:cNvPr id="36" name="円/楕円 35"/>
          <p:cNvSpPr/>
          <p:nvPr/>
        </p:nvSpPr>
        <p:spPr>
          <a:xfrm>
            <a:off x="838197" y="5845141"/>
            <a:ext cx="216024" cy="221915"/>
          </a:xfrm>
          <a:prstGeom prst="ellipse">
            <a:avLst/>
          </a:prstGeom>
          <a:solidFill>
            <a:srgbClr val="00206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8" name="テキスト ボックス 37"/>
          <p:cNvSpPr txBox="1"/>
          <p:nvPr/>
        </p:nvSpPr>
        <p:spPr>
          <a:xfrm>
            <a:off x="1020269" y="5785079"/>
            <a:ext cx="2016546" cy="342037"/>
          </a:xfrm>
          <a:prstGeom prst="rect">
            <a:avLst/>
          </a:prstGeom>
        </p:spPr>
        <p:txBody>
          <a:bodyPr vert="horz" wrap="square" rtlCol="0">
            <a:noAutofit/>
          </a:bodyPr>
          <a:lstStyle/>
          <a:p>
            <a:r>
              <a:rPr kumimoji="1" lang="ja-JP" altLang="en-US" dirty="0" smtClean="0"/>
              <a:t>デイサービス施設</a:t>
            </a:r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2114705" y="2408366"/>
            <a:ext cx="1667678" cy="792088"/>
          </a:xfrm>
          <a:prstGeom prst="rect">
            <a:avLst/>
          </a:prstGeom>
        </p:spPr>
        <p:txBody>
          <a:bodyPr vert="horz" wrap="square" rtlCol="0">
            <a:normAutofit/>
          </a:bodyPr>
          <a:lstStyle/>
          <a:p>
            <a:r>
              <a:rPr lang="ja-JP" altLang="en-US" sz="1400" b="1" dirty="0" smtClean="0">
                <a:solidFill>
                  <a:prstClr val="black"/>
                </a:solidFill>
                <a:latin typeface="ＭＳ Ｐゴシック"/>
              </a:rPr>
              <a:t>平成</a:t>
            </a:r>
            <a:r>
              <a:rPr lang="en-US" altLang="ja-JP" sz="1400" b="1" dirty="0" smtClean="0">
                <a:solidFill>
                  <a:prstClr val="black"/>
                </a:solidFill>
                <a:latin typeface="ＭＳ Ｐゴシック"/>
              </a:rPr>
              <a:t>22</a:t>
            </a:r>
            <a:r>
              <a:rPr lang="ja-JP" altLang="en-US" sz="1400" b="1" dirty="0" smtClean="0">
                <a:solidFill>
                  <a:prstClr val="black"/>
                </a:solidFill>
                <a:latin typeface="ＭＳ Ｐゴシック"/>
              </a:rPr>
              <a:t>年度荒川沖</a:t>
            </a:r>
            <a:endParaRPr lang="en-US" altLang="ja-JP" sz="1400" b="1" dirty="0" smtClean="0">
              <a:solidFill>
                <a:prstClr val="black"/>
              </a:solidFill>
              <a:latin typeface="ＭＳ Ｐゴシック"/>
            </a:endParaRPr>
          </a:p>
          <a:p>
            <a:r>
              <a:rPr lang="ja-JP" altLang="en-US" sz="1400" b="1" dirty="0" smtClean="0">
                <a:solidFill>
                  <a:prstClr val="black"/>
                </a:solidFill>
                <a:latin typeface="ＭＳ Ｐゴシック"/>
              </a:rPr>
              <a:t>町丁目別人口分布</a:t>
            </a:r>
            <a:endParaRPr lang="en-US" altLang="ja-JP" sz="1400" b="1" dirty="0" smtClean="0">
              <a:solidFill>
                <a:prstClr val="black"/>
              </a:solidFill>
              <a:latin typeface="ＭＳ Ｐゴシック"/>
            </a:endParaRPr>
          </a:p>
          <a:p>
            <a:r>
              <a:rPr lang="ja-JP" altLang="en-US" sz="1400" b="1" dirty="0" smtClean="0">
                <a:solidFill>
                  <a:prstClr val="black"/>
                </a:solidFill>
                <a:latin typeface="ＭＳ Ｐゴシック"/>
              </a:rPr>
              <a:t>（</a:t>
            </a:r>
            <a:r>
              <a:rPr lang="en-US" altLang="ja-JP" sz="1400" b="1" dirty="0">
                <a:solidFill>
                  <a:prstClr val="black"/>
                </a:solidFill>
                <a:latin typeface="ＭＳ Ｐゴシック"/>
              </a:rPr>
              <a:t>75</a:t>
            </a:r>
            <a:r>
              <a:rPr lang="ja-JP" altLang="en-US" sz="1400" b="1" dirty="0" smtClean="0">
                <a:solidFill>
                  <a:prstClr val="black"/>
                </a:solidFill>
                <a:latin typeface="ＭＳ Ｐゴシック"/>
              </a:rPr>
              <a:t>歳以上）</a:t>
            </a:r>
          </a:p>
        </p:txBody>
      </p:sp>
      <p:sp>
        <p:nvSpPr>
          <p:cNvPr id="40" name="テキスト ボックス 39"/>
          <p:cNvSpPr txBox="1"/>
          <p:nvPr/>
        </p:nvSpPr>
        <p:spPr>
          <a:xfrm>
            <a:off x="7149354" y="2408366"/>
            <a:ext cx="1667678" cy="792088"/>
          </a:xfrm>
          <a:prstGeom prst="rect">
            <a:avLst/>
          </a:prstGeom>
        </p:spPr>
        <p:txBody>
          <a:bodyPr vert="horz" wrap="square" rtlCol="0">
            <a:normAutofit/>
          </a:bodyPr>
          <a:lstStyle/>
          <a:p>
            <a:r>
              <a:rPr lang="ja-JP" altLang="en-US" sz="1400" b="1" dirty="0" smtClean="0">
                <a:solidFill>
                  <a:prstClr val="black"/>
                </a:solidFill>
                <a:latin typeface="ＭＳ Ｐゴシック"/>
              </a:rPr>
              <a:t>平成</a:t>
            </a:r>
            <a:r>
              <a:rPr lang="en-US" altLang="ja-JP" sz="1400" b="1" dirty="0" smtClean="0">
                <a:solidFill>
                  <a:prstClr val="black"/>
                </a:solidFill>
                <a:latin typeface="ＭＳ Ｐゴシック"/>
              </a:rPr>
              <a:t>42</a:t>
            </a:r>
            <a:r>
              <a:rPr lang="ja-JP" altLang="en-US" sz="1400" b="1" dirty="0" smtClean="0">
                <a:solidFill>
                  <a:prstClr val="black"/>
                </a:solidFill>
                <a:latin typeface="ＭＳ Ｐゴシック"/>
              </a:rPr>
              <a:t>年度荒川沖</a:t>
            </a:r>
            <a:endParaRPr lang="en-US" altLang="ja-JP" sz="1400" b="1" dirty="0" smtClean="0">
              <a:solidFill>
                <a:prstClr val="black"/>
              </a:solidFill>
              <a:latin typeface="ＭＳ Ｐゴシック"/>
            </a:endParaRPr>
          </a:p>
          <a:p>
            <a:r>
              <a:rPr lang="ja-JP" altLang="en-US" sz="1400" b="1" dirty="0" smtClean="0">
                <a:solidFill>
                  <a:prstClr val="black"/>
                </a:solidFill>
                <a:latin typeface="ＭＳ Ｐゴシック"/>
              </a:rPr>
              <a:t>町丁目別人口分布</a:t>
            </a:r>
            <a:endParaRPr lang="en-US" altLang="ja-JP" sz="1400" b="1" dirty="0" smtClean="0">
              <a:solidFill>
                <a:prstClr val="black"/>
              </a:solidFill>
              <a:latin typeface="ＭＳ Ｐゴシック"/>
            </a:endParaRPr>
          </a:p>
          <a:p>
            <a:r>
              <a:rPr lang="ja-JP" altLang="en-US" sz="1400" b="1" dirty="0" smtClean="0">
                <a:solidFill>
                  <a:prstClr val="black"/>
                </a:solidFill>
                <a:latin typeface="ＭＳ Ｐゴシック"/>
              </a:rPr>
              <a:t>（</a:t>
            </a:r>
            <a:r>
              <a:rPr lang="en-US" altLang="ja-JP" sz="1400" b="1" dirty="0">
                <a:solidFill>
                  <a:prstClr val="black"/>
                </a:solidFill>
                <a:latin typeface="ＭＳ Ｐゴシック"/>
              </a:rPr>
              <a:t>75</a:t>
            </a:r>
            <a:r>
              <a:rPr lang="ja-JP" altLang="en-US" sz="1400" b="1" dirty="0" smtClean="0">
                <a:solidFill>
                  <a:prstClr val="black"/>
                </a:solidFill>
                <a:latin typeface="ＭＳ Ｐゴシック"/>
              </a:rPr>
              <a:t>歳以上）</a:t>
            </a:r>
          </a:p>
        </p:txBody>
      </p:sp>
      <p:sp>
        <p:nvSpPr>
          <p:cNvPr id="12" name="角丸四角形 11"/>
          <p:cNvSpPr/>
          <p:nvPr/>
        </p:nvSpPr>
        <p:spPr>
          <a:xfrm>
            <a:off x="457200" y="1493966"/>
            <a:ext cx="3250704" cy="914400"/>
          </a:xfrm>
          <a:prstGeom prst="roundRect">
            <a:avLst>
              <a:gd name="adj" fmla="val 50000"/>
            </a:avLst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000" dirty="0" smtClean="0">
                <a:solidFill>
                  <a:schemeClr val="tx1"/>
                </a:solidFill>
              </a:rPr>
              <a:t>老年人口</a:t>
            </a:r>
            <a:r>
              <a:rPr kumimoji="1" lang="en-US" altLang="ja-JP" sz="2000" dirty="0" smtClean="0">
                <a:solidFill>
                  <a:schemeClr val="tx1"/>
                </a:solidFill>
              </a:rPr>
              <a:t>3305</a:t>
            </a:r>
            <a:r>
              <a:rPr kumimoji="1" lang="ja-JP" altLang="en-US" sz="2000" dirty="0" smtClean="0">
                <a:solidFill>
                  <a:schemeClr val="tx1"/>
                </a:solidFill>
              </a:rPr>
              <a:t>人</a:t>
            </a:r>
            <a:endParaRPr kumimoji="1" lang="en-US" altLang="ja-JP" sz="2000" dirty="0" smtClean="0">
              <a:solidFill>
                <a:schemeClr val="tx1"/>
              </a:solidFill>
            </a:endParaRPr>
          </a:p>
          <a:p>
            <a:pPr algn="ctr"/>
            <a:r>
              <a:rPr lang="ja-JP" altLang="en-US" sz="2000" dirty="0" smtClean="0">
                <a:solidFill>
                  <a:schemeClr val="tx1"/>
                </a:solidFill>
              </a:rPr>
              <a:t>施設利用者数約</a:t>
            </a:r>
            <a:r>
              <a:rPr lang="en-US" altLang="ja-JP" sz="2000" dirty="0" smtClean="0">
                <a:solidFill>
                  <a:schemeClr val="tx1"/>
                </a:solidFill>
              </a:rPr>
              <a:t>100</a:t>
            </a:r>
            <a:r>
              <a:rPr lang="ja-JP" altLang="en-US" sz="2000" dirty="0" smtClean="0">
                <a:solidFill>
                  <a:schemeClr val="tx1"/>
                </a:solidFill>
              </a:rPr>
              <a:t>人</a:t>
            </a:r>
            <a:endParaRPr lang="en-US" altLang="ja-JP" sz="2000" dirty="0" smtClean="0">
              <a:solidFill>
                <a:schemeClr val="tx1"/>
              </a:solidFill>
            </a:endParaRPr>
          </a:p>
        </p:txBody>
      </p:sp>
      <p:sp>
        <p:nvSpPr>
          <p:cNvPr id="44" name="角丸四角形 43"/>
          <p:cNvSpPr/>
          <p:nvPr/>
        </p:nvSpPr>
        <p:spPr>
          <a:xfrm>
            <a:off x="5277968" y="1493966"/>
            <a:ext cx="3250704" cy="914400"/>
          </a:xfrm>
          <a:prstGeom prst="roundRect">
            <a:avLst>
              <a:gd name="adj" fmla="val 50000"/>
            </a:avLst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000" dirty="0" smtClean="0">
                <a:solidFill>
                  <a:schemeClr val="tx1"/>
                </a:solidFill>
              </a:rPr>
              <a:t>老年人口</a:t>
            </a:r>
            <a:r>
              <a:rPr kumimoji="1" lang="en-US" altLang="ja-JP" sz="2000" dirty="0" smtClean="0">
                <a:solidFill>
                  <a:schemeClr val="tx1"/>
                </a:solidFill>
              </a:rPr>
              <a:t>6435</a:t>
            </a:r>
            <a:r>
              <a:rPr kumimoji="1" lang="ja-JP" altLang="en-US" sz="2000" dirty="0" smtClean="0">
                <a:solidFill>
                  <a:schemeClr val="tx1"/>
                </a:solidFill>
              </a:rPr>
              <a:t>人</a:t>
            </a:r>
            <a:endParaRPr kumimoji="1" lang="en-US" altLang="ja-JP" sz="2000" dirty="0" smtClean="0">
              <a:solidFill>
                <a:schemeClr val="tx1"/>
              </a:solidFill>
            </a:endParaRPr>
          </a:p>
          <a:p>
            <a:pPr algn="ctr"/>
            <a:r>
              <a:rPr lang="ja-JP" altLang="en-US" sz="2000" dirty="0" smtClean="0">
                <a:solidFill>
                  <a:schemeClr val="tx1"/>
                </a:solidFill>
              </a:rPr>
              <a:t>施設利用者数約</a:t>
            </a:r>
            <a:r>
              <a:rPr lang="en-US" altLang="ja-JP" sz="2000" dirty="0">
                <a:solidFill>
                  <a:schemeClr val="tx1"/>
                </a:solidFill>
              </a:rPr>
              <a:t>200</a:t>
            </a:r>
            <a:r>
              <a:rPr lang="ja-JP" altLang="en-US" sz="2000" dirty="0" smtClean="0">
                <a:solidFill>
                  <a:schemeClr val="tx1"/>
                </a:solidFill>
              </a:rPr>
              <a:t>人</a:t>
            </a:r>
            <a:endParaRPr lang="en-US" altLang="ja-JP" sz="2000" dirty="0" smtClean="0">
              <a:solidFill>
                <a:schemeClr val="tx1"/>
              </a:solidFill>
            </a:endParaRPr>
          </a:p>
        </p:txBody>
      </p:sp>
      <p:sp>
        <p:nvSpPr>
          <p:cNvPr id="29" name="円/楕円 28"/>
          <p:cNvSpPr/>
          <p:nvPr/>
        </p:nvSpPr>
        <p:spPr>
          <a:xfrm>
            <a:off x="1801051" y="4005171"/>
            <a:ext cx="134122" cy="137780"/>
          </a:xfrm>
          <a:prstGeom prst="ellipse">
            <a:avLst/>
          </a:prstGeom>
          <a:solidFill>
            <a:srgbClr val="00206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円/楕円 29"/>
          <p:cNvSpPr/>
          <p:nvPr/>
        </p:nvSpPr>
        <p:spPr>
          <a:xfrm>
            <a:off x="1534643" y="4477963"/>
            <a:ext cx="134122" cy="137780"/>
          </a:xfrm>
          <a:prstGeom prst="ellipse">
            <a:avLst/>
          </a:prstGeom>
          <a:solidFill>
            <a:srgbClr val="00206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2" name="円/楕円 31"/>
          <p:cNvSpPr/>
          <p:nvPr/>
        </p:nvSpPr>
        <p:spPr>
          <a:xfrm>
            <a:off x="1237903" y="3570886"/>
            <a:ext cx="134122" cy="137780"/>
          </a:xfrm>
          <a:prstGeom prst="ellipse">
            <a:avLst/>
          </a:prstGeom>
          <a:solidFill>
            <a:srgbClr val="00206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" name="円/楕円 36"/>
          <p:cNvSpPr/>
          <p:nvPr/>
        </p:nvSpPr>
        <p:spPr>
          <a:xfrm>
            <a:off x="1840546" y="4690549"/>
            <a:ext cx="134122" cy="137780"/>
          </a:xfrm>
          <a:prstGeom prst="ellipse">
            <a:avLst/>
          </a:prstGeom>
          <a:solidFill>
            <a:srgbClr val="00206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3" name="円/楕円 42"/>
          <p:cNvSpPr/>
          <p:nvPr/>
        </p:nvSpPr>
        <p:spPr>
          <a:xfrm>
            <a:off x="1470308" y="4878365"/>
            <a:ext cx="134122" cy="137780"/>
          </a:xfrm>
          <a:prstGeom prst="ellipse">
            <a:avLst/>
          </a:prstGeom>
          <a:solidFill>
            <a:srgbClr val="00206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5" name="円/楕円 64"/>
          <p:cNvSpPr/>
          <p:nvPr/>
        </p:nvSpPr>
        <p:spPr>
          <a:xfrm>
            <a:off x="6481665" y="3915779"/>
            <a:ext cx="134122" cy="137780"/>
          </a:xfrm>
          <a:prstGeom prst="ellipse">
            <a:avLst/>
          </a:prstGeom>
          <a:solidFill>
            <a:srgbClr val="00206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6" name="円/楕円 65"/>
          <p:cNvSpPr/>
          <p:nvPr/>
        </p:nvSpPr>
        <p:spPr>
          <a:xfrm>
            <a:off x="6215257" y="4388571"/>
            <a:ext cx="134122" cy="137780"/>
          </a:xfrm>
          <a:prstGeom prst="ellipse">
            <a:avLst/>
          </a:prstGeom>
          <a:solidFill>
            <a:srgbClr val="00206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8" name="円/楕円 67"/>
          <p:cNvSpPr/>
          <p:nvPr/>
        </p:nvSpPr>
        <p:spPr>
          <a:xfrm>
            <a:off x="5918517" y="3481494"/>
            <a:ext cx="134122" cy="137780"/>
          </a:xfrm>
          <a:prstGeom prst="ellipse">
            <a:avLst/>
          </a:prstGeom>
          <a:solidFill>
            <a:srgbClr val="00206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9" name="円/楕円 68"/>
          <p:cNvSpPr/>
          <p:nvPr/>
        </p:nvSpPr>
        <p:spPr>
          <a:xfrm>
            <a:off x="6521160" y="4601157"/>
            <a:ext cx="134122" cy="137780"/>
          </a:xfrm>
          <a:prstGeom prst="ellipse">
            <a:avLst/>
          </a:prstGeom>
          <a:solidFill>
            <a:srgbClr val="00206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0" name="円/楕円 69"/>
          <p:cNvSpPr/>
          <p:nvPr/>
        </p:nvSpPr>
        <p:spPr>
          <a:xfrm>
            <a:off x="6150922" y="4788973"/>
            <a:ext cx="134122" cy="137780"/>
          </a:xfrm>
          <a:prstGeom prst="ellipse">
            <a:avLst/>
          </a:prstGeom>
          <a:solidFill>
            <a:srgbClr val="00206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1426" y="4457461"/>
            <a:ext cx="1381125" cy="1038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1" name="テキスト ボックス 40"/>
          <p:cNvSpPr txBox="1"/>
          <p:nvPr/>
        </p:nvSpPr>
        <p:spPr>
          <a:xfrm>
            <a:off x="1447432" y="6381328"/>
            <a:ext cx="7661072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将来都市像　</a:t>
            </a:r>
            <a:r>
              <a:rPr lang="ja-JP" altLang="en-US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地区別基本構想</a:t>
            </a:r>
            <a:r>
              <a:rPr lang="ja-JP" alt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</a:t>
            </a:r>
            <a:r>
              <a:rPr lang="ja-JP" alt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Gill Sans MT"/>
                <a:ea typeface="ＭＳ Ｐゴシック"/>
              </a:rPr>
              <a:t>重点整備計画</a:t>
            </a:r>
            <a:r>
              <a:rPr lang="ja-JP" alt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</a:t>
            </a:r>
            <a:r>
              <a:rPr lang="ja-JP" altLang="en-US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本マスタープランのまとめ</a:t>
            </a:r>
            <a:endParaRPr lang="ja-JP" altLang="en-US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Gill Sans MT"/>
              <a:ea typeface="ＭＳ Ｐゴシック"/>
            </a:endParaRPr>
          </a:p>
        </p:txBody>
      </p:sp>
      <p:sp>
        <p:nvSpPr>
          <p:cNvPr id="7" name="右矢印 6"/>
          <p:cNvSpPr/>
          <p:nvPr/>
        </p:nvSpPr>
        <p:spPr>
          <a:xfrm>
            <a:off x="3707213" y="1807150"/>
            <a:ext cx="1570064" cy="288032"/>
          </a:xfrm>
          <a:prstGeom prst="rightArrow">
            <a:avLst/>
          </a:prstGeom>
          <a:solidFill>
            <a:srgbClr val="FFC000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3941681" y="1493966"/>
            <a:ext cx="1120614" cy="355449"/>
          </a:xfrm>
          <a:prstGeom prst="rect">
            <a:avLst/>
          </a:prstGeom>
        </p:spPr>
        <p:txBody>
          <a:bodyPr vert="horz" wrap="square" rtlCol="0">
            <a:normAutofit fontScale="92500" lnSpcReduction="10000"/>
          </a:bodyPr>
          <a:lstStyle/>
          <a:p>
            <a:pPr algn="ctr"/>
            <a:r>
              <a:rPr kumimoji="1" lang="ja-JP" altLang="en-US" sz="2000" dirty="0" smtClean="0">
                <a:solidFill>
                  <a:srgbClr val="FF0000"/>
                </a:solidFill>
              </a:rPr>
              <a:t>約</a:t>
            </a:r>
            <a:r>
              <a:rPr kumimoji="1" lang="en-US" altLang="ja-JP" sz="2000" dirty="0" smtClean="0">
                <a:solidFill>
                  <a:srgbClr val="FF0000"/>
                </a:solidFill>
              </a:rPr>
              <a:t>2</a:t>
            </a:r>
            <a:r>
              <a:rPr kumimoji="1" lang="ja-JP" altLang="en-US" sz="2000" dirty="0" smtClean="0">
                <a:solidFill>
                  <a:srgbClr val="FF0000"/>
                </a:solidFill>
              </a:rPr>
              <a:t>倍！</a:t>
            </a:r>
          </a:p>
        </p:txBody>
      </p:sp>
    </p:spTree>
    <p:extLst>
      <p:ext uri="{BB962C8B-B14F-4D97-AF65-F5344CB8AC3E}">
        <p14:creationId xmlns:p14="http://schemas.microsoft.com/office/powerpoint/2010/main" val="1217148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44" grpId="0" animBg="1"/>
      <p:bldP spid="7" grpId="0" animBg="1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2872C69-120B-4FBB-9D29-EA0830F453DF}" type="slidenum">
              <a:rPr lang="ja-JP" altLang="en-US" smtClean="0">
                <a:solidFill>
                  <a:srgbClr val="464653"/>
                </a:solidFill>
              </a:rPr>
              <a:pPr>
                <a:defRPr/>
              </a:pPr>
              <a:t>18</a:t>
            </a:fld>
            <a:endParaRPr lang="ja-JP" altLang="en-US" dirty="0">
              <a:solidFill>
                <a:srgbClr val="464653"/>
              </a:solidFill>
            </a:endParaRPr>
          </a:p>
        </p:txBody>
      </p:sp>
      <p:sp>
        <p:nvSpPr>
          <p:cNvPr id="18" name="タイトル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</p:spPr>
        <p:txBody>
          <a:bodyPr/>
          <a:lstStyle/>
          <a:p>
            <a:r>
              <a:rPr kumimoji="1" lang="ja-JP" altLang="en-US" sz="2400" dirty="0" smtClean="0"/>
              <a:t>③「生きがい対応型」デイサービスセンターの設置</a:t>
            </a:r>
            <a:endParaRPr kumimoji="1" lang="ja-JP" altLang="en-US" sz="2400" dirty="0"/>
          </a:p>
        </p:txBody>
      </p:sp>
      <p:sp>
        <p:nvSpPr>
          <p:cNvPr id="10" name="下矢印吹き出し 9"/>
          <p:cNvSpPr/>
          <p:nvPr/>
        </p:nvSpPr>
        <p:spPr>
          <a:xfrm>
            <a:off x="2753112" y="2428350"/>
            <a:ext cx="813033" cy="2014035"/>
          </a:xfrm>
          <a:prstGeom prst="downArrowCallout">
            <a:avLst>
              <a:gd name="adj1" fmla="val 27368"/>
              <a:gd name="adj2" fmla="val 42115"/>
              <a:gd name="adj3" fmla="val 40974"/>
              <a:gd name="adj4" fmla="val 10596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正方形/長方形 1"/>
          <p:cNvSpPr/>
          <p:nvPr/>
        </p:nvSpPr>
        <p:spPr>
          <a:xfrm>
            <a:off x="1501202" y="4442385"/>
            <a:ext cx="3316851" cy="160385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400" i="1" dirty="0" smtClean="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rPr>
              <a:t>暮らしやすさだけでなく</a:t>
            </a:r>
            <a:endParaRPr kumimoji="1" lang="en-US" altLang="ja-JP" sz="2400" i="1" dirty="0" smtClean="0">
              <a:solidFill>
                <a:schemeClr val="tx1"/>
              </a:solidFill>
              <a:latin typeface="HGP創英角ｺﾞｼｯｸUB" pitchFamily="50" charset="-128"/>
              <a:ea typeface="HGP創英角ｺﾞｼｯｸUB" pitchFamily="50" charset="-128"/>
            </a:endParaRPr>
          </a:p>
          <a:p>
            <a:pPr algn="ctr"/>
            <a:r>
              <a:rPr lang="ja-JP" altLang="en-US" sz="2400" i="1" dirty="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rPr>
              <a:t>老後</a:t>
            </a:r>
            <a:r>
              <a:rPr lang="ja-JP" altLang="en-US" sz="2400" i="1" dirty="0" smtClean="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rPr>
              <a:t>の</a:t>
            </a:r>
            <a:r>
              <a:rPr lang="ja-JP" altLang="en-US" sz="2400" i="1" dirty="0" smtClean="0">
                <a:solidFill>
                  <a:srgbClr val="FF0000"/>
                </a:solidFill>
                <a:latin typeface="HGP創英角ｺﾞｼｯｸUB" pitchFamily="50" charset="-128"/>
                <a:ea typeface="HGP創英角ｺﾞｼｯｸUB" pitchFamily="50" charset="-128"/>
              </a:rPr>
              <a:t>「生きがい」</a:t>
            </a:r>
            <a:r>
              <a:rPr lang="ja-JP" altLang="en-US" sz="2400" i="1" dirty="0" smtClean="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rPr>
              <a:t>が</a:t>
            </a:r>
            <a:endParaRPr lang="en-US" altLang="ja-JP" sz="2400" i="1" dirty="0" smtClean="0">
              <a:solidFill>
                <a:schemeClr val="tx1"/>
              </a:solidFill>
              <a:latin typeface="HGP創英角ｺﾞｼｯｸUB" pitchFamily="50" charset="-128"/>
              <a:ea typeface="HGP創英角ｺﾞｼｯｸUB" pitchFamily="50" charset="-128"/>
            </a:endParaRPr>
          </a:p>
          <a:p>
            <a:pPr algn="ctr"/>
            <a:r>
              <a:rPr lang="ja-JP" altLang="en-US" sz="2400" i="1" dirty="0" smtClean="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rPr>
              <a:t>見出せる駅前空間</a:t>
            </a:r>
            <a:endParaRPr kumimoji="1" lang="ja-JP" altLang="en-US" sz="2400" i="1" dirty="0">
              <a:solidFill>
                <a:schemeClr val="tx1"/>
              </a:solidFill>
              <a:latin typeface="HGP創英角ｺﾞｼｯｸUB" pitchFamily="50" charset="-128"/>
              <a:ea typeface="HGP創英角ｺﾞｼｯｸUB" pitchFamily="50" charset="-128"/>
            </a:endParaRPr>
          </a:p>
        </p:txBody>
      </p:sp>
      <p:sp>
        <p:nvSpPr>
          <p:cNvPr id="16" name="角丸四角形吹き出し 15"/>
          <p:cNvSpPr/>
          <p:nvPr/>
        </p:nvSpPr>
        <p:spPr>
          <a:xfrm>
            <a:off x="6442672" y="3557235"/>
            <a:ext cx="1800200" cy="1008112"/>
          </a:xfrm>
          <a:prstGeom prst="wedgeRoundRectCallout">
            <a:avLst>
              <a:gd name="adj1" fmla="val 31153"/>
              <a:gd name="adj2" fmla="val -75664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i="1" dirty="0" smtClean="0">
                <a:solidFill>
                  <a:schemeClr val="tx1"/>
                </a:solidFill>
              </a:rPr>
              <a:t>人生まだまだ</a:t>
            </a:r>
            <a:endParaRPr lang="en-US" altLang="ja-JP" i="1" dirty="0">
              <a:solidFill>
                <a:schemeClr val="tx1"/>
              </a:solidFill>
            </a:endParaRPr>
          </a:p>
          <a:p>
            <a:pPr algn="ctr"/>
            <a:r>
              <a:rPr lang="ja-JP" altLang="en-US" i="1" dirty="0" smtClean="0">
                <a:solidFill>
                  <a:schemeClr val="tx1"/>
                </a:solidFill>
              </a:rPr>
              <a:t>これから</a:t>
            </a:r>
            <a:endParaRPr lang="en-US" altLang="ja-JP" i="1" dirty="0" smtClean="0">
              <a:solidFill>
                <a:schemeClr val="tx1"/>
              </a:solidFill>
            </a:endParaRPr>
          </a:p>
          <a:p>
            <a:pPr algn="ctr"/>
            <a:r>
              <a:rPr lang="ja-JP" altLang="en-US" i="1" dirty="0" smtClean="0">
                <a:solidFill>
                  <a:schemeClr val="tx1"/>
                </a:solidFill>
              </a:rPr>
              <a:t>だっぺ～！</a:t>
            </a:r>
            <a:endParaRPr kumimoji="1" lang="ja-JP" altLang="en-US" i="1" dirty="0">
              <a:solidFill>
                <a:schemeClr val="tx1"/>
              </a:solidFill>
            </a:endParaRPr>
          </a:p>
        </p:txBody>
      </p:sp>
      <p:pic>
        <p:nvPicPr>
          <p:cNvPr id="13" name="Picture 2" descr="H:\～110225\画像\将来像（パワポ用）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3545" y="1289830"/>
            <a:ext cx="2633464" cy="1975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テキスト ボックス 14"/>
          <p:cNvSpPr txBox="1"/>
          <p:nvPr/>
        </p:nvSpPr>
        <p:spPr>
          <a:xfrm>
            <a:off x="1447432" y="6381328"/>
            <a:ext cx="7661072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将来都市像　</a:t>
            </a:r>
            <a:r>
              <a:rPr lang="ja-JP" altLang="en-US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地区別基本構想</a:t>
            </a:r>
            <a:r>
              <a:rPr lang="ja-JP" alt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</a:t>
            </a:r>
            <a:r>
              <a:rPr lang="ja-JP" alt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Gill Sans MT"/>
                <a:ea typeface="ＭＳ Ｐゴシック"/>
              </a:rPr>
              <a:t>重点整備計画</a:t>
            </a:r>
            <a:r>
              <a:rPr lang="ja-JP" alt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</a:t>
            </a:r>
            <a:r>
              <a:rPr lang="ja-JP" altLang="en-US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本マスタープランのまとめ</a:t>
            </a:r>
            <a:endParaRPr lang="ja-JP" altLang="en-US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Gill Sans MT"/>
              <a:ea typeface="ＭＳ Ｐゴシック"/>
            </a:endParaRPr>
          </a:p>
        </p:txBody>
      </p:sp>
      <p:sp>
        <p:nvSpPr>
          <p:cNvPr id="7" name="角丸四角形 6"/>
          <p:cNvSpPr/>
          <p:nvPr/>
        </p:nvSpPr>
        <p:spPr>
          <a:xfrm>
            <a:off x="539552" y="2060848"/>
            <a:ext cx="2592288" cy="953885"/>
          </a:xfrm>
          <a:prstGeom prst="roundRect">
            <a:avLst>
              <a:gd name="adj" fmla="val 50000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ja-JP" altLang="en-US" sz="2000" dirty="0">
                <a:solidFill>
                  <a:schemeClr val="tx1"/>
                </a:solidFill>
              </a:rPr>
              <a:t>車がなくても</a:t>
            </a:r>
            <a:r>
              <a:rPr lang="ja-JP" altLang="en-US" sz="2000" dirty="0" smtClean="0">
                <a:solidFill>
                  <a:schemeClr val="tx1"/>
                </a:solidFill>
              </a:rPr>
              <a:t>便利な</a:t>
            </a:r>
            <a:endParaRPr lang="en-US" altLang="ja-JP" sz="2000" dirty="0" smtClean="0">
              <a:solidFill>
                <a:schemeClr val="tx1"/>
              </a:solidFill>
            </a:endParaRPr>
          </a:p>
          <a:p>
            <a:pPr algn="ctr"/>
            <a:r>
              <a:rPr lang="ja-JP" altLang="en-US" sz="2000" dirty="0" smtClean="0">
                <a:solidFill>
                  <a:schemeClr val="tx1"/>
                </a:solidFill>
              </a:rPr>
              <a:t>暮らし</a:t>
            </a:r>
            <a:r>
              <a:rPr lang="ja-JP" altLang="en-US" sz="2000" dirty="0">
                <a:solidFill>
                  <a:schemeClr val="tx1"/>
                </a:solidFill>
              </a:rPr>
              <a:t>ができる</a:t>
            </a:r>
            <a:endParaRPr lang="en-US" altLang="ja-JP" sz="2000" dirty="0">
              <a:solidFill>
                <a:schemeClr val="tx1"/>
              </a:solidFill>
            </a:endParaRPr>
          </a:p>
          <a:p>
            <a:pPr algn="ctr"/>
            <a:r>
              <a:rPr lang="ja-JP" altLang="en-US" sz="2000" dirty="0">
                <a:solidFill>
                  <a:schemeClr val="tx1"/>
                </a:solidFill>
              </a:rPr>
              <a:t>駅前</a:t>
            </a:r>
            <a:endParaRPr kumimoji="1" lang="ja-JP" altLang="en-US" sz="2000" dirty="0"/>
          </a:p>
        </p:txBody>
      </p:sp>
      <p:sp>
        <p:nvSpPr>
          <p:cNvPr id="17" name="角丸四角形 16"/>
          <p:cNvSpPr/>
          <p:nvPr/>
        </p:nvSpPr>
        <p:spPr>
          <a:xfrm>
            <a:off x="3203847" y="2060848"/>
            <a:ext cx="2592288" cy="953885"/>
          </a:xfrm>
          <a:prstGeom prst="roundRect">
            <a:avLst>
              <a:gd name="adj" fmla="val 50000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ja-JP" altLang="en-US" sz="2000" dirty="0">
                <a:solidFill>
                  <a:schemeClr val="tx1"/>
                </a:solidFill>
              </a:rPr>
              <a:t>商業・福祉施設に</a:t>
            </a:r>
            <a:endParaRPr lang="en-US" altLang="ja-JP" sz="2000" dirty="0">
              <a:solidFill>
                <a:schemeClr val="tx1"/>
              </a:solidFill>
            </a:endParaRPr>
          </a:p>
          <a:p>
            <a:pPr algn="ctr"/>
            <a:r>
              <a:rPr lang="ja-JP" altLang="en-US" sz="2000" dirty="0">
                <a:solidFill>
                  <a:schemeClr val="tx1"/>
                </a:solidFill>
              </a:rPr>
              <a:t>気軽に立ち寄れる</a:t>
            </a:r>
            <a:endParaRPr lang="en-US" altLang="ja-JP" sz="2000" dirty="0">
              <a:solidFill>
                <a:schemeClr val="tx1"/>
              </a:solidFill>
            </a:endParaRPr>
          </a:p>
          <a:p>
            <a:pPr algn="ctr"/>
            <a:r>
              <a:rPr lang="ja-JP" altLang="en-US" sz="2000" dirty="0">
                <a:solidFill>
                  <a:schemeClr val="tx1"/>
                </a:solidFill>
              </a:rPr>
              <a:t>駅前</a:t>
            </a:r>
          </a:p>
        </p:txBody>
      </p:sp>
      <p:sp>
        <p:nvSpPr>
          <p:cNvPr id="9" name="角丸四角形 8"/>
          <p:cNvSpPr/>
          <p:nvPr/>
        </p:nvSpPr>
        <p:spPr>
          <a:xfrm>
            <a:off x="1561821" y="3228182"/>
            <a:ext cx="3195613" cy="658107"/>
          </a:xfrm>
          <a:prstGeom prst="roundRect">
            <a:avLst/>
          </a:prstGeom>
          <a:solidFill>
            <a:srgbClr val="00B0F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ja-JP" altLang="en-US" sz="2400" b="1" dirty="0">
                <a:solidFill>
                  <a:schemeClr val="tx1"/>
                </a:solidFill>
              </a:rPr>
              <a:t>高齢者が駅前に集う</a:t>
            </a:r>
          </a:p>
        </p:txBody>
      </p:sp>
      <p:sp>
        <p:nvSpPr>
          <p:cNvPr id="19" name="コンテンツ プレースホルダー 2"/>
          <p:cNvSpPr>
            <a:spLocks noGrp="1"/>
          </p:cNvSpPr>
          <p:nvPr>
            <p:ph sz="quarter" idx="1"/>
          </p:nvPr>
        </p:nvSpPr>
        <p:spPr>
          <a:xfrm>
            <a:off x="395536" y="1268760"/>
            <a:ext cx="8291264" cy="4888200"/>
          </a:xfrm>
        </p:spPr>
        <p:txBody>
          <a:bodyPr/>
          <a:lstStyle/>
          <a:p>
            <a:r>
              <a:rPr kumimoji="1" lang="ja-JP" altLang="en-US" dirty="0" smtClean="0"/>
              <a:t>目指す理想像</a:t>
            </a:r>
            <a:endParaRPr kumimoji="1" lang="en-US" altLang="ja-JP" dirty="0" smtClean="0"/>
          </a:p>
        </p:txBody>
      </p:sp>
      <p:sp>
        <p:nvSpPr>
          <p:cNvPr id="14" name="タイトル 1"/>
          <p:cNvSpPr txBox="1">
            <a:spLocks/>
          </p:cNvSpPr>
          <p:nvPr/>
        </p:nvSpPr>
        <p:spPr bwMode="auto">
          <a:xfrm>
            <a:off x="539552" y="-11845"/>
            <a:ext cx="3664024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kumimoji="1" sz="3200" kern="1200">
                <a:solidFill>
                  <a:schemeClr val="tx2"/>
                </a:solidFill>
                <a:latin typeface="+mj-lt"/>
                <a:ea typeface="+mj-ea"/>
                <a:cs typeface="HG明朝E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9pPr>
          </a:lstStyle>
          <a:p>
            <a:r>
              <a:rPr lang="ja-JP" altLang="en-US" sz="1800" dirty="0">
                <a:solidFill>
                  <a:srgbClr val="CC7900"/>
                </a:solidFill>
              </a:rPr>
              <a:t>荒川沖</a:t>
            </a:r>
            <a:r>
              <a:rPr lang="ja-JP" altLang="en-US" sz="1800" dirty="0" smtClean="0">
                <a:solidFill>
                  <a:srgbClr val="CC7900"/>
                </a:solidFill>
              </a:rPr>
              <a:t>駅周辺</a:t>
            </a:r>
            <a:r>
              <a:rPr lang="ja-JP" altLang="en-US" sz="1800" dirty="0">
                <a:solidFill>
                  <a:srgbClr val="CC7900"/>
                </a:solidFill>
              </a:rPr>
              <a:t>の核</a:t>
            </a:r>
          </a:p>
        </p:txBody>
      </p:sp>
      <p:sp>
        <p:nvSpPr>
          <p:cNvPr id="6" name="左矢印吹き出し 5"/>
          <p:cNvSpPr/>
          <p:nvPr/>
        </p:nvSpPr>
        <p:spPr>
          <a:xfrm>
            <a:off x="4818053" y="5013176"/>
            <a:ext cx="2952328" cy="889052"/>
          </a:xfrm>
          <a:prstGeom prst="leftArrowCallout">
            <a:avLst>
              <a:gd name="adj1" fmla="val 25000"/>
              <a:gd name="adj2" fmla="val 26808"/>
              <a:gd name="adj3" fmla="val 40125"/>
              <a:gd name="adj4" fmla="val 82939"/>
            </a:avLst>
          </a:prstGeom>
          <a:solidFill>
            <a:srgbClr val="FFC5C6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b="1" dirty="0" smtClean="0">
                <a:solidFill>
                  <a:schemeClr val="tx1"/>
                </a:solidFill>
              </a:rPr>
              <a:t>駅前に</a:t>
            </a:r>
            <a:endParaRPr kumimoji="1" lang="en-US" altLang="ja-JP" b="1" dirty="0" smtClean="0">
              <a:solidFill>
                <a:schemeClr val="tx1"/>
              </a:solidFill>
            </a:endParaRPr>
          </a:p>
          <a:p>
            <a:pPr algn="ctr"/>
            <a:r>
              <a:rPr lang="ja-JP" altLang="en-US" b="1" dirty="0" smtClean="0">
                <a:solidFill>
                  <a:schemeClr val="tx1"/>
                </a:solidFill>
              </a:rPr>
              <a:t>デイサービス施設を</a:t>
            </a:r>
            <a:endParaRPr lang="en-US" altLang="ja-JP" b="1" dirty="0" smtClean="0">
              <a:solidFill>
                <a:schemeClr val="tx1"/>
              </a:solidFill>
            </a:endParaRPr>
          </a:p>
          <a:p>
            <a:pPr algn="ctr"/>
            <a:r>
              <a:rPr kumimoji="1" lang="ja-JP" altLang="en-US" b="1" dirty="0">
                <a:solidFill>
                  <a:schemeClr val="tx1"/>
                </a:solidFill>
              </a:rPr>
              <a:t>設置</a:t>
            </a:r>
          </a:p>
        </p:txBody>
      </p:sp>
    </p:spTree>
    <p:extLst>
      <p:ext uri="{BB962C8B-B14F-4D97-AF65-F5344CB8AC3E}">
        <p14:creationId xmlns:p14="http://schemas.microsoft.com/office/powerpoint/2010/main" val="2891754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 animBg="1"/>
      <p:bldP spid="16" grpId="0" animBg="1"/>
      <p:bldP spid="9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コンテンツ プレースホルダー 2"/>
          <p:cNvSpPr txBox="1">
            <a:spLocks/>
          </p:cNvSpPr>
          <p:nvPr/>
        </p:nvSpPr>
        <p:spPr bwMode="auto">
          <a:xfrm>
            <a:off x="457200" y="1231214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273050" indent="-273050" algn="l" rtl="0" fontAlgn="base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3" pitchFamily="18" charset="2"/>
              <a:buChar char=""/>
              <a:defRPr kumimoji="1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7688" indent="-273050" algn="l" rtl="0" fontAlgn="base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6000"/>
              <a:buFont typeface="Wingdings 3" pitchFamily="18" charset="2"/>
              <a:buChar char=""/>
              <a:defRPr kumimoji="1" sz="23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22325" indent="-228600" algn="l" rtl="0" fontAlgn="base">
              <a:spcBef>
                <a:spcPts val="500"/>
              </a:spcBef>
              <a:spcAft>
                <a:spcPct val="0"/>
              </a:spcAft>
              <a:buClr>
                <a:srgbClr val="BCBCBC"/>
              </a:buClr>
              <a:buSzPct val="76000"/>
              <a:buFont typeface="Wingdings 3" pitchFamily="18" charset="2"/>
              <a:buChar char="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6963" indent="-228600" algn="l" rtl="0" fontAlgn="base">
              <a:spcBef>
                <a:spcPts val="400"/>
              </a:spcBef>
              <a:spcAft>
                <a:spcPct val="0"/>
              </a:spcAft>
              <a:buClr>
                <a:srgbClr val="8BA2B4"/>
              </a:buClr>
              <a:buSzPct val="70000"/>
              <a:buFont typeface="Wingdings" pitchFamily="2" charset="2"/>
              <a:buChar char="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fontAlgn="base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45920" indent="-182880" algn="l" rtl="0" eaLnBrk="1" latinLnBrk="0" hangingPunct="1">
              <a:spcBef>
                <a:spcPts val="300"/>
              </a:spcBef>
              <a:buClr>
                <a:srgbClr val="9FB8CD">
                  <a:shade val="75000"/>
                </a:srgbClr>
              </a:buClr>
              <a:buSzPct val="75000"/>
              <a:buFont typeface="Wingdings 3"/>
              <a:buChar char=""/>
              <a:defRPr kumimoji="1" lang="en-US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rgbClr val="727CA3">
                  <a:shade val="75000"/>
                </a:srgbClr>
              </a:buClr>
              <a:buSzPct val="75000"/>
              <a:buFont typeface="Wingdings 3"/>
              <a:buChar char=""/>
              <a:defRPr kumimoji="1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11680" indent="-182880" algn="l" rtl="0" eaLnBrk="1" latinLnBrk="0" hangingPunct="1">
              <a:spcBef>
                <a:spcPts val="300"/>
              </a:spcBef>
              <a:buClr>
                <a:prstClr val="white">
                  <a:shade val="50000"/>
                </a:prstClr>
              </a:buClr>
              <a:buSzPct val="75000"/>
              <a:buFont typeface="Wingdings 3"/>
              <a:buChar char=""/>
              <a:defRPr kumimoji="1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94560" indent="-182880" algn="l" rtl="0" eaLnBrk="1" latinLnBrk="0" hangingPunct="1">
              <a:spcBef>
                <a:spcPts val="300"/>
              </a:spcBef>
              <a:buClr>
                <a:srgbClr val="9FB8CD"/>
              </a:buClr>
              <a:buSzPct val="75000"/>
              <a:buFont typeface="Wingdings 3"/>
              <a:buChar char=""/>
              <a:defRPr kumimoji="1"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727CA3"/>
              </a:buClr>
            </a:pPr>
            <a:r>
              <a:rPr lang="ja-JP" altLang="en-US" sz="2400" dirty="0" smtClean="0">
                <a:solidFill>
                  <a:prstClr val="black"/>
                </a:solidFill>
              </a:rPr>
              <a:t>生きがい対応型デイサービス施設「通りゃ</a:t>
            </a:r>
            <a:r>
              <a:rPr lang="ja-JP" altLang="en-US" sz="2400" dirty="0" err="1" smtClean="0">
                <a:solidFill>
                  <a:prstClr val="black"/>
                </a:solidFill>
              </a:rPr>
              <a:t>んせ</a:t>
            </a:r>
            <a:r>
              <a:rPr lang="ja-JP" altLang="en-US" sz="2400" dirty="0" smtClean="0">
                <a:solidFill>
                  <a:prstClr val="black"/>
                </a:solidFill>
              </a:rPr>
              <a:t>」</a:t>
            </a:r>
            <a:r>
              <a:rPr lang="en-US" altLang="ja-JP" sz="2400" dirty="0" smtClean="0">
                <a:solidFill>
                  <a:prstClr val="black"/>
                </a:solidFill>
              </a:rPr>
              <a:t/>
            </a:r>
            <a:br>
              <a:rPr lang="en-US" altLang="ja-JP" sz="2400" dirty="0" smtClean="0">
                <a:solidFill>
                  <a:prstClr val="black"/>
                </a:solidFill>
              </a:rPr>
            </a:br>
            <a:r>
              <a:rPr lang="ja-JP" altLang="en-US" sz="2400" dirty="0" smtClean="0">
                <a:solidFill>
                  <a:prstClr val="black"/>
                </a:solidFill>
              </a:rPr>
              <a:t>→日単位で様々な行事を実施</a:t>
            </a:r>
            <a:r>
              <a:rPr lang="en-US" altLang="ja-JP" sz="2400" dirty="0" smtClean="0">
                <a:solidFill>
                  <a:prstClr val="black"/>
                </a:solidFill>
              </a:rPr>
              <a:t/>
            </a:r>
            <a:br>
              <a:rPr lang="en-US" altLang="ja-JP" sz="2400" dirty="0" smtClean="0">
                <a:solidFill>
                  <a:prstClr val="black"/>
                </a:solidFill>
              </a:rPr>
            </a:br>
            <a:endParaRPr lang="en-US" altLang="ja-JP" sz="2400" dirty="0">
              <a:solidFill>
                <a:prstClr val="black"/>
              </a:solidFill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2872C69-120B-4FBB-9D29-EA0830F453DF}" type="slidenum">
              <a:rPr lang="ja-JP" altLang="en-US" smtClean="0">
                <a:solidFill>
                  <a:srgbClr val="464653"/>
                </a:solidFill>
              </a:rPr>
              <a:pPr>
                <a:defRPr/>
              </a:pPr>
              <a:t>19</a:t>
            </a:fld>
            <a:endParaRPr lang="ja-JP" altLang="en-US">
              <a:solidFill>
                <a:srgbClr val="464653"/>
              </a:solidFill>
            </a:endParaRPr>
          </a:p>
        </p:txBody>
      </p:sp>
      <p:sp>
        <p:nvSpPr>
          <p:cNvPr id="21" name="タイトル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</p:spPr>
        <p:txBody>
          <a:bodyPr/>
          <a:lstStyle/>
          <a:p>
            <a:r>
              <a:rPr lang="ja-JP" altLang="en-US" sz="2400" dirty="0" smtClean="0"/>
              <a:t>③「生きがい対応型」デイサービスセンターの設置</a:t>
            </a:r>
            <a:endParaRPr kumimoji="1" lang="ja-JP" altLang="en-US" sz="2400" dirty="0"/>
          </a:p>
        </p:txBody>
      </p:sp>
      <p:pic>
        <p:nvPicPr>
          <p:cNvPr id="5122" name="Picture 2" descr="G:\MP策定実習\～110225\画像\通りゃんせ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4230" y="1916832"/>
            <a:ext cx="2720194" cy="2040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テキスト ボックス 11"/>
          <p:cNvSpPr txBox="1"/>
          <p:nvPr/>
        </p:nvSpPr>
        <p:spPr>
          <a:xfrm>
            <a:off x="1447432" y="6381328"/>
            <a:ext cx="7661072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将来都市像　</a:t>
            </a:r>
            <a:r>
              <a:rPr lang="ja-JP" altLang="en-US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地区別基本構想</a:t>
            </a:r>
            <a:r>
              <a:rPr lang="ja-JP" alt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</a:t>
            </a:r>
            <a:r>
              <a:rPr lang="ja-JP" alt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Gill Sans MT"/>
                <a:ea typeface="ＭＳ Ｐゴシック"/>
              </a:rPr>
              <a:t>重点整備計画</a:t>
            </a:r>
            <a:r>
              <a:rPr lang="ja-JP" alt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</a:t>
            </a:r>
            <a:r>
              <a:rPr lang="ja-JP" altLang="en-US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本マスタープランのまとめ</a:t>
            </a:r>
            <a:endParaRPr lang="ja-JP" altLang="en-US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Gill Sans MT"/>
              <a:ea typeface="ＭＳ Ｐゴシック"/>
            </a:endParaRPr>
          </a:p>
        </p:txBody>
      </p:sp>
      <p:sp>
        <p:nvSpPr>
          <p:cNvPr id="13" name="タイトル 1"/>
          <p:cNvSpPr txBox="1">
            <a:spLocks/>
          </p:cNvSpPr>
          <p:nvPr/>
        </p:nvSpPr>
        <p:spPr bwMode="auto">
          <a:xfrm>
            <a:off x="539552" y="-11845"/>
            <a:ext cx="3664024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kumimoji="1" sz="3200" kern="1200">
                <a:solidFill>
                  <a:schemeClr val="tx2"/>
                </a:solidFill>
                <a:latin typeface="+mj-lt"/>
                <a:ea typeface="+mj-ea"/>
                <a:cs typeface="HG明朝E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9pPr>
          </a:lstStyle>
          <a:p>
            <a:r>
              <a:rPr lang="ja-JP" altLang="en-US" sz="1800" dirty="0">
                <a:solidFill>
                  <a:srgbClr val="CC7900"/>
                </a:solidFill>
              </a:rPr>
              <a:t>荒川沖</a:t>
            </a:r>
            <a:r>
              <a:rPr lang="ja-JP" altLang="en-US" sz="1800" dirty="0" smtClean="0">
                <a:solidFill>
                  <a:srgbClr val="CC7900"/>
                </a:solidFill>
              </a:rPr>
              <a:t>駅周辺</a:t>
            </a:r>
            <a:r>
              <a:rPr lang="ja-JP" altLang="en-US" sz="1800" dirty="0">
                <a:solidFill>
                  <a:srgbClr val="CC7900"/>
                </a:solidFill>
              </a:rPr>
              <a:t>の核</a:t>
            </a:r>
          </a:p>
        </p:txBody>
      </p:sp>
      <p:sp>
        <p:nvSpPr>
          <p:cNvPr id="15" name="Line 154"/>
          <p:cNvSpPr>
            <a:spLocks noChangeShapeType="1"/>
          </p:cNvSpPr>
          <p:nvPr/>
        </p:nvSpPr>
        <p:spPr bwMode="auto">
          <a:xfrm>
            <a:off x="8243888" y="8410575"/>
            <a:ext cx="0" cy="5810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16" name="Line 171"/>
          <p:cNvSpPr>
            <a:spLocks noChangeShapeType="1"/>
          </p:cNvSpPr>
          <p:nvPr/>
        </p:nvSpPr>
        <p:spPr bwMode="auto">
          <a:xfrm>
            <a:off x="8243888" y="7505700"/>
            <a:ext cx="9525" cy="1524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19" name="Line 174"/>
          <p:cNvSpPr>
            <a:spLocks noChangeShapeType="1"/>
          </p:cNvSpPr>
          <p:nvPr/>
        </p:nvSpPr>
        <p:spPr bwMode="auto">
          <a:xfrm flipV="1">
            <a:off x="9444038" y="8648700"/>
            <a:ext cx="0" cy="2000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22" name="Line 168"/>
          <p:cNvSpPr>
            <a:spLocks noChangeShapeType="1"/>
          </p:cNvSpPr>
          <p:nvPr/>
        </p:nvSpPr>
        <p:spPr bwMode="auto">
          <a:xfrm flipH="1" flipV="1">
            <a:off x="4938713" y="10353675"/>
            <a:ext cx="38100" cy="85725"/>
          </a:xfrm>
          <a:prstGeom prst="line">
            <a:avLst/>
          </a:prstGeom>
          <a:noFill/>
          <a:ln w="9525">
            <a:solidFill>
              <a:srgbClr val="00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23" name="Line 171"/>
          <p:cNvSpPr>
            <a:spLocks noChangeShapeType="1"/>
          </p:cNvSpPr>
          <p:nvPr/>
        </p:nvSpPr>
        <p:spPr bwMode="auto">
          <a:xfrm>
            <a:off x="8243888" y="10934700"/>
            <a:ext cx="9525" cy="1524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8" name="角丸四角形吹き出し 7"/>
          <p:cNvSpPr/>
          <p:nvPr/>
        </p:nvSpPr>
        <p:spPr>
          <a:xfrm>
            <a:off x="971600" y="2276872"/>
            <a:ext cx="4176464" cy="1152128"/>
          </a:xfrm>
          <a:prstGeom prst="wedgeRoundRectCallout">
            <a:avLst>
              <a:gd name="adj1" fmla="val 34378"/>
              <a:gd name="adj2" fmla="val 111672"/>
              <a:gd name="adj3" fmla="val 16667"/>
            </a:avLst>
          </a:prstGeom>
          <a:solidFill>
            <a:srgbClr val="FFC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400" dirty="0" smtClean="0">
                <a:solidFill>
                  <a:schemeClr val="tx1"/>
                </a:solidFill>
              </a:rPr>
              <a:t>多種</a:t>
            </a:r>
            <a:r>
              <a:rPr lang="ja-JP" altLang="en-US" sz="2400" dirty="0">
                <a:solidFill>
                  <a:schemeClr val="tx1"/>
                </a:solidFill>
              </a:rPr>
              <a:t>の</a:t>
            </a:r>
            <a:r>
              <a:rPr kumimoji="1" lang="ja-JP" altLang="en-US" sz="2400" dirty="0" smtClean="0">
                <a:solidFill>
                  <a:schemeClr val="tx1"/>
                </a:solidFill>
              </a:rPr>
              <a:t>講座・趣味活動などの</a:t>
            </a:r>
            <a:endParaRPr kumimoji="1" lang="en-US" altLang="ja-JP" sz="2400" dirty="0" smtClean="0">
              <a:solidFill>
                <a:schemeClr val="tx1"/>
              </a:solidFill>
            </a:endParaRPr>
          </a:p>
          <a:p>
            <a:pPr algn="ctr"/>
            <a:r>
              <a:rPr lang="ja-JP" altLang="en-US" sz="2400" dirty="0">
                <a:solidFill>
                  <a:schemeClr val="tx1"/>
                </a:solidFill>
              </a:rPr>
              <a:t>サービス</a:t>
            </a:r>
            <a:r>
              <a:rPr lang="ja-JP" altLang="en-US" sz="2400" dirty="0" smtClean="0">
                <a:solidFill>
                  <a:schemeClr val="tx1"/>
                </a:solidFill>
              </a:rPr>
              <a:t>を</a:t>
            </a:r>
            <a:r>
              <a:rPr lang="ja-JP" altLang="en-US" sz="2400" dirty="0">
                <a:solidFill>
                  <a:schemeClr val="tx1"/>
                </a:solidFill>
              </a:rPr>
              <a:t>提供</a:t>
            </a:r>
            <a:endParaRPr kumimoji="1" lang="ja-JP" altLang="en-US" sz="2400" dirty="0">
              <a:solidFill>
                <a:schemeClr val="tx1"/>
              </a:solidFill>
            </a:endParaRPr>
          </a:p>
        </p:txBody>
      </p:sp>
      <p:sp>
        <p:nvSpPr>
          <p:cNvPr id="29" name="角丸四角形吹き出し 28"/>
          <p:cNvSpPr/>
          <p:nvPr/>
        </p:nvSpPr>
        <p:spPr>
          <a:xfrm>
            <a:off x="971600" y="2276872"/>
            <a:ext cx="4176464" cy="1152128"/>
          </a:xfrm>
          <a:prstGeom prst="wedgeRoundRectCallout">
            <a:avLst>
              <a:gd name="adj1" fmla="val 34378"/>
              <a:gd name="adj2" fmla="val 111672"/>
              <a:gd name="adj3" fmla="val 16667"/>
            </a:avLst>
          </a:prstGeom>
          <a:solidFill>
            <a:srgbClr val="FFC5C6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 smtClean="0">
                <a:solidFill>
                  <a:schemeClr val="tx1"/>
                </a:solidFill>
              </a:rPr>
              <a:t>高齢者に「</a:t>
            </a:r>
            <a:r>
              <a:rPr kumimoji="1" lang="ja-JP" altLang="en-US" sz="2400" i="1" dirty="0" smtClean="0">
                <a:solidFill>
                  <a:srgbClr val="00B050"/>
                </a:solidFill>
                <a:latin typeface="HGP創英角ﾎﾟｯﾌﾟ体" pitchFamily="50" charset="-128"/>
                <a:ea typeface="HGP創英角ﾎﾟｯﾌﾟ体" pitchFamily="50" charset="-128"/>
              </a:rPr>
              <a:t>楽しみ</a:t>
            </a:r>
            <a:r>
              <a:rPr kumimoji="1" lang="ja-JP" altLang="en-US" sz="2400" dirty="0" smtClean="0">
                <a:solidFill>
                  <a:schemeClr val="tx1"/>
                </a:solidFill>
              </a:rPr>
              <a:t>」「</a:t>
            </a:r>
            <a:r>
              <a:rPr kumimoji="1" lang="ja-JP" altLang="en-US" sz="2400" i="1" dirty="0" smtClean="0">
                <a:solidFill>
                  <a:srgbClr val="00B050"/>
                </a:solidFill>
                <a:latin typeface="HGP創英角ﾎﾟｯﾌﾟ体" pitchFamily="50" charset="-128"/>
                <a:ea typeface="HGP創英角ﾎﾟｯﾌﾟ体" pitchFamily="50" charset="-128"/>
              </a:rPr>
              <a:t>生きがい</a:t>
            </a:r>
            <a:r>
              <a:rPr kumimoji="1" lang="ja-JP" altLang="en-US" sz="2400" dirty="0" smtClean="0">
                <a:solidFill>
                  <a:schemeClr val="tx1"/>
                </a:solidFill>
              </a:rPr>
              <a:t>」</a:t>
            </a:r>
            <a:endParaRPr kumimoji="1" lang="en-US" altLang="ja-JP" sz="2400" dirty="0" smtClean="0">
              <a:solidFill>
                <a:schemeClr val="tx1"/>
              </a:solidFill>
            </a:endParaRPr>
          </a:p>
          <a:p>
            <a:pPr algn="ctr"/>
            <a:r>
              <a:rPr lang="ja-JP" altLang="en-US" sz="2400" dirty="0" err="1" smtClean="0">
                <a:solidFill>
                  <a:schemeClr val="tx1"/>
                </a:solidFill>
              </a:rPr>
              <a:t>を提</a:t>
            </a:r>
            <a:r>
              <a:rPr lang="ja-JP" altLang="en-US" sz="2400" dirty="0" smtClean="0">
                <a:solidFill>
                  <a:schemeClr val="tx1"/>
                </a:solidFill>
              </a:rPr>
              <a:t>供している場</a:t>
            </a:r>
            <a:endParaRPr kumimoji="1" lang="ja-JP" altLang="en-US" sz="2400" dirty="0">
              <a:solidFill>
                <a:schemeClr val="tx1"/>
              </a:solidFill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4203576" y="5949280"/>
            <a:ext cx="4290848" cy="360040"/>
          </a:xfrm>
          <a:prstGeom prst="rect">
            <a:avLst/>
          </a:prstGeom>
        </p:spPr>
        <p:txBody>
          <a:bodyPr vert="horz" wrap="square" rtlCol="0">
            <a:noAutofit/>
          </a:bodyPr>
          <a:lstStyle/>
          <a:p>
            <a:r>
              <a:rPr kumimoji="1" lang="ja-JP" altLang="en-US" dirty="0" smtClean="0"/>
              <a:t>表：「通りゃ</a:t>
            </a:r>
            <a:r>
              <a:rPr kumimoji="1" lang="ja-JP" altLang="en-US" dirty="0" err="1" smtClean="0"/>
              <a:t>んせ</a:t>
            </a:r>
            <a:r>
              <a:rPr kumimoji="1" lang="ja-JP" altLang="en-US" dirty="0" smtClean="0"/>
              <a:t>」今年</a:t>
            </a:r>
            <a:r>
              <a:rPr kumimoji="1" lang="en-US" altLang="ja-JP" dirty="0" smtClean="0"/>
              <a:t>2</a:t>
            </a:r>
            <a:r>
              <a:rPr kumimoji="1" lang="ja-JP" altLang="en-US" dirty="0" smtClean="0"/>
              <a:t>月のスケジュール</a:t>
            </a:r>
          </a:p>
        </p:txBody>
      </p:sp>
      <p:pic>
        <p:nvPicPr>
          <p:cNvPr id="8206" name="Picture 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874" y="4221572"/>
            <a:ext cx="7718251" cy="17490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81685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タイトル 1"/>
          <p:cNvSpPr>
            <a:spLocks noGrp="1"/>
          </p:cNvSpPr>
          <p:nvPr>
            <p:ph type="title"/>
          </p:nvPr>
        </p:nvSpPr>
        <p:spPr>
          <a:xfrm>
            <a:off x="395536" y="0"/>
            <a:ext cx="7499350" cy="1143000"/>
          </a:xfrm>
        </p:spPr>
        <p:txBody>
          <a:bodyPr/>
          <a:lstStyle/>
          <a:p>
            <a:r>
              <a:rPr lang="ja-JP" altLang="en-US" sz="4000" dirty="0" smtClean="0"/>
              <a:t>発表内容</a:t>
            </a: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2102644" y="1988840"/>
            <a:ext cx="4864100" cy="52253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2800" dirty="0" smtClean="0"/>
              <a:t>将来</a:t>
            </a:r>
            <a:r>
              <a:rPr lang="ja-JP" altLang="en-US" sz="2800" dirty="0"/>
              <a:t>都市像</a:t>
            </a: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2099956" y="4525335"/>
            <a:ext cx="4864100" cy="52253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2800" dirty="0" smtClean="0"/>
              <a:t>本マスタープランのまとめ</a:t>
            </a:r>
            <a:endParaRPr lang="ja-JP" altLang="en-US" sz="2800" dirty="0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2112963" y="2832028"/>
            <a:ext cx="4864100" cy="5239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2800" dirty="0" smtClean="0"/>
              <a:t>地区別基本構想</a:t>
            </a:r>
            <a:endParaRPr lang="ja-JP" altLang="en-US" sz="2800" dirty="0"/>
          </a:p>
        </p:txBody>
      </p:sp>
      <p:sp>
        <p:nvSpPr>
          <p:cNvPr id="13" name="下矢印 12"/>
          <p:cNvSpPr/>
          <p:nvPr/>
        </p:nvSpPr>
        <p:spPr>
          <a:xfrm>
            <a:off x="4363244" y="2568398"/>
            <a:ext cx="358775" cy="21273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/>
          </a:p>
        </p:txBody>
      </p:sp>
      <p:sp>
        <p:nvSpPr>
          <p:cNvPr id="14" name="下矢印 13"/>
          <p:cNvSpPr/>
          <p:nvPr/>
        </p:nvSpPr>
        <p:spPr>
          <a:xfrm>
            <a:off x="4364832" y="3420187"/>
            <a:ext cx="360362" cy="21273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/>
          </a:p>
        </p:txBody>
      </p:sp>
      <p:sp>
        <p:nvSpPr>
          <p:cNvPr id="15" name="下矢印 14"/>
          <p:cNvSpPr/>
          <p:nvPr/>
        </p:nvSpPr>
        <p:spPr>
          <a:xfrm>
            <a:off x="4353719" y="4277080"/>
            <a:ext cx="360363" cy="2111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/>
          </a:p>
        </p:txBody>
      </p:sp>
      <p:sp>
        <p:nvSpPr>
          <p:cNvPr id="41997" name="スライド番号プレースホルダー 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4CC1373-76C2-475C-8C44-AE1FCB654B52}" type="slidenum">
              <a:rPr lang="ja-JP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 altLang="ja-JP"/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2112963" y="3676678"/>
            <a:ext cx="4864100" cy="52253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2800" dirty="0"/>
              <a:t>重点整備計画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H:\～110225\画像\地図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492896"/>
            <a:ext cx="3905250" cy="3038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正方形/長方形 5"/>
          <p:cNvSpPr/>
          <p:nvPr/>
        </p:nvSpPr>
        <p:spPr>
          <a:xfrm>
            <a:off x="4355976" y="5710396"/>
            <a:ext cx="3888432" cy="57997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400" dirty="0" smtClean="0">
                <a:solidFill>
                  <a:srgbClr val="0000FF"/>
                </a:solidFill>
              </a:rPr>
              <a:t>十分なスペース</a:t>
            </a:r>
            <a:r>
              <a:rPr lang="ja-JP" altLang="en-US" sz="2400" dirty="0" smtClean="0">
                <a:solidFill>
                  <a:srgbClr val="0000FF"/>
                </a:solidFill>
              </a:rPr>
              <a:t>を確保</a:t>
            </a:r>
            <a:r>
              <a:rPr lang="ja-JP" altLang="en-US" sz="2400" dirty="0">
                <a:solidFill>
                  <a:srgbClr val="0000FF"/>
                </a:solidFill>
              </a:rPr>
              <a:t>できる</a:t>
            </a:r>
            <a:endParaRPr lang="ja-JP" altLang="en-US" sz="2400" dirty="0" smtClean="0">
              <a:solidFill>
                <a:srgbClr val="0000FF"/>
              </a:solidFill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kumimoji="1" lang="ja-JP" altLang="en-US" dirty="0" smtClean="0"/>
              <a:t>荒川沖駅前マンション「さらさ」</a:t>
            </a:r>
            <a:r>
              <a:rPr kumimoji="1" lang="en-US" altLang="ja-JP" dirty="0" smtClean="0"/>
              <a:t>1F</a:t>
            </a:r>
            <a:r>
              <a:rPr kumimoji="1" lang="ja-JP" altLang="en-US" dirty="0" smtClean="0"/>
              <a:t>を高齢者向け</a:t>
            </a:r>
            <a:r>
              <a:rPr kumimoji="1" lang="en-US" altLang="ja-JP" dirty="0" smtClean="0"/>
              <a:t/>
            </a:r>
            <a:br>
              <a:rPr kumimoji="1" lang="en-US" altLang="ja-JP" dirty="0" smtClean="0"/>
            </a:br>
            <a:r>
              <a:rPr kumimoji="1" lang="ja-JP" altLang="en-US" dirty="0" smtClean="0"/>
              <a:t>生きがい対応型デイサービス施設に改修</a:t>
            </a:r>
            <a:endParaRPr kumimoji="1" lang="en-US" altLang="ja-JP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2872C69-120B-4FBB-9D29-EA0830F453DF}" type="slidenum">
              <a:rPr lang="ja-JP" altLang="en-US" smtClean="0">
                <a:solidFill>
                  <a:srgbClr val="464653"/>
                </a:solidFill>
              </a:rPr>
              <a:pPr>
                <a:defRPr/>
              </a:pPr>
              <a:t>20</a:t>
            </a:fld>
            <a:endParaRPr lang="ja-JP" altLang="en-US" dirty="0">
              <a:solidFill>
                <a:srgbClr val="464653"/>
              </a:solidFill>
            </a:endParaRPr>
          </a:p>
        </p:txBody>
      </p:sp>
      <p:sp>
        <p:nvSpPr>
          <p:cNvPr id="18" name="タイトル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</p:spPr>
        <p:txBody>
          <a:bodyPr/>
          <a:lstStyle/>
          <a:p>
            <a:r>
              <a:rPr kumimoji="1" lang="ja-JP" altLang="en-US" sz="2400" dirty="0" smtClean="0"/>
              <a:t>③「生きがい対応型」デイサービスセンターの設置</a:t>
            </a:r>
            <a:endParaRPr kumimoji="1" lang="ja-JP" altLang="en-US" sz="2400" dirty="0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4797983" y="4644820"/>
            <a:ext cx="3944216" cy="878235"/>
          </a:xfrm>
          <a:prstGeom prst="rect">
            <a:avLst/>
          </a:prstGeom>
          <a:ln w="28575">
            <a:solidFill>
              <a:schemeClr val="tx1"/>
            </a:solidFill>
          </a:ln>
        </p:spPr>
        <p:txBody>
          <a:bodyPr vert="horz" wrap="square" rtlCol="0">
            <a:noAutofit/>
          </a:bodyPr>
          <a:lstStyle/>
          <a:p>
            <a:pPr algn="ctr"/>
            <a:r>
              <a:rPr lang="ja-JP" altLang="en-US" sz="2400" i="1" dirty="0" smtClean="0">
                <a:solidFill>
                  <a:srgbClr val="FF0000"/>
                </a:solidFill>
                <a:latin typeface="HGP創英角ｺﾞｼｯｸUB" pitchFamily="50" charset="-128"/>
                <a:ea typeface="HGP創英角ｺﾞｼｯｸUB" pitchFamily="50" charset="-128"/>
              </a:rPr>
              <a:t>「暮らしやすさ」</a:t>
            </a:r>
            <a:r>
              <a:rPr lang="ja-JP" altLang="en-US" sz="2400" i="1" dirty="0" smtClean="0">
                <a:latin typeface="HGP創英角ｺﾞｼｯｸUB" pitchFamily="50" charset="-128"/>
                <a:ea typeface="HGP創英角ｺﾞｼｯｸUB" pitchFamily="50" charset="-128"/>
              </a:rPr>
              <a:t>と</a:t>
            </a:r>
            <a:r>
              <a:rPr lang="ja-JP" altLang="en-US" sz="2400" i="1" dirty="0" smtClean="0">
                <a:solidFill>
                  <a:srgbClr val="FF0000"/>
                </a:solidFill>
                <a:latin typeface="HGP創英角ｺﾞｼｯｸUB" pitchFamily="50" charset="-128"/>
                <a:ea typeface="HGP創英角ｺﾞｼｯｸUB" pitchFamily="50" charset="-128"/>
              </a:rPr>
              <a:t>「</a:t>
            </a:r>
            <a:r>
              <a:rPr lang="ja-JP" altLang="en-US" sz="2400" i="1" dirty="0">
                <a:solidFill>
                  <a:srgbClr val="FF0000"/>
                </a:solidFill>
                <a:latin typeface="HGP創英角ｺﾞｼｯｸUB" pitchFamily="50" charset="-128"/>
                <a:ea typeface="HGP創英角ｺﾞｼｯｸUB" pitchFamily="50" charset="-128"/>
              </a:rPr>
              <a:t>生きがい</a:t>
            </a:r>
            <a:r>
              <a:rPr lang="ja-JP" altLang="en-US" sz="2400" i="1" dirty="0" smtClean="0">
                <a:solidFill>
                  <a:srgbClr val="FF0000"/>
                </a:solidFill>
                <a:latin typeface="HGP創英角ｺﾞｼｯｸUB" pitchFamily="50" charset="-128"/>
                <a:ea typeface="HGP創英角ｺﾞｼｯｸUB" pitchFamily="50" charset="-128"/>
              </a:rPr>
              <a:t>」</a:t>
            </a:r>
            <a:endParaRPr lang="en-US" altLang="ja-JP" sz="2400" i="1" dirty="0" smtClean="0">
              <a:solidFill>
                <a:srgbClr val="FF0000"/>
              </a:solidFill>
              <a:latin typeface="HGP創英角ｺﾞｼｯｸUB" pitchFamily="50" charset="-128"/>
              <a:ea typeface="HGP創英角ｺﾞｼｯｸUB" pitchFamily="50" charset="-128"/>
            </a:endParaRPr>
          </a:p>
          <a:p>
            <a:pPr algn="ctr"/>
            <a:r>
              <a:rPr lang="ja-JP" altLang="en-US" sz="2400" i="1" dirty="0" smtClean="0">
                <a:latin typeface="HGP創英角ｺﾞｼｯｸUB" pitchFamily="50" charset="-128"/>
                <a:ea typeface="HGP創英角ｺﾞｼｯｸUB" pitchFamily="50" charset="-128"/>
              </a:rPr>
              <a:t>が見出せる</a:t>
            </a:r>
            <a:r>
              <a:rPr lang="ja-JP" altLang="en-US" sz="2400" i="1" dirty="0">
                <a:latin typeface="HGP創英角ｺﾞｼｯｸUB" pitchFamily="50" charset="-128"/>
                <a:ea typeface="HGP創英角ｺﾞｼｯｸUB" pitchFamily="50" charset="-128"/>
              </a:rPr>
              <a:t>駅前</a:t>
            </a:r>
            <a:r>
              <a:rPr lang="ja-JP" altLang="en-US" sz="2400" i="1" dirty="0" smtClean="0">
                <a:latin typeface="HGP創英角ｺﾞｼｯｸUB" pitchFamily="50" charset="-128"/>
                <a:ea typeface="HGP創英角ｺﾞｼｯｸUB" pitchFamily="50" charset="-128"/>
              </a:rPr>
              <a:t>空間の実現</a:t>
            </a:r>
            <a:endParaRPr lang="ja-JP" altLang="en-US" sz="2400" i="1" dirty="0">
              <a:latin typeface="HGP創英角ｺﾞｼｯｸUB" pitchFamily="50" charset="-128"/>
              <a:ea typeface="HGP創英角ｺﾞｼｯｸUB" pitchFamily="50" charset="-128"/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1447432" y="6381328"/>
            <a:ext cx="7661072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将来都市像　</a:t>
            </a:r>
            <a:r>
              <a:rPr lang="ja-JP" altLang="en-US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地区別基本構想</a:t>
            </a:r>
            <a:r>
              <a:rPr lang="ja-JP" alt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</a:t>
            </a:r>
            <a:r>
              <a:rPr lang="ja-JP" alt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Gill Sans MT"/>
                <a:ea typeface="ＭＳ Ｐゴシック"/>
              </a:rPr>
              <a:t>重点整備計画</a:t>
            </a:r>
            <a:r>
              <a:rPr lang="ja-JP" alt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</a:t>
            </a:r>
            <a:r>
              <a:rPr lang="ja-JP" altLang="en-US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本マスタープランのまとめ</a:t>
            </a:r>
            <a:endParaRPr lang="ja-JP" altLang="en-US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Gill Sans MT"/>
              <a:ea typeface="ＭＳ Ｐゴシック"/>
            </a:endParaRPr>
          </a:p>
        </p:txBody>
      </p:sp>
      <p:sp>
        <p:nvSpPr>
          <p:cNvPr id="15" name="タイトル 1"/>
          <p:cNvSpPr txBox="1">
            <a:spLocks/>
          </p:cNvSpPr>
          <p:nvPr/>
        </p:nvSpPr>
        <p:spPr bwMode="auto">
          <a:xfrm>
            <a:off x="539552" y="-11845"/>
            <a:ext cx="3664024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kumimoji="1" sz="3200" kern="1200">
                <a:solidFill>
                  <a:schemeClr val="tx2"/>
                </a:solidFill>
                <a:latin typeface="+mj-lt"/>
                <a:ea typeface="+mj-ea"/>
                <a:cs typeface="HG明朝E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9pPr>
          </a:lstStyle>
          <a:p>
            <a:r>
              <a:rPr lang="ja-JP" altLang="en-US" sz="1800" dirty="0">
                <a:solidFill>
                  <a:srgbClr val="CC7900"/>
                </a:solidFill>
              </a:rPr>
              <a:t>荒川沖</a:t>
            </a:r>
            <a:r>
              <a:rPr lang="ja-JP" altLang="en-US" sz="1800" dirty="0" smtClean="0">
                <a:solidFill>
                  <a:srgbClr val="CC7900"/>
                </a:solidFill>
              </a:rPr>
              <a:t>駅周辺</a:t>
            </a:r>
            <a:r>
              <a:rPr lang="ja-JP" altLang="en-US" sz="1800" dirty="0">
                <a:solidFill>
                  <a:srgbClr val="CC7900"/>
                </a:solidFill>
              </a:rPr>
              <a:t>の核</a:t>
            </a:r>
          </a:p>
        </p:txBody>
      </p:sp>
      <p:sp>
        <p:nvSpPr>
          <p:cNvPr id="2" name="右矢印 1"/>
          <p:cNvSpPr/>
          <p:nvPr/>
        </p:nvSpPr>
        <p:spPr>
          <a:xfrm>
            <a:off x="3931876" y="5783561"/>
            <a:ext cx="424100" cy="432048"/>
          </a:xfrm>
          <a:prstGeom prst="rightArrow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円/楕円 8"/>
          <p:cNvSpPr/>
          <p:nvPr/>
        </p:nvSpPr>
        <p:spPr>
          <a:xfrm>
            <a:off x="5436096" y="2492896"/>
            <a:ext cx="2592288" cy="1802385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5122" name="Picture 2" descr="H:\MP策定実習\～110225\画像\施設理想像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4052" y="3352660"/>
            <a:ext cx="1449257" cy="1086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C:\Users\nakamura70\Desktop\マスタープラン策定実習\～110225\画像\荒川沖駅前バス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6535" y="2204864"/>
            <a:ext cx="1447112" cy="1086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nakamura70\Desktop\マスタープラン策定実習\～110225\画像\東口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3352660"/>
            <a:ext cx="1453469" cy="1086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円/楕円 10"/>
          <p:cNvSpPr/>
          <p:nvPr/>
        </p:nvSpPr>
        <p:spPr>
          <a:xfrm>
            <a:off x="2492175" y="3933177"/>
            <a:ext cx="936104" cy="785019"/>
          </a:xfrm>
          <a:prstGeom prst="ellipse">
            <a:avLst/>
          </a:prstGeom>
          <a:noFill/>
          <a:ln w="666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027" name="Picture 3" descr="H:\～110225\写真\さらさ荒川沖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383" y="2492896"/>
            <a:ext cx="2761587" cy="3038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四角形吹き出し 7"/>
          <p:cNvSpPr/>
          <p:nvPr/>
        </p:nvSpPr>
        <p:spPr>
          <a:xfrm>
            <a:off x="1052475" y="5710396"/>
            <a:ext cx="2879401" cy="579978"/>
          </a:xfrm>
          <a:prstGeom prst="wedgeRectCallout">
            <a:avLst>
              <a:gd name="adj1" fmla="val 945"/>
              <a:gd name="adj2" fmla="val -151095"/>
            </a:avLst>
          </a:prstGeom>
          <a:solidFill>
            <a:srgbClr val="B4EBFE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400" dirty="0" smtClean="0">
                <a:solidFill>
                  <a:schemeClr val="tx1"/>
                </a:solidFill>
              </a:rPr>
              <a:t>約</a:t>
            </a:r>
            <a:r>
              <a:rPr lang="en-US" altLang="ja-JP" sz="2400" dirty="0">
                <a:solidFill>
                  <a:schemeClr val="tx1"/>
                </a:solidFill>
              </a:rPr>
              <a:t>1500</a:t>
            </a:r>
            <a:r>
              <a:rPr lang="ja-JP" altLang="en-US" sz="2400" dirty="0">
                <a:solidFill>
                  <a:schemeClr val="tx1"/>
                </a:solidFill>
              </a:rPr>
              <a:t>平米</a:t>
            </a:r>
          </a:p>
        </p:txBody>
      </p:sp>
    </p:spTree>
    <p:extLst>
      <p:ext uri="{BB962C8B-B14F-4D97-AF65-F5344CB8AC3E}">
        <p14:creationId xmlns:p14="http://schemas.microsoft.com/office/powerpoint/2010/main" val="2054439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2" grpId="0" animBg="1"/>
      <p:bldP spid="9" grpId="0" animBg="1"/>
      <p:bldP spid="11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626" y="1188460"/>
            <a:ext cx="7167885" cy="4247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コンテンツ プレースホルダー 2"/>
          <p:cNvSpPr txBox="1">
            <a:spLocks/>
          </p:cNvSpPr>
          <p:nvPr/>
        </p:nvSpPr>
        <p:spPr bwMode="auto">
          <a:xfrm>
            <a:off x="759782" y="-1179512"/>
            <a:ext cx="8229600" cy="6511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273050" indent="-273050" algn="l" rtl="0" fontAlgn="base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3" pitchFamily="18" charset="2"/>
              <a:buChar char=""/>
              <a:defRPr kumimoji="1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7688" indent="-273050" algn="l" rtl="0" fontAlgn="base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6000"/>
              <a:buFont typeface="Wingdings 3" pitchFamily="18" charset="2"/>
              <a:buChar char=""/>
              <a:defRPr kumimoji="1" sz="23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22325" indent="-228600" algn="l" rtl="0" fontAlgn="base">
              <a:spcBef>
                <a:spcPts val="500"/>
              </a:spcBef>
              <a:spcAft>
                <a:spcPct val="0"/>
              </a:spcAft>
              <a:buClr>
                <a:srgbClr val="BCBCBC"/>
              </a:buClr>
              <a:buSzPct val="76000"/>
              <a:buFont typeface="Wingdings 3" pitchFamily="18" charset="2"/>
              <a:buChar char="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6963" indent="-228600" algn="l" rtl="0" fontAlgn="base">
              <a:spcBef>
                <a:spcPts val="400"/>
              </a:spcBef>
              <a:spcAft>
                <a:spcPct val="0"/>
              </a:spcAft>
              <a:buClr>
                <a:srgbClr val="8BA2B4"/>
              </a:buClr>
              <a:buSzPct val="70000"/>
              <a:buFont typeface="Wingdings" pitchFamily="2" charset="2"/>
              <a:buChar char="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fontAlgn="base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45920" indent="-182880" algn="l" rtl="0" eaLnBrk="1" latinLnBrk="0" hangingPunct="1">
              <a:spcBef>
                <a:spcPts val="300"/>
              </a:spcBef>
              <a:buClr>
                <a:srgbClr val="9FB8CD">
                  <a:shade val="75000"/>
                </a:srgbClr>
              </a:buClr>
              <a:buSzPct val="75000"/>
              <a:buFont typeface="Wingdings 3"/>
              <a:buChar char=""/>
              <a:defRPr kumimoji="1" lang="en-US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rgbClr val="727CA3">
                  <a:shade val="75000"/>
                </a:srgbClr>
              </a:buClr>
              <a:buSzPct val="75000"/>
              <a:buFont typeface="Wingdings 3"/>
              <a:buChar char=""/>
              <a:defRPr kumimoji="1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11680" indent="-182880" algn="l" rtl="0" eaLnBrk="1" latinLnBrk="0" hangingPunct="1">
              <a:spcBef>
                <a:spcPts val="300"/>
              </a:spcBef>
              <a:buClr>
                <a:prstClr val="white">
                  <a:shade val="50000"/>
                </a:prstClr>
              </a:buClr>
              <a:buSzPct val="75000"/>
              <a:buFont typeface="Wingdings 3"/>
              <a:buChar char=""/>
              <a:defRPr kumimoji="1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94560" indent="-182880" algn="l" rtl="0" eaLnBrk="1" latinLnBrk="0" hangingPunct="1">
              <a:spcBef>
                <a:spcPts val="300"/>
              </a:spcBef>
              <a:buClr>
                <a:srgbClr val="9FB8CD"/>
              </a:buClr>
              <a:buSzPct val="75000"/>
              <a:buFont typeface="Wingdings 3"/>
              <a:buChar char=""/>
              <a:defRPr kumimoji="1"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0" indent="-274320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ja-JP" altLang="en-US" dirty="0"/>
              <a:t>農業</a:t>
            </a:r>
            <a:r>
              <a:rPr lang="ja-JP" altLang="en-US" dirty="0" smtClean="0"/>
              <a:t>が衰退している大きな要因：後継者不足</a:t>
            </a:r>
            <a:endParaRPr lang="en-US" altLang="ja-JP" dirty="0" smtClean="0"/>
          </a:p>
          <a:p>
            <a:pPr marL="274638" lvl="1" indent="0" fontAlgn="auto">
              <a:spcAft>
                <a:spcPts val="0"/>
              </a:spcAft>
              <a:buNone/>
              <a:defRPr/>
            </a:pPr>
            <a:endParaRPr lang="en-US" altLang="ja-JP" dirty="0" smtClean="0"/>
          </a:p>
        </p:txBody>
      </p:sp>
      <p:sp>
        <p:nvSpPr>
          <p:cNvPr id="43009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 smtClean="0"/>
              <a:t>④農業の活性化に向けた農業塾の設置</a:t>
            </a:r>
          </a:p>
        </p:txBody>
      </p:sp>
      <p:sp>
        <p:nvSpPr>
          <p:cNvPr id="43014" name="スライド番号プレースホルダー 6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15AC07B-BA7E-4650-A729-3A79A04D2B40}" type="slidenum">
              <a:rPr lang="ja-JP" altLang="en-US">
                <a:solidFill>
                  <a:srgbClr val="464653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en-US" altLang="ja-JP" dirty="0">
              <a:solidFill>
                <a:srgbClr val="464653"/>
              </a:solidFill>
            </a:endParaRPr>
          </a:p>
        </p:txBody>
      </p:sp>
      <p:sp>
        <p:nvSpPr>
          <p:cNvPr id="26" name="タイトル 1"/>
          <p:cNvSpPr txBox="1">
            <a:spLocks/>
          </p:cNvSpPr>
          <p:nvPr/>
        </p:nvSpPr>
        <p:spPr bwMode="auto">
          <a:xfrm>
            <a:off x="539552" y="-11845"/>
            <a:ext cx="3664024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kumimoji="1" sz="3200" kern="1200">
                <a:solidFill>
                  <a:schemeClr val="tx2"/>
                </a:solidFill>
                <a:latin typeface="+mj-lt"/>
                <a:ea typeface="+mj-ea"/>
                <a:cs typeface="HG明朝E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9pPr>
          </a:lstStyle>
          <a:p>
            <a:r>
              <a:rPr lang="ja-JP" altLang="en-US" sz="1800" dirty="0" smtClean="0">
                <a:solidFill>
                  <a:srgbClr val="7030A0"/>
                </a:solidFill>
              </a:rPr>
              <a:t>霞ヶ浦・新治周辺の核</a:t>
            </a:r>
            <a:endParaRPr lang="ja-JP" altLang="en-US" sz="1800" dirty="0">
              <a:solidFill>
                <a:srgbClr val="7030A0"/>
              </a:solidFill>
            </a:endParaRPr>
          </a:p>
        </p:txBody>
      </p:sp>
      <p:sp>
        <p:nvSpPr>
          <p:cNvPr id="13" name="角丸四角形 12"/>
          <p:cNvSpPr/>
          <p:nvPr/>
        </p:nvSpPr>
        <p:spPr>
          <a:xfrm>
            <a:off x="225607" y="7316027"/>
            <a:ext cx="4155210" cy="936103"/>
          </a:xfrm>
          <a:prstGeom prst="roundRect">
            <a:avLst/>
          </a:prstGeom>
          <a:solidFill>
            <a:srgbClr val="FF9900"/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400" dirty="0" smtClean="0">
                <a:solidFill>
                  <a:sysClr val="windowText" lastClr="000000"/>
                </a:solidFill>
              </a:rPr>
              <a:t>新規就農者の受け皿</a:t>
            </a:r>
            <a:endParaRPr lang="en-US" altLang="ja-JP" sz="2400" dirty="0" smtClean="0">
              <a:solidFill>
                <a:sysClr val="windowText" lastClr="000000"/>
              </a:solidFill>
            </a:endParaRPr>
          </a:p>
        </p:txBody>
      </p:sp>
      <p:sp>
        <p:nvSpPr>
          <p:cNvPr id="15" name="角丸四角形 14"/>
          <p:cNvSpPr/>
          <p:nvPr/>
        </p:nvSpPr>
        <p:spPr>
          <a:xfrm>
            <a:off x="-3996952" y="4975169"/>
            <a:ext cx="3477072" cy="1140569"/>
          </a:xfrm>
          <a:prstGeom prst="round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400" dirty="0" smtClean="0">
                <a:solidFill>
                  <a:schemeClr val="tx1"/>
                </a:solidFill>
              </a:rPr>
              <a:t>平成</a:t>
            </a:r>
            <a:r>
              <a:rPr lang="en-US" altLang="ja-JP" sz="2400" dirty="0" smtClean="0">
                <a:solidFill>
                  <a:schemeClr val="tx1"/>
                </a:solidFill>
              </a:rPr>
              <a:t>42</a:t>
            </a:r>
            <a:r>
              <a:rPr lang="ja-JP" altLang="en-US" sz="2400" dirty="0" smtClean="0">
                <a:solidFill>
                  <a:schemeClr val="tx1"/>
                </a:solidFill>
              </a:rPr>
              <a:t>年には</a:t>
            </a:r>
          </a:p>
          <a:p>
            <a:pPr algn="ctr"/>
            <a:r>
              <a:rPr lang="ja-JP" altLang="en-US" sz="2400" dirty="0" smtClean="0">
                <a:solidFill>
                  <a:schemeClr val="tx1"/>
                </a:solidFill>
              </a:rPr>
              <a:t>１割強まで落ち込む予測</a:t>
            </a:r>
            <a:endParaRPr lang="en-US" altLang="ja-JP" sz="2400" dirty="0" smtClean="0">
              <a:solidFill>
                <a:schemeClr val="tx1"/>
              </a:solidFill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1447432" y="6381328"/>
            <a:ext cx="7661072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将来都市像　</a:t>
            </a:r>
            <a:r>
              <a:rPr lang="ja-JP" altLang="en-US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地区別基本構想</a:t>
            </a:r>
            <a:r>
              <a:rPr lang="ja-JP" alt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</a:t>
            </a:r>
            <a:r>
              <a:rPr lang="ja-JP" alt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Gill Sans MT"/>
                <a:ea typeface="ＭＳ Ｐゴシック"/>
              </a:rPr>
              <a:t>重点整備計画</a:t>
            </a:r>
            <a:r>
              <a:rPr lang="ja-JP" alt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</a:t>
            </a:r>
            <a:r>
              <a:rPr lang="ja-JP" altLang="en-US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本マスタープランのまとめ</a:t>
            </a:r>
            <a:endParaRPr lang="ja-JP" altLang="en-US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Gill Sans MT"/>
              <a:ea typeface="ＭＳ Ｐゴシック"/>
            </a:endParaRPr>
          </a:p>
        </p:txBody>
      </p:sp>
      <p:sp>
        <p:nvSpPr>
          <p:cNvPr id="20" name="角丸四角形 19"/>
          <p:cNvSpPr/>
          <p:nvPr/>
        </p:nvSpPr>
        <p:spPr>
          <a:xfrm>
            <a:off x="180020" y="1474424"/>
            <a:ext cx="2448272" cy="850715"/>
          </a:xfrm>
          <a:prstGeom prst="round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2200" dirty="0" smtClean="0">
                <a:solidFill>
                  <a:schemeClr val="tx1"/>
                </a:solidFill>
              </a:rPr>
              <a:t>40</a:t>
            </a:r>
            <a:r>
              <a:rPr lang="ja-JP" altLang="en-US" sz="2200" dirty="0" smtClean="0">
                <a:solidFill>
                  <a:schemeClr val="tx1"/>
                </a:solidFill>
              </a:rPr>
              <a:t>歳未満の割合</a:t>
            </a:r>
            <a:endParaRPr lang="en-US" altLang="ja-JP" sz="2200" dirty="0" smtClean="0">
              <a:solidFill>
                <a:schemeClr val="tx1"/>
              </a:solidFill>
            </a:endParaRPr>
          </a:p>
          <a:p>
            <a:pPr algn="ctr"/>
            <a:r>
              <a:rPr lang="ja-JP" altLang="en-US" sz="2200" dirty="0" smtClean="0">
                <a:solidFill>
                  <a:schemeClr val="tx1"/>
                </a:solidFill>
              </a:rPr>
              <a:t>２割弱</a:t>
            </a:r>
            <a:endParaRPr lang="en-US" altLang="ja-JP" sz="2200" dirty="0" smtClean="0">
              <a:solidFill>
                <a:schemeClr val="tx1"/>
              </a:solidFill>
            </a:endParaRPr>
          </a:p>
        </p:txBody>
      </p:sp>
      <p:sp>
        <p:nvSpPr>
          <p:cNvPr id="24" name="角丸四角形 23"/>
          <p:cNvSpPr/>
          <p:nvPr/>
        </p:nvSpPr>
        <p:spPr>
          <a:xfrm>
            <a:off x="1312558" y="3375970"/>
            <a:ext cx="1270366" cy="632392"/>
          </a:xfrm>
          <a:prstGeom prst="round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200" dirty="0" smtClean="0">
                <a:solidFill>
                  <a:schemeClr val="tx1"/>
                </a:solidFill>
              </a:rPr>
              <a:t>１割強</a:t>
            </a:r>
            <a:endParaRPr lang="en-US" altLang="ja-JP" sz="2200" dirty="0" smtClean="0">
              <a:solidFill>
                <a:schemeClr val="tx1"/>
              </a:solidFill>
            </a:endParaRPr>
          </a:p>
        </p:txBody>
      </p:sp>
      <p:cxnSp>
        <p:nvCxnSpPr>
          <p:cNvPr id="5" name="直線コネクタ 4"/>
          <p:cNvCxnSpPr/>
          <p:nvPr/>
        </p:nvCxnSpPr>
        <p:spPr>
          <a:xfrm flipH="1">
            <a:off x="3025240" y="2975279"/>
            <a:ext cx="72008" cy="102149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角丸四角形 27"/>
          <p:cNvSpPr/>
          <p:nvPr/>
        </p:nvSpPr>
        <p:spPr>
          <a:xfrm>
            <a:off x="2970077" y="3090382"/>
            <a:ext cx="3335570" cy="772236"/>
          </a:xfrm>
          <a:prstGeom prst="roundRect">
            <a:avLst/>
          </a:prstGeom>
          <a:solidFill>
            <a:srgbClr val="B4EBFE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400" dirty="0">
                <a:solidFill>
                  <a:schemeClr val="tx1"/>
                </a:solidFill>
              </a:rPr>
              <a:t>担い手</a:t>
            </a:r>
            <a:r>
              <a:rPr lang="ja-JP" altLang="en-US" sz="2400" dirty="0" smtClean="0">
                <a:solidFill>
                  <a:schemeClr val="tx1"/>
                </a:solidFill>
              </a:rPr>
              <a:t>不足が</a:t>
            </a:r>
            <a:endParaRPr lang="en-US" altLang="ja-JP" sz="2400" dirty="0">
              <a:solidFill>
                <a:schemeClr val="tx1"/>
              </a:solidFill>
            </a:endParaRPr>
          </a:p>
          <a:p>
            <a:pPr algn="ctr"/>
            <a:r>
              <a:rPr lang="ja-JP" altLang="en-US" sz="2400" dirty="0" smtClean="0">
                <a:solidFill>
                  <a:schemeClr val="tx1"/>
                </a:solidFill>
              </a:rPr>
              <a:t>農業の衰退の原因</a:t>
            </a:r>
            <a:endParaRPr lang="en-US" altLang="ja-JP" sz="2400" dirty="0" smtClean="0">
              <a:solidFill>
                <a:schemeClr val="tx1"/>
              </a:solidFill>
            </a:endParaRPr>
          </a:p>
        </p:txBody>
      </p:sp>
      <p:sp>
        <p:nvSpPr>
          <p:cNvPr id="31" name="角丸四角形 30"/>
          <p:cNvSpPr/>
          <p:nvPr/>
        </p:nvSpPr>
        <p:spPr>
          <a:xfrm>
            <a:off x="713877" y="5240759"/>
            <a:ext cx="3666939" cy="996553"/>
          </a:xfrm>
          <a:prstGeom prst="roundRect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400" dirty="0" smtClean="0">
                <a:solidFill>
                  <a:schemeClr val="tx1"/>
                </a:solidFill>
              </a:rPr>
              <a:t>新規就農者の受け皿</a:t>
            </a:r>
            <a:endParaRPr lang="en-US" altLang="ja-JP" sz="2400" dirty="0" smtClean="0">
              <a:solidFill>
                <a:schemeClr val="tx1"/>
              </a:solidFill>
            </a:endParaRPr>
          </a:p>
        </p:txBody>
      </p:sp>
      <p:sp>
        <p:nvSpPr>
          <p:cNvPr id="32" name="角丸四角形 31"/>
          <p:cNvSpPr/>
          <p:nvPr/>
        </p:nvSpPr>
        <p:spPr>
          <a:xfrm>
            <a:off x="4716016" y="5240759"/>
            <a:ext cx="3666939" cy="996553"/>
          </a:xfrm>
          <a:prstGeom prst="roundRect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400" dirty="0">
                <a:solidFill>
                  <a:schemeClr val="tx1"/>
                </a:solidFill>
              </a:rPr>
              <a:t>農業</a:t>
            </a:r>
            <a:r>
              <a:rPr lang="ja-JP" altLang="en-US" sz="2400" dirty="0" smtClean="0">
                <a:solidFill>
                  <a:schemeClr val="tx1"/>
                </a:solidFill>
              </a:rPr>
              <a:t>のノウハウを教える場所</a:t>
            </a:r>
            <a:endParaRPr lang="en-US" altLang="ja-JP" sz="2400" dirty="0" smtClean="0">
              <a:solidFill>
                <a:schemeClr val="tx1"/>
              </a:solidFill>
            </a:endParaRPr>
          </a:p>
        </p:txBody>
      </p:sp>
      <p:sp>
        <p:nvSpPr>
          <p:cNvPr id="19" name="円/楕円 18"/>
          <p:cNvSpPr/>
          <p:nvPr/>
        </p:nvSpPr>
        <p:spPr>
          <a:xfrm>
            <a:off x="2360494" y="2124564"/>
            <a:ext cx="936104" cy="1007342"/>
          </a:xfrm>
          <a:prstGeom prst="ellipse">
            <a:avLst/>
          </a:pr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rgbClr val="FF0000"/>
              </a:solidFill>
            </a:endParaRPr>
          </a:p>
        </p:txBody>
      </p:sp>
      <p:sp>
        <p:nvSpPr>
          <p:cNvPr id="33" name="円/楕円 32"/>
          <p:cNvSpPr/>
          <p:nvPr/>
        </p:nvSpPr>
        <p:spPr>
          <a:xfrm>
            <a:off x="2340628" y="3779696"/>
            <a:ext cx="936104" cy="1007342"/>
          </a:xfrm>
          <a:prstGeom prst="ellipse">
            <a:avLst/>
          </a:pr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rgbClr val="FF0000"/>
              </a:solidFill>
            </a:endParaRPr>
          </a:p>
        </p:txBody>
      </p:sp>
      <p:sp>
        <p:nvSpPr>
          <p:cNvPr id="30" name="角丸四角形 29"/>
          <p:cNvSpPr/>
          <p:nvPr/>
        </p:nvSpPr>
        <p:spPr>
          <a:xfrm>
            <a:off x="2970076" y="4365104"/>
            <a:ext cx="3335571" cy="772236"/>
          </a:xfrm>
          <a:prstGeom prst="roundRect">
            <a:avLst/>
          </a:prstGeom>
          <a:solidFill>
            <a:srgbClr val="FFC5C6"/>
          </a:solidFill>
          <a:ln>
            <a:solidFill>
              <a:srgbClr val="FF81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400" dirty="0" smtClean="0">
                <a:solidFill>
                  <a:schemeClr val="tx1"/>
                </a:solidFill>
              </a:rPr>
              <a:t>担い手の確保が必要</a:t>
            </a:r>
            <a:endParaRPr lang="en-US" altLang="ja-JP" sz="24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7724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4" grpId="0" animBg="1"/>
      <p:bldP spid="28" grpId="0" animBg="1"/>
      <p:bldP spid="31" grpId="0" animBg="1"/>
      <p:bldP spid="32" grpId="0" animBg="1"/>
      <p:bldP spid="19" grpId="0" animBg="1"/>
      <p:bldP spid="33" grpId="0" animBg="1"/>
      <p:bldP spid="3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右矢印 7"/>
          <p:cNvSpPr/>
          <p:nvPr/>
        </p:nvSpPr>
        <p:spPr>
          <a:xfrm>
            <a:off x="3563888" y="3439287"/>
            <a:ext cx="1683060" cy="941683"/>
          </a:xfrm>
          <a:prstGeom prst="rightArrow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000" dirty="0" smtClean="0"/>
              <a:t>卒業</a:t>
            </a:r>
            <a:endParaRPr kumimoji="1" lang="ja-JP" altLang="en-US" sz="20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4646420"/>
            <a:ext cx="1057242" cy="1691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3009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 smtClean="0"/>
              <a:t>④農業の活性化に向けた農業塾の設置</a:t>
            </a:r>
          </a:p>
        </p:txBody>
      </p:sp>
      <p:sp>
        <p:nvSpPr>
          <p:cNvPr id="43014" name="スライド番号プレースホルダー 6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15AC07B-BA7E-4650-A729-3A79A04D2B40}" type="slidenum">
              <a:rPr lang="ja-JP" altLang="en-US">
                <a:solidFill>
                  <a:srgbClr val="464653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en-US" altLang="ja-JP" dirty="0">
              <a:solidFill>
                <a:srgbClr val="464653"/>
              </a:solidFill>
            </a:endParaRPr>
          </a:p>
        </p:txBody>
      </p: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01092" y="3029111"/>
            <a:ext cx="1384031" cy="10388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20688" y="1700808"/>
            <a:ext cx="1520007" cy="1137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" name="角丸四角形 24"/>
          <p:cNvSpPr/>
          <p:nvPr/>
        </p:nvSpPr>
        <p:spPr>
          <a:xfrm>
            <a:off x="755576" y="2505973"/>
            <a:ext cx="2808312" cy="2808312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ja-JP" sz="2400" dirty="0" smtClean="0"/>
          </a:p>
        </p:txBody>
      </p:sp>
      <p:sp>
        <p:nvSpPr>
          <p:cNvPr id="27" name="角丸四角形 26"/>
          <p:cNvSpPr/>
          <p:nvPr/>
        </p:nvSpPr>
        <p:spPr>
          <a:xfrm>
            <a:off x="1222536" y="3190050"/>
            <a:ext cx="1872208" cy="720079"/>
          </a:xfrm>
          <a:prstGeom prst="roundRect">
            <a:avLst/>
          </a:prstGeom>
          <a:solidFill>
            <a:srgbClr val="FFC5C6"/>
          </a:solidFill>
          <a:ln>
            <a:solidFill>
              <a:srgbClr val="FF81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400" dirty="0" smtClean="0">
                <a:solidFill>
                  <a:schemeClr val="tx1"/>
                </a:solidFill>
              </a:rPr>
              <a:t>新規</a:t>
            </a:r>
            <a:r>
              <a:rPr lang="ja-JP" altLang="en-US" sz="2400" dirty="0">
                <a:solidFill>
                  <a:schemeClr val="tx1"/>
                </a:solidFill>
              </a:rPr>
              <a:t>就農者</a:t>
            </a:r>
            <a:endParaRPr lang="en-US" altLang="ja-JP" sz="2400" dirty="0" smtClean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8552" y="5203694"/>
            <a:ext cx="2286000" cy="1047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" name="角丸四角形 29"/>
          <p:cNvSpPr/>
          <p:nvPr/>
        </p:nvSpPr>
        <p:spPr>
          <a:xfrm>
            <a:off x="1384621" y="2165784"/>
            <a:ext cx="1524869" cy="720079"/>
          </a:xfrm>
          <a:prstGeom prst="roundRect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400" dirty="0" smtClean="0">
                <a:solidFill>
                  <a:schemeClr val="tx1"/>
                </a:solidFill>
              </a:rPr>
              <a:t>農業塾</a:t>
            </a:r>
            <a:endParaRPr lang="en-US" altLang="ja-JP" sz="2400" dirty="0" smtClean="0">
              <a:solidFill>
                <a:schemeClr val="tx1"/>
              </a:solidFill>
            </a:endParaRPr>
          </a:p>
        </p:txBody>
      </p:sp>
      <p:sp>
        <p:nvSpPr>
          <p:cNvPr id="31" name="角丸四角形 30"/>
          <p:cNvSpPr/>
          <p:nvPr/>
        </p:nvSpPr>
        <p:spPr>
          <a:xfrm>
            <a:off x="5246948" y="2481945"/>
            <a:ext cx="2808312" cy="2808312"/>
          </a:xfrm>
          <a:prstGeom prst="roundRect">
            <a:avLst/>
          </a:prstGeom>
          <a:noFill/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ja-JP" sz="2400" dirty="0" smtClean="0"/>
          </a:p>
        </p:txBody>
      </p:sp>
      <p:sp>
        <p:nvSpPr>
          <p:cNvPr id="28" name="角丸四角形 27"/>
          <p:cNvSpPr/>
          <p:nvPr/>
        </p:nvSpPr>
        <p:spPr>
          <a:xfrm>
            <a:off x="1222536" y="4131733"/>
            <a:ext cx="1872208" cy="720079"/>
          </a:xfrm>
          <a:prstGeom prst="roundRect">
            <a:avLst/>
          </a:prstGeom>
          <a:solidFill>
            <a:srgbClr val="FFC000"/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400" dirty="0" smtClean="0">
                <a:solidFill>
                  <a:schemeClr val="tx1"/>
                </a:solidFill>
              </a:rPr>
              <a:t>既存農家</a:t>
            </a:r>
            <a:endParaRPr lang="en-US" altLang="ja-JP" sz="2400" dirty="0" smtClean="0">
              <a:solidFill>
                <a:schemeClr val="tx1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5534980" y="4491772"/>
            <a:ext cx="2232248" cy="589864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sz="2800" dirty="0">
                <a:solidFill>
                  <a:schemeClr val="tx1"/>
                </a:solidFill>
              </a:rPr>
              <a:t>担い手</a:t>
            </a:r>
            <a:r>
              <a:rPr kumimoji="1" lang="ja-JP" altLang="en-US" sz="2800" dirty="0" smtClean="0">
                <a:solidFill>
                  <a:schemeClr val="tx1"/>
                </a:solidFill>
              </a:rPr>
              <a:t>となる</a:t>
            </a:r>
            <a:endParaRPr kumimoji="1" lang="ja-JP" altLang="en-US" sz="2800" dirty="0">
              <a:solidFill>
                <a:schemeClr val="tx1"/>
              </a:solidFill>
            </a:endParaRPr>
          </a:p>
        </p:txBody>
      </p:sp>
      <p:sp>
        <p:nvSpPr>
          <p:cNvPr id="34" name="テキスト ボックス 33"/>
          <p:cNvSpPr txBox="1"/>
          <p:nvPr/>
        </p:nvSpPr>
        <p:spPr>
          <a:xfrm>
            <a:off x="3851920" y="1406142"/>
            <a:ext cx="4680520" cy="863327"/>
          </a:xfrm>
          <a:prstGeom prst="rect">
            <a:avLst/>
          </a:prstGeom>
        </p:spPr>
        <p:txBody>
          <a:bodyPr vert="horz" wrap="square" rtlCol="0">
            <a:normAutofit/>
          </a:bodyPr>
          <a:lstStyle/>
          <a:p>
            <a:r>
              <a:rPr kumimoji="1" lang="ja-JP" altLang="en-US" sz="2400" dirty="0" smtClean="0"/>
              <a:t>農業の知識を実地体験や講義によって学ぶ場所</a:t>
            </a:r>
          </a:p>
        </p:txBody>
      </p:sp>
      <p:sp>
        <p:nvSpPr>
          <p:cNvPr id="18" name="タイトル 1"/>
          <p:cNvSpPr txBox="1">
            <a:spLocks/>
          </p:cNvSpPr>
          <p:nvPr/>
        </p:nvSpPr>
        <p:spPr bwMode="auto">
          <a:xfrm>
            <a:off x="539552" y="-11845"/>
            <a:ext cx="3664024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kumimoji="1" sz="3200" kern="1200">
                <a:solidFill>
                  <a:schemeClr val="tx2"/>
                </a:solidFill>
                <a:latin typeface="+mj-lt"/>
                <a:ea typeface="+mj-ea"/>
                <a:cs typeface="HG明朝E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9pPr>
          </a:lstStyle>
          <a:p>
            <a:r>
              <a:rPr lang="ja-JP" altLang="en-US" sz="1800" dirty="0" smtClean="0">
                <a:solidFill>
                  <a:srgbClr val="7030A0"/>
                </a:solidFill>
              </a:rPr>
              <a:t>霞ヶ浦・新治周辺の核</a:t>
            </a:r>
            <a:endParaRPr lang="ja-JP" altLang="en-US" sz="1800" dirty="0">
              <a:solidFill>
                <a:srgbClr val="7030A0"/>
              </a:solidFill>
            </a:endParaRPr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1447432" y="6381328"/>
            <a:ext cx="7661072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将来都市像　</a:t>
            </a:r>
            <a:r>
              <a:rPr lang="ja-JP" altLang="en-US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地区別基本構想</a:t>
            </a:r>
            <a:r>
              <a:rPr lang="ja-JP" alt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</a:t>
            </a:r>
            <a:r>
              <a:rPr lang="ja-JP" alt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Gill Sans MT"/>
                <a:ea typeface="ＭＳ Ｐゴシック"/>
              </a:rPr>
              <a:t>重点整備計画</a:t>
            </a:r>
            <a:r>
              <a:rPr lang="ja-JP" alt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</a:t>
            </a:r>
            <a:r>
              <a:rPr lang="ja-JP" altLang="en-US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本マスタープランのまとめ</a:t>
            </a:r>
            <a:endParaRPr lang="ja-JP" altLang="en-US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Gill Sans MT"/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468681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4.07407E-6 L 0.49236 -4.07407E-6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618" y="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5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2.59259E-6 L 0.49236 -0.2919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618" y="-146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7" grpId="0" animBg="1"/>
      <p:bldP spid="31" grpId="0" animBg="1"/>
      <p:bldP spid="28" grpId="0" animBg="1"/>
      <p:bldP spid="4" grpId="0" animBg="1"/>
      <p:bldP spid="3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 smtClean="0"/>
              <a:t>④農業の活性化に向けた農業塾の設置</a:t>
            </a:r>
          </a:p>
        </p:txBody>
      </p:sp>
      <p:sp>
        <p:nvSpPr>
          <p:cNvPr id="43014" name="スライド番号プレースホルダー 6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15AC07B-BA7E-4650-A729-3A79A04D2B40}" type="slidenum">
              <a:rPr lang="ja-JP" altLang="en-US">
                <a:solidFill>
                  <a:srgbClr val="464653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en-US" altLang="ja-JP" dirty="0">
              <a:solidFill>
                <a:srgbClr val="464653"/>
              </a:solidFill>
            </a:endParaRPr>
          </a:p>
        </p:txBody>
      </p:sp>
      <p:sp>
        <p:nvSpPr>
          <p:cNvPr id="10" name="コンテンツ プレースホルダー 2"/>
          <p:cNvSpPr txBox="1">
            <a:spLocks/>
          </p:cNvSpPr>
          <p:nvPr/>
        </p:nvSpPr>
        <p:spPr bwMode="auto">
          <a:xfrm>
            <a:off x="467544" y="1619415"/>
            <a:ext cx="8229600" cy="1879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273050" indent="-273050" algn="l" rtl="0" fontAlgn="base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3" pitchFamily="18" charset="2"/>
              <a:buChar char=""/>
              <a:defRPr kumimoji="1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7688" indent="-273050" algn="l" rtl="0" fontAlgn="base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6000"/>
              <a:buFont typeface="Wingdings 3" pitchFamily="18" charset="2"/>
              <a:buChar char=""/>
              <a:defRPr kumimoji="1" sz="23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22325" indent="-228600" algn="l" rtl="0" fontAlgn="base">
              <a:spcBef>
                <a:spcPts val="500"/>
              </a:spcBef>
              <a:spcAft>
                <a:spcPct val="0"/>
              </a:spcAft>
              <a:buClr>
                <a:srgbClr val="BCBCBC"/>
              </a:buClr>
              <a:buSzPct val="76000"/>
              <a:buFont typeface="Wingdings 3" pitchFamily="18" charset="2"/>
              <a:buChar char="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6963" indent="-228600" algn="l" rtl="0" fontAlgn="base">
              <a:spcBef>
                <a:spcPts val="400"/>
              </a:spcBef>
              <a:spcAft>
                <a:spcPct val="0"/>
              </a:spcAft>
              <a:buClr>
                <a:srgbClr val="8BA2B4"/>
              </a:buClr>
              <a:buSzPct val="70000"/>
              <a:buFont typeface="Wingdings" pitchFamily="2" charset="2"/>
              <a:buChar char="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fontAlgn="base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45920" indent="-182880" algn="l" rtl="0" eaLnBrk="1" latinLnBrk="0" hangingPunct="1">
              <a:spcBef>
                <a:spcPts val="300"/>
              </a:spcBef>
              <a:buClr>
                <a:srgbClr val="9FB8CD">
                  <a:shade val="75000"/>
                </a:srgbClr>
              </a:buClr>
              <a:buSzPct val="75000"/>
              <a:buFont typeface="Wingdings 3"/>
              <a:buChar char=""/>
              <a:defRPr kumimoji="1" lang="en-US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rgbClr val="727CA3">
                  <a:shade val="75000"/>
                </a:srgbClr>
              </a:buClr>
              <a:buSzPct val="75000"/>
              <a:buFont typeface="Wingdings 3"/>
              <a:buChar char=""/>
              <a:defRPr kumimoji="1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11680" indent="-182880" algn="l" rtl="0" eaLnBrk="1" latinLnBrk="0" hangingPunct="1">
              <a:spcBef>
                <a:spcPts val="300"/>
              </a:spcBef>
              <a:buClr>
                <a:prstClr val="white">
                  <a:shade val="50000"/>
                </a:prstClr>
              </a:buClr>
              <a:buSzPct val="75000"/>
              <a:buFont typeface="Wingdings 3"/>
              <a:buChar char=""/>
              <a:defRPr kumimoji="1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94560" indent="-182880" algn="l" rtl="0" eaLnBrk="1" latinLnBrk="0" hangingPunct="1">
              <a:spcBef>
                <a:spcPts val="300"/>
              </a:spcBef>
              <a:buClr>
                <a:srgbClr val="9FB8CD"/>
              </a:buClr>
              <a:buSzPct val="75000"/>
              <a:buFont typeface="Wingdings 3"/>
              <a:buChar char=""/>
              <a:defRPr kumimoji="1"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None/>
              <a:defRPr/>
            </a:pPr>
            <a:endParaRPr lang="en-US" altLang="ja-JP" dirty="0" smtClean="0"/>
          </a:p>
          <a:p>
            <a:pPr marL="274320" indent="-274320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ja-JP" altLang="en-US" dirty="0" smtClean="0"/>
              <a:t>農業のいろはを学んでもらう</a:t>
            </a:r>
            <a:endParaRPr lang="en-US" altLang="ja-JP" dirty="0" smtClean="0"/>
          </a:p>
          <a:p>
            <a:pPr marL="548958" lvl="1" indent="-274320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ja-JP" altLang="en-US" dirty="0" smtClean="0"/>
              <a:t>土つくりから収穫までを数ヶ月～数年かけて行う</a:t>
            </a:r>
            <a:endParaRPr lang="en-US" altLang="ja-JP" dirty="0"/>
          </a:p>
          <a:p>
            <a:pPr marL="548958" lvl="1" indent="-274320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ja-JP" altLang="en-US" dirty="0" smtClean="0"/>
              <a:t>初心者向け</a:t>
            </a:r>
            <a:r>
              <a:rPr lang="ja-JP" altLang="en-US" dirty="0"/>
              <a:t>の農業に</a:t>
            </a:r>
            <a:r>
              <a:rPr lang="ja-JP" altLang="en-US" dirty="0" smtClean="0"/>
              <a:t>ついての講義</a:t>
            </a:r>
            <a:endParaRPr lang="en-US" altLang="ja-JP" dirty="0" smtClean="0"/>
          </a:p>
        </p:txBody>
      </p: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01092" y="3029111"/>
            <a:ext cx="1384031" cy="10388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20688" y="1700808"/>
            <a:ext cx="1520007" cy="1137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タイトル 1"/>
          <p:cNvSpPr txBox="1">
            <a:spLocks/>
          </p:cNvSpPr>
          <p:nvPr/>
        </p:nvSpPr>
        <p:spPr bwMode="auto">
          <a:xfrm>
            <a:off x="539552" y="-11845"/>
            <a:ext cx="3664024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kumimoji="1" sz="3200" kern="1200">
                <a:solidFill>
                  <a:schemeClr val="tx2"/>
                </a:solidFill>
                <a:latin typeface="+mj-lt"/>
                <a:ea typeface="+mj-ea"/>
                <a:cs typeface="HG明朝E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9pPr>
          </a:lstStyle>
          <a:p>
            <a:r>
              <a:rPr lang="ja-JP" altLang="en-US" sz="1800" dirty="0" smtClean="0">
                <a:solidFill>
                  <a:srgbClr val="7030A0"/>
                </a:solidFill>
              </a:rPr>
              <a:t>霞ヶ浦・新治周辺の核</a:t>
            </a:r>
            <a:endParaRPr lang="ja-JP" altLang="en-US" sz="1800" dirty="0">
              <a:solidFill>
                <a:srgbClr val="7030A0"/>
              </a:solidFill>
            </a:endParaRP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1447432" y="6381328"/>
            <a:ext cx="7661072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将来都市像　</a:t>
            </a:r>
            <a:r>
              <a:rPr lang="ja-JP" altLang="en-US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地区別基本構想</a:t>
            </a:r>
            <a:r>
              <a:rPr lang="ja-JP" alt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</a:t>
            </a:r>
            <a:r>
              <a:rPr lang="ja-JP" alt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Gill Sans MT"/>
                <a:ea typeface="ＭＳ Ｐゴシック"/>
              </a:rPr>
              <a:t>重点整備計画</a:t>
            </a:r>
            <a:r>
              <a:rPr lang="ja-JP" alt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</a:t>
            </a:r>
            <a:r>
              <a:rPr lang="ja-JP" altLang="en-US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本マスタープランのまとめ</a:t>
            </a:r>
            <a:endParaRPr lang="ja-JP" altLang="en-US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Gill Sans MT"/>
              <a:ea typeface="ＭＳ Ｐゴシック"/>
            </a:endParaRPr>
          </a:p>
        </p:txBody>
      </p:sp>
      <p:sp>
        <p:nvSpPr>
          <p:cNvPr id="12" name="角丸四角形 11"/>
          <p:cNvSpPr/>
          <p:nvPr/>
        </p:nvSpPr>
        <p:spPr>
          <a:xfrm>
            <a:off x="467544" y="1339118"/>
            <a:ext cx="1872208" cy="720079"/>
          </a:xfrm>
          <a:prstGeom prst="roundRect">
            <a:avLst/>
          </a:prstGeom>
          <a:solidFill>
            <a:srgbClr val="FFC5C6"/>
          </a:solidFill>
          <a:ln>
            <a:solidFill>
              <a:srgbClr val="FF81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400" dirty="0" smtClean="0">
                <a:solidFill>
                  <a:schemeClr val="tx1"/>
                </a:solidFill>
              </a:rPr>
              <a:t>新規</a:t>
            </a:r>
            <a:r>
              <a:rPr lang="ja-JP" altLang="en-US" sz="2400" dirty="0">
                <a:solidFill>
                  <a:schemeClr val="tx1"/>
                </a:solidFill>
              </a:rPr>
              <a:t>就農者</a:t>
            </a:r>
            <a:endParaRPr lang="en-US" altLang="ja-JP" sz="2400" dirty="0" smtClean="0">
              <a:solidFill>
                <a:schemeClr val="tx1"/>
              </a:solidFill>
            </a:endParaRPr>
          </a:p>
        </p:txBody>
      </p:sp>
      <p:pic>
        <p:nvPicPr>
          <p:cNvPr id="13" name="Picture 2" descr="クリックすると新しいウィンドウで開きます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08487" y="4587676"/>
            <a:ext cx="809727" cy="1041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クリックすると新しいウィンドウで開きます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1464" y="2269468"/>
            <a:ext cx="1726784" cy="1265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右矢印 15"/>
          <p:cNvSpPr/>
          <p:nvPr/>
        </p:nvSpPr>
        <p:spPr>
          <a:xfrm>
            <a:off x="-3582104" y="4938490"/>
            <a:ext cx="402745" cy="4105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右矢印 16"/>
          <p:cNvSpPr/>
          <p:nvPr/>
        </p:nvSpPr>
        <p:spPr>
          <a:xfrm>
            <a:off x="-1750092" y="4938490"/>
            <a:ext cx="402745" cy="4105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-4833502" y="5577150"/>
            <a:ext cx="684076" cy="272396"/>
          </a:xfrm>
          <a:prstGeom prst="rect">
            <a:avLst/>
          </a:prstGeom>
        </p:spPr>
        <p:txBody>
          <a:bodyPr vert="horz" wrap="square" rtlCol="0">
            <a:normAutofit fontScale="47500" lnSpcReduction="20000"/>
          </a:bodyPr>
          <a:lstStyle/>
          <a:p>
            <a:r>
              <a:rPr kumimoji="1" lang="ja-JP" altLang="en-US" sz="2400" dirty="0" smtClean="0"/>
              <a:t>土つくり</a:t>
            </a:r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-2845662" y="5633750"/>
            <a:ext cx="684076" cy="272396"/>
          </a:xfrm>
          <a:prstGeom prst="rect">
            <a:avLst/>
          </a:prstGeom>
        </p:spPr>
        <p:txBody>
          <a:bodyPr vert="horz" wrap="square" rtlCol="0">
            <a:normAutofit fontScale="40000" lnSpcReduction="20000"/>
          </a:bodyPr>
          <a:lstStyle/>
          <a:p>
            <a:r>
              <a:rPr lang="ja-JP" altLang="en-US" sz="2400" dirty="0"/>
              <a:t>植え付け</a:t>
            </a:r>
            <a:endParaRPr kumimoji="1" lang="ja-JP" altLang="en-US" sz="2400" dirty="0" smtClean="0"/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-791553" y="5708355"/>
            <a:ext cx="444427" cy="272396"/>
          </a:xfrm>
          <a:prstGeom prst="rect">
            <a:avLst/>
          </a:prstGeom>
        </p:spPr>
        <p:txBody>
          <a:bodyPr vert="horz" wrap="square" rtlCol="0">
            <a:normAutofit fontScale="40000" lnSpcReduction="20000"/>
          </a:bodyPr>
          <a:lstStyle/>
          <a:p>
            <a:r>
              <a:rPr lang="ja-JP" altLang="en-US" sz="2400" dirty="0"/>
              <a:t>収穫</a:t>
            </a:r>
            <a:endParaRPr kumimoji="1" lang="ja-JP" altLang="en-US" sz="2400" dirty="0" smtClean="0"/>
          </a:p>
        </p:txBody>
      </p:sp>
      <p:sp>
        <p:nvSpPr>
          <p:cNvPr id="23" name="角丸四角形 22"/>
          <p:cNvSpPr/>
          <p:nvPr/>
        </p:nvSpPr>
        <p:spPr>
          <a:xfrm>
            <a:off x="467544" y="3654674"/>
            <a:ext cx="1872208" cy="720079"/>
          </a:xfrm>
          <a:prstGeom prst="roundRect">
            <a:avLst/>
          </a:prstGeom>
          <a:solidFill>
            <a:srgbClr val="FFC000"/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400" dirty="0" smtClean="0">
                <a:solidFill>
                  <a:schemeClr val="tx1"/>
                </a:solidFill>
              </a:rPr>
              <a:t>既存農家</a:t>
            </a:r>
            <a:endParaRPr lang="en-US" altLang="ja-JP" sz="2400" dirty="0" smtClean="0">
              <a:solidFill>
                <a:schemeClr val="tx1"/>
              </a:solidFill>
            </a:endParaRPr>
          </a:p>
        </p:txBody>
      </p:sp>
      <p:sp>
        <p:nvSpPr>
          <p:cNvPr id="24" name="コンテンツ プレースホルダー 2"/>
          <p:cNvSpPr txBox="1">
            <a:spLocks/>
          </p:cNvSpPr>
          <p:nvPr/>
        </p:nvSpPr>
        <p:spPr bwMode="auto">
          <a:xfrm>
            <a:off x="512777" y="4439656"/>
            <a:ext cx="8229600" cy="154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273050" indent="-273050" algn="l" rtl="0" fontAlgn="base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3" pitchFamily="18" charset="2"/>
              <a:buChar char=""/>
              <a:defRPr kumimoji="1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7688" indent="-273050" algn="l" rtl="0" fontAlgn="base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6000"/>
              <a:buFont typeface="Wingdings 3" pitchFamily="18" charset="2"/>
              <a:buChar char=""/>
              <a:defRPr kumimoji="1" sz="23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22325" indent="-228600" algn="l" rtl="0" fontAlgn="base">
              <a:spcBef>
                <a:spcPts val="500"/>
              </a:spcBef>
              <a:spcAft>
                <a:spcPct val="0"/>
              </a:spcAft>
              <a:buClr>
                <a:srgbClr val="BCBCBC"/>
              </a:buClr>
              <a:buSzPct val="76000"/>
              <a:buFont typeface="Wingdings 3" pitchFamily="18" charset="2"/>
              <a:buChar char="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6963" indent="-228600" algn="l" rtl="0" fontAlgn="base">
              <a:spcBef>
                <a:spcPts val="400"/>
              </a:spcBef>
              <a:spcAft>
                <a:spcPct val="0"/>
              </a:spcAft>
              <a:buClr>
                <a:srgbClr val="8BA2B4"/>
              </a:buClr>
              <a:buSzPct val="70000"/>
              <a:buFont typeface="Wingdings" pitchFamily="2" charset="2"/>
              <a:buChar char="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fontAlgn="base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45920" indent="-182880" algn="l" rtl="0" eaLnBrk="1" latinLnBrk="0" hangingPunct="1">
              <a:spcBef>
                <a:spcPts val="300"/>
              </a:spcBef>
              <a:buClr>
                <a:srgbClr val="9FB8CD">
                  <a:shade val="75000"/>
                </a:srgbClr>
              </a:buClr>
              <a:buSzPct val="75000"/>
              <a:buFont typeface="Wingdings 3"/>
              <a:buChar char=""/>
              <a:defRPr kumimoji="1" lang="en-US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rgbClr val="727CA3">
                  <a:shade val="75000"/>
                </a:srgbClr>
              </a:buClr>
              <a:buSzPct val="75000"/>
              <a:buFont typeface="Wingdings 3"/>
              <a:buChar char=""/>
              <a:defRPr kumimoji="1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11680" indent="-182880" algn="l" rtl="0" eaLnBrk="1" latinLnBrk="0" hangingPunct="1">
              <a:spcBef>
                <a:spcPts val="300"/>
              </a:spcBef>
              <a:buClr>
                <a:prstClr val="white">
                  <a:shade val="50000"/>
                </a:prstClr>
              </a:buClr>
              <a:buSzPct val="75000"/>
              <a:buFont typeface="Wingdings 3"/>
              <a:buChar char=""/>
              <a:defRPr kumimoji="1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94560" indent="-182880" algn="l" rtl="0" eaLnBrk="1" latinLnBrk="0" hangingPunct="1">
              <a:spcBef>
                <a:spcPts val="300"/>
              </a:spcBef>
              <a:buClr>
                <a:srgbClr val="9FB8CD"/>
              </a:buClr>
              <a:buSzPct val="75000"/>
              <a:buFont typeface="Wingdings 3"/>
              <a:buChar char=""/>
              <a:defRPr kumimoji="1"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0" indent="-274320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ja-JP" altLang="en-US" dirty="0" smtClean="0"/>
              <a:t>より良い農業へのノウハウを学んでもらう</a:t>
            </a:r>
            <a:endParaRPr lang="en-US" altLang="ja-JP" dirty="0"/>
          </a:p>
          <a:p>
            <a:pPr marL="548958" lvl="1" indent="-274320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ja-JP" altLang="en-US" dirty="0"/>
              <a:t>効率の</a:t>
            </a:r>
            <a:r>
              <a:rPr lang="ja-JP" altLang="en-US" dirty="0" smtClean="0"/>
              <a:t>良い農業についての講義</a:t>
            </a:r>
            <a:endParaRPr lang="en-US" altLang="ja-JP" dirty="0"/>
          </a:p>
          <a:p>
            <a:pPr marL="548958" lvl="1" indent="-274320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ja-JP" altLang="en-US" dirty="0" smtClean="0"/>
              <a:t>大規模化・法人化に向けた取り組み</a:t>
            </a:r>
            <a:endParaRPr lang="en-US" altLang="ja-JP" dirty="0"/>
          </a:p>
          <a:p>
            <a:pPr marL="274320" indent="-274320" fontAlgn="auto">
              <a:spcAft>
                <a:spcPts val="0"/>
              </a:spcAft>
              <a:buFont typeface="Wingdings 3"/>
              <a:buChar char=""/>
              <a:defRPr/>
            </a:pPr>
            <a:endParaRPr lang="en-US" altLang="ja-JP" dirty="0"/>
          </a:p>
        </p:txBody>
      </p:sp>
      <p:sp>
        <p:nvSpPr>
          <p:cNvPr id="25" name="コンテンツ プレースホルダー 2"/>
          <p:cNvSpPr txBox="1">
            <a:spLocks/>
          </p:cNvSpPr>
          <p:nvPr/>
        </p:nvSpPr>
        <p:spPr bwMode="auto">
          <a:xfrm>
            <a:off x="-7950600" y="5986919"/>
            <a:ext cx="8229600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273050" indent="-273050" algn="l" rtl="0" fontAlgn="base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3" pitchFamily="18" charset="2"/>
              <a:buChar char=""/>
              <a:defRPr kumimoji="1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7688" indent="-273050" algn="l" rtl="0" fontAlgn="base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6000"/>
              <a:buFont typeface="Wingdings 3" pitchFamily="18" charset="2"/>
              <a:buChar char=""/>
              <a:defRPr kumimoji="1" sz="23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22325" indent="-228600" algn="l" rtl="0" fontAlgn="base">
              <a:spcBef>
                <a:spcPts val="500"/>
              </a:spcBef>
              <a:spcAft>
                <a:spcPct val="0"/>
              </a:spcAft>
              <a:buClr>
                <a:srgbClr val="BCBCBC"/>
              </a:buClr>
              <a:buSzPct val="76000"/>
              <a:buFont typeface="Wingdings 3" pitchFamily="18" charset="2"/>
              <a:buChar char="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6963" indent="-228600" algn="l" rtl="0" fontAlgn="base">
              <a:spcBef>
                <a:spcPts val="400"/>
              </a:spcBef>
              <a:spcAft>
                <a:spcPct val="0"/>
              </a:spcAft>
              <a:buClr>
                <a:srgbClr val="8BA2B4"/>
              </a:buClr>
              <a:buSzPct val="70000"/>
              <a:buFont typeface="Wingdings" pitchFamily="2" charset="2"/>
              <a:buChar char="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fontAlgn="base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45920" indent="-182880" algn="l" rtl="0" eaLnBrk="1" latinLnBrk="0" hangingPunct="1">
              <a:spcBef>
                <a:spcPts val="300"/>
              </a:spcBef>
              <a:buClr>
                <a:srgbClr val="9FB8CD">
                  <a:shade val="75000"/>
                </a:srgbClr>
              </a:buClr>
              <a:buSzPct val="75000"/>
              <a:buFont typeface="Wingdings 3"/>
              <a:buChar char=""/>
              <a:defRPr kumimoji="1" lang="en-US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rgbClr val="727CA3">
                  <a:shade val="75000"/>
                </a:srgbClr>
              </a:buClr>
              <a:buSzPct val="75000"/>
              <a:buFont typeface="Wingdings 3"/>
              <a:buChar char=""/>
              <a:defRPr kumimoji="1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11680" indent="-182880" algn="l" rtl="0" eaLnBrk="1" latinLnBrk="0" hangingPunct="1">
              <a:spcBef>
                <a:spcPts val="300"/>
              </a:spcBef>
              <a:buClr>
                <a:prstClr val="white">
                  <a:shade val="50000"/>
                </a:prstClr>
              </a:buClr>
              <a:buSzPct val="75000"/>
              <a:buFont typeface="Wingdings 3"/>
              <a:buChar char=""/>
              <a:defRPr kumimoji="1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94560" indent="-182880" algn="l" rtl="0" eaLnBrk="1" latinLnBrk="0" hangingPunct="1">
              <a:spcBef>
                <a:spcPts val="300"/>
              </a:spcBef>
              <a:buClr>
                <a:srgbClr val="9FB8CD"/>
              </a:buClr>
              <a:buSzPct val="75000"/>
              <a:buFont typeface="Wingdings 3"/>
              <a:buChar char=""/>
              <a:defRPr kumimoji="1"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0" indent="-274320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ja-JP" altLang="en-US" dirty="0" smtClean="0"/>
              <a:t>講師</a:t>
            </a:r>
            <a:r>
              <a:rPr lang="ja-JP" altLang="en-US" dirty="0"/>
              <a:t>には大学教授・農業法人の経営者等を招く</a:t>
            </a:r>
            <a:endParaRPr lang="en-US" altLang="ja-JP" dirty="0"/>
          </a:p>
          <a:p>
            <a:pPr marL="548958" lvl="1" indent="-274320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ja-JP" altLang="en-US" dirty="0"/>
              <a:t>近隣に大学・成功</a:t>
            </a:r>
            <a:r>
              <a:rPr lang="ja-JP" altLang="en-US" dirty="0" smtClean="0"/>
              <a:t>した農業法人</a:t>
            </a:r>
            <a:r>
              <a:rPr lang="ja-JP" altLang="en-US" dirty="0"/>
              <a:t>があることを</a:t>
            </a:r>
            <a:r>
              <a:rPr lang="ja-JP" altLang="en-US" dirty="0" smtClean="0"/>
              <a:t>活かせる</a:t>
            </a:r>
            <a:endParaRPr lang="en-US" altLang="ja-JP" dirty="0" smtClean="0"/>
          </a:p>
          <a:p>
            <a:pPr marL="274320" indent="-274320" fontAlgn="auto">
              <a:spcAft>
                <a:spcPts val="0"/>
              </a:spcAft>
              <a:buFont typeface="Wingdings 3"/>
              <a:buChar char=""/>
              <a:defRPr/>
            </a:pPr>
            <a:endParaRPr lang="en-US" altLang="ja-JP" dirty="0"/>
          </a:p>
          <a:p>
            <a:pPr marL="0" indent="0" fontAlgn="auto">
              <a:spcAft>
                <a:spcPts val="0"/>
              </a:spcAft>
              <a:buNone/>
              <a:defRPr/>
            </a:pPr>
            <a:endParaRPr lang="en-US" altLang="ja-JP" dirty="0"/>
          </a:p>
          <a:p>
            <a:pPr marL="274320" indent="-274320" fontAlgn="auto">
              <a:spcAft>
                <a:spcPts val="0"/>
              </a:spcAft>
              <a:buFont typeface="Wingdings 3"/>
              <a:buChar char=""/>
              <a:defRPr/>
            </a:pPr>
            <a:endParaRPr lang="en-US" altLang="ja-JP" dirty="0"/>
          </a:p>
        </p:txBody>
      </p:sp>
      <p:pic>
        <p:nvPicPr>
          <p:cNvPr id="15" name="Picture 6" descr="クリックすると新しいウィンドウで開きます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1657" y="4496381"/>
            <a:ext cx="1221912" cy="1490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9056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yabuki80\Desktop\nougyou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900" y="1976355"/>
            <a:ext cx="4061983" cy="4183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009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 smtClean="0"/>
              <a:t>④農業の活性化に向けた農業塾の設置</a:t>
            </a:r>
          </a:p>
        </p:txBody>
      </p:sp>
      <p:sp>
        <p:nvSpPr>
          <p:cNvPr id="43014" name="スライド番号プレースホルダー 6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15AC07B-BA7E-4650-A729-3A79A04D2B40}" type="slidenum">
              <a:rPr lang="ja-JP" altLang="en-US">
                <a:solidFill>
                  <a:srgbClr val="464653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en-US" altLang="ja-JP" dirty="0">
              <a:solidFill>
                <a:srgbClr val="464653"/>
              </a:solidFill>
            </a:endParaRPr>
          </a:p>
        </p:txBody>
      </p:sp>
      <p:sp>
        <p:nvSpPr>
          <p:cNvPr id="10" name="コンテンツ プレースホルダー 2"/>
          <p:cNvSpPr txBox="1">
            <a:spLocks/>
          </p:cNvSpPr>
          <p:nvPr/>
        </p:nvSpPr>
        <p:spPr bwMode="auto">
          <a:xfrm>
            <a:off x="481973" y="1340768"/>
            <a:ext cx="8229600" cy="493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273050" indent="-273050" algn="l" rtl="0" fontAlgn="base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3" pitchFamily="18" charset="2"/>
              <a:buChar char=""/>
              <a:defRPr kumimoji="1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7688" indent="-273050" algn="l" rtl="0" fontAlgn="base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6000"/>
              <a:buFont typeface="Wingdings 3" pitchFamily="18" charset="2"/>
              <a:buChar char=""/>
              <a:defRPr kumimoji="1" sz="23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22325" indent="-228600" algn="l" rtl="0" fontAlgn="base">
              <a:spcBef>
                <a:spcPts val="500"/>
              </a:spcBef>
              <a:spcAft>
                <a:spcPct val="0"/>
              </a:spcAft>
              <a:buClr>
                <a:srgbClr val="BCBCBC"/>
              </a:buClr>
              <a:buSzPct val="76000"/>
              <a:buFont typeface="Wingdings 3" pitchFamily="18" charset="2"/>
              <a:buChar char="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6963" indent="-228600" algn="l" rtl="0" fontAlgn="base">
              <a:spcBef>
                <a:spcPts val="400"/>
              </a:spcBef>
              <a:spcAft>
                <a:spcPct val="0"/>
              </a:spcAft>
              <a:buClr>
                <a:srgbClr val="8BA2B4"/>
              </a:buClr>
              <a:buSzPct val="70000"/>
              <a:buFont typeface="Wingdings" pitchFamily="2" charset="2"/>
              <a:buChar char="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fontAlgn="base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45920" indent="-182880" algn="l" rtl="0" eaLnBrk="1" latinLnBrk="0" hangingPunct="1">
              <a:spcBef>
                <a:spcPts val="300"/>
              </a:spcBef>
              <a:buClr>
                <a:srgbClr val="9FB8CD">
                  <a:shade val="75000"/>
                </a:srgbClr>
              </a:buClr>
              <a:buSzPct val="75000"/>
              <a:buFont typeface="Wingdings 3"/>
              <a:buChar char=""/>
              <a:defRPr kumimoji="1" lang="en-US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rgbClr val="727CA3">
                  <a:shade val="75000"/>
                </a:srgbClr>
              </a:buClr>
              <a:buSzPct val="75000"/>
              <a:buFont typeface="Wingdings 3"/>
              <a:buChar char=""/>
              <a:defRPr kumimoji="1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11680" indent="-182880" algn="l" rtl="0" eaLnBrk="1" latinLnBrk="0" hangingPunct="1">
              <a:spcBef>
                <a:spcPts val="300"/>
              </a:spcBef>
              <a:buClr>
                <a:prstClr val="white">
                  <a:shade val="50000"/>
                </a:prstClr>
              </a:buClr>
              <a:buSzPct val="75000"/>
              <a:buFont typeface="Wingdings 3"/>
              <a:buChar char=""/>
              <a:defRPr kumimoji="1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94560" indent="-182880" algn="l" rtl="0" eaLnBrk="1" latinLnBrk="0" hangingPunct="1">
              <a:spcBef>
                <a:spcPts val="300"/>
              </a:spcBef>
              <a:buClr>
                <a:srgbClr val="9FB8CD"/>
              </a:buClr>
              <a:buSzPct val="75000"/>
              <a:buFont typeface="Wingdings 3"/>
              <a:buChar char=""/>
              <a:defRPr kumimoji="1"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0" indent="-274320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ja-JP" altLang="en-US" dirty="0" smtClean="0"/>
              <a:t>場所：新治地区公民館、およびその近辺の農地</a:t>
            </a:r>
            <a:endParaRPr lang="en-US" altLang="ja-JP" dirty="0" smtClean="0"/>
          </a:p>
        </p:txBody>
      </p: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01092" y="3029111"/>
            <a:ext cx="1384031" cy="10388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20688" y="1700808"/>
            <a:ext cx="1520007" cy="1137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C:\Users\yabuki80\Desktop\新治公民館周辺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069900" y="4509217"/>
            <a:ext cx="4852839" cy="4359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角丸四角形吹き出し 10"/>
          <p:cNvSpPr/>
          <p:nvPr/>
        </p:nvSpPr>
        <p:spPr>
          <a:xfrm>
            <a:off x="5322434" y="2186421"/>
            <a:ext cx="3096344" cy="1086078"/>
          </a:xfrm>
          <a:prstGeom prst="wedgeRoundRectCallout">
            <a:avLst>
              <a:gd name="adj1" fmla="val -131216"/>
              <a:gd name="adj2" fmla="val 125144"/>
              <a:gd name="adj3" fmla="val 16667"/>
            </a:avLst>
          </a:prstGeom>
          <a:solidFill>
            <a:srgbClr val="FFC5C6"/>
          </a:solidFill>
          <a:ln>
            <a:solidFill>
              <a:srgbClr val="FF9396"/>
            </a:solidFill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ja-JP" sz="2400" dirty="0">
                <a:solidFill>
                  <a:schemeClr val="tx1"/>
                </a:solidFill>
              </a:rPr>
              <a:t>講義は公民館</a:t>
            </a:r>
            <a:r>
              <a:rPr lang="ja-JP" altLang="ja-JP" sz="2400" dirty="0" smtClean="0">
                <a:solidFill>
                  <a:schemeClr val="tx1"/>
                </a:solidFill>
              </a:rPr>
              <a:t>を</a:t>
            </a:r>
            <a:endParaRPr lang="en-US" altLang="ja-JP" sz="2400" dirty="0" smtClean="0">
              <a:solidFill>
                <a:schemeClr val="tx1"/>
              </a:solidFill>
            </a:endParaRPr>
          </a:p>
          <a:p>
            <a:pPr algn="ctr"/>
            <a:r>
              <a:rPr lang="ja-JP" altLang="ja-JP" sz="2400" dirty="0" smtClean="0">
                <a:solidFill>
                  <a:schemeClr val="tx1"/>
                </a:solidFill>
              </a:rPr>
              <a:t>利用</a:t>
            </a:r>
            <a:r>
              <a:rPr lang="ja-JP" altLang="en-US" sz="2400" dirty="0" smtClean="0">
                <a:solidFill>
                  <a:schemeClr val="tx1"/>
                </a:solidFill>
              </a:rPr>
              <a:t>する</a:t>
            </a:r>
            <a:endParaRPr kumimoji="1" lang="ja-JP" altLang="en-US" sz="2400" dirty="0">
              <a:solidFill>
                <a:schemeClr val="tx1"/>
              </a:solidFill>
            </a:endParaRPr>
          </a:p>
        </p:txBody>
      </p:sp>
      <p:sp>
        <p:nvSpPr>
          <p:cNvPr id="12" name="角丸四角形 11"/>
          <p:cNvSpPr/>
          <p:nvPr/>
        </p:nvSpPr>
        <p:spPr>
          <a:xfrm>
            <a:off x="5322434" y="3496279"/>
            <a:ext cx="3096344" cy="1143451"/>
          </a:xfrm>
          <a:prstGeom prst="roundRect">
            <a:avLst/>
          </a:prstGeom>
          <a:solidFill>
            <a:srgbClr val="FFC5C6"/>
          </a:solidFill>
          <a:ln>
            <a:solidFill>
              <a:srgbClr val="FF93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400" dirty="0">
                <a:solidFill>
                  <a:schemeClr val="tx1"/>
                </a:solidFill>
              </a:rPr>
              <a:t>周辺の</a:t>
            </a:r>
            <a:r>
              <a:rPr lang="ja-JP" altLang="en-US" sz="2400" dirty="0" smtClean="0">
                <a:solidFill>
                  <a:schemeClr val="tx1"/>
                </a:solidFill>
              </a:rPr>
              <a:t>農地や</a:t>
            </a:r>
            <a:endParaRPr lang="en-US" altLang="ja-JP" sz="2400" dirty="0" smtClean="0">
              <a:solidFill>
                <a:schemeClr val="tx1"/>
              </a:solidFill>
            </a:endParaRPr>
          </a:p>
          <a:p>
            <a:pPr algn="ctr"/>
            <a:r>
              <a:rPr lang="ja-JP" altLang="en-US" sz="2400" dirty="0">
                <a:solidFill>
                  <a:schemeClr val="tx1"/>
                </a:solidFill>
              </a:rPr>
              <a:t>耕作</a:t>
            </a:r>
            <a:r>
              <a:rPr lang="ja-JP" altLang="en-US" sz="2400" dirty="0" smtClean="0">
                <a:solidFill>
                  <a:schemeClr val="tx1"/>
                </a:solidFill>
              </a:rPr>
              <a:t>放棄地を活用</a:t>
            </a:r>
            <a:endParaRPr lang="en-US" altLang="ja-JP" sz="2400" dirty="0" smtClean="0">
              <a:solidFill>
                <a:schemeClr val="tx1"/>
              </a:solidFill>
            </a:endParaRPr>
          </a:p>
        </p:txBody>
      </p:sp>
      <p:sp>
        <p:nvSpPr>
          <p:cNvPr id="13" name="角丸四角形 12"/>
          <p:cNvSpPr/>
          <p:nvPr/>
        </p:nvSpPr>
        <p:spPr>
          <a:xfrm>
            <a:off x="5292080" y="4857363"/>
            <a:ext cx="3096344" cy="1143451"/>
          </a:xfrm>
          <a:prstGeom prst="roundRect">
            <a:avLst/>
          </a:prstGeom>
          <a:solidFill>
            <a:srgbClr val="FFC5C6"/>
          </a:solidFill>
          <a:ln>
            <a:solidFill>
              <a:srgbClr val="FF93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400" dirty="0">
                <a:solidFill>
                  <a:schemeClr val="tx1"/>
                </a:solidFill>
              </a:rPr>
              <a:t>近隣</a:t>
            </a:r>
            <a:r>
              <a:rPr lang="ja-JP" altLang="en-US" sz="2400" dirty="0" smtClean="0">
                <a:solidFill>
                  <a:schemeClr val="tx1"/>
                </a:solidFill>
              </a:rPr>
              <a:t>大学・農業法人から講師を招く</a:t>
            </a:r>
            <a:endParaRPr lang="en-US" altLang="ja-JP" sz="2400" dirty="0" smtClean="0">
              <a:solidFill>
                <a:schemeClr val="tx1"/>
              </a:solidFill>
            </a:endParaRPr>
          </a:p>
        </p:txBody>
      </p:sp>
      <p:sp>
        <p:nvSpPr>
          <p:cNvPr id="14" name="タイトル 1"/>
          <p:cNvSpPr txBox="1">
            <a:spLocks/>
          </p:cNvSpPr>
          <p:nvPr/>
        </p:nvSpPr>
        <p:spPr bwMode="auto">
          <a:xfrm>
            <a:off x="539552" y="-11845"/>
            <a:ext cx="3664024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kumimoji="1" sz="3200" kern="1200">
                <a:solidFill>
                  <a:schemeClr val="tx2"/>
                </a:solidFill>
                <a:latin typeface="+mj-lt"/>
                <a:ea typeface="+mj-ea"/>
                <a:cs typeface="HG明朝E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9pPr>
          </a:lstStyle>
          <a:p>
            <a:r>
              <a:rPr lang="ja-JP" altLang="en-US" sz="1800" dirty="0" smtClean="0">
                <a:solidFill>
                  <a:srgbClr val="7030A0"/>
                </a:solidFill>
              </a:rPr>
              <a:t>霞ヶ浦・新治周辺の核</a:t>
            </a:r>
            <a:endParaRPr lang="ja-JP" altLang="en-US" sz="1800" dirty="0">
              <a:solidFill>
                <a:srgbClr val="7030A0"/>
              </a:solidFill>
            </a:endParaRPr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1447432" y="6381328"/>
            <a:ext cx="7661072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将来都市像　</a:t>
            </a:r>
            <a:r>
              <a:rPr lang="ja-JP" altLang="en-US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地区別基本構想</a:t>
            </a:r>
            <a:r>
              <a:rPr lang="ja-JP" alt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</a:t>
            </a:r>
            <a:r>
              <a:rPr lang="ja-JP" alt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Gill Sans MT"/>
                <a:ea typeface="ＭＳ Ｐゴシック"/>
              </a:rPr>
              <a:t>重点整備計画</a:t>
            </a:r>
            <a:r>
              <a:rPr lang="ja-JP" alt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</a:t>
            </a:r>
            <a:r>
              <a:rPr lang="ja-JP" altLang="en-US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本マスタープランのまとめ</a:t>
            </a:r>
            <a:endParaRPr lang="ja-JP" altLang="en-US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Gill Sans MT"/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834234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 smtClean="0"/>
              <a:t>④農業の活性化に向けた農業塾の設置</a:t>
            </a:r>
          </a:p>
        </p:txBody>
      </p:sp>
      <p:sp>
        <p:nvSpPr>
          <p:cNvPr id="43014" name="スライド番号プレースホルダー 6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15AC07B-BA7E-4650-A729-3A79A04D2B40}" type="slidenum">
              <a:rPr lang="ja-JP" altLang="en-US">
                <a:solidFill>
                  <a:srgbClr val="464653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en-US" altLang="ja-JP" dirty="0">
              <a:solidFill>
                <a:srgbClr val="464653"/>
              </a:solidFill>
            </a:endParaRPr>
          </a:p>
        </p:txBody>
      </p:sp>
      <p:sp>
        <p:nvSpPr>
          <p:cNvPr id="10" name="コンテンツ プレースホルダー 2"/>
          <p:cNvSpPr txBox="1">
            <a:spLocks/>
          </p:cNvSpPr>
          <p:nvPr/>
        </p:nvSpPr>
        <p:spPr bwMode="auto">
          <a:xfrm>
            <a:off x="495697" y="1334866"/>
            <a:ext cx="8229600" cy="493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273050" indent="-273050" algn="l" rtl="0" fontAlgn="base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3" pitchFamily="18" charset="2"/>
              <a:buChar char=""/>
              <a:defRPr kumimoji="1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7688" indent="-273050" algn="l" rtl="0" fontAlgn="base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6000"/>
              <a:buFont typeface="Wingdings 3" pitchFamily="18" charset="2"/>
              <a:buChar char=""/>
              <a:defRPr kumimoji="1" sz="23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22325" indent="-228600" algn="l" rtl="0" fontAlgn="base">
              <a:spcBef>
                <a:spcPts val="500"/>
              </a:spcBef>
              <a:spcAft>
                <a:spcPct val="0"/>
              </a:spcAft>
              <a:buClr>
                <a:srgbClr val="BCBCBC"/>
              </a:buClr>
              <a:buSzPct val="76000"/>
              <a:buFont typeface="Wingdings 3" pitchFamily="18" charset="2"/>
              <a:buChar char="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6963" indent="-228600" algn="l" rtl="0" fontAlgn="base">
              <a:spcBef>
                <a:spcPts val="400"/>
              </a:spcBef>
              <a:spcAft>
                <a:spcPct val="0"/>
              </a:spcAft>
              <a:buClr>
                <a:srgbClr val="8BA2B4"/>
              </a:buClr>
              <a:buSzPct val="70000"/>
              <a:buFont typeface="Wingdings" pitchFamily="2" charset="2"/>
              <a:buChar char="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fontAlgn="base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45920" indent="-182880" algn="l" rtl="0" eaLnBrk="1" latinLnBrk="0" hangingPunct="1">
              <a:spcBef>
                <a:spcPts val="300"/>
              </a:spcBef>
              <a:buClr>
                <a:srgbClr val="9FB8CD">
                  <a:shade val="75000"/>
                </a:srgbClr>
              </a:buClr>
              <a:buSzPct val="75000"/>
              <a:buFont typeface="Wingdings 3"/>
              <a:buChar char=""/>
              <a:defRPr kumimoji="1" lang="en-US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rgbClr val="727CA3">
                  <a:shade val="75000"/>
                </a:srgbClr>
              </a:buClr>
              <a:buSzPct val="75000"/>
              <a:buFont typeface="Wingdings 3"/>
              <a:buChar char=""/>
              <a:defRPr kumimoji="1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11680" indent="-182880" algn="l" rtl="0" eaLnBrk="1" latinLnBrk="0" hangingPunct="1">
              <a:spcBef>
                <a:spcPts val="300"/>
              </a:spcBef>
              <a:buClr>
                <a:prstClr val="white">
                  <a:shade val="50000"/>
                </a:prstClr>
              </a:buClr>
              <a:buSzPct val="75000"/>
              <a:buFont typeface="Wingdings 3"/>
              <a:buChar char=""/>
              <a:defRPr kumimoji="1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94560" indent="-182880" algn="l" rtl="0" eaLnBrk="1" latinLnBrk="0" hangingPunct="1">
              <a:spcBef>
                <a:spcPts val="300"/>
              </a:spcBef>
              <a:buClr>
                <a:srgbClr val="9FB8CD"/>
              </a:buClr>
              <a:buSzPct val="75000"/>
              <a:buFont typeface="Wingdings 3"/>
              <a:buChar char=""/>
              <a:defRPr kumimoji="1"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0" indent="-274320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ja-JP" altLang="en-US" dirty="0"/>
              <a:t>長期的</a:t>
            </a:r>
            <a:r>
              <a:rPr lang="ja-JP" altLang="en-US" dirty="0" smtClean="0"/>
              <a:t>なスパンで農業の</a:t>
            </a:r>
            <a:r>
              <a:rPr lang="ja-JP" altLang="en-US" dirty="0"/>
              <a:t>発展</a:t>
            </a:r>
            <a:r>
              <a:rPr lang="ja-JP" altLang="en-US" dirty="0" smtClean="0"/>
              <a:t>へと推進する</a:t>
            </a:r>
            <a:endParaRPr lang="en-US" altLang="ja-JP" dirty="0"/>
          </a:p>
          <a:p>
            <a:pPr marL="274320" indent="-274320" fontAlgn="auto">
              <a:spcAft>
                <a:spcPts val="0"/>
              </a:spcAft>
              <a:buFont typeface="Wingdings 3"/>
              <a:buChar char=""/>
              <a:defRPr/>
            </a:pPr>
            <a:endParaRPr lang="en-US" altLang="ja-JP" dirty="0"/>
          </a:p>
          <a:p>
            <a:pPr marL="548958" lvl="1" indent="-274320" fontAlgn="auto">
              <a:spcAft>
                <a:spcPts val="0"/>
              </a:spcAft>
              <a:buFont typeface="Wingdings 3"/>
              <a:buChar char=""/>
              <a:defRPr/>
            </a:pPr>
            <a:endParaRPr lang="en-US" altLang="ja-JP" dirty="0" smtClean="0"/>
          </a:p>
        </p:txBody>
      </p:sp>
      <p:sp>
        <p:nvSpPr>
          <p:cNvPr id="2" name="右矢印 1"/>
          <p:cNvSpPr/>
          <p:nvPr/>
        </p:nvSpPr>
        <p:spPr>
          <a:xfrm>
            <a:off x="326957" y="4941168"/>
            <a:ext cx="7344816" cy="1380652"/>
          </a:xfrm>
          <a:prstGeom prst="rightArrow">
            <a:avLst/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FF0000"/>
              </a:gs>
            </a:gsLst>
            <a:path path="circle">
              <a:fillToRect t="100000" r="100000"/>
            </a:path>
            <a:tileRect l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角丸四角形 2"/>
          <p:cNvSpPr/>
          <p:nvPr/>
        </p:nvSpPr>
        <p:spPr>
          <a:xfrm>
            <a:off x="357131" y="3940939"/>
            <a:ext cx="2223399" cy="936104"/>
          </a:xfrm>
          <a:prstGeom prst="round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400" dirty="0">
                <a:solidFill>
                  <a:sysClr val="windowText" lastClr="000000"/>
                </a:solidFill>
              </a:rPr>
              <a:t>担い手</a:t>
            </a:r>
            <a:r>
              <a:rPr kumimoji="1" lang="ja-JP" altLang="en-US" sz="2400" dirty="0" smtClean="0">
                <a:solidFill>
                  <a:sysClr val="windowText" lastClr="000000"/>
                </a:solidFill>
              </a:rPr>
              <a:t>の</a:t>
            </a:r>
            <a:r>
              <a:rPr kumimoji="1" lang="ja-JP" altLang="en-US" sz="2400" dirty="0" smtClean="0">
                <a:solidFill>
                  <a:sysClr val="windowText" lastClr="000000"/>
                </a:solidFill>
              </a:rPr>
              <a:t>不足</a:t>
            </a:r>
            <a:endParaRPr kumimoji="1" lang="ja-JP" altLang="en-US" sz="2400" dirty="0">
              <a:solidFill>
                <a:sysClr val="windowText" lastClr="000000"/>
              </a:solidFill>
            </a:endParaRPr>
          </a:p>
        </p:txBody>
      </p:sp>
      <p:sp>
        <p:nvSpPr>
          <p:cNvPr id="12" name="角丸四角形 11"/>
          <p:cNvSpPr/>
          <p:nvPr/>
        </p:nvSpPr>
        <p:spPr>
          <a:xfrm>
            <a:off x="2592734" y="3968175"/>
            <a:ext cx="2722442" cy="936105"/>
          </a:xfrm>
          <a:prstGeom prst="roundRect">
            <a:avLst/>
          </a:prstGeom>
          <a:solidFill>
            <a:srgbClr val="FF9933"/>
          </a:solidFill>
          <a:ln>
            <a:solidFill>
              <a:srgbClr val="FF99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400" dirty="0">
                <a:solidFill>
                  <a:sysClr val="windowText" lastClr="000000"/>
                </a:solidFill>
              </a:rPr>
              <a:t>新規就農者</a:t>
            </a:r>
            <a:r>
              <a:rPr lang="ja-JP" altLang="en-US" sz="2400" dirty="0" smtClean="0">
                <a:solidFill>
                  <a:sysClr val="windowText" lastClr="000000"/>
                </a:solidFill>
              </a:rPr>
              <a:t>の増加</a:t>
            </a:r>
            <a:endParaRPr kumimoji="1" lang="ja-JP" altLang="en-US" sz="2400" dirty="0">
              <a:solidFill>
                <a:sysClr val="windowText" lastClr="000000"/>
              </a:solidFill>
            </a:endParaRPr>
          </a:p>
        </p:txBody>
      </p:sp>
      <p:sp>
        <p:nvSpPr>
          <p:cNvPr id="13" name="角丸四角形 12"/>
          <p:cNvSpPr/>
          <p:nvPr/>
        </p:nvSpPr>
        <p:spPr>
          <a:xfrm>
            <a:off x="-2196752" y="3803429"/>
            <a:ext cx="1890520" cy="936105"/>
          </a:xfrm>
          <a:prstGeom prst="roundRect">
            <a:avLst/>
          </a:prstGeom>
          <a:solidFill>
            <a:srgbClr val="FF6600"/>
          </a:solidFill>
          <a:ln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400" dirty="0">
                <a:solidFill>
                  <a:sysClr val="windowText" lastClr="000000"/>
                </a:solidFill>
              </a:rPr>
              <a:t>農業</a:t>
            </a:r>
            <a:r>
              <a:rPr lang="ja-JP" altLang="en-US" sz="2400" dirty="0" smtClean="0">
                <a:solidFill>
                  <a:sysClr val="windowText" lastClr="000000"/>
                </a:solidFill>
              </a:rPr>
              <a:t>の成長</a:t>
            </a:r>
            <a:endParaRPr kumimoji="1" lang="ja-JP" altLang="en-US" sz="2400" dirty="0">
              <a:solidFill>
                <a:sysClr val="windowText" lastClr="000000"/>
              </a:solidFill>
            </a:endParaRPr>
          </a:p>
        </p:txBody>
      </p:sp>
      <p:sp>
        <p:nvSpPr>
          <p:cNvPr id="4" name="下矢印吹き出し 3"/>
          <p:cNvSpPr/>
          <p:nvPr/>
        </p:nvSpPr>
        <p:spPr>
          <a:xfrm>
            <a:off x="1419247" y="2548179"/>
            <a:ext cx="2322565" cy="1346548"/>
          </a:xfrm>
          <a:prstGeom prst="downArrowCallout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400" dirty="0">
                <a:solidFill>
                  <a:schemeClr val="tx1"/>
                </a:solidFill>
              </a:rPr>
              <a:t>ノウハウ</a:t>
            </a:r>
            <a:r>
              <a:rPr lang="ja-JP" altLang="en-US" sz="2400" dirty="0" smtClean="0">
                <a:solidFill>
                  <a:schemeClr val="tx1"/>
                </a:solidFill>
              </a:rPr>
              <a:t>の提供</a:t>
            </a:r>
            <a:endParaRPr kumimoji="1" lang="en-US" altLang="ja-JP" sz="2400" dirty="0" smtClean="0">
              <a:solidFill>
                <a:schemeClr val="tx1"/>
              </a:solidFill>
            </a:endParaRPr>
          </a:p>
        </p:txBody>
      </p:sp>
      <p:sp>
        <p:nvSpPr>
          <p:cNvPr id="5" name="角丸四角形 4"/>
          <p:cNvSpPr/>
          <p:nvPr/>
        </p:nvSpPr>
        <p:spPr>
          <a:xfrm>
            <a:off x="7746157" y="2793063"/>
            <a:ext cx="1008112" cy="3154999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dirty="0" smtClean="0"/>
              <a:t>農業の発展へ</a:t>
            </a:r>
            <a:endParaRPr kumimoji="1" lang="ja-JP" altLang="en-US" sz="3200" dirty="0"/>
          </a:p>
        </p:txBody>
      </p:sp>
      <p:sp>
        <p:nvSpPr>
          <p:cNvPr id="16" name="角丸四角形 15"/>
          <p:cNvSpPr/>
          <p:nvPr/>
        </p:nvSpPr>
        <p:spPr>
          <a:xfrm>
            <a:off x="5325445" y="3968175"/>
            <a:ext cx="2151629" cy="936105"/>
          </a:xfrm>
          <a:prstGeom prst="roundRect">
            <a:avLst/>
          </a:prstGeom>
          <a:solidFill>
            <a:srgbClr val="FF6600"/>
          </a:solidFill>
          <a:ln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400" dirty="0" smtClean="0">
                <a:solidFill>
                  <a:sysClr val="windowText" lastClr="000000"/>
                </a:solidFill>
              </a:rPr>
              <a:t>担い手の定着</a:t>
            </a:r>
            <a:endParaRPr kumimoji="1" lang="ja-JP" altLang="en-US" sz="2400" dirty="0">
              <a:solidFill>
                <a:sysClr val="windowText" lastClr="000000"/>
              </a:solidFill>
            </a:endParaRPr>
          </a:p>
        </p:txBody>
      </p:sp>
      <p:sp>
        <p:nvSpPr>
          <p:cNvPr id="17" name="下矢印吹き出し 16"/>
          <p:cNvSpPr/>
          <p:nvPr/>
        </p:nvSpPr>
        <p:spPr>
          <a:xfrm>
            <a:off x="3988179" y="2548179"/>
            <a:ext cx="2653994" cy="1346548"/>
          </a:xfrm>
          <a:prstGeom prst="downArrowCallout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400" dirty="0" smtClean="0">
                <a:solidFill>
                  <a:schemeClr val="tx1"/>
                </a:solidFill>
              </a:rPr>
              <a:t>大規模化・法人化</a:t>
            </a:r>
            <a:endParaRPr kumimoji="1" lang="en-US" altLang="ja-JP" sz="2400" dirty="0" smtClean="0">
              <a:solidFill>
                <a:schemeClr val="tx1"/>
              </a:solidFill>
            </a:endParaRPr>
          </a:p>
        </p:txBody>
      </p:sp>
      <p:sp>
        <p:nvSpPr>
          <p:cNvPr id="15" name="タイトル 1"/>
          <p:cNvSpPr txBox="1">
            <a:spLocks/>
          </p:cNvSpPr>
          <p:nvPr/>
        </p:nvSpPr>
        <p:spPr bwMode="auto">
          <a:xfrm>
            <a:off x="539552" y="-11845"/>
            <a:ext cx="3664024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kumimoji="1" sz="3200" kern="1200">
                <a:solidFill>
                  <a:schemeClr val="tx2"/>
                </a:solidFill>
                <a:latin typeface="+mj-lt"/>
                <a:ea typeface="+mj-ea"/>
                <a:cs typeface="HG明朝E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9pPr>
          </a:lstStyle>
          <a:p>
            <a:r>
              <a:rPr lang="ja-JP" altLang="en-US" sz="1800" dirty="0" smtClean="0">
                <a:solidFill>
                  <a:srgbClr val="7030A0"/>
                </a:solidFill>
              </a:rPr>
              <a:t>霞ヶ浦・新治周辺の核</a:t>
            </a:r>
            <a:endParaRPr lang="ja-JP" altLang="en-US" sz="1800" dirty="0">
              <a:solidFill>
                <a:srgbClr val="7030A0"/>
              </a:solidFill>
            </a:endParaRPr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1447432" y="6381328"/>
            <a:ext cx="7661072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将来都市像　</a:t>
            </a:r>
            <a:r>
              <a:rPr lang="ja-JP" altLang="en-US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地区別基本構想</a:t>
            </a:r>
            <a:r>
              <a:rPr lang="ja-JP" alt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</a:t>
            </a:r>
            <a:r>
              <a:rPr lang="ja-JP" alt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Gill Sans MT"/>
                <a:ea typeface="ＭＳ Ｐゴシック"/>
              </a:rPr>
              <a:t>重点整備計画</a:t>
            </a:r>
            <a:r>
              <a:rPr lang="ja-JP" alt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</a:t>
            </a:r>
            <a:r>
              <a:rPr lang="ja-JP" altLang="en-US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本マスタープランのまとめ</a:t>
            </a:r>
            <a:endParaRPr lang="ja-JP" altLang="en-US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Gill Sans MT"/>
              <a:ea typeface="ＭＳ Ｐゴシック"/>
            </a:endParaRPr>
          </a:p>
        </p:txBody>
      </p:sp>
      <p:sp>
        <p:nvSpPr>
          <p:cNvPr id="19" name="角丸四角形 18"/>
          <p:cNvSpPr/>
          <p:nvPr/>
        </p:nvSpPr>
        <p:spPr>
          <a:xfrm>
            <a:off x="1257026" y="2408387"/>
            <a:ext cx="5544616" cy="1164629"/>
          </a:xfrm>
          <a:prstGeom prst="round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ja-JP" sz="2400" dirty="0" smtClean="0"/>
          </a:p>
        </p:txBody>
      </p:sp>
      <p:sp>
        <p:nvSpPr>
          <p:cNvPr id="20" name="角丸四角形 19"/>
          <p:cNvSpPr/>
          <p:nvPr/>
        </p:nvSpPr>
        <p:spPr>
          <a:xfrm>
            <a:off x="3266899" y="1988840"/>
            <a:ext cx="1524869" cy="419547"/>
          </a:xfrm>
          <a:prstGeom prst="roundRect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400" dirty="0" smtClean="0">
                <a:solidFill>
                  <a:schemeClr val="tx1"/>
                </a:solidFill>
              </a:rPr>
              <a:t>農業塾</a:t>
            </a:r>
            <a:endParaRPr lang="en-US" altLang="ja-JP" sz="2400" dirty="0" smtClean="0">
              <a:solidFill>
                <a:schemeClr val="tx1"/>
              </a:solidFill>
            </a:endParaRPr>
          </a:p>
        </p:txBody>
      </p:sp>
      <p:sp>
        <p:nvSpPr>
          <p:cNvPr id="7" name="角丸四角形 6"/>
          <p:cNvSpPr/>
          <p:nvPr/>
        </p:nvSpPr>
        <p:spPr>
          <a:xfrm>
            <a:off x="2699792" y="5373216"/>
            <a:ext cx="2625653" cy="504056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400" dirty="0">
                <a:solidFill>
                  <a:schemeClr val="tx1"/>
                </a:solidFill>
              </a:rPr>
              <a:t>農業の成長</a:t>
            </a:r>
            <a:r>
              <a:rPr lang="ja-JP" altLang="en-US" sz="2400" dirty="0" smtClean="0">
                <a:solidFill>
                  <a:schemeClr val="tx1"/>
                </a:solidFill>
              </a:rPr>
              <a:t>過程</a:t>
            </a:r>
            <a:endParaRPr lang="ja-JP" altLang="en-US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1283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4" grpId="0" animBg="1"/>
      <p:bldP spid="5" grpId="0" animBg="1"/>
      <p:bldP spid="16" grpId="0" animBg="1"/>
      <p:bldP spid="17" grpId="0" animBg="1"/>
      <p:bldP spid="19" grpId="0" animBg="1"/>
      <p:bldP spid="2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グループ化 23"/>
          <p:cNvGrpSpPr>
            <a:grpSpLocks noChangeAspect="1"/>
          </p:cNvGrpSpPr>
          <p:nvPr/>
        </p:nvGrpSpPr>
        <p:grpSpPr>
          <a:xfrm>
            <a:off x="2455950" y="1190831"/>
            <a:ext cx="4282443" cy="5096839"/>
            <a:chOff x="3275856" y="2132856"/>
            <a:chExt cx="3164675" cy="3766504"/>
          </a:xfrm>
        </p:grpSpPr>
        <p:grpSp>
          <p:nvGrpSpPr>
            <p:cNvPr id="25" name="グループ化 24"/>
            <p:cNvGrpSpPr/>
            <p:nvPr/>
          </p:nvGrpSpPr>
          <p:grpSpPr>
            <a:xfrm>
              <a:off x="3275856" y="2132856"/>
              <a:ext cx="3164675" cy="3766504"/>
              <a:chOff x="2915816" y="2276872"/>
              <a:chExt cx="3164675" cy="3766504"/>
            </a:xfrm>
          </p:grpSpPr>
          <p:pic>
            <p:nvPicPr>
              <p:cNvPr id="36" name="図 35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15816" y="2276872"/>
                <a:ext cx="3164675" cy="3766504"/>
              </a:xfrm>
              <a:prstGeom prst="rect">
                <a:avLst/>
              </a:prstGeom>
              <a:ln>
                <a:noFill/>
              </a:ln>
            </p:spPr>
          </p:pic>
          <p:sp>
            <p:nvSpPr>
              <p:cNvPr id="38" name="円/楕円 37"/>
              <p:cNvSpPr/>
              <p:nvPr/>
            </p:nvSpPr>
            <p:spPr>
              <a:xfrm>
                <a:off x="3532076" y="5169740"/>
                <a:ext cx="351656" cy="340612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39" name="円/楕円 38"/>
              <p:cNvSpPr/>
              <p:nvPr/>
            </p:nvSpPr>
            <p:spPr>
              <a:xfrm>
                <a:off x="3707904" y="3330702"/>
                <a:ext cx="351656" cy="340612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41" name="円/楕円 40"/>
              <p:cNvSpPr/>
              <p:nvPr/>
            </p:nvSpPr>
            <p:spPr>
              <a:xfrm>
                <a:off x="4753161" y="3501008"/>
                <a:ext cx="351656" cy="340612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42" name="円/楕円 41"/>
              <p:cNvSpPr/>
              <p:nvPr/>
            </p:nvSpPr>
            <p:spPr>
              <a:xfrm>
                <a:off x="5145013" y="4211364"/>
                <a:ext cx="351656" cy="340612"/>
              </a:xfrm>
              <a:prstGeom prst="ellipse">
                <a:avLst/>
              </a:prstGeom>
              <a:solidFill>
                <a:srgbClr val="0000FF"/>
              </a:solidFill>
              <a:ln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44" name="円/楕円 43"/>
              <p:cNvSpPr/>
              <p:nvPr/>
            </p:nvSpPr>
            <p:spPr>
              <a:xfrm>
                <a:off x="4211960" y="4160124"/>
                <a:ext cx="432048" cy="443092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cxnSp>
          <p:nvCxnSpPr>
            <p:cNvPr id="26" name="直線コネクタ 25"/>
            <p:cNvCxnSpPr>
              <a:stCxn id="39" idx="6"/>
              <a:endCxn id="41" idx="2"/>
            </p:cNvCxnSpPr>
            <p:nvPr/>
          </p:nvCxnSpPr>
          <p:spPr>
            <a:xfrm>
              <a:off x="4419600" y="3356992"/>
              <a:ext cx="693601" cy="170306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線コネクタ 26"/>
            <p:cNvCxnSpPr>
              <a:stCxn id="41" idx="5"/>
              <a:endCxn id="42" idx="0"/>
            </p:cNvCxnSpPr>
            <p:nvPr/>
          </p:nvCxnSpPr>
          <p:spPr>
            <a:xfrm>
              <a:off x="5413358" y="3647723"/>
              <a:ext cx="267523" cy="419625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線コネクタ 27"/>
            <p:cNvCxnSpPr>
              <a:stCxn id="39" idx="5"/>
              <a:endCxn id="44" idx="1"/>
            </p:cNvCxnSpPr>
            <p:nvPr/>
          </p:nvCxnSpPr>
          <p:spPr>
            <a:xfrm>
              <a:off x="4368101" y="3477416"/>
              <a:ext cx="267171" cy="603581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線コネクタ 28"/>
            <p:cNvCxnSpPr>
              <a:stCxn id="44" idx="6"/>
              <a:endCxn id="42" idx="2"/>
            </p:cNvCxnSpPr>
            <p:nvPr/>
          </p:nvCxnSpPr>
          <p:spPr>
            <a:xfrm>
              <a:off x="5004048" y="4237654"/>
              <a:ext cx="501005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線コネクタ 29"/>
            <p:cNvCxnSpPr>
              <a:stCxn id="39" idx="4"/>
              <a:endCxn id="38" idx="0"/>
            </p:cNvCxnSpPr>
            <p:nvPr/>
          </p:nvCxnSpPr>
          <p:spPr>
            <a:xfrm flipH="1">
              <a:off x="4067944" y="3527298"/>
              <a:ext cx="175828" cy="1498426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線コネクタ 30"/>
            <p:cNvCxnSpPr>
              <a:stCxn id="44" idx="3"/>
              <a:endCxn id="38" idx="7"/>
            </p:cNvCxnSpPr>
            <p:nvPr/>
          </p:nvCxnSpPr>
          <p:spPr>
            <a:xfrm flipH="1">
              <a:off x="4192273" y="4394311"/>
              <a:ext cx="442999" cy="681294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線コネクタ 32"/>
            <p:cNvCxnSpPr>
              <a:stCxn id="42" idx="3"/>
              <a:endCxn id="38" idx="6"/>
            </p:cNvCxnSpPr>
            <p:nvPr/>
          </p:nvCxnSpPr>
          <p:spPr>
            <a:xfrm flipH="1">
              <a:off x="4243772" y="4358079"/>
              <a:ext cx="1312780" cy="837951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線コネクタ 34"/>
            <p:cNvCxnSpPr>
              <a:stCxn id="41" idx="3"/>
              <a:endCxn id="44" idx="7"/>
            </p:cNvCxnSpPr>
            <p:nvPr/>
          </p:nvCxnSpPr>
          <p:spPr>
            <a:xfrm flipH="1">
              <a:off x="4940776" y="3647723"/>
              <a:ext cx="223924" cy="433274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まとめ－土浦の</a:t>
            </a:r>
            <a:r>
              <a:rPr lang="ja-JP" altLang="en-US" dirty="0" smtClean="0"/>
              <a:t>未来図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2872C69-120B-4FBB-9D29-EA0830F453DF}" type="slidenum">
              <a:rPr lang="ja-JP" altLang="en-US" smtClean="0"/>
              <a:pPr>
                <a:defRPr/>
              </a:pPr>
              <a:t>26</a:t>
            </a:fld>
            <a:endParaRPr lang="ja-JP" altLang="en-US"/>
          </a:p>
        </p:txBody>
      </p:sp>
      <p:pic>
        <p:nvPicPr>
          <p:cNvPr id="18" name="図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5985" y="4572583"/>
            <a:ext cx="3111334" cy="1754409"/>
          </a:xfrm>
          <a:prstGeom prst="rect">
            <a:avLst/>
          </a:prstGeom>
        </p:spPr>
      </p:pic>
      <p:pic>
        <p:nvPicPr>
          <p:cNvPr id="20" name="Picture 3" descr="H:\～110225\写真\さらさ荒川沖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896" y="3675111"/>
            <a:ext cx="2270543" cy="2498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712" y="1406550"/>
            <a:ext cx="2713727" cy="2030367"/>
          </a:xfrm>
          <a:prstGeom prst="rect">
            <a:avLst/>
          </a:prstGeom>
        </p:spPr>
      </p:pic>
      <p:sp>
        <p:nvSpPr>
          <p:cNvPr id="32" name="テキスト ボックス 31"/>
          <p:cNvSpPr txBox="1"/>
          <p:nvPr/>
        </p:nvSpPr>
        <p:spPr>
          <a:xfrm>
            <a:off x="1447432" y="6381328"/>
            <a:ext cx="7661072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将来都市像　</a:t>
            </a:r>
            <a:r>
              <a:rPr lang="ja-JP" altLang="en-US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地区別基本構想</a:t>
            </a:r>
            <a:r>
              <a:rPr lang="ja-JP" alt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</a:t>
            </a:r>
            <a:r>
              <a:rPr lang="ja-JP" altLang="en-US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重点整備計画</a:t>
            </a:r>
            <a:r>
              <a:rPr lang="ja-JP" alt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</a:t>
            </a:r>
            <a:r>
              <a:rPr lang="ja-JP" alt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Gill Sans MT"/>
                <a:ea typeface="ＭＳ Ｐゴシック"/>
              </a:rPr>
              <a:t>本マスタープランのまとめ</a:t>
            </a:r>
            <a:endParaRPr lang="ja-JP" altLang="en-US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Gill Sans MT"/>
              <a:ea typeface="ＭＳ Ｐゴシック"/>
            </a:endParaRPr>
          </a:p>
        </p:txBody>
      </p:sp>
      <p:grpSp>
        <p:nvGrpSpPr>
          <p:cNvPr id="3" name="グループ化 2"/>
          <p:cNvGrpSpPr/>
          <p:nvPr/>
        </p:nvGrpSpPr>
        <p:grpSpPr>
          <a:xfrm>
            <a:off x="1354407" y="1673569"/>
            <a:ext cx="6599347" cy="4099859"/>
            <a:chOff x="1354407" y="1673569"/>
            <a:chExt cx="6599347" cy="4099859"/>
          </a:xfrm>
        </p:grpSpPr>
        <p:grpSp>
          <p:nvGrpSpPr>
            <p:cNvPr id="37" name="グループ化 36"/>
            <p:cNvGrpSpPr/>
            <p:nvPr/>
          </p:nvGrpSpPr>
          <p:grpSpPr>
            <a:xfrm>
              <a:off x="5861996" y="3075425"/>
              <a:ext cx="2091758" cy="848221"/>
              <a:chOff x="6197393" y="3411562"/>
              <a:chExt cx="2091758" cy="848221"/>
            </a:xfrm>
          </p:grpSpPr>
          <p:sp>
            <p:nvSpPr>
              <p:cNvPr id="55" name="テキスト ボックス 54"/>
              <p:cNvSpPr txBox="1"/>
              <p:nvPr/>
            </p:nvSpPr>
            <p:spPr>
              <a:xfrm>
                <a:off x="6197393" y="3411562"/>
                <a:ext cx="1420964" cy="324036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vert="horz" wrap="square" rtlCol="0">
                <a:noAutofit/>
              </a:bodyPr>
              <a:lstStyle/>
              <a:p>
                <a:r>
                  <a:rPr lang="ja-JP" altLang="en-US" sz="2000" i="1" u="sng" dirty="0" smtClean="0"/>
                  <a:t>霞ヶ浦周辺</a:t>
                </a:r>
                <a:endParaRPr kumimoji="1" lang="ja-JP" altLang="en-US" sz="2000" i="1" u="sng" dirty="0" smtClean="0"/>
              </a:p>
            </p:txBody>
          </p:sp>
          <p:sp>
            <p:nvSpPr>
              <p:cNvPr id="56" name="角丸四角形 55"/>
              <p:cNvSpPr/>
              <p:nvPr/>
            </p:nvSpPr>
            <p:spPr>
              <a:xfrm>
                <a:off x="6467368" y="3767959"/>
                <a:ext cx="1821783" cy="491824"/>
              </a:xfrm>
              <a:prstGeom prst="roundRect">
                <a:avLst/>
              </a:prstGeom>
              <a:solidFill>
                <a:srgbClr val="FEB8D1"/>
              </a:solidFill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ja-JP" altLang="en-US" sz="2400" dirty="0" smtClean="0"/>
                  <a:t>農業</a:t>
                </a:r>
                <a:endParaRPr lang="ja-JP" altLang="en-US" sz="2400" dirty="0"/>
              </a:p>
            </p:txBody>
          </p:sp>
        </p:grpSp>
        <p:grpSp>
          <p:nvGrpSpPr>
            <p:cNvPr id="40" name="グループ化 39"/>
            <p:cNvGrpSpPr/>
            <p:nvPr/>
          </p:nvGrpSpPr>
          <p:grpSpPr>
            <a:xfrm>
              <a:off x="4003666" y="4427230"/>
              <a:ext cx="2044089" cy="865643"/>
              <a:chOff x="1475656" y="1422301"/>
              <a:chExt cx="2044089" cy="865643"/>
            </a:xfrm>
          </p:grpSpPr>
          <p:sp>
            <p:nvSpPr>
              <p:cNvPr id="53" name="角丸四角形 52"/>
              <p:cNvSpPr/>
              <p:nvPr/>
            </p:nvSpPr>
            <p:spPr>
              <a:xfrm>
                <a:off x="1691681" y="1796120"/>
                <a:ext cx="1828064" cy="491824"/>
              </a:xfrm>
              <a:prstGeom prst="roundRect">
                <a:avLst/>
              </a:prstGeom>
              <a:solidFill>
                <a:srgbClr val="4DD8F9"/>
              </a:solidFill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ja-JP" altLang="en-US" sz="2400" dirty="0" smtClean="0"/>
                  <a:t>医療とくらし</a:t>
                </a:r>
                <a:endParaRPr lang="ja-JP" altLang="en-US" sz="2400" dirty="0"/>
              </a:p>
            </p:txBody>
          </p:sp>
          <p:sp>
            <p:nvSpPr>
              <p:cNvPr id="54" name="テキスト ボックス 53"/>
              <p:cNvSpPr txBox="1"/>
              <p:nvPr/>
            </p:nvSpPr>
            <p:spPr>
              <a:xfrm>
                <a:off x="1475656" y="1422301"/>
                <a:ext cx="1728192" cy="324036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vert="horz" wrap="square" rtlCol="0">
                <a:noAutofit/>
              </a:bodyPr>
              <a:lstStyle/>
              <a:p>
                <a:r>
                  <a:rPr kumimoji="1" lang="ja-JP" altLang="en-US" sz="2000" i="1" u="sng" dirty="0" smtClean="0"/>
                  <a:t>土浦駅周辺</a:t>
                </a:r>
              </a:p>
            </p:txBody>
          </p:sp>
        </p:grpSp>
        <p:grpSp>
          <p:nvGrpSpPr>
            <p:cNvPr id="43" name="グループ化 42"/>
            <p:cNvGrpSpPr/>
            <p:nvPr/>
          </p:nvGrpSpPr>
          <p:grpSpPr>
            <a:xfrm>
              <a:off x="2970604" y="1673569"/>
              <a:ext cx="2050352" cy="841583"/>
              <a:chOff x="1474456" y="4243601"/>
              <a:chExt cx="2050352" cy="841583"/>
            </a:xfrm>
          </p:grpSpPr>
          <p:sp>
            <p:nvSpPr>
              <p:cNvPr id="51" name="角丸四角形 50"/>
              <p:cNvSpPr/>
              <p:nvPr/>
            </p:nvSpPr>
            <p:spPr>
              <a:xfrm>
                <a:off x="1691680" y="4593360"/>
                <a:ext cx="1833128" cy="491824"/>
              </a:xfrm>
              <a:prstGeom prst="roundRect">
                <a:avLst/>
              </a:prstGeom>
              <a:solidFill>
                <a:srgbClr val="B4EBFE"/>
              </a:solidFill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ja-JP" altLang="en-US" sz="2400" dirty="0" smtClean="0"/>
                  <a:t>農業とくらし</a:t>
                </a:r>
                <a:endParaRPr lang="ja-JP" altLang="en-US" sz="2400" dirty="0"/>
              </a:p>
            </p:txBody>
          </p:sp>
          <p:sp>
            <p:nvSpPr>
              <p:cNvPr id="52" name="テキスト ボックス 51"/>
              <p:cNvSpPr txBox="1"/>
              <p:nvPr/>
            </p:nvSpPr>
            <p:spPr>
              <a:xfrm>
                <a:off x="1474456" y="4243601"/>
                <a:ext cx="1224136" cy="324036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vert="horz" wrap="square" rtlCol="0">
                <a:noAutofit/>
              </a:bodyPr>
              <a:lstStyle/>
              <a:p>
                <a:r>
                  <a:rPr lang="ja-JP" altLang="en-US" sz="2000" i="1" u="sng" dirty="0" smtClean="0"/>
                  <a:t>新治周辺</a:t>
                </a:r>
                <a:endParaRPr kumimoji="1" lang="ja-JP" altLang="en-US" sz="2000" i="1" u="sng" dirty="0" smtClean="0"/>
              </a:p>
            </p:txBody>
          </p:sp>
        </p:grpSp>
        <p:grpSp>
          <p:nvGrpSpPr>
            <p:cNvPr id="45" name="グループ化 44"/>
            <p:cNvGrpSpPr/>
            <p:nvPr/>
          </p:nvGrpSpPr>
          <p:grpSpPr>
            <a:xfrm>
              <a:off x="1354407" y="4931217"/>
              <a:ext cx="2053354" cy="842211"/>
              <a:chOff x="1471454" y="2340865"/>
              <a:chExt cx="2053354" cy="842211"/>
            </a:xfrm>
          </p:grpSpPr>
          <p:sp>
            <p:nvSpPr>
              <p:cNvPr id="49" name="角丸四角形 48"/>
              <p:cNvSpPr/>
              <p:nvPr/>
            </p:nvSpPr>
            <p:spPr>
              <a:xfrm>
                <a:off x="1691684" y="2691252"/>
                <a:ext cx="1833124" cy="491824"/>
              </a:xfrm>
              <a:prstGeom prst="round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ja-JP" altLang="en-US" sz="2400" dirty="0" smtClean="0"/>
                  <a:t>住宅地</a:t>
                </a:r>
                <a:endParaRPr lang="ja-JP" altLang="en-US" sz="2400" dirty="0"/>
              </a:p>
            </p:txBody>
          </p:sp>
          <p:sp>
            <p:nvSpPr>
              <p:cNvPr id="50" name="テキスト ボックス 49"/>
              <p:cNvSpPr txBox="1"/>
              <p:nvPr/>
            </p:nvSpPr>
            <p:spPr>
              <a:xfrm>
                <a:off x="1471454" y="2340865"/>
                <a:ext cx="1819260" cy="324036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vert="horz" wrap="square" rtlCol="0">
                <a:noAutofit/>
              </a:bodyPr>
              <a:lstStyle/>
              <a:p>
                <a:r>
                  <a:rPr lang="ja-JP" altLang="en-US" sz="2000" i="1" u="sng" dirty="0" smtClean="0"/>
                  <a:t>荒川沖駅周辺</a:t>
                </a:r>
                <a:endParaRPr kumimoji="1" lang="ja-JP" altLang="en-US" sz="2000" i="1" u="sng" dirty="0" smtClean="0"/>
              </a:p>
            </p:txBody>
          </p:sp>
        </p:grpSp>
        <p:grpSp>
          <p:nvGrpSpPr>
            <p:cNvPr id="46" name="グループ化 45"/>
            <p:cNvGrpSpPr/>
            <p:nvPr/>
          </p:nvGrpSpPr>
          <p:grpSpPr>
            <a:xfrm>
              <a:off x="5138286" y="1781965"/>
              <a:ext cx="2046846" cy="834910"/>
              <a:chOff x="1477962" y="3283778"/>
              <a:chExt cx="2046846" cy="834910"/>
            </a:xfrm>
          </p:grpSpPr>
          <p:sp>
            <p:nvSpPr>
              <p:cNvPr id="47" name="角丸四角形 46"/>
              <p:cNvSpPr/>
              <p:nvPr/>
            </p:nvSpPr>
            <p:spPr>
              <a:xfrm>
                <a:off x="1691680" y="3626864"/>
                <a:ext cx="1833128" cy="491824"/>
              </a:xfrm>
              <a:prstGeom prst="roundRect">
                <a:avLst/>
              </a:prstGeom>
              <a:solidFill>
                <a:srgbClr val="BCF6D3"/>
              </a:solidFill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ja-JP" altLang="en-US" sz="2400" dirty="0" smtClean="0"/>
                  <a:t>工業とくらし</a:t>
                </a:r>
                <a:endParaRPr lang="ja-JP" altLang="en-US" sz="2400" dirty="0"/>
              </a:p>
            </p:txBody>
          </p:sp>
          <p:sp>
            <p:nvSpPr>
              <p:cNvPr id="48" name="テキスト ボックス 47"/>
              <p:cNvSpPr txBox="1"/>
              <p:nvPr/>
            </p:nvSpPr>
            <p:spPr>
              <a:xfrm>
                <a:off x="1477962" y="3283778"/>
                <a:ext cx="1520528" cy="324036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vert="horz" wrap="square" rtlCol="0">
                <a:noAutofit/>
              </a:bodyPr>
              <a:lstStyle/>
              <a:p>
                <a:r>
                  <a:rPr lang="ja-JP" altLang="en-US" sz="2000" i="1" u="sng" dirty="0" smtClean="0"/>
                  <a:t>神立駅周辺</a:t>
                </a:r>
                <a:endParaRPr kumimoji="1" lang="ja-JP" altLang="en-US" sz="2000" i="1" u="sng" dirty="0" smtClean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19172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990600"/>
          </a:xfrm>
        </p:spPr>
        <p:txBody>
          <a:bodyPr/>
          <a:lstStyle/>
          <a:p>
            <a:r>
              <a:rPr kumimoji="1" lang="ja-JP" altLang="en-US" dirty="0" smtClean="0"/>
              <a:t>参考文献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kumimoji="1" lang="ja-JP" altLang="en-US" sz="1600" dirty="0" smtClean="0"/>
              <a:t>土浦市</a:t>
            </a:r>
            <a:r>
              <a:rPr kumimoji="1" lang="en-US" altLang="ja-JP" sz="1600" dirty="0" smtClean="0"/>
              <a:t>HP</a:t>
            </a:r>
            <a:r>
              <a:rPr kumimoji="1" lang="ja-JP" altLang="en-US" sz="1600" dirty="0" smtClean="0"/>
              <a:t>　　</a:t>
            </a:r>
            <a:r>
              <a:rPr lang="en-US" altLang="ja-JP" sz="1600" dirty="0">
                <a:hlinkClick r:id="rId2"/>
              </a:rPr>
              <a:t>http://www.city.tsuchiura.lg.jp</a:t>
            </a:r>
            <a:r>
              <a:rPr lang="en-US" altLang="ja-JP" sz="1600" dirty="0" smtClean="0">
                <a:hlinkClick r:id="rId2"/>
              </a:rPr>
              <a:t>/</a:t>
            </a:r>
            <a:endParaRPr lang="en-US" altLang="ja-JP" sz="1600" dirty="0"/>
          </a:p>
          <a:p>
            <a:r>
              <a:rPr kumimoji="1" lang="ja-JP" altLang="en-US" sz="1600" dirty="0" smtClean="0"/>
              <a:t>霞ヶ浦医療センター</a:t>
            </a:r>
            <a:r>
              <a:rPr kumimoji="1" lang="en-US" altLang="ja-JP" sz="1600" dirty="0" smtClean="0"/>
              <a:t>HP</a:t>
            </a:r>
            <a:r>
              <a:rPr kumimoji="1" lang="ja-JP" altLang="en-US" sz="1600" dirty="0" smtClean="0"/>
              <a:t>　</a:t>
            </a:r>
            <a:r>
              <a:rPr lang="en-US" altLang="ja-JP" sz="1600" dirty="0" smtClean="0">
                <a:hlinkClick r:id="rId3"/>
              </a:rPr>
              <a:t>http</a:t>
            </a:r>
            <a:r>
              <a:rPr lang="en-US" altLang="ja-JP" sz="1600" dirty="0">
                <a:hlinkClick r:id="rId3"/>
              </a:rPr>
              <a:t>://www.hosp.go.jp/~kasumi</a:t>
            </a:r>
            <a:r>
              <a:rPr lang="en-US" altLang="ja-JP" sz="1600" dirty="0" smtClean="0">
                <a:hlinkClick r:id="rId3"/>
              </a:rPr>
              <a:t>/</a:t>
            </a:r>
            <a:endParaRPr lang="en-US" altLang="ja-JP" sz="1600" dirty="0" smtClean="0"/>
          </a:p>
          <a:p>
            <a:r>
              <a:rPr lang="ja-JP" altLang="en-US" sz="1600" dirty="0" smtClean="0"/>
              <a:t>土浦協同病院</a:t>
            </a:r>
            <a:r>
              <a:rPr lang="en-US" altLang="ja-JP" sz="1600" dirty="0" smtClean="0"/>
              <a:t>HP</a:t>
            </a:r>
            <a:r>
              <a:rPr lang="ja-JP" altLang="en-US" sz="1600" dirty="0" smtClean="0"/>
              <a:t>　</a:t>
            </a:r>
            <a:r>
              <a:rPr lang="en-US" altLang="ja-JP" sz="1600" dirty="0" smtClean="0">
                <a:hlinkClick r:id="rId4"/>
              </a:rPr>
              <a:t>http</a:t>
            </a:r>
            <a:r>
              <a:rPr lang="en-US" altLang="ja-JP" sz="1600" dirty="0">
                <a:hlinkClick r:id="rId4"/>
              </a:rPr>
              <a:t>://www.tkgh.jp</a:t>
            </a:r>
            <a:r>
              <a:rPr lang="en-US" altLang="ja-JP" sz="1600" dirty="0" smtClean="0">
                <a:hlinkClick r:id="rId4"/>
              </a:rPr>
              <a:t>/</a:t>
            </a:r>
            <a:endParaRPr lang="en-US" altLang="ja-JP" sz="1600" dirty="0" smtClean="0"/>
          </a:p>
          <a:p>
            <a:r>
              <a:rPr kumimoji="1" lang="ja-JP" altLang="en-US" sz="1600" dirty="0"/>
              <a:t>茨城</a:t>
            </a:r>
            <a:r>
              <a:rPr kumimoji="1" lang="ja-JP" altLang="en-US" sz="1600" dirty="0" smtClean="0"/>
              <a:t>新聞</a:t>
            </a:r>
            <a:r>
              <a:rPr kumimoji="1" lang="en-US" altLang="ja-JP" sz="1600" dirty="0" smtClean="0"/>
              <a:t>HP</a:t>
            </a:r>
            <a:r>
              <a:rPr kumimoji="1" lang="ja-JP" altLang="en-US" sz="1600" dirty="0" smtClean="0"/>
              <a:t>　</a:t>
            </a:r>
            <a:r>
              <a:rPr lang="en-US" altLang="ja-JP" sz="1600" dirty="0">
                <a:hlinkClick r:id="rId5"/>
              </a:rPr>
              <a:t>http://</a:t>
            </a:r>
            <a:r>
              <a:rPr lang="en-US" altLang="ja-JP" sz="1600" dirty="0" smtClean="0">
                <a:hlinkClick r:id="rId5"/>
              </a:rPr>
              <a:t>www.ibaraki-np.co.jp/news/index.php</a:t>
            </a:r>
            <a:endParaRPr lang="en-US" altLang="ja-JP" sz="1600" dirty="0" smtClean="0"/>
          </a:p>
          <a:p>
            <a:r>
              <a:rPr kumimoji="1" lang="ja-JP" altLang="en-US" sz="1600" dirty="0"/>
              <a:t>農林</a:t>
            </a:r>
            <a:r>
              <a:rPr kumimoji="1" lang="ja-JP" altLang="en-US" sz="1600" dirty="0" smtClean="0"/>
              <a:t>水産省</a:t>
            </a:r>
            <a:r>
              <a:rPr kumimoji="1" lang="en-US" altLang="ja-JP" sz="1600" dirty="0" smtClean="0"/>
              <a:t>HP</a:t>
            </a:r>
            <a:r>
              <a:rPr kumimoji="1" lang="ja-JP" altLang="en-US" sz="1600" dirty="0" smtClean="0"/>
              <a:t>　</a:t>
            </a:r>
            <a:r>
              <a:rPr lang="en-US" altLang="ja-JP" sz="1600" dirty="0">
                <a:hlinkClick r:id="rId6"/>
              </a:rPr>
              <a:t>http://www.maff.go.jp</a:t>
            </a:r>
            <a:r>
              <a:rPr lang="en-US" altLang="ja-JP" sz="1600" dirty="0" smtClean="0">
                <a:hlinkClick r:id="rId6"/>
              </a:rPr>
              <a:t>/</a:t>
            </a:r>
            <a:endParaRPr lang="en-US" altLang="ja-JP" sz="1600" dirty="0" smtClean="0"/>
          </a:p>
          <a:p>
            <a:r>
              <a:rPr kumimoji="1" lang="ja-JP" altLang="en-US" sz="1600" dirty="0" smtClean="0"/>
              <a:t>水戸医療センター</a:t>
            </a:r>
            <a:r>
              <a:rPr kumimoji="1" lang="en-US" altLang="ja-JP" sz="1600" dirty="0" smtClean="0"/>
              <a:t>HP</a:t>
            </a:r>
            <a:r>
              <a:rPr kumimoji="1" lang="ja-JP" altLang="en-US" sz="1600" dirty="0" smtClean="0"/>
              <a:t>　</a:t>
            </a:r>
            <a:r>
              <a:rPr lang="en-US" altLang="ja-JP" sz="1600" dirty="0">
                <a:hlinkClick r:id="rId7"/>
              </a:rPr>
              <a:t>http://www.hosp.go.jp/~mito-mc</a:t>
            </a:r>
            <a:r>
              <a:rPr lang="en-US" altLang="ja-JP" sz="1600" dirty="0" smtClean="0">
                <a:hlinkClick r:id="rId7"/>
              </a:rPr>
              <a:t>/</a:t>
            </a:r>
            <a:endParaRPr lang="en-US" altLang="ja-JP" sz="1600" dirty="0" smtClean="0"/>
          </a:p>
          <a:p>
            <a:r>
              <a:rPr lang="ja-JP" altLang="en-US" sz="1600" dirty="0"/>
              <a:t>社団法人日本農業法人協会　</a:t>
            </a:r>
            <a:r>
              <a:rPr lang="en-US" altLang="ja-JP" sz="1600" dirty="0"/>
              <a:t>http://hojin.or.jp/</a:t>
            </a:r>
          </a:p>
          <a:p>
            <a:r>
              <a:rPr lang="ja-JP" altLang="en-US" sz="1600" dirty="0"/>
              <a:t>土浦石岡地方広域市町村圏観光ガイド　</a:t>
            </a:r>
            <a:r>
              <a:rPr lang="en-US" altLang="ja-JP" sz="1600" dirty="0"/>
              <a:t>http://www.kouikikankou-ibaraki.jp/omiyage.html</a:t>
            </a:r>
          </a:p>
          <a:p>
            <a:r>
              <a:rPr lang="ja-JP" altLang="en-US" sz="1600" dirty="0"/>
              <a:t>直売所ドットコム　</a:t>
            </a:r>
            <a:r>
              <a:rPr lang="en-US" altLang="ja-JP" sz="1600" dirty="0"/>
              <a:t>http://www.tyokubaisyo.com/index1.html</a:t>
            </a:r>
          </a:p>
          <a:p>
            <a:r>
              <a:rPr lang="ja-JP" altLang="en-US" sz="1600" dirty="0"/>
              <a:t>医療モールでの開業　</a:t>
            </a:r>
            <a:r>
              <a:rPr lang="en-US" altLang="ja-JP" sz="1600" dirty="0">
                <a:hlinkClick r:id="rId8"/>
              </a:rPr>
              <a:t>http://</a:t>
            </a:r>
            <a:r>
              <a:rPr lang="en-US" altLang="ja-JP" sz="1600" dirty="0" smtClean="0">
                <a:hlinkClick r:id="rId8"/>
              </a:rPr>
              <a:t>www.eisteddfod-ny.com/1004/8.php</a:t>
            </a:r>
            <a:endParaRPr lang="en-US" altLang="ja-JP" sz="1600" dirty="0" smtClean="0"/>
          </a:p>
          <a:p>
            <a:r>
              <a:rPr lang="ja-JP" altLang="en-US" sz="1600" dirty="0"/>
              <a:t>ユーカリが丘｜山万の街づくり公式</a:t>
            </a:r>
            <a:r>
              <a:rPr lang="en-US" altLang="ja-JP" sz="1600" dirty="0"/>
              <a:t>HP</a:t>
            </a:r>
            <a:r>
              <a:rPr lang="ja-JP" altLang="en-US" sz="1600" dirty="0"/>
              <a:t>　</a:t>
            </a:r>
            <a:r>
              <a:rPr lang="en-US" altLang="ja-JP" sz="1600" u="sng" dirty="0">
                <a:hlinkClick r:id="rId9"/>
              </a:rPr>
              <a:t>http://www.yukarigaoka.jp</a:t>
            </a:r>
            <a:r>
              <a:rPr lang="en-US" altLang="ja-JP" sz="1600" u="sng" dirty="0" smtClean="0">
                <a:hlinkClick r:id="rId9"/>
              </a:rPr>
              <a:t>/</a:t>
            </a:r>
            <a:endParaRPr lang="en-US" altLang="ja-JP" sz="1600" dirty="0" smtClean="0"/>
          </a:p>
          <a:p>
            <a:pPr lvl="0"/>
            <a:r>
              <a:rPr lang="ja-JP" altLang="ja-JP" sz="1600" dirty="0"/>
              <a:t>農業経営の法人化と経営戦略　伊藤忠雄、八巻正</a:t>
            </a:r>
          </a:p>
          <a:p>
            <a:pPr lvl="0"/>
            <a:r>
              <a:rPr lang="ja-JP" altLang="ja-JP" sz="1600" dirty="0"/>
              <a:t>土浦市耕作放棄地解消計画</a:t>
            </a:r>
          </a:p>
          <a:p>
            <a:pPr lvl="0"/>
            <a:r>
              <a:rPr lang="ja-JP" altLang="ja-JP" sz="1600" dirty="0"/>
              <a:t>食料・農業・農村基本計画</a:t>
            </a:r>
          </a:p>
          <a:p>
            <a:endParaRPr kumimoji="1" lang="ja-JP" altLang="en-US" sz="16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2872C69-120B-4FBB-9D29-EA0830F453DF}" type="slidenum">
              <a:rPr lang="ja-JP" altLang="en-US" smtClean="0"/>
              <a:pPr>
                <a:defRPr/>
              </a:pPr>
              <a:t>27</a:t>
            </a:fld>
            <a:endParaRPr lang="ja-JP" altLang="en-US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1447432" y="6381328"/>
            <a:ext cx="7661072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将来都市像　</a:t>
            </a:r>
            <a:r>
              <a:rPr lang="ja-JP" altLang="en-US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地区別基本構想</a:t>
            </a:r>
            <a:r>
              <a:rPr lang="ja-JP" alt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</a:t>
            </a:r>
            <a:r>
              <a:rPr lang="ja-JP" altLang="en-US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重点整備計画</a:t>
            </a:r>
            <a:r>
              <a:rPr lang="ja-JP" alt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</a:t>
            </a:r>
            <a:r>
              <a:rPr lang="ja-JP" alt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Gill Sans MT"/>
                <a:ea typeface="ＭＳ Ｐゴシック"/>
              </a:rPr>
              <a:t>本マスタープランのまとめ</a:t>
            </a:r>
            <a:endParaRPr lang="ja-JP" altLang="en-US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Gill Sans MT"/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126111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ja-JP" altLang="en-US" sz="1600" dirty="0"/>
              <a:t>小樽ジャーナル</a:t>
            </a:r>
            <a:r>
              <a:rPr lang="en-US" altLang="ja-JP" sz="1600" dirty="0">
                <a:hlinkClick r:id="rId3"/>
              </a:rPr>
              <a:t>http://otaru-journal.com/2010/09/0901-5.php</a:t>
            </a:r>
            <a:endParaRPr lang="en-US" altLang="ja-JP" sz="1600" dirty="0"/>
          </a:p>
          <a:p>
            <a:r>
              <a:rPr lang="en-US" altLang="ja-JP" sz="1600" dirty="0"/>
              <a:t>H17</a:t>
            </a:r>
            <a:r>
              <a:rPr lang="ja-JP" altLang="en-US" sz="1600" dirty="0"/>
              <a:t>道路交通センサス</a:t>
            </a:r>
            <a:r>
              <a:rPr lang="en-US" altLang="ja-JP" sz="1600" dirty="0">
                <a:hlinkClick r:id="rId4"/>
              </a:rPr>
              <a:t>http://www.ktr.mlit.go.jp/road/shihon/road_shihon00000040.html</a:t>
            </a:r>
            <a:endParaRPr lang="en-US" altLang="ja-JP" sz="1600" dirty="0"/>
          </a:p>
          <a:p>
            <a:r>
              <a:rPr lang="ja-JP" altLang="en-US" sz="1600" dirty="0"/>
              <a:t>国交省費用便益分析マニュアル</a:t>
            </a:r>
            <a:r>
              <a:rPr lang="en-US" altLang="ja-JP" sz="1600" dirty="0">
                <a:hlinkClick r:id="rId5"/>
              </a:rPr>
              <a:t>http://www.mlit.go.jp/road/ir/hyouka/plcy/kijun/bin-ekiH20_11.pdf</a:t>
            </a:r>
            <a:endParaRPr lang="en-US" altLang="ja-JP" sz="1600" dirty="0"/>
          </a:p>
          <a:p>
            <a:r>
              <a:rPr lang="ja-JP" altLang="en-US" sz="1600" dirty="0"/>
              <a:t>地価・人口統計局</a:t>
            </a:r>
            <a:r>
              <a:rPr lang="en-US" altLang="ja-JP" sz="1600" dirty="0">
                <a:hlinkClick r:id="rId6"/>
              </a:rPr>
              <a:t>http://www.chikajp.com</a:t>
            </a:r>
            <a:r>
              <a:rPr lang="en-US" altLang="ja-JP" sz="1600" dirty="0" smtClean="0">
                <a:hlinkClick r:id="rId6"/>
              </a:rPr>
              <a:t>/</a:t>
            </a:r>
            <a:endParaRPr lang="en-US" altLang="ja-JP" sz="1600" dirty="0" smtClean="0"/>
          </a:p>
          <a:p>
            <a:r>
              <a:rPr lang="ja-JP" altLang="en-US" sz="1600" dirty="0"/>
              <a:t>茨城県</a:t>
            </a:r>
            <a:r>
              <a:rPr lang="ja-JP" altLang="en-US" sz="1600" dirty="0" smtClean="0"/>
              <a:t>ドクターヘリ</a:t>
            </a:r>
            <a:r>
              <a:rPr lang="en-US" altLang="ja-JP" sz="1600" dirty="0">
                <a:hlinkClick r:id="rId7"/>
              </a:rPr>
              <a:t>http://</a:t>
            </a:r>
            <a:r>
              <a:rPr lang="en-US" altLang="ja-JP" sz="1600" dirty="0" smtClean="0">
                <a:hlinkClick r:id="rId7"/>
              </a:rPr>
              <a:t>www.pref.ibaraki.jp/bukyoku/hoken/isei/dokuheri.html</a:t>
            </a:r>
            <a:endParaRPr lang="en-US" altLang="ja-JP" sz="1600" dirty="0" smtClean="0"/>
          </a:p>
          <a:p>
            <a:endParaRPr lang="en-US" altLang="ja-JP" sz="1600" dirty="0"/>
          </a:p>
          <a:p>
            <a:pPr marL="0" indent="0">
              <a:buNone/>
            </a:pPr>
            <a:r>
              <a:rPr lang="ja-JP" altLang="en-US" sz="1600" dirty="0" smtClean="0"/>
              <a:t>（謝辞）</a:t>
            </a:r>
            <a:endParaRPr lang="en-US" altLang="ja-JP" sz="1600" dirty="0" smtClean="0"/>
          </a:p>
          <a:p>
            <a:r>
              <a:rPr lang="ja-JP" altLang="en-US" sz="1700" dirty="0"/>
              <a:t>新治の兼業</a:t>
            </a:r>
            <a:r>
              <a:rPr lang="ja-JP" altLang="en-US" sz="1700" dirty="0" smtClean="0"/>
              <a:t>農家　桜井様</a:t>
            </a:r>
            <a:endParaRPr lang="en-US" altLang="ja-JP" sz="1700" dirty="0" smtClean="0"/>
          </a:p>
          <a:p>
            <a:r>
              <a:rPr lang="ja-JP" altLang="en-US" sz="1700" dirty="0"/>
              <a:t>土浦市</a:t>
            </a:r>
            <a:r>
              <a:rPr lang="ja-JP" altLang="en-US" sz="1700" dirty="0" smtClean="0"/>
              <a:t>役所　農林水産課　岡田様</a:t>
            </a:r>
            <a:endParaRPr lang="ja-JP" altLang="en-US" sz="1700" dirty="0"/>
          </a:p>
          <a:p>
            <a:endParaRPr lang="en-US" altLang="ja-JP" sz="1600" dirty="0"/>
          </a:p>
          <a:p>
            <a:endParaRPr kumimoji="1" lang="ja-JP" altLang="en-US" sz="16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2872C69-120B-4FBB-9D29-EA0830F453DF}" type="slidenum">
              <a:rPr lang="ja-JP" altLang="en-US" smtClean="0"/>
              <a:pPr>
                <a:defRPr/>
              </a:pPr>
              <a:t>28</a:t>
            </a:fld>
            <a:endParaRPr lang="ja-JP" altLang="en-US"/>
          </a:p>
        </p:txBody>
      </p:sp>
      <p:sp>
        <p:nvSpPr>
          <p:cNvPr id="6" name="タイトル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990600"/>
          </a:xfrm>
        </p:spPr>
        <p:txBody>
          <a:bodyPr/>
          <a:lstStyle/>
          <a:p>
            <a:r>
              <a:rPr kumimoji="1" lang="ja-JP" altLang="en-US" dirty="0" smtClean="0"/>
              <a:t>参考文献</a:t>
            </a:r>
            <a:endParaRPr kumimoji="1" lang="ja-JP" altLang="en-US" dirty="0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1447432" y="6381328"/>
            <a:ext cx="7661072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将来都市像　</a:t>
            </a:r>
            <a:r>
              <a:rPr lang="ja-JP" altLang="en-US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地区別基本構想</a:t>
            </a:r>
            <a:r>
              <a:rPr lang="ja-JP" alt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</a:t>
            </a:r>
            <a:r>
              <a:rPr lang="ja-JP" altLang="en-US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重点整備計画</a:t>
            </a:r>
            <a:r>
              <a:rPr lang="ja-JP" alt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</a:t>
            </a:r>
            <a:r>
              <a:rPr lang="ja-JP" alt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Gill Sans MT"/>
                <a:ea typeface="ＭＳ Ｐゴシック"/>
              </a:rPr>
              <a:t>本マスタープランのまとめ</a:t>
            </a:r>
            <a:endParaRPr lang="ja-JP" altLang="en-US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Gill Sans MT"/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2329712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higo80\Pictures\MP\PC2201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0569" y="-531440"/>
            <a:ext cx="10116941" cy="7587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コンテンツ プレースホルダー 2"/>
          <p:cNvSpPr>
            <a:spLocks noGrp="1"/>
          </p:cNvSpPr>
          <p:nvPr>
            <p:ph sz="quarter" idx="1"/>
          </p:nvPr>
        </p:nvSpPr>
        <p:spPr>
          <a:xfrm>
            <a:off x="1115616" y="1556792"/>
            <a:ext cx="7056784" cy="648072"/>
          </a:xfrm>
          <a:solidFill>
            <a:schemeClr val="bg1"/>
          </a:solidFill>
        </p:spPr>
        <p:txBody>
          <a:bodyPr/>
          <a:lstStyle/>
          <a:p>
            <a:pPr marL="0" indent="0" algn="ctr">
              <a:buNone/>
            </a:pPr>
            <a:r>
              <a:rPr lang="ja-JP" altLang="en-US" sz="3600" b="1" dirty="0" smtClean="0"/>
              <a:t>御清聴ありがとう</a:t>
            </a:r>
            <a:r>
              <a:rPr lang="ja-JP" altLang="en-US" sz="3600" b="1" dirty="0"/>
              <a:t>ございました</a:t>
            </a:r>
            <a:endParaRPr kumimoji="1" lang="ja-JP" altLang="en-US" sz="3600" b="1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2872C69-120B-4FBB-9D29-EA0830F453DF}" type="slidenum">
              <a:rPr lang="ja-JP" altLang="en-US" smtClean="0"/>
              <a:pPr>
                <a:defRPr/>
              </a:pPr>
              <a:t>29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926686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図 2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1543" y="1188380"/>
            <a:ext cx="4235093" cy="5040483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土浦を取り巻く環境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2872C69-120B-4FBB-9D29-EA0830F453DF}" type="slidenum">
              <a:rPr lang="ja-JP" altLang="en-US" smtClean="0"/>
              <a:pPr>
                <a:defRPr/>
              </a:pPr>
              <a:t>3</a:t>
            </a:fld>
            <a:endParaRPr lang="ja-JP" altLang="en-US"/>
          </a:p>
        </p:txBody>
      </p:sp>
      <p:sp>
        <p:nvSpPr>
          <p:cNvPr id="21" name="テキスト ボックス 20"/>
          <p:cNvSpPr txBox="1"/>
          <p:nvPr/>
        </p:nvSpPr>
        <p:spPr>
          <a:xfrm>
            <a:off x="1447432" y="6381328"/>
            <a:ext cx="7661072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</a:t>
            </a:r>
            <a:r>
              <a:rPr lang="ja-JP" altLang="en-US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Gill Sans MT"/>
                <a:ea typeface="ＭＳ Ｐゴシック"/>
              </a:rPr>
              <a:t>将来都市像</a:t>
            </a:r>
            <a:r>
              <a:rPr lang="ja-JP" alt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</a:t>
            </a:r>
            <a:r>
              <a:rPr lang="ja-JP" altLang="en-US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地区別基本構想</a:t>
            </a:r>
            <a:r>
              <a:rPr lang="ja-JP" alt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</a:t>
            </a:r>
            <a:r>
              <a:rPr lang="ja-JP" altLang="en-US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重点整備計画</a:t>
            </a:r>
            <a:r>
              <a:rPr lang="ja-JP" alt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</a:t>
            </a:r>
            <a:r>
              <a:rPr lang="ja-JP" altLang="en-US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本マスタープランのまとめ</a:t>
            </a:r>
            <a:endParaRPr lang="ja-JP" altLang="en-US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Gill Sans MT"/>
              <a:ea typeface="ＭＳ Ｐゴシック"/>
            </a:endParaRPr>
          </a:p>
        </p:txBody>
      </p:sp>
      <p:sp>
        <p:nvSpPr>
          <p:cNvPr id="3" name="円/楕円 2"/>
          <p:cNvSpPr/>
          <p:nvPr/>
        </p:nvSpPr>
        <p:spPr>
          <a:xfrm>
            <a:off x="3288393" y="2353060"/>
            <a:ext cx="936104" cy="940283"/>
          </a:xfrm>
          <a:prstGeom prst="ellipse">
            <a:avLst/>
          </a:prstGeom>
          <a:solidFill>
            <a:srgbClr val="CBBCF6">
              <a:alpha val="37000"/>
            </a:srgb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800"/>
          </a:p>
        </p:txBody>
      </p:sp>
      <p:sp>
        <p:nvSpPr>
          <p:cNvPr id="23" name="円/楕円 22"/>
          <p:cNvSpPr/>
          <p:nvPr/>
        </p:nvSpPr>
        <p:spPr>
          <a:xfrm>
            <a:off x="3819838" y="3708621"/>
            <a:ext cx="936104" cy="940283"/>
          </a:xfrm>
          <a:prstGeom prst="ellipse">
            <a:avLst/>
          </a:prstGeom>
          <a:solidFill>
            <a:srgbClr val="CBBCF6">
              <a:alpha val="37000"/>
            </a:srgb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800"/>
          </a:p>
        </p:txBody>
      </p:sp>
      <p:sp>
        <p:nvSpPr>
          <p:cNvPr id="24" name="円/楕円 23"/>
          <p:cNvSpPr/>
          <p:nvPr/>
        </p:nvSpPr>
        <p:spPr>
          <a:xfrm>
            <a:off x="4605072" y="2634074"/>
            <a:ext cx="936104" cy="940283"/>
          </a:xfrm>
          <a:prstGeom prst="ellipse">
            <a:avLst/>
          </a:prstGeom>
          <a:solidFill>
            <a:srgbClr val="CBBCF6">
              <a:alpha val="37000"/>
            </a:srgb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800"/>
          </a:p>
        </p:txBody>
      </p:sp>
      <p:sp>
        <p:nvSpPr>
          <p:cNvPr id="25" name="円/楕円 24"/>
          <p:cNvSpPr/>
          <p:nvPr/>
        </p:nvSpPr>
        <p:spPr>
          <a:xfrm>
            <a:off x="5267494" y="3432766"/>
            <a:ext cx="936104" cy="940283"/>
          </a:xfrm>
          <a:prstGeom prst="ellipse">
            <a:avLst/>
          </a:prstGeom>
          <a:solidFill>
            <a:srgbClr val="CBBCF6">
              <a:alpha val="37000"/>
            </a:srgb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800"/>
          </a:p>
        </p:txBody>
      </p:sp>
      <p:sp>
        <p:nvSpPr>
          <p:cNvPr id="26" name="円/楕円 25"/>
          <p:cNvSpPr/>
          <p:nvPr/>
        </p:nvSpPr>
        <p:spPr>
          <a:xfrm>
            <a:off x="3059832" y="4949046"/>
            <a:ext cx="936104" cy="940283"/>
          </a:xfrm>
          <a:prstGeom prst="ellipse">
            <a:avLst/>
          </a:prstGeom>
          <a:solidFill>
            <a:srgbClr val="CBBCF6">
              <a:alpha val="37000"/>
            </a:srgb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800"/>
          </a:p>
        </p:txBody>
      </p:sp>
      <p:sp>
        <p:nvSpPr>
          <p:cNvPr id="5" name="角丸四角形吹き出し 4"/>
          <p:cNvSpPr/>
          <p:nvPr/>
        </p:nvSpPr>
        <p:spPr>
          <a:xfrm>
            <a:off x="0" y="5557301"/>
            <a:ext cx="3312368" cy="664055"/>
          </a:xfrm>
          <a:prstGeom prst="wedgeRoundRectCallout">
            <a:avLst>
              <a:gd name="adj1" fmla="val 53865"/>
              <a:gd name="adj2" fmla="val -69799"/>
              <a:gd name="adj3" fmla="val 16667"/>
            </a:avLst>
          </a:prstGeom>
          <a:solidFill>
            <a:schemeClr val="accent4">
              <a:lumMod val="60000"/>
              <a:lumOff val="4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800" dirty="0">
                <a:solidFill>
                  <a:schemeClr val="tx1"/>
                </a:solidFill>
                <a:latin typeface="+mn-ea"/>
              </a:rPr>
              <a:t>圏央道</a:t>
            </a:r>
            <a:r>
              <a:rPr kumimoji="1" lang="ja-JP" altLang="en-US" sz="2800" dirty="0" smtClean="0">
                <a:solidFill>
                  <a:schemeClr val="tx1"/>
                </a:solidFill>
                <a:latin typeface="+mn-ea"/>
              </a:rPr>
              <a:t>の開通</a:t>
            </a:r>
            <a:endParaRPr kumimoji="1" lang="ja-JP" altLang="en-US" sz="28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28" name="角丸四角形吹き出し 27"/>
          <p:cNvSpPr/>
          <p:nvPr/>
        </p:nvSpPr>
        <p:spPr>
          <a:xfrm>
            <a:off x="6957" y="4575606"/>
            <a:ext cx="3520927" cy="664055"/>
          </a:xfrm>
          <a:prstGeom prst="wedgeRoundRectCallout">
            <a:avLst>
              <a:gd name="adj1" fmla="val 47652"/>
              <a:gd name="adj2" fmla="val 65200"/>
              <a:gd name="adj3" fmla="val 16667"/>
            </a:avLst>
          </a:prstGeom>
          <a:solidFill>
            <a:schemeClr val="accent4">
              <a:lumMod val="60000"/>
              <a:lumOff val="4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  <a:latin typeface="+mn-ea"/>
              </a:rPr>
              <a:t>市内人口の高齢化</a:t>
            </a:r>
            <a:endParaRPr kumimoji="1" lang="ja-JP" altLang="en-US" sz="28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29" name="角丸四角形吹き出し 28"/>
          <p:cNvSpPr/>
          <p:nvPr/>
        </p:nvSpPr>
        <p:spPr>
          <a:xfrm>
            <a:off x="126817" y="1306944"/>
            <a:ext cx="3185551" cy="664055"/>
          </a:xfrm>
          <a:prstGeom prst="wedgeRoundRectCallout">
            <a:avLst>
              <a:gd name="adj1" fmla="val 51225"/>
              <a:gd name="adj2" fmla="val 130000"/>
              <a:gd name="adj3" fmla="val 16667"/>
            </a:avLst>
          </a:prstGeom>
          <a:solidFill>
            <a:srgbClr val="DBE296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  <a:latin typeface="+mn-ea"/>
              </a:rPr>
              <a:t>農業の後継者不足</a:t>
            </a:r>
            <a:endParaRPr kumimoji="1" lang="ja-JP" altLang="en-US" sz="28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1" name="角丸四角形吹き出し 30"/>
          <p:cNvSpPr/>
          <p:nvPr/>
        </p:nvSpPr>
        <p:spPr>
          <a:xfrm>
            <a:off x="130918" y="3293343"/>
            <a:ext cx="3923337" cy="664055"/>
          </a:xfrm>
          <a:prstGeom prst="wedgeRoundRectCallout">
            <a:avLst>
              <a:gd name="adj1" fmla="val 51292"/>
              <a:gd name="adj2" fmla="val 82750"/>
              <a:gd name="adj3" fmla="val 16667"/>
            </a:avLst>
          </a:prstGeom>
          <a:solidFill>
            <a:srgbClr val="FFC5C6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  <a:latin typeface="+mn-ea"/>
              </a:rPr>
              <a:t>商業施設の郊外化</a:t>
            </a:r>
            <a:endParaRPr kumimoji="1" lang="ja-JP" altLang="en-US" sz="28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3" name="角丸四角形吹き出し 32"/>
          <p:cNvSpPr/>
          <p:nvPr/>
        </p:nvSpPr>
        <p:spPr>
          <a:xfrm>
            <a:off x="4584906" y="5557300"/>
            <a:ext cx="3237384" cy="664055"/>
          </a:xfrm>
          <a:prstGeom prst="wedgeRoundRectCallout">
            <a:avLst>
              <a:gd name="adj1" fmla="val -43708"/>
              <a:gd name="adj2" fmla="val -204798"/>
              <a:gd name="adj3" fmla="val 16667"/>
            </a:avLst>
          </a:prstGeom>
          <a:solidFill>
            <a:srgbClr val="FFC5C6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  <a:latin typeface="+mn-ea"/>
              </a:rPr>
              <a:t>中心市街地の衰退</a:t>
            </a:r>
            <a:endParaRPr kumimoji="1" lang="ja-JP" altLang="en-US" sz="28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4" name="角丸四角形吹き出し 33"/>
          <p:cNvSpPr/>
          <p:nvPr/>
        </p:nvSpPr>
        <p:spPr>
          <a:xfrm>
            <a:off x="5488160" y="1219646"/>
            <a:ext cx="3312368" cy="664055"/>
          </a:xfrm>
          <a:prstGeom prst="wedgeRoundRectCallout">
            <a:avLst>
              <a:gd name="adj1" fmla="val -62242"/>
              <a:gd name="adj2" fmla="val 194800"/>
              <a:gd name="adj3" fmla="val 16667"/>
            </a:avLst>
          </a:prstGeom>
          <a:solidFill>
            <a:schemeClr val="accent4">
              <a:lumMod val="60000"/>
              <a:lumOff val="4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  <a:latin typeface="+mn-ea"/>
              </a:rPr>
              <a:t>工業の活性化</a:t>
            </a:r>
            <a:endParaRPr kumimoji="1" lang="ja-JP" altLang="en-US" sz="28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5" name="角丸四角形吹き出し 34"/>
          <p:cNvSpPr/>
          <p:nvPr/>
        </p:nvSpPr>
        <p:spPr>
          <a:xfrm>
            <a:off x="5796135" y="2910302"/>
            <a:ext cx="3240361" cy="664055"/>
          </a:xfrm>
          <a:prstGeom prst="wedgeRoundRectCallout">
            <a:avLst>
              <a:gd name="adj1" fmla="val -47182"/>
              <a:gd name="adj2" fmla="val 82750"/>
              <a:gd name="adj3" fmla="val 16667"/>
            </a:avLst>
          </a:prstGeom>
          <a:solidFill>
            <a:srgbClr val="DBE296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  <a:latin typeface="+mn-ea"/>
              </a:rPr>
              <a:t>レンコン栽培日本一</a:t>
            </a:r>
            <a:endParaRPr kumimoji="1" lang="ja-JP" altLang="en-US" sz="28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6" name="角丸四角形吹き出し 35"/>
          <p:cNvSpPr/>
          <p:nvPr/>
        </p:nvSpPr>
        <p:spPr>
          <a:xfrm>
            <a:off x="5267494" y="4769324"/>
            <a:ext cx="2904906" cy="664055"/>
          </a:xfrm>
          <a:prstGeom prst="wedgeRoundRectCallout">
            <a:avLst>
              <a:gd name="adj1" fmla="val -61170"/>
              <a:gd name="adj2" fmla="val -96799"/>
              <a:gd name="adj3" fmla="val 16667"/>
            </a:avLst>
          </a:prstGeom>
          <a:solidFill>
            <a:srgbClr val="FFC5C6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  <a:latin typeface="+mn-ea"/>
              </a:rPr>
              <a:t>医療施設の集中</a:t>
            </a:r>
            <a:endParaRPr kumimoji="1" lang="ja-JP" altLang="en-US" sz="28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2" name="角丸四角形吹き出し 31"/>
          <p:cNvSpPr/>
          <p:nvPr/>
        </p:nvSpPr>
        <p:spPr>
          <a:xfrm>
            <a:off x="5384929" y="3858958"/>
            <a:ext cx="3003495" cy="664055"/>
          </a:xfrm>
          <a:prstGeom prst="wedgeRoundRectCallout">
            <a:avLst>
              <a:gd name="adj1" fmla="val -67153"/>
              <a:gd name="adj2" fmla="val 12551"/>
              <a:gd name="adj3" fmla="val 16667"/>
            </a:avLst>
          </a:prstGeom>
          <a:solidFill>
            <a:srgbClr val="FFC5C6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  <a:latin typeface="+mn-ea"/>
              </a:rPr>
              <a:t>駅前道路の渋滞</a:t>
            </a:r>
            <a:endParaRPr kumimoji="1" lang="ja-JP" altLang="en-US" sz="2800" dirty="0">
              <a:solidFill>
                <a:schemeClr val="tx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26831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 smtClean="0"/>
              <a:t>計量モデルによる施策の評価</a:t>
            </a:r>
          </a:p>
        </p:txBody>
      </p:sp>
      <p:sp>
        <p:nvSpPr>
          <p:cNvPr id="6" name="コンテンツ プレースホルダー 2"/>
          <p:cNvSpPr>
            <a:spLocks noGrp="1"/>
          </p:cNvSpPr>
          <p:nvPr>
            <p:ph sz="quarter" idx="1"/>
          </p:nvPr>
        </p:nvSpPr>
        <p:spPr>
          <a:xfrm>
            <a:off x="169937" y="1291208"/>
            <a:ext cx="8650535" cy="4082008"/>
          </a:xfrm>
        </p:spPr>
        <p:txBody>
          <a:bodyPr>
            <a:normAutofit/>
          </a:bodyPr>
          <a:lstStyle/>
          <a:p>
            <a:pPr marL="274320" indent="-274320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en-US" altLang="ja-JP" b="1" i="1" u="sng" dirty="0" smtClean="0"/>
              <a:t>JICA-STRADA</a:t>
            </a:r>
            <a:r>
              <a:rPr lang="ja-JP" altLang="en-US" b="1" i="1" u="sng" dirty="0" smtClean="0"/>
              <a:t>及び</a:t>
            </a:r>
            <a:r>
              <a:rPr lang="en-US" altLang="ja-JP" b="1" i="1" u="sng" dirty="0" smtClean="0"/>
              <a:t>CUE</a:t>
            </a:r>
            <a:r>
              <a:rPr lang="ja-JP" altLang="en-US" b="1" i="1" u="sng" dirty="0" smtClean="0"/>
              <a:t>による分析</a:t>
            </a:r>
            <a:r>
              <a:rPr lang="en-US" altLang="ja-JP" dirty="0" smtClean="0"/>
              <a:t/>
            </a:r>
            <a:br>
              <a:rPr lang="en-US" altLang="ja-JP" dirty="0" smtClean="0"/>
            </a:br>
            <a:r>
              <a:rPr lang="ja-JP" altLang="en-US" dirty="0" smtClean="0"/>
              <a:t>・霞ヶ浦医療センター従業員の土浦駅前移動（</a:t>
            </a:r>
            <a:r>
              <a:rPr lang="en-US" altLang="ja-JP" dirty="0" smtClean="0"/>
              <a:t>250</a:t>
            </a:r>
            <a:r>
              <a:rPr lang="ja-JP" altLang="en-US" dirty="0" smtClean="0"/>
              <a:t>人）</a:t>
            </a:r>
            <a:r>
              <a:rPr lang="en-US" altLang="ja-JP" dirty="0"/>
              <a:t/>
            </a:r>
            <a:br>
              <a:rPr lang="en-US" altLang="ja-JP" dirty="0"/>
            </a:br>
            <a:r>
              <a:rPr lang="ja-JP" altLang="en-US" dirty="0" smtClean="0"/>
              <a:t>・土浦協同病院従業員の移動（</a:t>
            </a:r>
            <a:r>
              <a:rPr lang="en-US" altLang="ja-JP" dirty="0" smtClean="0"/>
              <a:t>1000</a:t>
            </a:r>
            <a:r>
              <a:rPr lang="ja-JP" altLang="en-US" dirty="0" smtClean="0"/>
              <a:t>人）</a:t>
            </a:r>
            <a:r>
              <a:rPr lang="en-US" altLang="ja-JP" dirty="0" smtClean="0"/>
              <a:t/>
            </a:r>
            <a:br>
              <a:rPr lang="en-US" altLang="ja-JP" dirty="0" smtClean="0"/>
            </a:br>
            <a:r>
              <a:rPr lang="ja-JP" altLang="en-US" dirty="0" smtClean="0"/>
              <a:t>・土浦駅周辺道路の整備</a:t>
            </a:r>
            <a:endParaRPr lang="en-US" altLang="ja-JP" dirty="0" smtClean="0"/>
          </a:p>
        </p:txBody>
      </p:sp>
      <p:sp>
        <p:nvSpPr>
          <p:cNvPr id="63496" name="スライド番号プレースホルダー 6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E1EEB93-C1DF-4C22-8144-CAA06E5BD911}" type="slidenum">
              <a:rPr lang="ja-JP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30</a:t>
            </a:fld>
            <a:endParaRPr lang="en-US" altLang="ja-JP"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1447432" y="6381328"/>
            <a:ext cx="7661072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</a:t>
            </a:r>
            <a:r>
              <a:rPr lang="ja-JP" altLang="en-US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Gill Sans MT"/>
                <a:ea typeface="ＭＳ Ｐゴシック"/>
              </a:rPr>
              <a:t>将来都市像</a:t>
            </a:r>
            <a:r>
              <a:rPr lang="ja-JP" alt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</a:t>
            </a:r>
            <a:r>
              <a:rPr lang="ja-JP" altLang="en-US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地区別基本構想</a:t>
            </a:r>
            <a:r>
              <a:rPr lang="ja-JP" alt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</a:t>
            </a:r>
            <a:r>
              <a:rPr lang="ja-JP" altLang="en-US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重点整備計画</a:t>
            </a:r>
            <a:r>
              <a:rPr lang="ja-JP" alt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</a:t>
            </a:r>
            <a:r>
              <a:rPr lang="ja-JP" altLang="en-US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本マスタープランのまとめ</a:t>
            </a:r>
            <a:endParaRPr lang="ja-JP" altLang="en-US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Gill Sans MT"/>
              <a:ea typeface="ＭＳ Ｐゴシック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5004048" y="3284984"/>
            <a:ext cx="3456384" cy="1008112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800" dirty="0" smtClean="0">
                <a:solidFill>
                  <a:schemeClr val="tx1"/>
                </a:solidFill>
              </a:rPr>
              <a:t>施策後の市内人口</a:t>
            </a:r>
            <a:r>
              <a:rPr kumimoji="1" lang="en-US" altLang="ja-JP" sz="2800" dirty="0" smtClean="0">
                <a:solidFill>
                  <a:schemeClr val="tx1"/>
                </a:solidFill>
              </a:rPr>
              <a:t/>
            </a:r>
            <a:br>
              <a:rPr kumimoji="1" lang="en-US" altLang="ja-JP" sz="2800" dirty="0" smtClean="0">
                <a:solidFill>
                  <a:schemeClr val="tx1"/>
                </a:solidFill>
              </a:rPr>
            </a:br>
            <a:r>
              <a:rPr kumimoji="1" lang="ja-JP" altLang="en-US" sz="2800" dirty="0" smtClean="0">
                <a:solidFill>
                  <a:schemeClr val="tx1"/>
                </a:solidFill>
              </a:rPr>
              <a:t>平成</a:t>
            </a:r>
            <a:r>
              <a:rPr kumimoji="1" lang="en-US" altLang="ja-JP" sz="2800" dirty="0" smtClean="0">
                <a:solidFill>
                  <a:schemeClr val="tx1"/>
                </a:solidFill>
              </a:rPr>
              <a:t>42</a:t>
            </a:r>
            <a:r>
              <a:rPr kumimoji="1" lang="ja-JP" altLang="en-US" sz="2800" dirty="0" smtClean="0">
                <a:solidFill>
                  <a:schemeClr val="tx1"/>
                </a:solidFill>
              </a:rPr>
              <a:t>年：</a:t>
            </a:r>
            <a:r>
              <a:rPr kumimoji="1" lang="en-US" altLang="ja-JP" sz="2800" dirty="0" smtClean="0">
                <a:solidFill>
                  <a:schemeClr val="tx1"/>
                </a:solidFill>
              </a:rPr>
              <a:t>135,023</a:t>
            </a:r>
            <a:r>
              <a:rPr kumimoji="1" lang="ja-JP" altLang="en-US" sz="2800" dirty="0" smtClean="0">
                <a:solidFill>
                  <a:schemeClr val="tx1"/>
                </a:solidFill>
              </a:rPr>
              <a:t>人</a:t>
            </a:r>
            <a:endParaRPr kumimoji="1" lang="ja-JP" altLang="en-US" sz="2800" dirty="0">
              <a:solidFill>
                <a:schemeClr val="tx1"/>
              </a:solidFill>
            </a:endParaRPr>
          </a:p>
        </p:txBody>
      </p:sp>
      <p:sp>
        <p:nvSpPr>
          <p:cNvPr id="12" name="正方形/長方形 11"/>
          <p:cNvSpPr/>
          <p:nvPr/>
        </p:nvSpPr>
        <p:spPr>
          <a:xfrm>
            <a:off x="467544" y="3284984"/>
            <a:ext cx="3456384" cy="1008112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800" dirty="0" smtClean="0">
                <a:solidFill>
                  <a:schemeClr val="tx1"/>
                </a:solidFill>
              </a:rPr>
              <a:t>施策前の市内人口</a:t>
            </a:r>
            <a:r>
              <a:rPr kumimoji="1" lang="en-US" altLang="ja-JP" sz="2800" dirty="0" smtClean="0">
                <a:solidFill>
                  <a:schemeClr val="tx1"/>
                </a:solidFill>
              </a:rPr>
              <a:t/>
            </a:r>
            <a:br>
              <a:rPr kumimoji="1" lang="en-US" altLang="ja-JP" sz="2800" dirty="0" smtClean="0">
                <a:solidFill>
                  <a:schemeClr val="tx1"/>
                </a:solidFill>
              </a:rPr>
            </a:br>
            <a:r>
              <a:rPr kumimoji="1" lang="ja-JP" altLang="en-US" sz="2800" dirty="0" smtClean="0">
                <a:solidFill>
                  <a:schemeClr val="tx1"/>
                </a:solidFill>
              </a:rPr>
              <a:t>平成</a:t>
            </a:r>
            <a:r>
              <a:rPr kumimoji="1" lang="en-US" altLang="ja-JP" sz="2800" dirty="0" smtClean="0">
                <a:solidFill>
                  <a:schemeClr val="tx1"/>
                </a:solidFill>
              </a:rPr>
              <a:t>42</a:t>
            </a:r>
            <a:r>
              <a:rPr kumimoji="1" lang="ja-JP" altLang="en-US" sz="2800" dirty="0" smtClean="0">
                <a:solidFill>
                  <a:schemeClr val="tx1"/>
                </a:solidFill>
              </a:rPr>
              <a:t>年：</a:t>
            </a:r>
            <a:r>
              <a:rPr kumimoji="1" lang="en-US" altLang="ja-JP" sz="2800" dirty="0" smtClean="0">
                <a:solidFill>
                  <a:schemeClr val="tx1"/>
                </a:solidFill>
              </a:rPr>
              <a:t>134,784</a:t>
            </a:r>
            <a:r>
              <a:rPr kumimoji="1" lang="ja-JP" altLang="en-US" sz="2800" dirty="0" smtClean="0">
                <a:solidFill>
                  <a:schemeClr val="tx1"/>
                </a:solidFill>
              </a:rPr>
              <a:t>人</a:t>
            </a:r>
            <a:endParaRPr kumimoji="1" lang="ja-JP" altLang="en-US" sz="2800" dirty="0">
              <a:solidFill>
                <a:schemeClr val="tx1"/>
              </a:solidFill>
            </a:endParaRPr>
          </a:p>
        </p:txBody>
      </p:sp>
      <p:sp>
        <p:nvSpPr>
          <p:cNvPr id="4" name="右矢印 3"/>
          <p:cNvSpPr/>
          <p:nvPr/>
        </p:nvSpPr>
        <p:spPr>
          <a:xfrm>
            <a:off x="4139952" y="3501008"/>
            <a:ext cx="648072" cy="57606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角丸四角形吹き出し 4"/>
          <p:cNvSpPr/>
          <p:nvPr/>
        </p:nvSpPr>
        <p:spPr>
          <a:xfrm>
            <a:off x="3563888" y="4509120"/>
            <a:ext cx="1728192" cy="504056"/>
          </a:xfrm>
          <a:prstGeom prst="wedgeRoundRectCallout">
            <a:avLst>
              <a:gd name="adj1" fmla="val 1718"/>
              <a:gd name="adj2" fmla="val -123811"/>
              <a:gd name="adj3" fmla="val 16667"/>
            </a:avLst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800" dirty="0" smtClean="0">
                <a:solidFill>
                  <a:schemeClr val="tx1"/>
                </a:solidFill>
              </a:rPr>
              <a:t>239</a:t>
            </a:r>
            <a:r>
              <a:rPr kumimoji="1" lang="ja-JP" altLang="en-US" sz="2800" dirty="0" smtClean="0">
                <a:solidFill>
                  <a:schemeClr val="tx1"/>
                </a:solidFill>
              </a:rPr>
              <a:t>人増</a:t>
            </a:r>
            <a:endParaRPr kumimoji="1" lang="ja-JP" altLang="en-US" sz="2800" dirty="0">
              <a:solidFill>
                <a:schemeClr val="tx1"/>
              </a:solidFill>
            </a:endParaRPr>
          </a:p>
        </p:txBody>
      </p:sp>
      <p:sp>
        <p:nvSpPr>
          <p:cNvPr id="7" name="正方形/長方形 6"/>
          <p:cNvSpPr/>
          <p:nvPr/>
        </p:nvSpPr>
        <p:spPr>
          <a:xfrm>
            <a:off x="1187624" y="5229200"/>
            <a:ext cx="6580952" cy="864096"/>
          </a:xfrm>
          <a:prstGeom prst="rect">
            <a:avLst/>
          </a:prstGeom>
          <a:solidFill>
            <a:schemeClr val="bg1"/>
          </a:solidFill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</a:rPr>
              <a:t>市内の住みやすさが若干向上！</a:t>
            </a:r>
            <a:endParaRPr kumimoji="1" lang="ja-JP" alt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5607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 smtClean="0"/>
              <a:t>施策後の土浦市人口予測</a:t>
            </a:r>
          </a:p>
        </p:txBody>
      </p:sp>
      <p:sp>
        <p:nvSpPr>
          <p:cNvPr id="6" name="コンテンツ プレースホルダー 2"/>
          <p:cNvSpPr>
            <a:spLocks noGrp="1"/>
          </p:cNvSpPr>
          <p:nvPr>
            <p:ph sz="quarter" idx="1"/>
          </p:nvPr>
        </p:nvSpPr>
        <p:spPr>
          <a:xfrm>
            <a:off x="97929" y="1435224"/>
            <a:ext cx="3753991" cy="4082008"/>
          </a:xfrm>
        </p:spPr>
        <p:txBody>
          <a:bodyPr>
            <a:normAutofit/>
          </a:bodyPr>
          <a:lstStyle/>
          <a:p>
            <a:pPr marL="274320" indent="-274320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en-US" altLang="ja-JP" b="1" i="1" u="sng" dirty="0" smtClean="0"/>
              <a:t>JICA-STRADA</a:t>
            </a:r>
            <a:r>
              <a:rPr lang="ja-JP" altLang="en-US" b="1" i="1" u="sng" dirty="0" smtClean="0"/>
              <a:t>及び</a:t>
            </a:r>
            <a:r>
              <a:rPr lang="en-US" altLang="ja-JP" b="1" i="1" u="sng" dirty="0" smtClean="0"/>
              <a:t>CUET</a:t>
            </a:r>
            <a:r>
              <a:rPr lang="ja-JP" altLang="en-US" b="1" i="1" u="sng" dirty="0" smtClean="0"/>
              <a:t>による分析</a:t>
            </a:r>
            <a:r>
              <a:rPr lang="en-US" altLang="ja-JP" dirty="0" smtClean="0"/>
              <a:t/>
            </a:r>
            <a:br>
              <a:rPr lang="en-US" altLang="ja-JP" dirty="0" smtClean="0"/>
            </a:br>
            <a:r>
              <a:rPr lang="ja-JP" altLang="en-US" dirty="0" smtClean="0"/>
              <a:t>　</a:t>
            </a:r>
            <a:endParaRPr lang="en-US" altLang="ja-JP" dirty="0" smtClean="0"/>
          </a:p>
          <a:p>
            <a:pPr marL="274320" indent="-274320" fontAlgn="auto">
              <a:spcAft>
                <a:spcPts val="0"/>
              </a:spcAft>
              <a:buFont typeface="Wingdings 3"/>
              <a:buChar char=""/>
              <a:defRPr/>
            </a:pPr>
            <a:endParaRPr lang="en-US" altLang="ja-JP" dirty="0">
              <a:solidFill>
                <a:srgbClr val="FF0000"/>
              </a:solidFill>
            </a:endParaRPr>
          </a:p>
          <a:p>
            <a:pPr marL="274320" indent="-274320" fontAlgn="auto">
              <a:spcAft>
                <a:spcPts val="0"/>
              </a:spcAft>
              <a:buFont typeface="Wingdings 3"/>
              <a:buChar char=""/>
              <a:defRPr/>
            </a:pPr>
            <a:endParaRPr lang="en-US" altLang="ja-JP" dirty="0" smtClean="0">
              <a:solidFill>
                <a:srgbClr val="FF0000"/>
              </a:solidFill>
            </a:endParaRPr>
          </a:p>
          <a:p>
            <a:pPr marL="274320" indent="-274320" fontAlgn="auto">
              <a:spcAft>
                <a:spcPts val="0"/>
              </a:spcAft>
              <a:buFont typeface="Wingdings 3"/>
              <a:buChar char=""/>
              <a:defRPr/>
            </a:pPr>
            <a:endParaRPr lang="en-US" altLang="ja-JP" dirty="0">
              <a:solidFill>
                <a:srgbClr val="FF0000"/>
              </a:solidFill>
            </a:endParaRPr>
          </a:p>
          <a:p>
            <a:pPr marL="274320" indent="-274320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ja-JP" altLang="en-US" dirty="0" smtClean="0"/>
              <a:t>目標人口フレーム</a:t>
            </a:r>
            <a:r>
              <a:rPr lang="en-US" altLang="ja-JP" dirty="0" smtClean="0"/>
              <a:t/>
            </a:r>
            <a:br>
              <a:rPr lang="en-US" altLang="ja-JP" dirty="0" smtClean="0"/>
            </a:br>
            <a:r>
              <a:rPr lang="ja-JP" altLang="en-US" dirty="0" smtClean="0"/>
              <a:t>（平成</a:t>
            </a:r>
            <a:r>
              <a:rPr lang="en-US" altLang="ja-JP" dirty="0" smtClean="0"/>
              <a:t>42</a:t>
            </a:r>
            <a:r>
              <a:rPr lang="ja-JP" altLang="en-US" dirty="0" smtClean="0"/>
              <a:t>年：</a:t>
            </a:r>
            <a:r>
              <a:rPr lang="en-US" altLang="ja-JP" dirty="0" smtClean="0"/>
              <a:t>135,000</a:t>
            </a:r>
            <a:r>
              <a:rPr lang="ja-JP" altLang="en-US" dirty="0" smtClean="0"/>
              <a:t>人）</a:t>
            </a:r>
            <a:r>
              <a:rPr lang="en-US" altLang="ja-JP" dirty="0" smtClean="0"/>
              <a:t/>
            </a:r>
            <a:br>
              <a:rPr lang="en-US" altLang="ja-JP" dirty="0" smtClean="0"/>
            </a:br>
            <a:r>
              <a:rPr lang="ja-JP" altLang="en-US" dirty="0" smtClean="0"/>
              <a:t>を達成</a:t>
            </a:r>
            <a:endParaRPr lang="ja-JP" altLang="en-US" dirty="0"/>
          </a:p>
        </p:txBody>
      </p:sp>
      <p:sp>
        <p:nvSpPr>
          <p:cNvPr id="63493" name="テキスト ボックス 7"/>
          <p:cNvSpPr txBox="1">
            <a:spLocks noChangeArrowheads="1"/>
          </p:cNvSpPr>
          <p:nvPr/>
        </p:nvSpPr>
        <p:spPr bwMode="auto">
          <a:xfrm>
            <a:off x="3419872" y="5981218"/>
            <a:ext cx="569098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ja-JP" altLang="en-US" sz="2000" dirty="0">
                <a:solidFill>
                  <a:prstClr val="black"/>
                </a:solidFill>
                <a:latin typeface="Gill Sans MT"/>
              </a:rPr>
              <a:t>図：コーホート分析による土浦市の人口推移推定図</a:t>
            </a:r>
          </a:p>
        </p:txBody>
      </p:sp>
      <p:sp>
        <p:nvSpPr>
          <p:cNvPr id="63495" name="テキスト ボックス 2"/>
          <p:cNvSpPr txBox="1">
            <a:spLocks noChangeArrowheads="1"/>
          </p:cNvSpPr>
          <p:nvPr/>
        </p:nvSpPr>
        <p:spPr bwMode="auto">
          <a:xfrm>
            <a:off x="6084168" y="836613"/>
            <a:ext cx="914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r>
              <a:rPr lang="ja-JP" altLang="en-US" dirty="0">
                <a:solidFill>
                  <a:prstClr val="black"/>
                </a:solidFill>
                <a:latin typeface="Gill Sans MT"/>
              </a:rPr>
              <a:t>出典：茨城県国勢</a:t>
            </a:r>
            <a:r>
              <a:rPr lang="ja-JP" altLang="en-US" dirty="0" smtClean="0">
                <a:solidFill>
                  <a:prstClr val="black"/>
                </a:solidFill>
                <a:latin typeface="Gill Sans MT"/>
              </a:rPr>
              <a:t>調査より</a:t>
            </a:r>
            <a:endParaRPr lang="ja-JP" altLang="en-US" dirty="0">
              <a:solidFill>
                <a:prstClr val="black"/>
              </a:solidFill>
              <a:latin typeface="Gill Sans MT"/>
            </a:endParaRPr>
          </a:p>
        </p:txBody>
      </p:sp>
      <p:sp>
        <p:nvSpPr>
          <p:cNvPr id="63496" name="スライド番号プレースホルダー 6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E1EEB93-C1DF-4C22-8144-CAA06E5BD911}" type="slidenum">
              <a:rPr lang="ja-JP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31</a:t>
            </a:fld>
            <a:endParaRPr lang="en-US" altLang="ja-JP"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1447432" y="6381328"/>
            <a:ext cx="7661072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</a:t>
            </a:r>
            <a:r>
              <a:rPr lang="ja-JP" altLang="en-US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Gill Sans MT"/>
                <a:ea typeface="ＭＳ Ｐゴシック"/>
              </a:rPr>
              <a:t>将来都市像</a:t>
            </a:r>
            <a:r>
              <a:rPr lang="ja-JP" alt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</a:t>
            </a:r>
            <a:r>
              <a:rPr lang="ja-JP" altLang="en-US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地区別基本構想</a:t>
            </a:r>
            <a:r>
              <a:rPr lang="ja-JP" alt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</a:t>
            </a:r>
            <a:r>
              <a:rPr lang="ja-JP" altLang="en-US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重点整備計画</a:t>
            </a:r>
            <a:r>
              <a:rPr lang="ja-JP" alt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</a:t>
            </a:r>
            <a:r>
              <a:rPr lang="ja-JP" altLang="en-US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本マスタープランのまとめ</a:t>
            </a:r>
            <a:endParaRPr lang="ja-JP" altLang="en-US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Gill Sans MT"/>
              <a:ea typeface="ＭＳ Ｐゴシック"/>
            </a:endParaRPr>
          </a:p>
        </p:txBody>
      </p:sp>
      <p:sp>
        <p:nvSpPr>
          <p:cNvPr id="2" name="テキスト ボックス 1"/>
          <p:cNvSpPr txBox="1"/>
          <p:nvPr/>
        </p:nvSpPr>
        <p:spPr>
          <a:xfrm>
            <a:off x="3657600" y="1221805"/>
            <a:ext cx="914400" cy="334987"/>
          </a:xfrm>
          <a:prstGeom prst="rect">
            <a:avLst/>
          </a:prstGeom>
        </p:spPr>
        <p:txBody>
          <a:bodyPr vert="horz" wrap="none" rtlCol="0">
            <a:normAutofit lnSpcReduction="10000"/>
          </a:bodyPr>
          <a:lstStyle/>
          <a:p>
            <a:r>
              <a:rPr lang="ja-JP" altLang="en-US" sz="1600" dirty="0" smtClean="0"/>
              <a:t>（千人）</a:t>
            </a:r>
            <a:endParaRPr kumimoji="1" lang="ja-JP" altLang="en-US" sz="1600" dirty="0" smtClean="0"/>
          </a:p>
        </p:txBody>
      </p:sp>
      <p:sp>
        <p:nvSpPr>
          <p:cNvPr id="21" name="テキスト ボックス 20"/>
          <p:cNvSpPr txBox="1"/>
          <p:nvPr/>
        </p:nvSpPr>
        <p:spPr>
          <a:xfrm>
            <a:off x="8532440" y="5398269"/>
            <a:ext cx="554360" cy="334987"/>
          </a:xfrm>
          <a:prstGeom prst="rect">
            <a:avLst/>
          </a:prstGeom>
        </p:spPr>
        <p:txBody>
          <a:bodyPr vert="horz" wrap="none" rtlCol="0">
            <a:normAutofit lnSpcReduction="10000"/>
          </a:bodyPr>
          <a:lstStyle/>
          <a:p>
            <a:r>
              <a:rPr lang="ja-JP" altLang="en-US" sz="1600" dirty="0" smtClean="0"/>
              <a:t>（年）</a:t>
            </a:r>
            <a:endParaRPr kumimoji="1" lang="ja-JP" altLang="en-US" sz="1600" dirty="0" smtClean="0"/>
          </a:p>
        </p:txBody>
      </p:sp>
      <p:sp>
        <p:nvSpPr>
          <p:cNvPr id="3" name="正方形/長方形 2"/>
          <p:cNvSpPr/>
          <p:nvPr/>
        </p:nvSpPr>
        <p:spPr>
          <a:xfrm>
            <a:off x="179512" y="2708920"/>
            <a:ext cx="3456384" cy="1008112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800" dirty="0" smtClean="0">
                <a:solidFill>
                  <a:schemeClr val="tx1"/>
                </a:solidFill>
              </a:rPr>
              <a:t>施策後の市内人口</a:t>
            </a:r>
            <a:r>
              <a:rPr kumimoji="1" lang="en-US" altLang="ja-JP" sz="2800" dirty="0" smtClean="0">
                <a:solidFill>
                  <a:schemeClr val="tx1"/>
                </a:solidFill>
              </a:rPr>
              <a:t/>
            </a:r>
            <a:br>
              <a:rPr kumimoji="1" lang="en-US" altLang="ja-JP" sz="2800" dirty="0" smtClean="0">
                <a:solidFill>
                  <a:schemeClr val="tx1"/>
                </a:solidFill>
              </a:rPr>
            </a:br>
            <a:r>
              <a:rPr kumimoji="1" lang="ja-JP" altLang="en-US" sz="2800" dirty="0" smtClean="0">
                <a:solidFill>
                  <a:schemeClr val="tx1"/>
                </a:solidFill>
              </a:rPr>
              <a:t>平成</a:t>
            </a:r>
            <a:r>
              <a:rPr kumimoji="1" lang="en-US" altLang="ja-JP" sz="2800" dirty="0" smtClean="0">
                <a:solidFill>
                  <a:schemeClr val="tx1"/>
                </a:solidFill>
              </a:rPr>
              <a:t>42</a:t>
            </a:r>
            <a:r>
              <a:rPr kumimoji="1" lang="ja-JP" altLang="en-US" sz="2800" dirty="0" smtClean="0">
                <a:solidFill>
                  <a:schemeClr val="tx1"/>
                </a:solidFill>
              </a:rPr>
              <a:t>年：</a:t>
            </a:r>
            <a:r>
              <a:rPr kumimoji="1" lang="en-US" altLang="ja-JP" sz="2800" dirty="0" smtClean="0">
                <a:solidFill>
                  <a:schemeClr val="tx1"/>
                </a:solidFill>
              </a:rPr>
              <a:t>135,023</a:t>
            </a:r>
            <a:r>
              <a:rPr kumimoji="1" lang="ja-JP" altLang="en-US" sz="2800" dirty="0" smtClean="0">
                <a:solidFill>
                  <a:schemeClr val="tx1"/>
                </a:solidFill>
              </a:rPr>
              <a:t>人</a:t>
            </a:r>
            <a:endParaRPr kumimoji="1" lang="ja-JP" altLang="en-US" sz="2800" dirty="0">
              <a:solidFill>
                <a:schemeClr val="tx1"/>
              </a:solidFill>
            </a:endParaRPr>
          </a:p>
        </p:txBody>
      </p:sp>
      <p:graphicFrame>
        <p:nvGraphicFramePr>
          <p:cNvPr id="22" name="グラフ 2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03622936"/>
              </p:ext>
            </p:extLst>
          </p:nvPr>
        </p:nvGraphicFramePr>
        <p:xfrm>
          <a:off x="3779912" y="1508261"/>
          <a:ext cx="5184576" cy="44729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626278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グループ化 8"/>
          <p:cNvGrpSpPr>
            <a:grpSpLocks noChangeAspect="1"/>
          </p:cNvGrpSpPr>
          <p:nvPr/>
        </p:nvGrpSpPr>
        <p:grpSpPr>
          <a:xfrm>
            <a:off x="4726204" y="1164333"/>
            <a:ext cx="4235093" cy="5040485"/>
            <a:chOff x="3275856" y="2132856"/>
            <a:chExt cx="3164675" cy="3766504"/>
          </a:xfrm>
        </p:grpSpPr>
        <p:grpSp>
          <p:nvGrpSpPr>
            <p:cNvPr id="10" name="グループ化 9"/>
            <p:cNvGrpSpPr/>
            <p:nvPr/>
          </p:nvGrpSpPr>
          <p:grpSpPr>
            <a:xfrm>
              <a:off x="3275856" y="2132856"/>
              <a:ext cx="3164675" cy="3766504"/>
              <a:chOff x="2915816" y="2276872"/>
              <a:chExt cx="3164675" cy="3766504"/>
            </a:xfrm>
          </p:grpSpPr>
          <p:pic>
            <p:nvPicPr>
              <p:cNvPr id="19" name="図 18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15816" y="2276872"/>
                <a:ext cx="3164675" cy="3766504"/>
              </a:xfrm>
              <a:prstGeom prst="rect">
                <a:avLst/>
              </a:prstGeom>
            </p:spPr>
          </p:pic>
          <p:sp>
            <p:nvSpPr>
              <p:cNvPr id="20" name="円/楕円 19"/>
              <p:cNvSpPr/>
              <p:nvPr/>
            </p:nvSpPr>
            <p:spPr>
              <a:xfrm>
                <a:off x="4211960" y="4160124"/>
                <a:ext cx="432048" cy="443092"/>
              </a:xfrm>
              <a:prstGeom prst="ellipse">
                <a:avLst/>
              </a:prstGeom>
              <a:solidFill>
                <a:srgbClr val="0000FF"/>
              </a:solidFill>
              <a:ln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2" name="円/楕円 21"/>
              <p:cNvSpPr/>
              <p:nvPr/>
            </p:nvSpPr>
            <p:spPr>
              <a:xfrm>
                <a:off x="3707904" y="3330702"/>
                <a:ext cx="351656" cy="340612"/>
              </a:xfrm>
              <a:prstGeom prst="ellipse">
                <a:avLst/>
              </a:prstGeom>
              <a:solidFill>
                <a:srgbClr val="0000FF"/>
              </a:solidFill>
              <a:ln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3" name="円/楕円 22"/>
              <p:cNvSpPr/>
              <p:nvPr/>
            </p:nvSpPr>
            <p:spPr>
              <a:xfrm>
                <a:off x="4753161" y="3501008"/>
                <a:ext cx="351656" cy="340612"/>
              </a:xfrm>
              <a:prstGeom prst="ellipse">
                <a:avLst/>
              </a:prstGeom>
              <a:solidFill>
                <a:srgbClr val="0000FF"/>
              </a:solidFill>
              <a:ln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4" name="円/楕円 23"/>
              <p:cNvSpPr/>
              <p:nvPr/>
            </p:nvSpPr>
            <p:spPr>
              <a:xfrm>
                <a:off x="5145013" y="4211364"/>
                <a:ext cx="351656" cy="340612"/>
              </a:xfrm>
              <a:prstGeom prst="ellipse">
                <a:avLst/>
              </a:prstGeom>
              <a:solidFill>
                <a:srgbClr val="0000FF"/>
              </a:solidFill>
              <a:ln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cxnSp>
          <p:nvCxnSpPr>
            <p:cNvPr id="11" name="直線コネクタ 10"/>
            <p:cNvCxnSpPr>
              <a:stCxn id="22" idx="6"/>
              <a:endCxn id="23" idx="2"/>
            </p:cNvCxnSpPr>
            <p:nvPr/>
          </p:nvCxnSpPr>
          <p:spPr>
            <a:xfrm>
              <a:off x="4419600" y="3356992"/>
              <a:ext cx="693602" cy="170306"/>
            </a:xfrm>
            <a:prstGeom prst="line">
              <a:avLst/>
            </a:prstGeom>
            <a:ln w="254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線コネクタ 11"/>
            <p:cNvCxnSpPr>
              <a:stCxn id="23" idx="5"/>
              <a:endCxn id="24" idx="0"/>
            </p:cNvCxnSpPr>
            <p:nvPr/>
          </p:nvCxnSpPr>
          <p:spPr>
            <a:xfrm>
              <a:off x="5413358" y="3647723"/>
              <a:ext cx="267523" cy="419625"/>
            </a:xfrm>
            <a:prstGeom prst="line">
              <a:avLst/>
            </a:prstGeom>
            <a:ln w="254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線コネクタ 12"/>
            <p:cNvCxnSpPr>
              <a:stCxn id="20" idx="6"/>
              <a:endCxn id="24" idx="2"/>
            </p:cNvCxnSpPr>
            <p:nvPr/>
          </p:nvCxnSpPr>
          <p:spPr>
            <a:xfrm>
              <a:off x="5004048" y="4237654"/>
              <a:ext cx="501005" cy="0"/>
            </a:xfrm>
            <a:prstGeom prst="line">
              <a:avLst/>
            </a:prstGeom>
            <a:ln w="254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線コネクタ 13"/>
            <p:cNvCxnSpPr>
              <a:stCxn id="22" idx="5"/>
              <a:endCxn id="20" idx="1"/>
            </p:cNvCxnSpPr>
            <p:nvPr/>
          </p:nvCxnSpPr>
          <p:spPr>
            <a:xfrm>
              <a:off x="4368101" y="3477416"/>
              <a:ext cx="267171" cy="603580"/>
            </a:xfrm>
            <a:prstGeom prst="line">
              <a:avLst/>
            </a:prstGeom>
            <a:ln w="254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線コネクタ 17"/>
            <p:cNvCxnSpPr>
              <a:stCxn id="23" idx="3"/>
              <a:endCxn id="20" idx="7"/>
            </p:cNvCxnSpPr>
            <p:nvPr/>
          </p:nvCxnSpPr>
          <p:spPr>
            <a:xfrm flipH="1">
              <a:off x="4940776" y="3647723"/>
              <a:ext cx="223924" cy="433274"/>
            </a:xfrm>
            <a:prstGeom prst="line">
              <a:avLst/>
            </a:prstGeom>
            <a:ln w="254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グループ化 36"/>
          <p:cNvGrpSpPr>
            <a:grpSpLocks noChangeAspect="1"/>
          </p:cNvGrpSpPr>
          <p:nvPr/>
        </p:nvGrpSpPr>
        <p:grpSpPr>
          <a:xfrm>
            <a:off x="460709" y="1247187"/>
            <a:ext cx="4235093" cy="5040483"/>
            <a:chOff x="3275856" y="2132856"/>
            <a:chExt cx="3164675" cy="3766504"/>
          </a:xfrm>
        </p:grpSpPr>
        <p:grpSp>
          <p:nvGrpSpPr>
            <p:cNvPr id="38" name="グループ化 37"/>
            <p:cNvGrpSpPr/>
            <p:nvPr/>
          </p:nvGrpSpPr>
          <p:grpSpPr>
            <a:xfrm>
              <a:off x="3275856" y="2132856"/>
              <a:ext cx="3164675" cy="3766504"/>
              <a:chOff x="2915816" y="2276872"/>
              <a:chExt cx="3164675" cy="3766504"/>
            </a:xfrm>
          </p:grpSpPr>
          <p:pic>
            <p:nvPicPr>
              <p:cNvPr id="44" name="図 43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15816" y="2276872"/>
                <a:ext cx="3164675" cy="3766504"/>
              </a:xfrm>
              <a:prstGeom prst="rect">
                <a:avLst/>
              </a:prstGeom>
            </p:spPr>
          </p:pic>
          <p:sp>
            <p:nvSpPr>
              <p:cNvPr id="45" name="円/楕円 44"/>
              <p:cNvSpPr/>
              <p:nvPr/>
            </p:nvSpPr>
            <p:spPr>
              <a:xfrm>
                <a:off x="4211960" y="4160124"/>
                <a:ext cx="432048" cy="443092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46" name="円/楕円 45"/>
              <p:cNvSpPr/>
              <p:nvPr/>
            </p:nvSpPr>
            <p:spPr>
              <a:xfrm>
                <a:off x="3532076" y="5169740"/>
                <a:ext cx="351656" cy="340612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47" name="円/楕円 46"/>
              <p:cNvSpPr/>
              <p:nvPr/>
            </p:nvSpPr>
            <p:spPr>
              <a:xfrm>
                <a:off x="3707904" y="3330702"/>
                <a:ext cx="351656" cy="340612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48" name="円/楕円 47"/>
              <p:cNvSpPr/>
              <p:nvPr/>
            </p:nvSpPr>
            <p:spPr>
              <a:xfrm>
                <a:off x="4753161" y="3501008"/>
                <a:ext cx="351656" cy="340612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cxnSp>
          <p:nvCxnSpPr>
            <p:cNvPr id="39" name="直線コネクタ 38"/>
            <p:cNvCxnSpPr>
              <a:stCxn id="47" idx="6"/>
              <a:endCxn id="48" idx="2"/>
            </p:cNvCxnSpPr>
            <p:nvPr/>
          </p:nvCxnSpPr>
          <p:spPr>
            <a:xfrm>
              <a:off x="4419600" y="3356992"/>
              <a:ext cx="693602" cy="170306"/>
            </a:xfrm>
            <a:prstGeom prst="line">
              <a:avLst/>
            </a:prstGeom>
            <a:ln w="254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線コネクタ 39"/>
            <p:cNvCxnSpPr>
              <a:stCxn id="47" idx="5"/>
              <a:endCxn id="45" idx="1"/>
            </p:cNvCxnSpPr>
            <p:nvPr/>
          </p:nvCxnSpPr>
          <p:spPr>
            <a:xfrm>
              <a:off x="4368101" y="3477417"/>
              <a:ext cx="267171" cy="603580"/>
            </a:xfrm>
            <a:prstGeom prst="line">
              <a:avLst/>
            </a:prstGeom>
            <a:ln w="254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線コネクタ 40"/>
            <p:cNvCxnSpPr>
              <a:stCxn id="47" idx="4"/>
              <a:endCxn id="46" idx="0"/>
            </p:cNvCxnSpPr>
            <p:nvPr/>
          </p:nvCxnSpPr>
          <p:spPr>
            <a:xfrm flipH="1">
              <a:off x="4067944" y="3527298"/>
              <a:ext cx="175828" cy="1498426"/>
            </a:xfrm>
            <a:prstGeom prst="line">
              <a:avLst/>
            </a:prstGeom>
            <a:ln w="254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線コネクタ 41"/>
            <p:cNvCxnSpPr>
              <a:stCxn id="45" idx="3"/>
              <a:endCxn id="46" idx="7"/>
            </p:cNvCxnSpPr>
            <p:nvPr/>
          </p:nvCxnSpPr>
          <p:spPr>
            <a:xfrm flipH="1">
              <a:off x="4192273" y="4394311"/>
              <a:ext cx="442999" cy="681294"/>
            </a:xfrm>
            <a:prstGeom prst="line">
              <a:avLst/>
            </a:prstGeom>
            <a:ln w="254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線コネクタ 42"/>
            <p:cNvCxnSpPr>
              <a:stCxn id="48" idx="3"/>
              <a:endCxn id="45" idx="7"/>
            </p:cNvCxnSpPr>
            <p:nvPr/>
          </p:nvCxnSpPr>
          <p:spPr>
            <a:xfrm flipH="1">
              <a:off x="4940776" y="3647723"/>
              <a:ext cx="223924" cy="433274"/>
            </a:xfrm>
            <a:prstGeom prst="line">
              <a:avLst/>
            </a:prstGeom>
            <a:ln w="254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82371" y="237864"/>
            <a:ext cx="8229600" cy="990600"/>
          </a:xfrm>
        </p:spPr>
        <p:txBody>
          <a:bodyPr/>
          <a:lstStyle/>
          <a:p>
            <a:r>
              <a:rPr kumimoji="1" lang="ja-JP" altLang="en-US" dirty="0" smtClean="0"/>
              <a:t>土浦市の核　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endParaRPr kumimoji="1" lang="en-US" altLang="ja-JP" dirty="0" smtClean="0"/>
          </a:p>
          <a:p>
            <a:pPr marL="0" indent="0">
              <a:buNone/>
            </a:pP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2872C69-120B-4FBB-9D29-EA0830F453DF}" type="slidenum">
              <a:rPr lang="ja-JP" altLang="en-US" smtClean="0"/>
              <a:pPr>
                <a:defRPr/>
              </a:pPr>
              <a:t>32</a:t>
            </a:fld>
            <a:endParaRPr lang="ja-JP" altLang="en-US"/>
          </a:p>
        </p:txBody>
      </p:sp>
      <p:grpSp>
        <p:nvGrpSpPr>
          <p:cNvPr id="33" name="グループ化 32"/>
          <p:cNvGrpSpPr>
            <a:grpSpLocks noChangeAspect="1"/>
          </p:cNvGrpSpPr>
          <p:nvPr/>
        </p:nvGrpSpPr>
        <p:grpSpPr>
          <a:xfrm>
            <a:off x="2455950" y="1190831"/>
            <a:ext cx="4282443" cy="5096839"/>
            <a:chOff x="3275856" y="2132856"/>
            <a:chExt cx="3164675" cy="3766504"/>
          </a:xfrm>
        </p:grpSpPr>
        <p:grpSp>
          <p:nvGrpSpPr>
            <p:cNvPr id="34" name="グループ化 33"/>
            <p:cNvGrpSpPr/>
            <p:nvPr/>
          </p:nvGrpSpPr>
          <p:grpSpPr>
            <a:xfrm>
              <a:off x="3275856" y="2132856"/>
              <a:ext cx="3164675" cy="3766504"/>
              <a:chOff x="2915816" y="2276872"/>
              <a:chExt cx="3164675" cy="3766504"/>
            </a:xfrm>
          </p:grpSpPr>
          <p:pic>
            <p:nvPicPr>
              <p:cNvPr id="55" name="図 54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15816" y="2276872"/>
                <a:ext cx="3164675" cy="3766504"/>
              </a:xfrm>
              <a:prstGeom prst="rect">
                <a:avLst/>
              </a:prstGeom>
              <a:ln>
                <a:noFill/>
              </a:ln>
            </p:spPr>
          </p:pic>
          <p:sp>
            <p:nvSpPr>
              <p:cNvPr id="57" name="円/楕円 56"/>
              <p:cNvSpPr/>
              <p:nvPr/>
            </p:nvSpPr>
            <p:spPr>
              <a:xfrm>
                <a:off x="3532076" y="5169740"/>
                <a:ext cx="351656" cy="340612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58" name="円/楕円 57"/>
              <p:cNvSpPr/>
              <p:nvPr/>
            </p:nvSpPr>
            <p:spPr>
              <a:xfrm>
                <a:off x="3707904" y="3330702"/>
                <a:ext cx="351656" cy="340612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59" name="円/楕円 58"/>
              <p:cNvSpPr/>
              <p:nvPr/>
            </p:nvSpPr>
            <p:spPr>
              <a:xfrm>
                <a:off x="4753161" y="3501008"/>
                <a:ext cx="351656" cy="340612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60" name="円/楕円 59"/>
              <p:cNvSpPr/>
              <p:nvPr/>
            </p:nvSpPr>
            <p:spPr>
              <a:xfrm>
                <a:off x="5145013" y="4211364"/>
                <a:ext cx="351656" cy="340612"/>
              </a:xfrm>
              <a:prstGeom prst="ellipse">
                <a:avLst/>
              </a:prstGeom>
              <a:solidFill>
                <a:srgbClr val="0000FF"/>
              </a:solidFill>
              <a:ln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56" name="円/楕円 55"/>
              <p:cNvSpPr/>
              <p:nvPr/>
            </p:nvSpPr>
            <p:spPr>
              <a:xfrm>
                <a:off x="4211960" y="4160124"/>
                <a:ext cx="432048" cy="443092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cxnSp>
          <p:nvCxnSpPr>
            <p:cNvPr id="35" name="直線コネクタ 34"/>
            <p:cNvCxnSpPr>
              <a:stCxn id="58" idx="6"/>
              <a:endCxn id="59" idx="2"/>
            </p:cNvCxnSpPr>
            <p:nvPr/>
          </p:nvCxnSpPr>
          <p:spPr>
            <a:xfrm>
              <a:off x="4419600" y="3356992"/>
              <a:ext cx="693601" cy="170306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線コネクタ 35"/>
            <p:cNvCxnSpPr>
              <a:stCxn id="59" idx="5"/>
              <a:endCxn id="60" idx="0"/>
            </p:cNvCxnSpPr>
            <p:nvPr/>
          </p:nvCxnSpPr>
          <p:spPr>
            <a:xfrm>
              <a:off x="5413358" y="3647723"/>
              <a:ext cx="267523" cy="419625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線コネクタ 49"/>
            <p:cNvCxnSpPr>
              <a:stCxn id="58" idx="5"/>
              <a:endCxn id="56" idx="1"/>
            </p:cNvCxnSpPr>
            <p:nvPr/>
          </p:nvCxnSpPr>
          <p:spPr>
            <a:xfrm>
              <a:off x="4368101" y="3477416"/>
              <a:ext cx="267171" cy="603581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線コネクタ 48"/>
            <p:cNvCxnSpPr>
              <a:stCxn id="56" idx="6"/>
              <a:endCxn id="60" idx="2"/>
            </p:cNvCxnSpPr>
            <p:nvPr/>
          </p:nvCxnSpPr>
          <p:spPr>
            <a:xfrm>
              <a:off x="5004048" y="4237654"/>
              <a:ext cx="501005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線コネクタ 50"/>
            <p:cNvCxnSpPr>
              <a:stCxn id="58" idx="4"/>
              <a:endCxn id="57" idx="0"/>
            </p:cNvCxnSpPr>
            <p:nvPr/>
          </p:nvCxnSpPr>
          <p:spPr>
            <a:xfrm flipH="1">
              <a:off x="4067944" y="3527298"/>
              <a:ext cx="175828" cy="1498426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線コネクタ 51"/>
            <p:cNvCxnSpPr>
              <a:stCxn id="56" idx="3"/>
              <a:endCxn id="57" idx="7"/>
            </p:cNvCxnSpPr>
            <p:nvPr/>
          </p:nvCxnSpPr>
          <p:spPr>
            <a:xfrm flipH="1">
              <a:off x="4192273" y="4394311"/>
              <a:ext cx="442999" cy="681294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線コネクタ 52"/>
            <p:cNvCxnSpPr>
              <a:stCxn id="60" idx="3"/>
              <a:endCxn id="57" idx="6"/>
            </p:cNvCxnSpPr>
            <p:nvPr/>
          </p:nvCxnSpPr>
          <p:spPr>
            <a:xfrm flipH="1">
              <a:off x="4243772" y="4358079"/>
              <a:ext cx="1312780" cy="837951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線コネクタ 53"/>
            <p:cNvCxnSpPr>
              <a:stCxn id="59" idx="3"/>
              <a:endCxn id="56" idx="7"/>
            </p:cNvCxnSpPr>
            <p:nvPr/>
          </p:nvCxnSpPr>
          <p:spPr>
            <a:xfrm flipH="1">
              <a:off x="4940776" y="3647723"/>
              <a:ext cx="223924" cy="433274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1" name="タイトル 1"/>
          <p:cNvSpPr txBox="1">
            <a:spLocks/>
          </p:cNvSpPr>
          <p:nvPr/>
        </p:nvSpPr>
        <p:spPr bwMode="auto">
          <a:xfrm>
            <a:off x="441208" y="256587"/>
            <a:ext cx="82296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kumimoji="1" sz="3200" kern="1200">
                <a:solidFill>
                  <a:schemeClr val="tx2"/>
                </a:solidFill>
                <a:latin typeface="+mj-lt"/>
                <a:ea typeface="+mj-ea"/>
                <a:cs typeface="HG明朝E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9pPr>
          </a:lstStyle>
          <a:p>
            <a:r>
              <a:rPr lang="ja-JP" altLang="en-US" dirty="0" smtClean="0"/>
              <a:t>くらしの核　　　　　  産業の核　　</a:t>
            </a:r>
            <a:endParaRPr lang="ja-JP" altLang="en-US" dirty="0"/>
          </a:p>
        </p:txBody>
      </p:sp>
      <p:sp>
        <p:nvSpPr>
          <p:cNvPr id="62" name="テキスト ボックス 61"/>
          <p:cNvSpPr txBox="1"/>
          <p:nvPr/>
        </p:nvSpPr>
        <p:spPr>
          <a:xfrm>
            <a:off x="1447432" y="6381328"/>
            <a:ext cx="7661072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</a:t>
            </a:r>
            <a:r>
              <a:rPr lang="ja-JP" altLang="en-US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Gill Sans MT"/>
                <a:ea typeface="ＭＳ Ｐゴシック"/>
              </a:rPr>
              <a:t>将来都市像</a:t>
            </a:r>
            <a:r>
              <a:rPr lang="ja-JP" alt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</a:t>
            </a:r>
            <a:r>
              <a:rPr lang="ja-JP" altLang="en-US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地区別基本構想</a:t>
            </a:r>
            <a:r>
              <a:rPr lang="ja-JP" alt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</a:t>
            </a:r>
            <a:r>
              <a:rPr lang="ja-JP" altLang="en-US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重点整備計画</a:t>
            </a:r>
            <a:r>
              <a:rPr lang="ja-JP" alt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</a:t>
            </a:r>
            <a:r>
              <a:rPr lang="ja-JP" altLang="en-US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本マスタープランのまとめ</a:t>
            </a:r>
            <a:endParaRPr lang="ja-JP" altLang="en-US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Gill Sans MT"/>
              <a:ea typeface="ＭＳ Ｐゴシック"/>
            </a:endParaRPr>
          </a:p>
        </p:txBody>
      </p:sp>
      <p:grpSp>
        <p:nvGrpSpPr>
          <p:cNvPr id="63" name="グループ化 62"/>
          <p:cNvGrpSpPr/>
          <p:nvPr/>
        </p:nvGrpSpPr>
        <p:grpSpPr>
          <a:xfrm>
            <a:off x="1354407" y="1916832"/>
            <a:ext cx="6934744" cy="3856596"/>
            <a:chOff x="1354407" y="1916832"/>
            <a:chExt cx="6934744" cy="3856596"/>
          </a:xfrm>
        </p:grpSpPr>
        <p:grpSp>
          <p:nvGrpSpPr>
            <p:cNvPr id="64" name="グループ化 63"/>
            <p:cNvGrpSpPr/>
            <p:nvPr/>
          </p:nvGrpSpPr>
          <p:grpSpPr>
            <a:xfrm>
              <a:off x="6197393" y="3411562"/>
              <a:ext cx="2091758" cy="848221"/>
              <a:chOff x="6197393" y="3411562"/>
              <a:chExt cx="2091758" cy="848221"/>
            </a:xfrm>
          </p:grpSpPr>
          <p:sp>
            <p:nvSpPr>
              <p:cNvPr id="77" name="テキスト ボックス 76"/>
              <p:cNvSpPr txBox="1"/>
              <p:nvPr/>
            </p:nvSpPr>
            <p:spPr>
              <a:xfrm>
                <a:off x="6197393" y="3411562"/>
                <a:ext cx="1420964" cy="324036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vert="horz" wrap="square" rtlCol="0">
                <a:noAutofit/>
              </a:bodyPr>
              <a:lstStyle/>
              <a:p>
                <a:r>
                  <a:rPr lang="ja-JP" altLang="en-US" sz="2000" i="1" u="sng" dirty="0" smtClean="0"/>
                  <a:t>霞ヶ浦周辺</a:t>
                </a:r>
                <a:endParaRPr kumimoji="1" lang="ja-JP" altLang="en-US" sz="2000" i="1" u="sng" dirty="0" smtClean="0"/>
              </a:p>
            </p:txBody>
          </p:sp>
          <p:sp>
            <p:nvSpPr>
              <p:cNvPr id="78" name="角丸四角形 77"/>
              <p:cNvSpPr/>
              <p:nvPr/>
            </p:nvSpPr>
            <p:spPr>
              <a:xfrm>
                <a:off x="6467368" y="3767959"/>
                <a:ext cx="1821783" cy="491824"/>
              </a:xfrm>
              <a:prstGeom prst="roundRect">
                <a:avLst/>
              </a:prstGeom>
              <a:solidFill>
                <a:srgbClr val="B4EBFE"/>
              </a:solidFill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ja-JP" altLang="en-US" sz="2400" dirty="0" smtClean="0"/>
                  <a:t>農業</a:t>
                </a:r>
                <a:endParaRPr lang="ja-JP" altLang="en-US" sz="2400" dirty="0"/>
              </a:p>
            </p:txBody>
          </p:sp>
        </p:grpSp>
        <p:grpSp>
          <p:nvGrpSpPr>
            <p:cNvPr id="65" name="グループ化 64"/>
            <p:cNvGrpSpPr/>
            <p:nvPr/>
          </p:nvGrpSpPr>
          <p:grpSpPr>
            <a:xfrm>
              <a:off x="4328111" y="4507573"/>
              <a:ext cx="2044089" cy="865643"/>
              <a:chOff x="1501588" y="1731110"/>
              <a:chExt cx="2044089" cy="865643"/>
            </a:xfrm>
          </p:grpSpPr>
          <p:sp>
            <p:nvSpPr>
              <p:cNvPr id="75" name="角丸四角形 74"/>
              <p:cNvSpPr/>
              <p:nvPr/>
            </p:nvSpPr>
            <p:spPr>
              <a:xfrm>
                <a:off x="1717613" y="2104929"/>
                <a:ext cx="1828064" cy="491824"/>
              </a:xfrm>
              <a:prstGeom prst="roundRect">
                <a:avLst/>
              </a:prstGeom>
              <a:solidFill>
                <a:srgbClr val="FFC5C6"/>
              </a:solidFill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ja-JP" altLang="en-US" sz="2400" dirty="0" smtClean="0"/>
                  <a:t>医療とくらし</a:t>
                </a:r>
                <a:endParaRPr lang="ja-JP" altLang="en-US" sz="2400" dirty="0"/>
              </a:p>
            </p:txBody>
          </p:sp>
          <p:sp>
            <p:nvSpPr>
              <p:cNvPr id="76" name="テキスト ボックス 75"/>
              <p:cNvSpPr txBox="1"/>
              <p:nvPr/>
            </p:nvSpPr>
            <p:spPr>
              <a:xfrm>
                <a:off x="1501588" y="1731110"/>
                <a:ext cx="1728192" cy="324036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vert="horz" wrap="square" rtlCol="0">
                <a:noAutofit/>
              </a:bodyPr>
              <a:lstStyle/>
              <a:p>
                <a:r>
                  <a:rPr kumimoji="1" lang="ja-JP" altLang="en-US" sz="2000" i="1" u="sng" dirty="0" smtClean="0"/>
                  <a:t>土浦駅周辺</a:t>
                </a:r>
              </a:p>
            </p:txBody>
          </p:sp>
        </p:grpSp>
        <p:grpSp>
          <p:nvGrpSpPr>
            <p:cNvPr id="66" name="グループ化 65"/>
            <p:cNvGrpSpPr/>
            <p:nvPr/>
          </p:nvGrpSpPr>
          <p:grpSpPr>
            <a:xfrm>
              <a:off x="1460774" y="2094361"/>
              <a:ext cx="2050352" cy="841583"/>
              <a:chOff x="1474456" y="4243601"/>
              <a:chExt cx="2050352" cy="841583"/>
            </a:xfrm>
          </p:grpSpPr>
          <p:sp>
            <p:nvSpPr>
              <p:cNvPr id="73" name="角丸四角形 72"/>
              <p:cNvSpPr/>
              <p:nvPr/>
            </p:nvSpPr>
            <p:spPr>
              <a:xfrm>
                <a:off x="1691680" y="4593360"/>
                <a:ext cx="1833128" cy="491824"/>
              </a:xfrm>
              <a:prstGeom prst="roundRect">
                <a:avLst/>
              </a:prstGeom>
              <a:solidFill>
                <a:srgbClr val="DBE296"/>
              </a:solidFill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ja-JP" altLang="en-US" sz="2400" dirty="0" smtClean="0"/>
                  <a:t>農業とくらし</a:t>
                </a:r>
                <a:endParaRPr lang="ja-JP" altLang="en-US" sz="2400" dirty="0"/>
              </a:p>
            </p:txBody>
          </p:sp>
          <p:sp>
            <p:nvSpPr>
              <p:cNvPr id="74" name="テキスト ボックス 73"/>
              <p:cNvSpPr txBox="1"/>
              <p:nvPr/>
            </p:nvSpPr>
            <p:spPr>
              <a:xfrm>
                <a:off x="1474456" y="4243601"/>
                <a:ext cx="1224136" cy="324036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vert="horz" wrap="square" rtlCol="0">
                <a:noAutofit/>
              </a:bodyPr>
              <a:lstStyle/>
              <a:p>
                <a:r>
                  <a:rPr lang="ja-JP" altLang="en-US" sz="2000" i="1" u="sng" dirty="0" smtClean="0"/>
                  <a:t>新治周辺</a:t>
                </a:r>
                <a:endParaRPr kumimoji="1" lang="ja-JP" altLang="en-US" sz="2000" i="1" u="sng" dirty="0" smtClean="0"/>
              </a:p>
            </p:txBody>
          </p:sp>
        </p:grpSp>
        <p:grpSp>
          <p:nvGrpSpPr>
            <p:cNvPr id="67" name="グループ化 66"/>
            <p:cNvGrpSpPr/>
            <p:nvPr/>
          </p:nvGrpSpPr>
          <p:grpSpPr>
            <a:xfrm>
              <a:off x="1354407" y="4931217"/>
              <a:ext cx="2053354" cy="842211"/>
              <a:chOff x="1471454" y="2340865"/>
              <a:chExt cx="2053354" cy="842211"/>
            </a:xfrm>
          </p:grpSpPr>
          <p:sp>
            <p:nvSpPr>
              <p:cNvPr id="71" name="角丸四角形 70"/>
              <p:cNvSpPr/>
              <p:nvPr/>
            </p:nvSpPr>
            <p:spPr>
              <a:xfrm>
                <a:off x="1691684" y="2691252"/>
                <a:ext cx="1833124" cy="491824"/>
              </a:xfrm>
              <a:prstGeom prst="round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ja-JP" altLang="en-US" sz="2400" dirty="0" smtClean="0"/>
                  <a:t>住宅地</a:t>
                </a:r>
                <a:endParaRPr lang="ja-JP" altLang="en-US" sz="2400" dirty="0"/>
              </a:p>
            </p:txBody>
          </p:sp>
          <p:sp>
            <p:nvSpPr>
              <p:cNvPr id="72" name="テキスト ボックス 71"/>
              <p:cNvSpPr txBox="1"/>
              <p:nvPr/>
            </p:nvSpPr>
            <p:spPr>
              <a:xfrm>
                <a:off x="1471454" y="2340865"/>
                <a:ext cx="1819260" cy="324036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vert="horz" wrap="square" rtlCol="0">
                <a:noAutofit/>
              </a:bodyPr>
              <a:lstStyle/>
              <a:p>
                <a:r>
                  <a:rPr lang="ja-JP" altLang="en-US" sz="2000" i="1" u="sng" dirty="0" smtClean="0"/>
                  <a:t>荒川沖駅周辺</a:t>
                </a:r>
                <a:endParaRPr kumimoji="1" lang="ja-JP" altLang="en-US" sz="2000" i="1" u="sng" dirty="0" smtClean="0"/>
              </a:p>
            </p:txBody>
          </p:sp>
        </p:grpSp>
        <p:grpSp>
          <p:nvGrpSpPr>
            <p:cNvPr id="68" name="グループ化 67"/>
            <p:cNvGrpSpPr/>
            <p:nvPr/>
          </p:nvGrpSpPr>
          <p:grpSpPr>
            <a:xfrm>
              <a:off x="5148064" y="1916832"/>
              <a:ext cx="2046846" cy="834910"/>
              <a:chOff x="1063759" y="3121962"/>
              <a:chExt cx="2046846" cy="834910"/>
            </a:xfrm>
          </p:grpSpPr>
          <p:sp>
            <p:nvSpPr>
              <p:cNvPr id="69" name="角丸四角形 68"/>
              <p:cNvSpPr/>
              <p:nvPr/>
            </p:nvSpPr>
            <p:spPr>
              <a:xfrm>
                <a:off x="1277477" y="3465048"/>
                <a:ext cx="1833128" cy="491824"/>
              </a:xfrm>
              <a:prstGeom prst="roundRect">
                <a:avLst/>
              </a:prstGeom>
              <a:solidFill>
                <a:srgbClr val="CBBCF6"/>
              </a:solidFill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ja-JP" altLang="en-US" sz="2400" dirty="0" smtClean="0"/>
                  <a:t>工業とくらし</a:t>
                </a:r>
                <a:endParaRPr lang="ja-JP" altLang="en-US" sz="2400" dirty="0"/>
              </a:p>
            </p:txBody>
          </p:sp>
          <p:sp>
            <p:nvSpPr>
              <p:cNvPr id="70" name="テキスト ボックス 69"/>
              <p:cNvSpPr txBox="1"/>
              <p:nvPr/>
            </p:nvSpPr>
            <p:spPr>
              <a:xfrm>
                <a:off x="1063759" y="3121962"/>
                <a:ext cx="1520528" cy="324036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vert="horz" wrap="square" rtlCol="0">
                <a:noAutofit/>
              </a:bodyPr>
              <a:lstStyle/>
              <a:p>
                <a:r>
                  <a:rPr lang="ja-JP" altLang="en-US" sz="2000" i="1" u="sng" dirty="0" smtClean="0"/>
                  <a:t>神立駅周辺</a:t>
                </a:r>
                <a:endParaRPr kumimoji="1" lang="ja-JP" altLang="en-US" sz="2000" i="1" u="sng" dirty="0" smtClean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42383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4.35808E-6 L 0.21806 -0.0074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903" y="-37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4.3257E-6 L -0.23264 0.00462 " pathEditMode="relative" rAng="0" ptsTypes="AA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632" y="23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2872C69-120B-4FBB-9D29-EA0830F453DF}" type="slidenum">
              <a:rPr lang="ja-JP" altLang="en-US" smtClean="0"/>
              <a:pPr>
                <a:defRPr/>
              </a:pPr>
              <a:t>33</a:t>
            </a:fld>
            <a:endParaRPr lang="ja-JP" alt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0230" y="3466"/>
            <a:ext cx="4457215" cy="6305854"/>
          </a:xfrm>
          <a:prstGeom prst="rect">
            <a:avLst/>
          </a:prstGeom>
        </p:spPr>
      </p:pic>
      <p:pic>
        <p:nvPicPr>
          <p:cNvPr id="9" name="コンテンツ プレースホルダー 8"/>
          <p:cNvPicPr>
            <a:picLocks noGrp="1" noChangeAspect="1"/>
          </p:cNvPicPr>
          <p:nvPr>
            <p:ph sz="quarter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0" y="0"/>
            <a:ext cx="4459665" cy="6309320"/>
          </a:xfrm>
        </p:spPr>
      </p:pic>
    </p:spTree>
    <p:extLst>
      <p:ext uri="{BB962C8B-B14F-4D97-AF65-F5344CB8AC3E}">
        <p14:creationId xmlns:p14="http://schemas.microsoft.com/office/powerpoint/2010/main" val="26777473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2872C69-120B-4FBB-9D29-EA0830F453DF}" type="slidenum">
              <a:rPr lang="ja-JP" altLang="en-US" smtClean="0"/>
              <a:pPr>
                <a:defRPr/>
              </a:pPr>
              <a:t>34</a:t>
            </a:fld>
            <a:endParaRPr lang="ja-JP" altLang="en-US"/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34" y="0"/>
            <a:ext cx="4499992" cy="6366372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0"/>
            <a:ext cx="4499992" cy="6366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81308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霞ヶ浦医療センター移転計画  費用便益分析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ja-JP" altLang="en-US" dirty="0" smtClean="0"/>
              <a:t>経済損失算出方法（産婦人科のみ）</a:t>
            </a:r>
            <a:endParaRPr kumimoji="1" lang="en-US" altLang="ja-JP" dirty="0" smtClean="0"/>
          </a:p>
          <a:p>
            <a:pPr marL="0" indent="0">
              <a:buNone/>
            </a:pPr>
            <a:r>
              <a:rPr kumimoji="1" lang="ja-JP" altLang="en-US" sz="2400" dirty="0" smtClean="0"/>
              <a:t>土浦近辺で産婦人科医が</a:t>
            </a:r>
            <a:r>
              <a:rPr kumimoji="1" lang="en-US" altLang="ja-JP" sz="2400" dirty="0" smtClean="0"/>
              <a:t>10</a:t>
            </a:r>
            <a:r>
              <a:rPr kumimoji="1" lang="ja-JP" altLang="en-US" sz="2400" dirty="0" smtClean="0"/>
              <a:t>人前後の病院</a:t>
            </a:r>
            <a:endParaRPr kumimoji="1" lang="en-US" altLang="ja-JP" sz="2400" dirty="0" smtClean="0"/>
          </a:p>
          <a:p>
            <a:pPr marL="0" indent="0">
              <a:buNone/>
            </a:pPr>
            <a:r>
              <a:rPr lang="ja-JP" altLang="en-US" sz="2400" dirty="0" smtClean="0"/>
              <a:t>・筑波大学付属病院（</a:t>
            </a:r>
            <a:r>
              <a:rPr lang="en-US" altLang="ja-JP" sz="2400" dirty="0" smtClean="0"/>
              <a:t>12</a:t>
            </a:r>
            <a:r>
              <a:rPr lang="ja-JP" altLang="en-US" sz="2400" dirty="0" smtClean="0"/>
              <a:t>人）</a:t>
            </a:r>
            <a:endParaRPr lang="en-US" altLang="ja-JP" sz="2400" dirty="0" smtClean="0"/>
          </a:p>
          <a:p>
            <a:pPr marL="0" indent="0">
              <a:buNone/>
            </a:pPr>
            <a:r>
              <a:rPr kumimoji="1" lang="ja-JP" altLang="en-US" sz="2400" dirty="0" smtClean="0"/>
              <a:t>・東京医科大学茨城医療センター（</a:t>
            </a:r>
            <a:r>
              <a:rPr kumimoji="1" lang="en-US" altLang="ja-JP" sz="2400" dirty="0" smtClean="0"/>
              <a:t>8</a:t>
            </a:r>
            <a:r>
              <a:rPr kumimoji="1" lang="ja-JP" altLang="en-US" sz="2400" dirty="0" smtClean="0"/>
              <a:t>人）</a:t>
            </a:r>
            <a:endParaRPr kumimoji="1" lang="en-US" altLang="ja-JP" sz="2400" dirty="0" smtClean="0"/>
          </a:p>
          <a:p>
            <a:pPr marL="0" indent="0">
              <a:buNone/>
            </a:pPr>
            <a:r>
              <a:rPr lang="ja-JP" altLang="en-US" sz="2400" dirty="0" smtClean="0"/>
              <a:t>・</a:t>
            </a:r>
            <a:r>
              <a:rPr lang="ja-JP" altLang="en-US" sz="2400" dirty="0"/>
              <a:t>土浦</a:t>
            </a:r>
            <a:r>
              <a:rPr lang="ja-JP" altLang="en-US" sz="2400" dirty="0" smtClean="0"/>
              <a:t>協同病院（</a:t>
            </a:r>
            <a:r>
              <a:rPr lang="en-US" altLang="ja-JP" sz="2400" dirty="0" smtClean="0"/>
              <a:t>10</a:t>
            </a:r>
            <a:r>
              <a:rPr lang="ja-JP" altLang="en-US" sz="2400" dirty="0" smtClean="0"/>
              <a:t>人）</a:t>
            </a:r>
            <a:endParaRPr lang="en-US" altLang="ja-JP" sz="2400" dirty="0" smtClean="0"/>
          </a:p>
          <a:p>
            <a:pPr marL="0" indent="0">
              <a:buNone/>
            </a:pPr>
            <a:r>
              <a:rPr kumimoji="1" lang="ja-JP" altLang="en-US" sz="2400" dirty="0" smtClean="0"/>
              <a:t>・筑波学園病院（</a:t>
            </a:r>
            <a:r>
              <a:rPr kumimoji="1" lang="en-US" altLang="ja-JP" sz="2400" dirty="0" smtClean="0"/>
              <a:t>8</a:t>
            </a:r>
            <a:r>
              <a:rPr kumimoji="1" lang="ja-JP" altLang="en-US" sz="2400" dirty="0" smtClean="0"/>
              <a:t>人）</a:t>
            </a:r>
            <a:endParaRPr kumimoji="1" lang="en-US" altLang="ja-JP" sz="2400" dirty="0" smtClean="0"/>
          </a:p>
          <a:p>
            <a:pPr marL="0" indent="0">
              <a:buNone/>
            </a:pPr>
            <a:endParaRPr kumimoji="1" lang="en-US" altLang="ja-JP" sz="2400" dirty="0" smtClean="0"/>
          </a:p>
          <a:p>
            <a:pPr marL="0" indent="0">
              <a:buNone/>
            </a:pPr>
            <a:r>
              <a:rPr lang="ja-JP" altLang="en-US" sz="2400" dirty="0"/>
              <a:t>霞ヶ浦医療</a:t>
            </a:r>
            <a:r>
              <a:rPr lang="ja-JP" altLang="en-US" sz="2400" dirty="0" smtClean="0"/>
              <a:t>センターがなくなった場合，</a:t>
            </a:r>
            <a:r>
              <a:rPr lang="en-US" altLang="ja-JP" sz="2400" dirty="0"/>
              <a:t/>
            </a:r>
            <a:br>
              <a:rPr lang="en-US" altLang="ja-JP" sz="2400" dirty="0"/>
            </a:br>
            <a:r>
              <a:rPr lang="ja-JP" altLang="en-US" sz="2400" dirty="0" smtClean="0"/>
              <a:t>最寄の上記病院を利用すると仮定　　　</a:t>
            </a:r>
            <a:r>
              <a:rPr lang="ja-JP" altLang="en-US" sz="2800" dirty="0" smtClean="0"/>
              <a:t>→ボロノイ分割</a:t>
            </a:r>
            <a:endParaRPr kumimoji="1" lang="ja-JP" altLang="en-US" sz="2800" dirty="0"/>
          </a:p>
        </p:txBody>
      </p:sp>
      <p:sp>
        <p:nvSpPr>
          <p:cNvPr id="4" name="タイトル 1"/>
          <p:cNvSpPr txBox="1">
            <a:spLocks/>
          </p:cNvSpPr>
          <p:nvPr/>
        </p:nvSpPr>
        <p:spPr bwMode="auto">
          <a:xfrm>
            <a:off x="539552" y="-11845"/>
            <a:ext cx="3664024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kumimoji="1" sz="3200" kern="1200">
                <a:solidFill>
                  <a:schemeClr val="tx2"/>
                </a:solidFill>
                <a:latin typeface="+mj-lt"/>
                <a:ea typeface="+mj-ea"/>
                <a:cs typeface="HG明朝E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9pPr>
          </a:lstStyle>
          <a:p>
            <a:r>
              <a:rPr lang="ja-JP" altLang="en-US" sz="1800" dirty="0" smtClean="0">
                <a:solidFill>
                  <a:srgbClr val="00B0F0"/>
                </a:solidFill>
              </a:rPr>
              <a:t>土浦駅周辺エリア</a:t>
            </a:r>
            <a:endParaRPr lang="ja-JP" altLang="en-US" sz="18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6015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520" y="1124744"/>
            <a:ext cx="8640960" cy="5001419"/>
          </a:xfrm>
        </p:spPr>
        <p:txBody>
          <a:bodyPr/>
          <a:lstStyle/>
          <a:p>
            <a:r>
              <a:rPr kumimoji="1" lang="ja-JP" altLang="en-US" dirty="0" smtClean="0"/>
              <a:t>一般化費用計算過程</a:t>
            </a:r>
            <a:endParaRPr kumimoji="1" lang="en-US" altLang="ja-JP" dirty="0" smtClean="0"/>
          </a:p>
          <a:p>
            <a:r>
              <a:rPr kumimoji="1" lang="ja-JP" altLang="en-US" sz="2400" dirty="0" smtClean="0"/>
              <a:t>町丁目ごとの</a:t>
            </a:r>
            <a:r>
              <a:rPr kumimoji="1" lang="en-US" altLang="ja-JP" sz="2400" dirty="0" smtClean="0"/>
              <a:t>15~44</a:t>
            </a:r>
            <a:r>
              <a:rPr kumimoji="1" lang="ja-JP" altLang="en-US" sz="2400" dirty="0" smtClean="0"/>
              <a:t>歳の女性人口</a:t>
            </a:r>
            <a:endParaRPr kumimoji="1" lang="en-US" altLang="ja-JP" sz="2400" dirty="0" smtClean="0"/>
          </a:p>
          <a:p>
            <a:r>
              <a:rPr lang="ja-JP" altLang="en-US" sz="2400" dirty="0"/>
              <a:t>町丁目</a:t>
            </a:r>
            <a:r>
              <a:rPr lang="ja-JP" altLang="en-US" sz="2400" dirty="0" smtClean="0"/>
              <a:t>の中心点から最寄の代替病院の直線距離を算出</a:t>
            </a:r>
            <a:endParaRPr lang="en-US" altLang="ja-JP" sz="2400" dirty="0" smtClean="0"/>
          </a:p>
          <a:p>
            <a:r>
              <a:rPr kumimoji="1" lang="ja-JP" altLang="en-US" sz="2400" dirty="0"/>
              <a:t>自動車に</a:t>
            </a:r>
            <a:r>
              <a:rPr kumimoji="1" lang="ja-JP" altLang="en-US" sz="2400" dirty="0" smtClean="0"/>
              <a:t>よる移動に限り移動時間を算出</a:t>
            </a:r>
            <a:r>
              <a:rPr lang="ja-JP" altLang="en-US" sz="2400" dirty="0"/>
              <a:t>（</a:t>
            </a:r>
            <a:r>
              <a:rPr lang="en-US" altLang="ja-JP" sz="2400" dirty="0" smtClean="0"/>
              <a:t>30.2</a:t>
            </a:r>
            <a:r>
              <a:rPr lang="en-US" altLang="ja-JP" sz="2400" dirty="0"/>
              <a:t>km/h</a:t>
            </a:r>
            <a:r>
              <a:rPr lang="ja-JP" altLang="en-US" sz="2400" dirty="0" smtClean="0"/>
              <a:t>，</a:t>
            </a:r>
            <a:r>
              <a:rPr lang="en-US" altLang="ja-JP" sz="2400" dirty="0" smtClean="0"/>
              <a:t>H17 </a:t>
            </a:r>
            <a:r>
              <a:rPr lang="ja-JP" altLang="en-US" sz="2400" dirty="0"/>
              <a:t>）</a:t>
            </a:r>
            <a:endParaRPr kumimoji="1" lang="en-US" altLang="ja-JP" sz="2400" dirty="0" smtClean="0"/>
          </a:p>
          <a:p>
            <a:r>
              <a:rPr lang="ja-JP" altLang="en-US" sz="2400" dirty="0"/>
              <a:t>時間価値</a:t>
            </a:r>
            <a:r>
              <a:rPr lang="ja-JP" altLang="en-US" sz="2400" dirty="0" smtClean="0"/>
              <a:t>原単位は乗用車で</a:t>
            </a:r>
            <a:r>
              <a:rPr lang="en-US" altLang="ja-JP" sz="2400" dirty="0" smtClean="0"/>
              <a:t>40.1</a:t>
            </a:r>
            <a:r>
              <a:rPr lang="ja-JP" altLang="en-US" sz="2400" dirty="0" smtClean="0"/>
              <a:t>（円</a:t>
            </a:r>
            <a:r>
              <a:rPr lang="en-US" altLang="ja-JP" sz="2400" dirty="0" smtClean="0"/>
              <a:t>/</a:t>
            </a:r>
            <a:r>
              <a:rPr lang="ja-JP" altLang="en-US" sz="2400" dirty="0" smtClean="0"/>
              <a:t>分・台）</a:t>
            </a:r>
            <a:r>
              <a:rPr lang="en-US" altLang="ja-JP" sz="2400" dirty="0" smtClean="0"/>
              <a:t>[H20 ]</a:t>
            </a:r>
          </a:p>
          <a:p>
            <a:r>
              <a:rPr lang="ja-JP" altLang="en-US" sz="2400" dirty="0" smtClean="0"/>
              <a:t>走行経費原単位</a:t>
            </a:r>
            <a:r>
              <a:rPr lang="en-US" altLang="ja-JP" sz="2400" dirty="0" smtClean="0"/>
              <a:t>23.62</a:t>
            </a:r>
            <a:r>
              <a:rPr lang="ja-JP" altLang="en-US" sz="2400" dirty="0" smtClean="0"/>
              <a:t>円</a:t>
            </a:r>
            <a:r>
              <a:rPr lang="en-US" altLang="ja-JP" sz="2400" dirty="0" smtClean="0"/>
              <a:t>/</a:t>
            </a:r>
            <a:r>
              <a:rPr lang="en-US" altLang="ja-JP" sz="2400" dirty="0"/>
              <a:t>km</a:t>
            </a:r>
            <a:endParaRPr lang="en-US" altLang="ja-JP" sz="2400" dirty="0" smtClean="0"/>
          </a:p>
          <a:p>
            <a:r>
              <a:rPr kumimoji="1" lang="ja-JP" altLang="en-US" sz="2400" dirty="0" smtClean="0"/>
              <a:t>（昨年新生児数</a:t>
            </a:r>
            <a:r>
              <a:rPr kumimoji="1" lang="en-US" altLang="ja-JP" sz="2400" dirty="0" smtClean="0"/>
              <a:t>/</a:t>
            </a:r>
            <a:r>
              <a:rPr kumimoji="1" lang="ja-JP" altLang="en-US" sz="2400" dirty="0" smtClean="0"/>
              <a:t>全</a:t>
            </a:r>
            <a:r>
              <a:rPr kumimoji="1" lang="en-US" altLang="ja-JP" sz="2400" dirty="0" smtClean="0"/>
              <a:t>15~44</a:t>
            </a:r>
            <a:r>
              <a:rPr kumimoji="1" lang="ja-JP" altLang="en-US" sz="2400" dirty="0" smtClean="0"/>
              <a:t>歳女性人口）＝</a:t>
            </a:r>
            <a:r>
              <a:rPr lang="en-US" altLang="ja-JP" sz="2400" dirty="0"/>
              <a:t>8.3</a:t>
            </a:r>
            <a:r>
              <a:rPr lang="en-US" altLang="ja-JP" sz="2400" dirty="0" smtClean="0"/>
              <a:t>%</a:t>
            </a:r>
          </a:p>
          <a:p>
            <a:r>
              <a:rPr lang="ja-JP" altLang="en-US" sz="2400" dirty="0"/>
              <a:t>出産</a:t>
            </a:r>
            <a:r>
              <a:rPr lang="ja-JP" altLang="en-US" sz="2400" dirty="0" smtClean="0"/>
              <a:t>１回当たり通院回数</a:t>
            </a:r>
            <a:r>
              <a:rPr lang="en-US" altLang="ja-JP" sz="2400" dirty="0" smtClean="0"/>
              <a:t>18</a:t>
            </a:r>
            <a:r>
              <a:rPr lang="ja-JP" altLang="en-US" sz="2400" dirty="0" smtClean="0"/>
              <a:t>回</a:t>
            </a:r>
            <a:r>
              <a:rPr lang="en-US" altLang="ja-JP" sz="2400" dirty="0" smtClean="0"/>
              <a:t/>
            </a:r>
            <a:br>
              <a:rPr lang="en-US" altLang="ja-JP" sz="2400" dirty="0" smtClean="0"/>
            </a:br>
            <a:r>
              <a:rPr lang="ja-JP" altLang="en-US" sz="2400" dirty="0" smtClean="0"/>
              <a:t>（</a:t>
            </a:r>
            <a:r>
              <a:rPr lang="en-US" altLang="ja-JP" sz="2400" dirty="0" smtClean="0"/>
              <a:t>6</a:t>
            </a:r>
            <a:r>
              <a:rPr lang="ja-JP" altLang="en-US" sz="2400" dirty="0" smtClean="0"/>
              <a:t>ヶ月目まで月</a:t>
            </a:r>
            <a:r>
              <a:rPr lang="en-US" altLang="ja-JP" sz="2400" dirty="0" smtClean="0"/>
              <a:t>1</a:t>
            </a:r>
            <a:r>
              <a:rPr lang="ja-JP" altLang="en-US" sz="2400" dirty="0" smtClean="0"/>
              <a:t>回，</a:t>
            </a:r>
            <a:r>
              <a:rPr lang="en-US" altLang="ja-JP" sz="2400" dirty="0" smtClean="0"/>
              <a:t>8</a:t>
            </a:r>
            <a:r>
              <a:rPr lang="ja-JP" altLang="en-US" sz="2400" dirty="0" smtClean="0"/>
              <a:t>ヶ月目まで月</a:t>
            </a:r>
            <a:r>
              <a:rPr lang="en-US" altLang="ja-JP" sz="2400" dirty="0" smtClean="0"/>
              <a:t>2</a:t>
            </a:r>
            <a:r>
              <a:rPr lang="ja-JP" altLang="en-US" sz="2400" dirty="0" smtClean="0"/>
              <a:t>回，</a:t>
            </a:r>
            <a:r>
              <a:rPr lang="en-US" altLang="ja-JP" sz="2400" dirty="0" smtClean="0"/>
              <a:t>9</a:t>
            </a:r>
            <a:r>
              <a:rPr lang="ja-JP" altLang="en-US" sz="2400" dirty="0" smtClean="0"/>
              <a:t>ヶ月目以降月</a:t>
            </a:r>
            <a:r>
              <a:rPr lang="en-US" altLang="ja-JP" sz="2400" dirty="0" smtClean="0"/>
              <a:t>4</a:t>
            </a:r>
            <a:r>
              <a:rPr lang="ja-JP" altLang="en-US" sz="2400" dirty="0" smtClean="0"/>
              <a:t>回）</a:t>
            </a:r>
            <a:endParaRPr lang="en-US" altLang="ja-JP" sz="2400" dirty="0" smtClean="0"/>
          </a:p>
          <a:p>
            <a:r>
              <a:rPr kumimoji="1" lang="ja-JP" altLang="en-US" sz="2400" dirty="0"/>
              <a:t>計画フレーム</a:t>
            </a:r>
            <a:r>
              <a:rPr kumimoji="1" lang="ja-JP" altLang="en-US" sz="2400" dirty="0" smtClean="0"/>
              <a:t>の</a:t>
            </a:r>
            <a:r>
              <a:rPr kumimoji="1" lang="en-US" altLang="ja-JP" sz="2400" dirty="0" smtClean="0"/>
              <a:t>20</a:t>
            </a:r>
            <a:r>
              <a:rPr kumimoji="1" lang="ja-JP" altLang="en-US" sz="2400" dirty="0" smtClean="0"/>
              <a:t>年間で算出</a:t>
            </a:r>
            <a:endParaRPr kumimoji="1" lang="en-US" altLang="ja-JP" sz="2400" dirty="0" smtClean="0"/>
          </a:p>
          <a:p>
            <a:r>
              <a:rPr lang="ja-JP" altLang="en-US" sz="2400" u="sng" dirty="0" smtClean="0">
                <a:solidFill>
                  <a:srgbClr val="FF0000"/>
                </a:solidFill>
              </a:rPr>
              <a:t>結果：約</a:t>
            </a:r>
            <a:r>
              <a:rPr lang="en-US" altLang="ja-JP" sz="2400" u="sng" dirty="0" smtClean="0">
                <a:solidFill>
                  <a:srgbClr val="FF0000"/>
                </a:solidFill>
              </a:rPr>
              <a:t>1</a:t>
            </a:r>
            <a:r>
              <a:rPr lang="ja-JP" altLang="en-US" sz="2400" u="sng" dirty="0" smtClean="0">
                <a:solidFill>
                  <a:srgbClr val="FF0000"/>
                </a:solidFill>
              </a:rPr>
              <a:t>億</a:t>
            </a:r>
            <a:r>
              <a:rPr lang="en-US" altLang="ja-JP" sz="2400" u="sng" dirty="0" smtClean="0">
                <a:solidFill>
                  <a:srgbClr val="FF0000"/>
                </a:solidFill>
              </a:rPr>
              <a:t>3</a:t>
            </a:r>
            <a:r>
              <a:rPr lang="ja-JP" altLang="en-US" sz="2400" u="sng" dirty="0">
                <a:solidFill>
                  <a:srgbClr val="FF0000"/>
                </a:solidFill>
              </a:rPr>
              <a:t>千万円</a:t>
            </a:r>
            <a:endParaRPr kumimoji="1" lang="en-US" altLang="ja-JP" sz="2800" u="sng" dirty="0" smtClean="0">
              <a:solidFill>
                <a:srgbClr val="FF0000"/>
              </a:solidFill>
            </a:endParaRPr>
          </a:p>
        </p:txBody>
      </p:sp>
      <p:sp>
        <p:nvSpPr>
          <p:cNvPr id="4" name="タイトル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</p:spPr>
        <p:txBody>
          <a:bodyPr/>
          <a:lstStyle/>
          <a:p>
            <a:r>
              <a:rPr kumimoji="1" lang="ja-JP" altLang="en-US" dirty="0" smtClean="0"/>
              <a:t>霞ヶ浦医療センター移転計画  費用便益分析</a:t>
            </a:r>
            <a:endParaRPr kumimoji="1" lang="ja-JP" altLang="en-US" dirty="0"/>
          </a:p>
        </p:txBody>
      </p:sp>
      <p:sp>
        <p:nvSpPr>
          <p:cNvPr id="5" name="タイトル 1"/>
          <p:cNvSpPr txBox="1">
            <a:spLocks/>
          </p:cNvSpPr>
          <p:nvPr/>
        </p:nvSpPr>
        <p:spPr bwMode="auto">
          <a:xfrm>
            <a:off x="539552" y="-11845"/>
            <a:ext cx="3664024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kumimoji="1" sz="3200" kern="1200">
                <a:solidFill>
                  <a:schemeClr val="tx2"/>
                </a:solidFill>
                <a:latin typeface="+mj-lt"/>
                <a:ea typeface="+mj-ea"/>
                <a:cs typeface="HG明朝E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9pPr>
          </a:lstStyle>
          <a:p>
            <a:r>
              <a:rPr lang="ja-JP" altLang="en-US" sz="1800" dirty="0" smtClean="0">
                <a:solidFill>
                  <a:srgbClr val="00B0F0"/>
                </a:solidFill>
              </a:rPr>
              <a:t>土浦駅周辺エリア</a:t>
            </a:r>
            <a:endParaRPr lang="ja-JP" altLang="en-US" sz="18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1890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990600"/>
          </a:xfrm>
        </p:spPr>
        <p:txBody>
          <a:bodyPr/>
          <a:lstStyle/>
          <a:p>
            <a:r>
              <a:rPr kumimoji="1" lang="ja-JP" altLang="en-US" dirty="0" smtClean="0"/>
              <a:t>②（補足）道路整備の費用対効果の詳細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2872C69-120B-4FBB-9D29-EA0830F453DF}" type="slidenum">
              <a:rPr lang="ja-JP" altLang="en-US" smtClean="0"/>
              <a:pPr>
                <a:defRPr/>
              </a:pPr>
              <a:t>37</a:t>
            </a:fld>
            <a:endParaRPr lang="ja-JP" altLang="en-US"/>
          </a:p>
        </p:txBody>
      </p:sp>
      <p:graphicFrame>
        <p:nvGraphicFramePr>
          <p:cNvPr id="6" name="表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5849213"/>
              </p:ext>
            </p:extLst>
          </p:nvPr>
        </p:nvGraphicFramePr>
        <p:xfrm>
          <a:off x="35496" y="1196752"/>
          <a:ext cx="9000999" cy="5231517"/>
        </p:xfrm>
        <a:graphic>
          <a:graphicData uri="http://schemas.openxmlformats.org/drawingml/2006/table">
            <a:tbl>
              <a:tblPr/>
              <a:tblGrid>
                <a:gridCol w="1968969"/>
                <a:gridCol w="2179930"/>
                <a:gridCol w="2763869"/>
                <a:gridCol w="2088231"/>
              </a:tblGrid>
              <a:tr h="657044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費用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施策による</a:t>
                      </a:r>
                      <a:r>
                        <a:rPr lang="ja-JP" altLang="en-US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費用</a:t>
                      </a:r>
                      <a:endParaRPr lang="en-US" altLang="ja-JP" sz="24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algn="ctr" fontAlgn="ctr"/>
                      <a:r>
                        <a:rPr lang="ja-JP" altLang="en-US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（</a:t>
                      </a:r>
                      <a:r>
                        <a:rPr lang="ja-JP" alt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億円）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便益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施策による</a:t>
                      </a:r>
                      <a:r>
                        <a:rPr lang="ja-JP" altLang="en-US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便益</a:t>
                      </a:r>
                      <a:endParaRPr lang="en-US" altLang="ja-JP" sz="24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algn="ctr" fontAlgn="ctr"/>
                      <a:r>
                        <a:rPr lang="ja-JP" altLang="en-US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（</a:t>
                      </a:r>
                      <a:r>
                        <a:rPr lang="ja-JP" alt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億円）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4387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１</a:t>
                      </a:r>
                      <a:r>
                        <a:rPr lang="en-US" altLang="ja-JP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km</a:t>
                      </a:r>
                      <a:r>
                        <a:rPr lang="ja-JP" altLang="en-US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あたり</a:t>
                      </a:r>
                      <a:endParaRPr lang="en-US" altLang="ja-JP" sz="24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algn="ctr" fontAlgn="ctr"/>
                      <a:r>
                        <a:rPr lang="ja-JP" altLang="en-US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工事費</a:t>
                      </a:r>
                      <a:endParaRPr lang="ja-JP" alt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20.000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ＭＳ Ｐゴシック" pitchFamily="50" charset="-128"/>
                          <a:ea typeface="ＭＳ Ｐゴシック" pitchFamily="50" charset="-128"/>
                        </a:rPr>
                        <a:t>走行時間短縮便益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49.209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7044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整備距離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（1.077km）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ＭＳ Ｐゴシック" pitchFamily="50" charset="-128"/>
                          <a:ea typeface="ＭＳ Ｐゴシック" pitchFamily="50" charset="-128"/>
                        </a:rPr>
                        <a:t>走行費用短縮効便益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0.720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6954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総工事費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21.540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ＭＳ Ｐゴシック" pitchFamily="50" charset="-128"/>
                          <a:ea typeface="ＭＳ Ｐゴシック" pitchFamily="50" charset="-128"/>
                        </a:rPr>
                        <a:t>交通事故減少便益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-2.582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4387">
                <a:tc>
                  <a:txBody>
                    <a:bodyPr/>
                    <a:lstStyle/>
                    <a:p>
                      <a:pPr algn="l" fontAlgn="ctr"/>
                      <a:endParaRPr lang="ja-JP" altLang="en-US" sz="24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4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ＭＳ Ｐゴシック" pitchFamily="50" charset="-128"/>
                          <a:ea typeface="ＭＳ Ｐゴシック" pitchFamily="50" charset="-128"/>
                        </a:rPr>
                        <a:t>環境損失減少便益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-1.690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7044">
                <a:tc>
                  <a:txBody>
                    <a:bodyPr/>
                    <a:lstStyle/>
                    <a:p>
                      <a:pPr algn="l" fontAlgn="ctr"/>
                      <a:endParaRPr lang="ja-JP" altLang="en-US" sz="24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4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窒素酸化物排出便益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0.031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7044">
                <a:tc>
                  <a:txBody>
                    <a:bodyPr/>
                    <a:lstStyle/>
                    <a:p>
                      <a:pPr algn="l" fontAlgn="ctr"/>
                      <a:endParaRPr lang="ja-JP" altLang="en-US" sz="24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4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二酸化炭素排出便益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0.023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6954">
                <a:tc>
                  <a:txBody>
                    <a:bodyPr/>
                    <a:lstStyle/>
                    <a:p>
                      <a:pPr algn="l" fontAlgn="ctr"/>
                      <a:endParaRPr lang="ja-JP" altLang="en-US" sz="24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4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総計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45.713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61617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②</a:t>
            </a:r>
            <a:r>
              <a:rPr kumimoji="1" lang="ja-JP" altLang="en-US" dirty="0" smtClean="0"/>
              <a:t>（補足）道路拡幅・延伸の費用詳細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2872C69-120B-4FBB-9D29-EA0830F453DF}" type="slidenum">
              <a:rPr lang="ja-JP" altLang="en-US" smtClean="0"/>
              <a:pPr>
                <a:defRPr/>
              </a:pPr>
              <a:t>38</a:t>
            </a:fld>
            <a:endParaRPr lang="ja-JP" altLang="en-US"/>
          </a:p>
        </p:txBody>
      </p:sp>
      <p:graphicFrame>
        <p:nvGraphicFramePr>
          <p:cNvPr id="5" name="オブジェクト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6848946"/>
              </p:ext>
            </p:extLst>
          </p:nvPr>
        </p:nvGraphicFramePr>
        <p:xfrm>
          <a:off x="323528" y="1412776"/>
          <a:ext cx="8367648" cy="29523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24" name="ワークシート" r:id="rId3" imgW="4886435" imgH="1723950" progId="Excel.Sheet.12">
                  <p:embed/>
                </p:oleObj>
              </mc:Choice>
              <mc:Fallback>
                <p:oleObj name="ワークシート" r:id="rId3" imgW="4886435" imgH="1723950" progId="Excel.Shee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28" y="1412776"/>
                        <a:ext cx="8367648" cy="295232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テキスト ボックス 6"/>
          <p:cNvSpPr txBox="1"/>
          <p:nvPr/>
        </p:nvSpPr>
        <p:spPr>
          <a:xfrm>
            <a:off x="1447432" y="6381328"/>
            <a:ext cx="7661072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将来都市像　</a:t>
            </a:r>
            <a:r>
              <a:rPr lang="ja-JP" altLang="en-US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地区別基本構想</a:t>
            </a:r>
            <a:r>
              <a:rPr lang="ja-JP" alt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</a:t>
            </a:r>
            <a:r>
              <a:rPr lang="ja-JP" alt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Gill Sans MT"/>
                <a:ea typeface="ＭＳ Ｐゴシック"/>
              </a:rPr>
              <a:t>重点整備計画</a:t>
            </a:r>
            <a:r>
              <a:rPr lang="ja-JP" alt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</a:t>
            </a:r>
            <a:r>
              <a:rPr lang="ja-JP" altLang="en-US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本マスタープランのまとめ</a:t>
            </a:r>
            <a:endParaRPr lang="ja-JP" altLang="en-US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Gill Sans MT"/>
              <a:ea typeface="ＭＳ Ｐゴシック"/>
            </a:endParaRPr>
          </a:p>
        </p:txBody>
      </p:sp>
      <p:sp>
        <p:nvSpPr>
          <p:cNvPr id="8" name="タイトル 1"/>
          <p:cNvSpPr txBox="1">
            <a:spLocks/>
          </p:cNvSpPr>
          <p:nvPr/>
        </p:nvSpPr>
        <p:spPr bwMode="auto">
          <a:xfrm>
            <a:off x="539552" y="-11845"/>
            <a:ext cx="3664024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kumimoji="1" sz="3200" kern="1200">
                <a:solidFill>
                  <a:schemeClr val="tx2"/>
                </a:solidFill>
                <a:latin typeface="+mj-lt"/>
                <a:ea typeface="+mj-ea"/>
                <a:cs typeface="HG明朝E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9pPr>
          </a:lstStyle>
          <a:p>
            <a:r>
              <a:rPr lang="ja-JP" altLang="en-US" sz="1800" dirty="0" smtClean="0">
                <a:solidFill>
                  <a:srgbClr val="FF0066"/>
                </a:solidFill>
              </a:rPr>
              <a:t>土浦駅周辺の核</a:t>
            </a:r>
            <a:endParaRPr lang="ja-JP" altLang="en-US" sz="1800" dirty="0">
              <a:solidFill>
                <a:srgbClr val="FF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096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コンテンツ プレースホルダー 2"/>
          <p:cNvSpPr txBox="1">
            <a:spLocks/>
          </p:cNvSpPr>
          <p:nvPr/>
        </p:nvSpPr>
        <p:spPr bwMode="auto">
          <a:xfrm>
            <a:off x="457200" y="1231214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273050" indent="-273050" algn="l" rtl="0" fontAlgn="base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3" pitchFamily="18" charset="2"/>
              <a:buChar char=""/>
              <a:defRPr kumimoji="1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7688" indent="-273050" algn="l" rtl="0" fontAlgn="base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6000"/>
              <a:buFont typeface="Wingdings 3" pitchFamily="18" charset="2"/>
              <a:buChar char=""/>
              <a:defRPr kumimoji="1" sz="23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22325" indent="-228600" algn="l" rtl="0" fontAlgn="base">
              <a:spcBef>
                <a:spcPts val="500"/>
              </a:spcBef>
              <a:spcAft>
                <a:spcPct val="0"/>
              </a:spcAft>
              <a:buClr>
                <a:srgbClr val="BCBCBC"/>
              </a:buClr>
              <a:buSzPct val="76000"/>
              <a:buFont typeface="Wingdings 3" pitchFamily="18" charset="2"/>
              <a:buChar char="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6963" indent="-228600" algn="l" rtl="0" fontAlgn="base">
              <a:spcBef>
                <a:spcPts val="400"/>
              </a:spcBef>
              <a:spcAft>
                <a:spcPct val="0"/>
              </a:spcAft>
              <a:buClr>
                <a:srgbClr val="8BA2B4"/>
              </a:buClr>
              <a:buSzPct val="70000"/>
              <a:buFont typeface="Wingdings" pitchFamily="2" charset="2"/>
              <a:buChar char="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fontAlgn="base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45920" indent="-182880" algn="l" rtl="0" eaLnBrk="1" latinLnBrk="0" hangingPunct="1">
              <a:spcBef>
                <a:spcPts val="300"/>
              </a:spcBef>
              <a:buClr>
                <a:srgbClr val="9FB8CD">
                  <a:shade val="75000"/>
                </a:srgbClr>
              </a:buClr>
              <a:buSzPct val="75000"/>
              <a:buFont typeface="Wingdings 3"/>
              <a:buChar char=""/>
              <a:defRPr kumimoji="1" lang="en-US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rgbClr val="727CA3">
                  <a:shade val="75000"/>
                </a:srgbClr>
              </a:buClr>
              <a:buSzPct val="75000"/>
              <a:buFont typeface="Wingdings 3"/>
              <a:buChar char=""/>
              <a:defRPr kumimoji="1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11680" indent="-182880" algn="l" rtl="0" eaLnBrk="1" latinLnBrk="0" hangingPunct="1">
              <a:spcBef>
                <a:spcPts val="300"/>
              </a:spcBef>
              <a:buClr>
                <a:prstClr val="white">
                  <a:shade val="50000"/>
                </a:prstClr>
              </a:buClr>
              <a:buSzPct val="75000"/>
              <a:buFont typeface="Wingdings 3"/>
              <a:buChar char=""/>
              <a:defRPr kumimoji="1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94560" indent="-182880" algn="l" rtl="0" eaLnBrk="1" latinLnBrk="0" hangingPunct="1">
              <a:spcBef>
                <a:spcPts val="300"/>
              </a:spcBef>
              <a:buClr>
                <a:srgbClr val="9FB8CD"/>
              </a:buClr>
              <a:buSzPct val="75000"/>
              <a:buFont typeface="Wingdings 3"/>
              <a:buChar char=""/>
              <a:defRPr kumimoji="1"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727CA3"/>
              </a:buClr>
            </a:pPr>
            <a:r>
              <a:rPr lang="ja-JP" altLang="en-US" sz="2400" dirty="0" smtClean="0">
                <a:solidFill>
                  <a:prstClr val="black"/>
                </a:solidFill>
              </a:rPr>
              <a:t>荒川沖駅前に新たなデイサービス施設をひらく</a:t>
            </a:r>
            <a:endParaRPr lang="en-US" altLang="ja-JP" sz="2400" dirty="0">
              <a:solidFill>
                <a:prstClr val="black"/>
              </a:solidFill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2872C69-120B-4FBB-9D29-EA0830F453DF}" type="slidenum">
              <a:rPr lang="ja-JP" altLang="en-US" smtClean="0">
                <a:solidFill>
                  <a:srgbClr val="464653"/>
                </a:solidFill>
              </a:rPr>
              <a:pPr>
                <a:defRPr/>
              </a:pPr>
              <a:t>39</a:t>
            </a:fld>
            <a:endParaRPr lang="ja-JP" altLang="en-US">
              <a:solidFill>
                <a:srgbClr val="464653"/>
              </a:solidFill>
            </a:endParaRPr>
          </a:p>
        </p:txBody>
      </p:sp>
      <p:sp>
        <p:nvSpPr>
          <p:cNvPr id="21" name="タイトル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</p:spPr>
        <p:txBody>
          <a:bodyPr/>
          <a:lstStyle/>
          <a:p>
            <a:r>
              <a:rPr kumimoji="1" lang="ja-JP" altLang="en-US" sz="2400" dirty="0" smtClean="0"/>
              <a:t>③「生きがい対応型」デイサービスセンターの設置</a:t>
            </a:r>
            <a:endParaRPr kumimoji="1" lang="ja-JP" altLang="en-US" sz="2400" dirty="0"/>
          </a:p>
        </p:txBody>
      </p:sp>
      <p:sp>
        <p:nvSpPr>
          <p:cNvPr id="5" name="角丸四角形 4"/>
          <p:cNvSpPr/>
          <p:nvPr/>
        </p:nvSpPr>
        <p:spPr>
          <a:xfrm>
            <a:off x="519674" y="1732673"/>
            <a:ext cx="3420380" cy="1368152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800" dirty="0">
                <a:solidFill>
                  <a:schemeClr val="tx1"/>
                </a:solidFill>
                <a:latin typeface="+mj-ea"/>
                <a:ea typeface="+mj-ea"/>
              </a:rPr>
              <a:t>公共</a:t>
            </a:r>
            <a:r>
              <a:rPr lang="ja-JP" altLang="en-US" sz="2800" dirty="0" smtClean="0">
                <a:solidFill>
                  <a:schemeClr val="tx1"/>
                </a:solidFill>
                <a:latin typeface="+mj-ea"/>
                <a:ea typeface="+mj-ea"/>
              </a:rPr>
              <a:t>交通が</a:t>
            </a:r>
            <a:endParaRPr lang="en-US" altLang="ja-JP" sz="28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 algn="ctr"/>
            <a:r>
              <a:rPr lang="ja-JP" altLang="en-US" sz="2800" dirty="0" smtClean="0">
                <a:solidFill>
                  <a:schemeClr val="tx1"/>
                </a:solidFill>
                <a:latin typeface="+mj-ea"/>
                <a:ea typeface="+mj-ea"/>
              </a:rPr>
              <a:t>発達した地域</a:t>
            </a:r>
            <a:endParaRPr kumimoji="1" lang="ja-JP" altLang="en-US" sz="28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5" name="角丸四角形 14"/>
          <p:cNvSpPr/>
          <p:nvPr/>
        </p:nvSpPr>
        <p:spPr>
          <a:xfrm>
            <a:off x="5229098" y="1732674"/>
            <a:ext cx="3457702" cy="1368152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  <a:latin typeface="+mj-ea"/>
                <a:ea typeface="+mj-ea"/>
              </a:rPr>
              <a:t>商業施設に</a:t>
            </a:r>
            <a:endParaRPr kumimoji="1" lang="en-US" altLang="ja-JP" sz="28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  <a:latin typeface="+mj-ea"/>
                <a:ea typeface="+mj-ea"/>
              </a:rPr>
              <a:t>気軽に立ち寄れる</a:t>
            </a:r>
            <a:endParaRPr kumimoji="1" lang="ja-JP" altLang="en-US" sz="28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6" name="下矢印 5"/>
          <p:cNvSpPr/>
          <p:nvPr/>
        </p:nvSpPr>
        <p:spPr>
          <a:xfrm>
            <a:off x="2483768" y="3136738"/>
            <a:ext cx="1152128" cy="1480303"/>
          </a:xfrm>
          <a:prstGeom prst="down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角丸四角形 8"/>
          <p:cNvSpPr/>
          <p:nvPr/>
        </p:nvSpPr>
        <p:spPr>
          <a:xfrm>
            <a:off x="1725047" y="4677057"/>
            <a:ext cx="5688632" cy="1080120"/>
          </a:xfrm>
          <a:prstGeom prst="round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dirty="0" smtClean="0">
                <a:solidFill>
                  <a:srgbClr val="002060"/>
                </a:solidFill>
                <a:latin typeface="+mj-ea"/>
                <a:ea typeface="+mj-ea"/>
              </a:rPr>
              <a:t>高齢者が集う最適な場所</a:t>
            </a:r>
            <a:endParaRPr kumimoji="1" lang="ja-JP" altLang="en-US" sz="3200" dirty="0">
              <a:solidFill>
                <a:srgbClr val="002060"/>
              </a:solidFill>
              <a:latin typeface="+mj-ea"/>
              <a:ea typeface="+mj-ea"/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1447432" y="6381328"/>
            <a:ext cx="7661072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将来都市像　</a:t>
            </a:r>
            <a:r>
              <a:rPr lang="ja-JP" altLang="en-US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地区別基本構想</a:t>
            </a:r>
            <a:r>
              <a:rPr lang="ja-JP" alt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</a:t>
            </a:r>
            <a:r>
              <a:rPr lang="ja-JP" alt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Gill Sans MT"/>
                <a:ea typeface="ＭＳ Ｐゴシック"/>
              </a:rPr>
              <a:t>重点整備計画</a:t>
            </a:r>
            <a:r>
              <a:rPr lang="ja-JP" alt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</a:t>
            </a:r>
            <a:r>
              <a:rPr lang="ja-JP" altLang="en-US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本マスタープランのまとめ</a:t>
            </a:r>
            <a:endParaRPr lang="ja-JP" altLang="en-US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Gill Sans MT"/>
              <a:ea typeface="ＭＳ Ｐゴシック"/>
            </a:endParaRPr>
          </a:p>
        </p:txBody>
      </p:sp>
      <p:sp>
        <p:nvSpPr>
          <p:cNvPr id="13" name="タイトル 1"/>
          <p:cNvSpPr txBox="1">
            <a:spLocks/>
          </p:cNvSpPr>
          <p:nvPr/>
        </p:nvSpPr>
        <p:spPr bwMode="auto">
          <a:xfrm>
            <a:off x="539552" y="-11845"/>
            <a:ext cx="3664024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kumimoji="1" sz="3200" kern="1200">
                <a:solidFill>
                  <a:schemeClr val="tx2"/>
                </a:solidFill>
                <a:latin typeface="+mj-lt"/>
                <a:ea typeface="+mj-ea"/>
                <a:cs typeface="HG明朝E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9pPr>
          </a:lstStyle>
          <a:p>
            <a:r>
              <a:rPr lang="ja-JP" altLang="en-US" sz="1800" dirty="0">
                <a:solidFill>
                  <a:srgbClr val="CC7900"/>
                </a:solidFill>
              </a:rPr>
              <a:t>荒川沖</a:t>
            </a:r>
            <a:r>
              <a:rPr lang="ja-JP" altLang="en-US" sz="1800" dirty="0" smtClean="0">
                <a:solidFill>
                  <a:srgbClr val="CC7900"/>
                </a:solidFill>
              </a:rPr>
              <a:t>駅周辺</a:t>
            </a:r>
            <a:r>
              <a:rPr lang="ja-JP" altLang="en-US" sz="1800" dirty="0">
                <a:solidFill>
                  <a:srgbClr val="CC7900"/>
                </a:solidFill>
              </a:rPr>
              <a:t>の核</a:t>
            </a:r>
          </a:p>
        </p:txBody>
      </p:sp>
      <p:sp>
        <p:nvSpPr>
          <p:cNvPr id="16" name="下矢印 15"/>
          <p:cNvSpPr/>
          <p:nvPr/>
        </p:nvSpPr>
        <p:spPr>
          <a:xfrm>
            <a:off x="5436096" y="3136738"/>
            <a:ext cx="1152128" cy="1480303"/>
          </a:xfrm>
          <a:prstGeom prst="down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53630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sz="quarter" idx="1"/>
          </p:nvPr>
        </p:nvSpPr>
        <p:spPr>
          <a:xfrm>
            <a:off x="590872" y="1219200"/>
            <a:ext cx="8229600" cy="4937125"/>
          </a:xfrm>
        </p:spPr>
        <p:txBody>
          <a:bodyPr>
            <a:normAutofit/>
          </a:bodyPr>
          <a:lstStyle/>
          <a:p>
            <a:pPr marL="0" indent="0" fontAlgn="auto">
              <a:spcAft>
                <a:spcPts val="0"/>
              </a:spcAft>
              <a:buNone/>
              <a:defRPr/>
            </a:pPr>
            <a:r>
              <a:rPr lang="ja-JP" altLang="en-US" dirty="0" smtClean="0"/>
              <a:t>毎日毎日・・・</a:t>
            </a:r>
            <a:endParaRPr lang="en-US" altLang="ja-JP" dirty="0" smtClean="0"/>
          </a:p>
        </p:txBody>
      </p:sp>
      <p:sp>
        <p:nvSpPr>
          <p:cNvPr id="43009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 smtClean="0"/>
              <a:t>将来都市像　</a:t>
            </a:r>
          </a:p>
        </p:txBody>
      </p:sp>
      <p:sp>
        <p:nvSpPr>
          <p:cNvPr id="43014" name="スライド番号プレースホルダー 6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15AC07B-BA7E-4650-A729-3A79A04D2B40}" type="slidenum">
              <a:rPr lang="ja-JP" altLang="en-US">
                <a:solidFill>
                  <a:srgbClr val="464653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 altLang="ja-JP" dirty="0">
              <a:solidFill>
                <a:srgbClr val="464653"/>
              </a:solidFill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1447432" y="6381328"/>
            <a:ext cx="7661072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</a:t>
            </a:r>
            <a:r>
              <a:rPr lang="ja-JP" altLang="en-US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Gill Sans MT"/>
                <a:ea typeface="ＭＳ Ｐゴシック"/>
              </a:rPr>
              <a:t>将来都市像</a:t>
            </a:r>
            <a:r>
              <a:rPr lang="ja-JP" alt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</a:t>
            </a:r>
            <a:r>
              <a:rPr lang="ja-JP" altLang="en-US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地区別基本構想</a:t>
            </a:r>
            <a:r>
              <a:rPr lang="ja-JP" alt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</a:t>
            </a:r>
            <a:r>
              <a:rPr lang="ja-JP" altLang="en-US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重点整備計画</a:t>
            </a:r>
            <a:r>
              <a:rPr lang="ja-JP" alt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</a:t>
            </a:r>
            <a:r>
              <a:rPr lang="ja-JP" altLang="en-US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本マスタープランのまとめ</a:t>
            </a:r>
            <a:endParaRPr lang="ja-JP" altLang="en-US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Gill Sans MT"/>
              <a:ea typeface="ＭＳ Ｐゴシック"/>
            </a:endParaRPr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1543" y="1188380"/>
            <a:ext cx="4235093" cy="5040483"/>
          </a:xfrm>
          <a:prstGeom prst="rect">
            <a:avLst/>
          </a:prstGeom>
        </p:spPr>
      </p:pic>
      <p:pic>
        <p:nvPicPr>
          <p:cNvPr id="13" name="図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3733773"/>
            <a:ext cx="867528" cy="871244"/>
          </a:xfrm>
          <a:prstGeom prst="rect">
            <a:avLst/>
          </a:prstGeom>
        </p:spPr>
      </p:pic>
      <p:pic>
        <p:nvPicPr>
          <p:cNvPr id="15" name="Picture 2" descr="C:\Users\higo80\AppData\Local\Microsoft\Windows\Temporary Internet Files\Content.IE5\7KVS5VZ2\MC900223656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967" y="3538711"/>
            <a:ext cx="936001" cy="1070256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8195" name="Picture 3" descr="C:\Users\higo80\AppData\Local\Microsoft\Windows\Temporary Internet Files\Content.IE5\7KVS5VZ2\MC900222192[1].wm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3038534"/>
            <a:ext cx="868680" cy="500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C:\Users\higo80\AppData\Local\Microsoft\Windows\Temporary Internet Files\Content.IE5\7KVS5VZ2\MC900222192[1].wm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250097"/>
            <a:ext cx="868680" cy="500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C:\Users\higo80\AppData\Local\Microsoft\Windows\Temporary Internet Files\Content.IE5\7KVS5VZ2\MC900222192[1].wm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6567" y="5445224"/>
            <a:ext cx="868680" cy="500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1921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autoRev="1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2.77556E-17 L 0.05486 0.28125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43" y="1405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autoRev="1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1.85185E-6 L -0.16545 0.05208 " pathEditMode="relative" rAng="0" ptsTypes="AA">
                                      <p:cBhvr>
                                        <p:cTn id="8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81" y="2593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autoRev="1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96296E-6 L 0.05521 -0.14699 " pathEditMode="relative" rAng="0" ptsTypes="AA">
                                      <p:cBhvr>
                                        <p:cTn id="1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60" y="-73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コンテンツ プレースホルダー 2"/>
          <p:cNvSpPr txBox="1">
            <a:spLocks/>
          </p:cNvSpPr>
          <p:nvPr/>
        </p:nvSpPr>
        <p:spPr bwMode="auto">
          <a:xfrm>
            <a:off x="457287" y="1231213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273050" indent="-273050" algn="l" rtl="0" fontAlgn="base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3" pitchFamily="18" charset="2"/>
              <a:buChar char=""/>
              <a:defRPr kumimoji="1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7688" indent="-273050" algn="l" rtl="0" fontAlgn="base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6000"/>
              <a:buFont typeface="Wingdings 3" pitchFamily="18" charset="2"/>
              <a:buChar char=""/>
              <a:defRPr kumimoji="1" sz="23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22325" indent="-228600" algn="l" rtl="0" fontAlgn="base">
              <a:spcBef>
                <a:spcPts val="500"/>
              </a:spcBef>
              <a:spcAft>
                <a:spcPct val="0"/>
              </a:spcAft>
              <a:buClr>
                <a:srgbClr val="BCBCBC"/>
              </a:buClr>
              <a:buSzPct val="76000"/>
              <a:buFont typeface="Wingdings 3" pitchFamily="18" charset="2"/>
              <a:buChar char="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6963" indent="-228600" algn="l" rtl="0" fontAlgn="base">
              <a:spcBef>
                <a:spcPts val="400"/>
              </a:spcBef>
              <a:spcAft>
                <a:spcPct val="0"/>
              </a:spcAft>
              <a:buClr>
                <a:srgbClr val="8BA2B4"/>
              </a:buClr>
              <a:buSzPct val="70000"/>
              <a:buFont typeface="Wingdings" pitchFamily="2" charset="2"/>
              <a:buChar char="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fontAlgn="base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45920" indent="-182880" algn="l" rtl="0" eaLnBrk="1" latinLnBrk="0" hangingPunct="1">
              <a:spcBef>
                <a:spcPts val="300"/>
              </a:spcBef>
              <a:buClr>
                <a:srgbClr val="9FB8CD">
                  <a:shade val="75000"/>
                </a:srgbClr>
              </a:buClr>
              <a:buSzPct val="75000"/>
              <a:buFont typeface="Wingdings 3"/>
              <a:buChar char=""/>
              <a:defRPr kumimoji="1" lang="en-US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rgbClr val="727CA3">
                  <a:shade val="75000"/>
                </a:srgbClr>
              </a:buClr>
              <a:buSzPct val="75000"/>
              <a:buFont typeface="Wingdings 3"/>
              <a:buChar char=""/>
              <a:defRPr kumimoji="1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11680" indent="-182880" algn="l" rtl="0" eaLnBrk="1" latinLnBrk="0" hangingPunct="1">
              <a:spcBef>
                <a:spcPts val="300"/>
              </a:spcBef>
              <a:buClr>
                <a:prstClr val="white">
                  <a:shade val="50000"/>
                </a:prstClr>
              </a:buClr>
              <a:buSzPct val="75000"/>
              <a:buFont typeface="Wingdings 3"/>
              <a:buChar char=""/>
              <a:defRPr kumimoji="1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94560" indent="-182880" algn="l" rtl="0" eaLnBrk="1" latinLnBrk="0" hangingPunct="1">
              <a:spcBef>
                <a:spcPts val="300"/>
              </a:spcBef>
              <a:buClr>
                <a:srgbClr val="9FB8CD"/>
              </a:buClr>
              <a:buSzPct val="75000"/>
              <a:buFont typeface="Wingdings 3"/>
              <a:buChar char=""/>
              <a:defRPr kumimoji="1"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727CA3"/>
              </a:buClr>
            </a:pPr>
            <a:r>
              <a:rPr lang="ja-JP" altLang="en-US" sz="2400" dirty="0" smtClean="0">
                <a:solidFill>
                  <a:prstClr val="black"/>
                </a:solidFill>
              </a:rPr>
              <a:t>デイサービスの設備基準</a:t>
            </a:r>
            <a:r>
              <a:rPr lang="en-US" altLang="ja-JP" sz="2400" dirty="0">
                <a:solidFill>
                  <a:prstClr val="black"/>
                </a:solidFill>
              </a:rPr>
              <a:t/>
            </a:r>
            <a:br>
              <a:rPr lang="en-US" altLang="ja-JP" sz="2400" dirty="0">
                <a:solidFill>
                  <a:prstClr val="black"/>
                </a:solidFill>
              </a:rPr>
            </a:br>
            <a:r>
              <a:rPr lang="ja-JP" altLang="en-US" sz="2400" dirty="0" smtClean="0">
                <a:solidFill>
                  <a:prstClr val="black"/>
                </a:solidFill>
              </a:rPr>
              <a:t>■</a:t>
            </a:r>
            <a:r>
              <a:rPr lang="ja-JP" altLang="en-US" sz="2400" dirty="0" smtClean="0">
                <a:solidFill>
                  <a:srgbClr val="FF0000"/>
                </a:solidFill>
              </a:rPr>
              <a:t>食堂</a:t>
            </a:r>
            <a:r>
              <a:rPr lang="ja-JP" altLang="en-US" sz="2400" dirty="0" smtClean="0">
                <a:solidFill>
                  <a:prstClr val="black"/>
                </a:solidFill>
              </a:rPr>
              <a:t>及び</a:t>
            </a:r>
            <a:r>
              <a:rPr lang="ja-JP" altLang="en-US" sz="2400" dirty="0" smtClean="0">
                <a:solidFill>
                  <a:srgbClr val="FF0000"/>
                </a:solidFill>
              </a:rPr>
              <a:t>機能訓練室</a:t>
            </a:r>
            <a:r>
              <a:rPr lang="en-US" altLang="ja-JP" sz="2400" dirty="0" smtClean="0">
                <a:solidFill>
                  <a:prstClr val="black"/>
                </a:solidFill>
              </a:rPr>
              <a:t/>
            </a:r>
            <a:br>
              <a:rPr lang="en-US" altLang="ja-JP" sz="2400" dirty="0" smtClean="0">
                <a:solidFill>
                  <a:prstClr val="black"/>
                </a:solidFill>
              </a:rPr>
            </a:br>
            <a:r>
              <a:rPr lang="ja-JP" altLang="en-US" sz="2400" dirty="0" smtClean="0">
                <a:solidFill>
                  <a:prstClr val="black"/>
                </a:solidFill>
              </a:rPr>
              <a:t>　 →利用定員一人当たり</a:t>
            </a:r>
            <a:r>
              <a:rPr lang="en-US" altLang="ja-JP" sz="2400" u="sng" dirty="0" smtClean="0">
                <a:solidFill>
                  <a:srgbClr val="FF0000"/>
                </a:solidFill>
              </a:rPr>
              <a:t>3</a:t>
            </a:r>
            <a:r>
              <a:rPr lang="ja-JP" altLang="en-US" sz="2400" u="sng" dirty="0" smtClean="0">
                <a:solidFill>
                  <a:srgbClr val="FF0000"/>
                </a:solidFill>
              </a:rPr>
              <a:t>平方メートル</a:t>
            </a:r>
            <a:r>
              <a:rPr lang="en-US" altLang="ja-JP" sz="2400" dirty="0" smtClean="0">
                <a:solidFill>
                  <a:prstClr val="black"/>
                </a:solidFill>
              </a:rPr>
              <a:t/>
            </a:r>
            <a:br>
              <a:rPr lang="en-US" altLang="ja-JP" sz="2400" dirty="0" smtClean="0">
                <a:solidFill>
                  <a:prstClr val="black"/>
                </a:solidFill>
              </a:rPr>
            </a:br>
            <a:r>
              <a:rPr lang="ja-JP" altLang="en-US" sz="2400" dirty="0" smtClean="0">
                <a:solidFill>
                  <a:prstClr val="black"/>
                </a:solidFill>
              </a:rPr>
              <a:t>■</a:t>
            </a:r>
            <a:r>
              <a:rPr lang="ja-JP" altLang="en-US" sz="2400" dirty="0" smtClean="0">
                <a:solidFill>
                  <a:srgbClr val="FF0000"/>
                </a:solidFill>
              </a:rPr>
              <a:t>静養室</a:t>
            </a:r>
            <a:r>
              <a:rPr lang="ja-JP" altLang="en-US" sz="2400" dirty="0" smtClean="0">
                <a:solidFill>
                  <a:prstClr val="black"/>
                </a:solidFill>
              </a:rPr>
              <a:t>（機能訓練室から見渡せる場所が望ましい）</a:t>
            </a:r>
            <a:r>
              <a:rPr lang="en-US" altLang="ja-JP" sz="2400" dirty="0" smtClean="0">
                <a:solidFill>
                  <a:prstClr val="black"/>
                </a:solidFill>
              </a:rPr>
              <a:t/>
            </a:r>
            <a:br>
              <a:rPr lang="en-US" altLang="ja-JP" sz="2400" dirty="0" smtClean="0">
                <a:solidFill>
                  <a:prstClr val="black"/>
                </a:solidFill>
              </a:rPr>
            </a:br>
            <a:r>
              <a:rPr lang="ja-JP" altLang="en-US" sz="2400" dirty="0" smtClean="0">
                <a:solidFill>
                  <a:prstClr val="black"/>
                </a:solidFill>
              </a:rPr>
              <a:t>■</a:t>
            </a:r>
            <a:r>
              <a:rPr lang="ja-JP" altLang="en-US" sz="2400" dirty="0" smtClean="0">
                <a:solidFill>
                  <a:srgbClr val="FF0000"/>
                </a:solidFill>
              </a:rPr>
              <a:t>事務室</a:t>
            </a:r>
            <a:r>
              <a:rPr lang="en-US" altLang="ja-JP" sz="2400" dirty="0" smtClean="0">
                <a:solidFill>
                  <a:prstClr val="black"/>
                </a:solidFill>
              </a:rPr>
              <a:t/>
            </a:r>
            <a:br>
              <a:rPr lang="en-US" altLang="ja-JP" sz="2400" dirty="0" smtClean="0">
                <a:solidFill>
                  <a:prstClr val="black"/>
                </a:solidFill>
              </a:rPr>
            </a:br>
            <a:r>
              <a:rPr lang="ja-JP" altLang="en-US" sz="2400" dirty="0" smtClean="0">
                <a:solidFill>
                  <a:prstClr val="black"/>
                </a:solidFill>
              </a:rPr>
              <a:t>■</a:t>
            </a:r>
            <a:r>
              <a:rPr lang="ja-JP" altLang="en-US" sz="2400" dirty="0" smtClean="0">
                <a:solidFill>
                  <a:srgbClr val="FF0000"/>
                </a:solidFill>
              </a:rPr>
              <a:t>相談室</a:t>
            </a:r>
            <a:r>
              <a:rPr lang="en-US" altLang="ja-JP" sz="2400" dirty="0" smtClean="0">
                <a:solidFill>
                  <a:prstClr val="black"/>
                </a:solidFill>
              </a:rPr>
              <a:t/>
            </a:r>
            <a:br>
              <a:rPr lang="en-US" altLang="ja-JP" sz="2400" dirty="0" smtClean="0">
                <a:solidFill>
                  <a:prstClr val="black"/>
                </a:solidFill>
              </a:rPr>
            </a:br>
            <a:r>
              <a:rPr lang="ja-JP" altLang="en-US" sz="2400" dirty="0" smtClean="0">
                <a:solidFill>
                  <a:prstClr val="black"/>
                </a:solidFill>
              </a:rPr>
              <a:t>■</a:t>
            </a:r>
            <a:r>
              <a:rPr lang="ja-JP" altLang="en-US" sz="2400" dirty="0" smtClean="0">
                <a:solidFill>
                  <a:srgbClr val="FF0000"/>
                </a:solidFill>
              </a:rPr>
              <a:t>トイレ</a:t>
            </a:r>
            <a:r>
              <a:rPr lang="ja-JP" altLang="en-US" sz="2400" dirty="0" smtClean="0">
                <a:solidFill>
                  <a:prstClr val="black"/>
                </a:solidFill>
              </a:rPr>
              <a:t>（</a:t>
            </a:r>
            <a:r>
              <a:rPr lang="ja-JP" altLang="en-US" sz="2400" dirty="0" smtClean="0">
                <a:solidFill>
                  <a:srgbClr val="FF0000"/>
                </a:solidFill>
              </a:rPr>
              <a:t>車椅子便所</a:t>
            </a:r>
            <a:r>
              <a:rPr lang="ja-JP" altLang="en-US" sz="2400" dirty="0" smtClean="0">
                <a:solidFill>
                  <a:prstClr val="black"/>
                </a:solidFill>
              </a:rPr>
              <a:t>を複数）</a:t>
            </a:r>
            <a:r>
              <a:rPr lang="en-US" altLang="ja-JP" sz="2400" dirty="0">
                <a:solidFill>
                  <a:prstClr val="black"/>
                </a:solidFill>
              </a:rPr>
              <a:t/>
            </a:r>
            <a:br>
              <a:rPr lang="en-US" altLang="ja-JP" sz="2400" dirty="0">
                <a:solidFill>
                  <a:prstClr val="black"/>
                </a:solidFill>
              </a:rPr>
            </a:br>
            <a:r>
              <a:rPr lang="ja-JP" altLang="en-US" sz="2400" dirty="0" smtClean="0">
                <a:solidFill>
                  <a:prstClr val="black"/>
                </a:solidFill>
              </a:rPr>
              <a:t>■厨房（食事を提供する場合）</a:t>
            </a:r>
            <a:r>
              <a:rPr lang="en-US" altLang="ja-JP" sz="2400" dirty="0" smtClean="0">
                <a:solidFill>
                  <a:prstClr val="black"/>
                </a:solidFill>
              </a:rPr>
              <a:t/>
            </a:r>
            <a:br>
              <a:rPr lang="en-US" altLang="ja-JP" sz="2400" dirty="0" smtClean="0">
                <a:solidFill>
                  <a:prstClr val="black"/>
                </a:solidFill>
              </a:rPr>
            </a:br>
            <a:r>
              <a:rPr lang="ja-JP" altLang="en-US" sz="2400" dirty="0" smtClean="0">
                <a:solidFill>
                  <a:prstClr val="black"/>
                </a:solidFill>
              </a:rPr>
              <a:t>■浴室（入浴介助をする場合）</a:t>
            </a:r>
            <a:endParaRPr lang="en-US" altLang="ja-JP" sz="2400" dirty="0" smtClean="0">
              <a:solidFill>
                <a:prstClr val="black"/>
              </a:solidFill>
            </a:endParaRPr>
          </a:p>
          <a:p>
            <a:pPr>
              <a:buClr>
                <a:srgbClr val="727CA3"/>
              </a:buClr>
            </a:pPr>
            <a:endParaRPr lang="en-US" altLang="ja-JP" sz="2400" dirty="0">
              <a:solidFill>
                <a:prstClr val="black"/>
              </a:solidFill>
            </a:endParaRPr>
          </a:p>
          <a:p>
            <a:pPr marL="0" indent="0">
              <a:buClr>
                <a:srgbClr val="727CA3"/>
              </a:buClr>
              <a:buNone/>
            </a:pPr>
            <a:r>
              <a:rPr lang="ja-JP" altLang="en-US" sz="2400" dirty="0" smtClean="0">
                <a:solidFill>
                  <a:prstClr val="black"/>
                </a:solidFill>
              </a:rPr>
              <a:t>　さらさ荒川沖の</a:t>
            </a:r>
            <a:r>
              <a:rPr lang="en-US" altLang="ja-JP" sz="2400" dirty="0" smtClean="0">
                <a:solidFill>
                  <a:prstClr val="black"/>
                </a:solidFill>
              </a:rPr>
              <a:t>1</a:t>
            </a:r>
            <a:r>
              <a:rPr lang="ja-JP" altLang="en-US" sz="2400" dirty="0" smtClean="0">
                <a:solidFill>
                  <a:prstClr val="black"/>
                </a:solidFill>
              </a:rPr>
              <a:t>階部分だと当然改修が必要・・・</a:t>
            </a:r>
            <a:endParaRPr lang="en-US" altLang="ja-JP" sz="2400" dirty="0" smtClean="0">
              <a:solidFill>
                <a:prstClr val="black"/>
              </a:solidFill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2872C69-120B-4FBB-9D29-EA0830F453DF}" type="slidenum">
              <a:rPr lang="ja-JP" altLang="en-US" smtClean="0">
                <a:solidFill>
                  <a:srgbClr val="464653"/>
                </a:solidFill>
              </a:rPr>
              <a:pPr>
                <a:defRPr/>
              </a:pPr>
              <a:t>40</a:t>
            </a:fld>
            <a:endParaRPr lang="ja-JP" altLang="en-US">
              <a:solidFill>
                <a:srgbClr val="464653"/>
              </a:solidFill>
            </a:endParaRPr>
          </a:p>
        </p:txBody>
      </p:sp>
      <p:sp>
        <p:nvSpPr>
          <p:cNvPr id="21" name="タイトル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</p:spPr>
        <p:txBody>
          <a:bodyPr/>
          <a:lstStyle/>
          <a:p>
            <a:r>
              <a:rPr lang="ja-JP" altLang="en-US" dirty="0" smtClean="0"/>
              <a:t>③＜補足＞福祉施設を造るにあたって</a:t>
            </a:r>
            <a:endParaRPr kumimoji="1" lang="ja-JP" altLang="en-US" dirty="0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1447432" y="6381328"/>
            <a:ext cx="7661072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将来都市像　</a:t>
            </a:r>
            <a:r>
              <a:rPr lang="ja-JP" altLang="en-US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地区別基本構想</a:t>
            </a:r>
            <a:r>
              <a:rPr lang="ja-JP" alt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</a:t>
            </a:r>
            <a:r>
              <a:rPr lang="ja-JP" alt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Gill Sans MT"/>
                <a:ea typeface="ＭＳ Ｐゴシック"/>
              </a:rPr>
              <a:t>重点整備計画</a:t>
            </a:r>
            <a:r>
              <a:rPr lang="ja-JP" alt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</a:t>
            </a:r>
            <a:r>
              <a:rPr lang="ja-JP" altLang="en-US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本マスタープランのまとめ</a:t>
            </a:r>
            <a:endParaRPr lang="ja-JP" altLang="en-US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Gill Sans MT"/>
              <a:ea typeface="ＭＳ Ｐゴシック"/>
            </a:endParaRPr>
          </a:p>
        </p:txBody>
      </p:sp>
      <p:sp>
        <p:nvSpPr>
          <p:cNvPr id="8" name="タイトル 1"/>
          <p:cNvSpPr txBox="1">
            <a:spLocks/>
          </p:cNvSpPr>
          <p:nvPr/>
        </p:nvSpPr>
        <p:spPr bwMode="auto">
          <a:xfrm>
            <a:off x="539552" y="-11845"/>
            <a:ext cx="3664024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kumimoji="1" sz="3200" kern="1200">
                <a:solidFill>
                  <a:schemeClr val="tx2"/>
                </a:solidFill>
                <a:latin typeface="+mj-lt"/>
                <a:ea typeface="+mj-ea"/>
                <a:cs typeface="HG明朝E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9pPr>
          </a:lstStyle>
          <a:p>
            <a:r>
              <a:rPr lang="ja-JP" altLang="en-US" sz="1800" dirty="0">
                <a:solidFill>
                  <a:srgbClr val="CC7900"/>
                </a:solidFill>
              </a:rPr>
              <a:t>荒川沖</a:t>
            </a:r>
            <a:r>
              <a:rPr lang="ja-JP" altLang="en-US" sz="1800" dirty="0" smtClean="0">
                <a:solidFill>
                  <a:srgbClr val="CC7900"/>
                </a:solidFill>
              </a:rPr>
              <a:t>駅周辺の核</a:t>
            </a:r>
            <a:endParaRPr lang="ja-JP" altLang="en-US" sz="1800" dirty="0">
              <a:solidFill>
                <a:srgbClr val="CC79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6613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コンテンツ プレースホルダー 2"/>
          <p:cNvSpPr txBox="1">
            <a:spLocks/>
          </p:cNvSpPr>
          <p:nvPr/>
        </p:nvSpPr>
        <p:spPr bwMode="auto">
          <a:xfrm>
            <a:off x="457286" y="1231213"/>
            <a:ext cx="8291177" cy="5078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273050" indent="-273050" algn="l" rtl="0" fontAlgn="base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3" pitchFamily="18" charset="2"/>
              <a:buChar char=""/>
              <a:defRPr kumimoji="1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7688" indent="-273050" algn="l" rtl="0" fontAlgn="base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6000"/>
              <a:buFont typeface="Wingdings 3" pitchFamily="18" charset="2"/>
              <a:buChar char=""/>
              <a:defRPr kumimoji="1" sz="23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22325" indent="-228600" algn="l" rtl="0" fontAlgn="base">
              <a:spcBef>
                <a:spcPts val="500"/>
              </a:spcBef>
              <a:spcAft>
                <a:spcPct val="0"/>
              </a:spcAft>
              <a:buClr>
                <a:srgbClr val="BCBCBC"/>
              </a:buClr>
              <a:buSzPct val="76000"/>
              <a:buFont typeface="Wingdings 3" pitchFamily="18" charset="2"/>
              <a:buChar char="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6963" indent="-228600" algn="l" rtl="0" fontAlgn="base">
              <a:spcBef>
                <a:spcPts val="400"/>
              </a:spcBef>
              <a:spcAft>
                <a:spcPct val="0"/>
              </a:spcAft>
              <a:buClr>
                <a:srgbClr val="8BA2B4"/>
              </a:buClr>
              <a:buSzPct val="70000"/>
              <a:buFont typeface="Wingdings" pitchFamily="2" charset="2"/>
              <a:buChar char="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fontAlgn="base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45920" indent="-182880" algn="l" rtl="0" eaLnBrk="1" latinLnBrk="0" hangingPunct="1">
              <a:spcBef>
                <a:spcPts val="300"/>
              </a:spcBef>
              <a:buClr>
                <a:srgbClr val="9FB8CD">
                  <a:shade val="75000"/>
                </a:srgbClr>
              </a:buClr>
              <a:buSzPct val="75000"/>
              <a:buFont typeface="Wingdings 3"/>
              <a:buChar char=""/>
              <a:defRPr kumimoji="1" lang="en-US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rgbClr val="727CA3">
                  <a:shade val="75000"/>
                </a:srgbClr>
              </a:buClr>
              <a:buSzPct val="75000"/>
              <a:buFont typeface="Wingdings 3"/>
              <a:buChar char=""/>
              <a:defRPr kumimoji="1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11680" indent="-182880" algn="l" rtl="0" eaLnBrk="1" latinLnBrk="0" hangingPunct="1">
              <a:spcBef>
                <a:spcPts val="300"/>
              </a:spcBef>
              <a:buClr>
                <a:prstClr val="white">
                  <a:shade val="50000"/>
                </a:prstClr>
              </a:buClr>
              <a:buSzPct val="75000"/>
              <a:buFont typeface="Wingdings 3"/>
              <a:buChar char=""/>
              <a:defRPr kumimoji="1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94560" indent="-182880" algn="l" rtl="0" eaLnBrk="1" latinLnBrk="0" hangingPunct="1">
              <a:spcBef>
                <a:spcPts val="300"/>
              </a:spcBef>
              <a:buClr>
                <a:srgbClr val="9FB8CD"/>
              </a:buClr>
              <a:buSzPct val="75000"/>
              <a:buFont typeface="Wingdings 3"/>
              <a:buChar char=""/>
              <a:defRPr kumimoji="1"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727CA3"/>
              </a:buClr>
            </a:pPr>
            <a:r>
              <a:rPr lang="ja-JP" altLang="en-US" sz="2400" dirty="0">
                <a:solidFill>
                  <a:prstClr val="black"/>
                </a:solidFill>
              </a:rPr>
              <a:t>デイサービス</a:t>
            </a:r>
            <a:r>
              <a:rPr lang="ja-JP" altLang="en-US" sz="2400" dirty="0" smtClean="0">
                <a:solidFill>
                  <a:prstClr val="black"/>
                </a:solidFill>
              </a:rPr>
              <a:t>の</a:t>
            </a:r>
            <a:r>
              <a:rPr lang="ja-JP" altLang="en-US" sz="2400" dirty="0">
                <a:solidFill>
                  <a:prstClr val="black"/>
                </a:solidFill>
              </a:rPr>
              <a:t>人員</a:t>
            </a:r>
            <a:r>
              <a:rPr lang="ja-JP" altLang="en-US" sz="2400" dirty="0" smtClean="0">
                <a:solidFill>
                  <a:prstClr val="black"/>
                </a:solidFill>
              </a:rPr>
              <a:t>基準</a:t>
            </a:r>
            <a:r>
              <a:rPr lang="en-US" altLang="ja-JP" sz="2400" dirty="0" smtClean="0">
                <a:solidFill>
                  <a:prstClr val="black"/>
                </a:solidFill>
              </a:rPr>
              <a:t/>
            </a:r>
            <a:br>
              <a:rPr lang="en-US" altLang="ja-JP" sz="2400" dirty="0" smtClean="0">
                <a:solidFill>
                  <a:prstClr val="black"/>
                </a:solidFill>
              </a:rPr>
            </a:br>
            <a:r>
              <a:rPr lang="ja-JP" altLang="en-US" sz="2400" dirty="0">
                <a:solidFill>
                  <a:prstClr val="black"/>
                </a:solidFill>
              </a:rPr>
              <a:t>■</a:t>
            </a:r>
            <a:r>
              <a:rPr lang="ja-JP" altLang="en-US" sz="2400" dirty="0" smtClean="0">
                <a:solidFill>
                  <a:prstClr val="black"/>
                </a:solidFill>
              </a:rPr>
              <a:t>常勤管理者</a:t>
            </a:r>
            <a:r>
              <a:rPr lang="en-US" altLang="ja-JP" sz="2400" dirty="0" smtClean="0">
                <a:solidFill>
                  <a:srgbClr val="FF0000"/>
                </a:solidFill>
              </a:rPr>
              <a:t>1</a:t>
            </a:r>
            <a:r>
              <a:rPr lang="ja-JP" altLang="en-US" sz="2400" dirty="0" smtClean="0">
                <a:solidFill>
                  <a:srgbClr val="FF0000"/>
                </a:solidFill>
              </a:rPr>
              <a:t>名</a:t>
            </a:r>
            <a:r>
              <a:rPr lang="en-US" altLang="ja-JP" sz="2400" dirty="0" smtClean="0">
                <a:solidFill>
                  <a:prstClr val="black"/>
                </a:solidFill>
              </a:rPr>
              <a:t/>
            </a:r>
            <a:br>
              <a:rPr lang="en-US" altLang="ja-JP" sz="2400" dirty="0" smtClean="0">
                <a:solidFill>
                  <a:prstClr val="black"/>
                </a:solidFill>
              </a:rPr>
            </a:br>
            <a:r>
              <a:rPr lang="ja-JP" altLang="en-US" sz="2400" dirty="0" smtClean="0">
                <a:solidFill>
                  <a:prstClr val="black"/>
                </a:solidFill>
              </a:rPr>
              <a:t>　 →看護・介護職員以外の事業スタッフとの兼任も可</a:t>
            </a:r>
            <a:r>
              <a:rPr lang="en-US" altLang="ja-JP" sz="2400" dirty="0" smtClean="0">
                <a:solidFill>
                  <a:prstClr val="black"/>
                </a:solidFill>
              </a:rPr>
              <a:t/>
            </a:r>
            <a:br>
              <a:rPr lang="en-US" altLang="ja-JP" sz="2400" dirty="0" smtClean="0">
                <a:solidFill>
                  <a:prstClr val="black"/>
                </a:solidFill>
              </a:rPr>
            </a:br>
            <a:r>
              <a:rPr lang="ja-JP" altLang="en-US" sz="2400" dirty="0">
                <a:solidFill>
                  <a:prstClr val="black"/>
                </a:solidFill>
              </a:rPr>
              <a:t>■</a:t>
            </a:r>
            <a:r>
              <a:rPr lang="ja-JP" altLang="en-US" sz="2400" dirty="0" smtClean="0">
                <a:solidFill>
                  <a:prstClr val="black"/>
                </a:solidFill>
              </a:rPr>
              <a:t>生活相談員</a:t>
            </a:r>
            <a:r>
              <a:rPr lang="en-US" altLang="ja-JP" sz="2400" dirty="0" smtClean="0">
                <a:solidFill>
                  <a:srgbClr val="FF0000"/>
                </a:solidFill>
              </a:rPr>
              <a:t>1</a:t>
            </a:r>
            <a:r>
              <a:rPr lang="ja-JP" altLang="en-US" sz="2400" dirty="0" smtClean="0">
                <a:solidFill>
                  <a:srgbClr val="FF0000"/>
                </a:solidFill>
              </a:rPr>
              <a:t>名以上</a:t>
            </a:r>
            <a:r>
              <a:rPr lang="en-US" altLang="ja-JP" sz="2400" dirty="0" smtClean="0"/>
              <a:t/>
            </a:r>
            <a:br>
              <a:rPr lang="en-US" altLang="ja-JP" sz="2400" dirty="0" smtClean="0"/>
            </a:br>
            <a:r>
              <a:rPr lang="ja-JP" altLang="en-US" sz="2400" dirty="0" smtClean="0"/>
              <a:t>　 →社会福祉士・精神保健福祉士・社会福祉主事等の資格保持者</a:t>
            </a:r>
            <a:r>
              <a:rPr lang="en-US" altLang="ja-JP" sz="2400" dirty="0" smtClean="0"/>
              <a:t/>
            </a:r>
            <a:br>
              <a:rPr lang="en-US" altLang="ja-JP" sz="2400" dirty="0" smtClean="0"/>
            </a:br>
            <a:r>
              <a:rPr lang="ja-JP" altLang="en-US" sz="2400" dirty="0"/>
              <a:t>■</a:t>
            </a:r>
            <a:r>
              <a:rPr lang="ja-JP" altLang="en-US" sz="2400" dirty="0" smtClean="0"/>
              <a:t>看護職員</a:t>
            </a:r>
            <a:r>
              <a:rPr lang="en-US" altLang="ja-JP" sz="2400" dirty="0" smtClean="0">
                <a:solidFill>
                  <a:srgbClr val="FF0000"/>
                </a:solidFill>
              </a:rPr>
              <a:t>1</a:t>
            </a:r>
            <a:r>
              <a:rPr lang="ja-JP" altLang="en-US" sz="2400" dirty="0" smtClean="0">
                <a:solidFill>
                  <a:srgbClr val="FF0000"/>
                </a:solidFill>
              </a:rPr>
              <a:t>名以上</a:t>
            </a:r>
            <a:r>
              <a:rPr lang="en-US" altLang="ja-JP" sz="2400" dirty="0" smtClean="0"/>
              <a:t/>
            </a:r>
            <a:br>
              <a:rPr lang="en-US" altLang="ja-JP" sz="2400" dirty="0" smtClean="0"/>
            </a:br>
            <a:r>
              <a:rPr lang="ja-JP" altLang="en-US" sz="2400" dirty="0"/>
              <a:t>　</a:t>
            </a:r>
            <a:r>
              <a:rPr lang="ja-JP" altLang="en-US" sz="2400" dirty="0" smtClean="0"/>
              <a:t> →機能訓練指導員との兼任可</a:t>
            </a:r>
            <a:r>
              <a:rPr lang="en-US" altLang="ja-JP" sz="2400" dirty="0" smtClean="0"/>
              <a:t/>
            </a:r>
            <a:br>
              <a:rPr lang="en-US" altLang="ja-JP" sz="2400" dirty="0" smtClean="0"/>
            </a:br>
            <a:r>
              <a:rPr lang="ja-JP" altLang="en-US" sz="2400" dirty="0" smtClean="0"/>
              <a:t>■介護職員</a:t>
            </a:r>
            <a:r>
              <a:rPr lang="en-US" altLang="ja-JP" sz="2400" dirty="0" smtClean="0"/>
              <a:t/>
            </a:r>
            <a:br>
              <a:rPr lang="en-US" altLang="ja-JP" sz="2400" dirty="0" smtClean="0"/>
            </a:br>
            <a:r>
              <a:rPr lang="ja-JP" altLang="en-US" sz="2400" dirty="0" smtClean="0"/>
              <a:t>　 →利用者</a:t>
            </a:r>
            <a:r>
              <a:rPr lang="en-US" altLang="ja-JP" sz="2400" dirty="0" smtClean="0"/>
              <a:t>15</a:t>
            </a:r>
            <a:r>
              <a:rPr lang="ja-JP" altLang="en-US" sz="2400" dirty="0" smtClean="0"/>
              <a:t>名までは</a:t>
            </a:r>
            <a:r>
              <a:rPr lang="en-US" altLang="ja-JP" sz="2400" dirty="0" smtClean="0">
                <a:solidFill>
                  <a:srgbClr val="FF0000"/>
                </a:solidFill>
              </a:rPr>
              <a:t>1</a:t>
            </a:r>
            <a:r>
              <a:rPr lang="ja-JP" altLang="en-US" sz="2400" dirty="0" smtClean="0">
                <a:solidFill>
                  <a:srgbClr val="FF0000"/>
                </a:solidFill>
              </a:rPr>
              <a:t>名</a:t>
            </a:r>
            <a:r>
              <a:rPr lang="ja-JP" altLang="en-US" sz="2400" dirty="0" smtClean="0"/>
              <a:t>。以下</a:t>
            </a:r>
            <a:r>
              <a:rPr lang="en-US" altLang="ja-JP" sz="2400" dirty="0" smtClean="0"/>
              <a:t>5</a:t>
            </a:r>
            <a:r>
              <a:rPr lang="ja-JP" altLang="en-US" sz="2400" dirty="0" smtClean="0"/>
              <a:t>名増える毎に</a:t>
            </a:r>
            <a:r>
              <a:rPr lang="en-US" altLang="ja-JP" sz="2400" dirty="0" smtClean="0">
                <a:solidFill>
                  <a:srgbClr val="FF0000"/>
                </a:solidFill>
              </a:rPr>
              <a:t>1</a:t>
            </a:r>
            <a:r>
              <a:rPr lang="ja-JP" altLang="en-US" sz="2400" dirty="0" smtClean="0">
                <a:solidFill>
                  <a:srgbClr val="FF0000"/>
                </a:solidFill>
              </a:rPr>
              <a:t>名以上追加</a:t>
            </a:r>
            <a:r>
              <a:rPr lang="en-US" altLang="ja-JP" sz="2400" dirty="0" smtClean="0"/>
              <a:t/>
            </a:r>
            <a:br>
              <a:rPr lang="en-US" altLang="ja-JP" sz="2400" dirty="0" smtClean="0"/>
            </a:br>
            <a:r>
              <a:rPr lang="ja-JP" altLang="en-US" sz="2400" dirty="0"/>
              <a:t>■</a:t>
            </a:r>
            <a:r>
              <a:rPr lang="ja-JP" altLang="en-US" sz="2400" dirty="0" smtClean="0"/>
              <a:t>機能訓練指導員</a:t>
            </a:r>
            <a:r>
              <a:rPr lang="en-US" altLang="ja-JP" sz="2400" dirty="0" smtClean="0">
                <a:solidFill>
                  <a:srgbClr val="FF0000"/>
                </a:solidFill>
              </a:rPr>
              <a:t>1</a:t>
            </a:r>
            <a:r>
              <a:rPr lang="ja-JP" altLang="en-US" sz="2400" dirty="0" smtClean="0">
                <a:solidFill>
                  <a:srgbClr val="FF0000"/>
                </a:solidFill>
              </a:rPr>
              <a:t>名以上</a:t>
            </a:r>
            <a:r>
              <a:rPr lang="en-US" altLang="ja-JP" sz="2400" dirty="0" smtClean="0"/>
              <a:t/>
            </a:r>
            <a:br>
              <a:rPr lang="en-US" altLang="ja-JP" sz="2400" dirty="0" smtClean="0"/>
            </a:br>
            <a:r>
              <a:rPr lang="ja-JP" altLang="en-US" sz="2400" dirty="0" smtClean="0"/>
              <a:t>　 →理学療法士、作業療法士、言語聴覚士等の資格保持者</a:t>
            </a:r>
            <a:r>
              <a:rPr lang="en-US" altLang="ja-JP" sz="2400" dirty="0" smtClean="0"/>
              <a:t/>
            </a:r>
            <a:br>
              <a:rPr lang="en-US" altLang="ja-JP" sz="2400" dirty="0" smtClean="0"/>
            </a:br>
            <a:r>
              <a:rPr lang="ja-JP" altLang="en-US" sz="2400" dirty="0" smtClean="0"/>
              <a:t>（看護職員との兼任可）</a:t>
            </a:r>
            <a:endParaRPr lang="en-US" altLang="ja-JP" sz="2400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2872C69-120B-4FBB-9D29-EA0830F453DF}" type="slidenum">
              <a:rPr lang="ja-JP" altLang="en-US" smtClean="0">
                <a:solidFill>
                  <a:srgbClr val="464653"/>
                </a:solidFill>
              </a:rPr>
              <a:pPr>
                <a:defRPr/>
              </a:pPr>
              <a:t>41</a:t>
            </a:fld>
            <a:endParaRPr lang="ja-JP" altLang="en-US">
              <a:solidFill>
                <a:srgbClr val="464653"/>
              </a:solidFill>
            </a:endParaRPr>
          </a:p>
        </p:txBody>
      </p:sp>
      <p:sp>
        <p:nvSpPr>
          <p:cNvPr id="21" name="タイトル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</p:spPr>
        <p:txBody>
          <a:bodyPr/>
          <a:lstStyle/>
          <a:p>
            <a:r>
              <a:rPr lang="ja-JP" altLang="en-US" dirty="0" smtClean="0"/>
              <a:t>③＜補足＞福祉施設を造るにあたって</a:t>
            </a:r>
            <a:endParaRPr kumimoji="1" lang="ja-JP" altLang="en-US" dirty="0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1447432" y="6381328"/>
            <a:ext cx="7661072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将来都市像　</a:t>
            </a:r>
            <a:r>
              <a:rPr lang="ja-JP" altLang="en-US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地区別基本構想</a:t>
            </a:r>
            <a:r>
              <a:rPr lang="ja-JP" alt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</a:t>
            </a:r>
            <a:r>
              <a:rPr lang="ja-JP" alt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Gill Sans MT"/>
                <a:ea typeface="ＭＳ Ｐゴシック"/>
              </a:rPr>
              <a:t>重点整備計画</a:t>
            </a:r>
            <a:r>
              <a:rPr lang="ja-JP" alt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</a:t>
            </a:r>
            <a:r>
              <a:rPr lang="ja-JP" altLang="en-US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本マスタープランのまとめ</a:t>
            </a:r>
            <a:endParaRPr lang="ja-JP" altLang="en-US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Gill Sans MT"/>
              <a:ea typeface="ＭＳ Ｐゴシック"/>
            </a:endParaRPr>
          </a:p>
        </p:txBody>
      </p:sp>
      <p:sp>
        <p:nvSpPr>
          <p:cNvPr id="8" name="タイトル 1"/>
          <p:cNvSpPr txBox="1">
            <a:spLocks/>
          </p:cNvSpPr>
          <p:nvPr/>
        </p:nvSpPr>
        <p:spPr bwMode="auto">
          <a:xfrm>
            <a:off x="539552" y="-11845"/>
            <a:ext cx="3664024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kumimoji="1" sz="3200" kern="1200">
                <a:solidFill>
                  <a:schemeClr val="tx2"/>
                </a:solidFill>
                <a:latin typeface="+mj-lt"/>
                <a:ea typeface="+mj-ea"/>
                <a:cs typeface="HG明朝E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9pPr>
          </a:lstStyle>
          <a:p>
            <a:r>
              <a:rPr lang="ja-JP" altLang="en-US" sz="1800" dirty="0">
                <a:solidFill>
                  <a:srgbClr val="CC7900"/>
                </a:solidFill>
              </a:rPr>
              <a:t>荒川沖</a:t>
            </a:r>
            <a:r>
              <a:rPr lang="ja-JP" altLang="en-US" sz="1800" dirty="0" smtClean="0">
                <a:solidFill>
                  <a:srgbClr val="CC7900"/>
                </a:solidFill>
              </a:rPr>
              <a:t>駅周辺の核</a:t>
            </a:r>
            <a:endParaRPr lang="ja-JP" altLang="en-US" sz="1800" dirty="0">
              <a:solidFill>
                <a:srgbClr val="CC79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7392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④</a:t>
            </a:r>
            <a:r>
              <a:rPr lang="ja-JP" altLang="en-US" dirty="0" smtClean="0"/>
              <a:t>農業</a:t>
            </a:r>
            <a:r>
              <a:rPr lang="ja-JP" altLang="en-US" dirty="0"/>
              <a:t>塾</a:t>
            </a:r>
            <a:r>
              <a:rPr lang="ja-JP" altLang="en-US" dirty="0" smtClean="0"/>
              <a:t>（背景）</a:t>
            </a:r>
          </a:p>
        </p:txBody>
      </p:sp>
      <p:sp>
        <p:nvSpPr>
          <p:cNvPr id="43014" name="スライド番号プレースホルダー 6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15AC07B-BA7E-4650-A729-3A79A04D2B40}" type="slidenum">
              <a:rPr lang="ja-JP" altLang="en-US">
                <a:solidFill>
                  <a:srgbClr val="464653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42</a:t>
            </a:fld>
            <a:endParaRPr lang="en-US" altLang="ja-JP" dirty="0">
              <a:solidFill>
                <a:srgbClr val="464653"/>
              </a:solidFill>
            </a:endParaRPr>
          </a:p>
        </p:txBody>
      </p:sp>
      <p:sp>
        <p:nvSpPr>
          <p:cNvPr id="26" name="タイトル 1"/>
          <p:cNvSpPr txBox="1">
            <a:spLocks/>
          </p:cNvSpPr>
          <p:nvPr/>
        </p:nvSpPr>
        <p:spPr bwMode="auto">
          <a:xfrm>
            <a:off x="539552" y="-11845"/>
            <a:ext cx="3664024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kumimoji="1" sz="3200" kern="1200">
                <a:solidFill>
                  <a:schemeClr val="tx2"/>
                </a:solidFill>
                <a:latin typeface="+mj-lt"/>
                <a:ea typeface="+mj-ea"/>
                <a:cs typeface="HG明朝E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9pPr>
          </a:lstStyle>
          <a:p>
            <a:r>
              <a:rPr lang="ja-JP" altLang="en-US" sz="1800" dirty="0" smtClean="0">
                <a:solidFill>
                  <a:srgbClr val="7030A0"/>
                </a:solidFill>
              </a:rPr>
              <a:t>霞ヶ浦・</a:t>
            </a:r>
            <a:r>
              <a:rPr lang="ja-JP" altLang="en-US" sz="1800" dirty="0" smtClean="0">
                <a:solidFill>
                  <a:srgbClr val="7030A0"/>
                </a:solidFill>
              </a:rPr>
              <a:t>新治</a:t>
            </a:r>
            <a:r>
              <a:rPr lang="ja-JP" altLang="en-US" sz="1800" dirty="0">
                <a:solidFill>
                  <a:srgbClr val="7030A0"/>
                </a:solidFill>
              </a:rPr>
              <a:t>の核</a:t>
            </a:r>
            <a:endParaRPr lang="ja-JP" altLang="en-US" sz="1800" dirty="0">
              <a:solidFill>
                <a:srgbClr val="7030A0"/>
              </a:solidFill>
            </a:endParaRPr>
          </a:p>
        </p:txBody>
      </p:sp>
      <p:sp>
        <p:nvSpPr>
          <p:cNvPr id="13" name="コンテンツ プレースホルダー 2"/>
          <p:cNvSpPr txBox="1">
            <a:spLocks/>
          </p:cNvSpPr>
          <p:nvPr/>
        </p:nvSpPr>
        <p:spPr bwMode="auto">
          <a:xfrm>
            <a:off x="467544" y="1340768"/>
            <a:ext cx="8229600" cy="493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273050" indent="-273050" algn="l" rtl="0" fontAlgn="base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3" pitchFamily="18" charset="2"/>
              <a:buChar char=""/>
              <a:defRPr kumimoji="1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7688" indent="-273050" algn="l" rtl="0" fontAlgn="base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6000"/>
              <a:buFont typeface="Wingdings 3" pitchFamily="18" charset="2"/>
              <a:buChar char=""/>
              <a:defRPr kumimoji="1" sz="23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22325" indent="-228600" algn="l" rtl="0" fontAlgn="base">
              <a:spcBef>
                <a:spcPts val="500"/>
              </a:spcBef>
              <a:spcAft>
                <a:spcPct val="0"/>
              </a:spcAft>
              <a:buClr>
                <a:srgbClr val="BCBCBC"/>
              </a:buClr>
              <a:buSzPct val="76000"/>
              <a:buFont typeface="Wingdings 3" pitchFamily="18" charset="2"/>
              <a:buChar char="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6963" indent="-228600" algn="l" rtl="0" fontAlgn="base">
              <a:spcBef>
                <a:spcPts val="400"/>
              </a:spcBef>
              <a:spcAft>
                <a:spcPct val="0"/>
              </a:spcAft>
              <a:buClr>
                <a:srgbClr val="8BA2B4"/>
              </a:buClr>
              <a:buSzPct val="70000"/>
              <a:buFont typeface="Wingdings" pitchFamily="2" charset="2"/>
              <a:buChar char="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fontAlgn="base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45920" indent="-182880" algn="l" rtl="0" eaLnBrk="1" latinLnBrk="0" hangingPunct="1">
              <a:spcBef>
                <a:spcPts val="300"/>
              </a:spcBef>
              <a:buClr>
                <a:srgbClr val="9FB8CD">
                  <a:shade val="75000"/>
                </a:srgbClr>
              </a:buClr>
              <a:buSzPct val="75000"/>
              <a:buFont typeface="Wingdings 3"/>
              <a:buChar char=""/>
              <a:defRPr kumimoji="1" lang="en-US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rgbClr val="727CA3">
                  <a:shade val="75000"/>
                </a:srgbClr>
              </a:buClr>
              <a:buSzPct val="75000"/>
              <a:buFont typeface="Wingdings 3"/>
              <a:buChar char=""/>
              <a:defRPr kumimoji="1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11680" indent="-182880" algn="l" rtl="0" eaLnBrk="1" latinLnBrk="0" hangingPunct="1">
              <a:spcBef>
                <a:spcPts val="300"/>
              </a:spcBef>
              <a:buClr>
                <a:prstClr val="white">
                  <a:shade val="50000"/>
                </a:prstClr>
              </a:buClr>
              <a:buSzPct val="75000"/>
              <a:buFont typeface="Wingdings 3"/>
              <a:buChar char=""/>
              <a:defRPr kumimoji="1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94560" indent="-182880" algn="l" rtl="0" eaLnBrk="1" latinLnBrk="0" hangingPunct="1">
              <a:spcBef>
                <a:spcPts val="300"/>
              </a:spcBef>
              <a:buClr>
                <a:srgbClr val="9FB8CD"/>
              </a:buClr>
              <a:buSzPct val="75000"/>
              <a:buFont typeface="Wingdings 3"/>
              <a:buChar char=""/>
              <a:defRPr kumimoji="1"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0" indent="-274320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ja-JP" altLang="en-US" dirty="0" smtClean="0"/>
              <a:t>全国の新規農業就農者（</a:t>
            </a:r>
            <a:r>
              <a:rPr lang="en-US" altLang="ja-JP" dirty="0" smtClean="0"/>
              <a:t>40</a:t>
            </a:r>
            <a:r>
              <a:rPr lang="ja-JP" altLang="en-US" dirty="0" smtClean="0"/>
              <a:t>歳未満・非農家出身）</a:t>
            </a:r>
            <a:endParaRPr lang="en-US" altLang="ja-JP" dirty="0" smtClean="0"/>
          </a:p>
          <a:p>
            <a:pPr marL="274638" lvl="1" indent="0" fontAlgn="auto">
              <a:spcAft>
                <a:spcPts val="0"/>
              </a:spcAft>
              <a:buNone/>
              <a:defRPr/>
            </a:pPr>
            <a:endParaRPr lang="en-US" altLang="ja-JP" dirty="0" smtClean="0"/>
          </a:p>
        </p:txBody>
      </p: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0860" y="1844824"/>
            <a:ext cx="6502968" cy="44330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円/楕円 14"/>
          <p:cNvSpPr/>
          <p:nvPr/>
        </p:nvSpPr>
        <p:spPr>
          <a:xfrm>
            <a:off x="5536021" y="2485827"/>
            <a:ext cx="1512168" cy="1424446"/>
          </a:xfrm>
          <a:prstGeom prst="ellipse">
            <a:avLst/>
          </a:pr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rgbClr val="FF0000"/>
              </a:solidFill>
            </a:endParaRPr>
          </a:p>
        </p:txBody>
      </p:sp>
      <p:sp>
        <p:nvSpPr>
          <p:cNvPr id="16" name="角丸四角形 15"/>
          <p:cNvSpPr/>
          <p:nvPr/>
        </p:nvSpPr>
        <p:spPr>
          <a:xfrm>
            <a:off x="1475656" y="3818458"/>
            <a:ext cx="4278932" cy="1140569"/>
          </a:xfrm>
          <a:prstGeom prst="round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400" dirty="0" smtClean="0"/>
              <a:t>若干減少傾向がみられるが</a:t>
            </a:r>
            <a:endParaRPr lang="en-US" altLang="ja-JP" sz="2400" dirty="0" smtClean="0"/>
          </a:p>
          <a:p>
            <a:pPr algn="ctr"/>
            <a:r>
              <a:rPr lang="ja-JP" altLang="en-US" sz="2400" dirty="0" smtClean="0"/>
              <a:t>まだ</a:t>
            </a:r>
            <a:r>
              <a:rPr lang="ja-JP" altLang="en-US" sz="2400" dirty="0"/>
              <a:t>まだ</a:t>
            </a:r>
            <a:r>
              <a:rPr lang="ja-JP" altLang="en-US" sz="2400" dirty="0" smtClean="0"/>
              <a:t>ニーズ</a:t>
            </a:r>
            <a:r>
              <a:rPr lang="ja-JP" altLang="en-US" sz="2400" dirty="0"/>
              <a:t>がある</a:t>
            </a:r>
            <a:endParaRPr lang="en-US" altLang="ja-JP" sz="2400" dirty="0" smtClean="0"/>
          </a:p>
        </p:txBody>
      </p:sp>
    </p:spTree>
    <p:extLst>
      <p:ext uri="{BB962C8B-B14F-4D97-AF65-F5344CB8AC3E}">
        <p14:creationId xmlns:p14="http://schemas.microsoft.com/office/powerpoint/2010/main" val="1066850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コンテンツ プレースホルダー 2"/>
          <p:cNvSpPr txBox="1">
            <a:spLocks/>
          </p:cNvSpPr>
          <p:nvPr/>
        </p:nvSpPr>
        <p:spPr bwMode="auto">
          <a:xfrm>
            <a:off x="467544" y="1340768"/>
            <a:ext cx="8229600" cy="493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273050" indent="-273050" algn="l" rtl="0" fontAlgn="base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3" pitchFamily="18" charset="2"/>
              <a:buChar char=""/>
              <a:defRPr kumimoji="1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7688" indent="-273050" algn="l" rtl="0" fontAlgn="base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6000"/>
              <a:buFont typeface="Wingdings 3" pitchFamily="18" charset="2"/>
              <a:buChar char=""/>
              <a:defRPr kumimoji="1" sz="23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22325" indent="-228600" algn="l" rtl="0" fontAlgn="base">
              <a:spcBef>
                <a:spcPts val="500"/>
              </a:spcBef>
              <a:spcAft>
                <a:spcPct val="0"/>
              </a:spcAft>
              <a:buClr>
                <a:srgbClr val="BCBCBC"/>
              </a:buClr>
              <a:buSzPct val="76000"/>
              <a:buFont typeface="Wingdings 3" pitchFamily="18" charset="2"/>
              <a:buChar char="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6963" indent="-228600" algn="l" rtl="0" fontAlgn="base">
              <a:spcBef>
                <a:spcPts val="400"/>
              </a:spcBef>
              <a:spcAft>
                <a:spcPct val="0"/>
              </a:spcAft>
              <a:buClr>
                <a:srgbClr val="8BA2B4"/>
              </a:buClr>
              <a:buSzPct val="70000"/>
              <a:buFont typeface="Wingdings" pitchFamily="2" charset="2"/>
              <a:buChar char="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fontAlgn="base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45920" indent="-182880" algn="l" rtl="0" eaLnBrk="1" latinLnBrk="0" hangingPunct="1">
              <a:spcBef>
                <a:spcPts val="300"/>
              </a:spcBef>
              <a:buClr>
                <a:srgbClr val="9FB8CD">
                  <a:shade val="75000"/>
                </a:srgbClr>
              </a:buClr>
              <a:buSzPct val="75000"/>
              <a:buFont typeface="Wingdings 3"/>
              <a:buChar char=""/>
              <a:defRPr kumimoji="1" lang="en-US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rgbClr val="727CA3">
                  <a:shade val="75000"/>
                </a:srgbClr>
              </a:buClr>
              <a:buSzPct val="75000"/>
              <a:buFont typeface="Wingdings 3"/>
              <a:buChar char=""/>
              <a:defRPr kumimoji="1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11680" indent="-182880" algn="l" rtl="0" eaLnBrk="1" latinLnBrk="0" hangingPunct="1">
              <a:spcBef>
                <a:spcPts val="300"/>
              </a:spcBef>
              <a:buClr>
                <a:prstClr val="white">
                  <a:shade val="50000"/>
                </a:prstClr>
              </a:buClr>
              <a:buSzPct val="75000"/>
              <a:buFont typeface="Wingdings 3"/>
              <a:buChar char=""/>
              <a:defRPr kumimoji="1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94560" indent="-182880" algn="l" rtl="0" eaLnBrk="1" latinLnBrk="0" hangingPunct="1">
              <a:spcBef>
                <a:spcPts val="300"/>
              </a:spcBef>
              <a:buClr>
                <a:srgbClr val="9FB8CD"/>
              </a:buClr>
              <a:buSzPct val="75000"/>
              <a:buFont typeface="Wingdings 3"/>
              <a:buChar char=""/>
              <a:defRPr kumimoji="1"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0" indent="-274320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ja-JP" altLang="en-US" dirty="0"/>
              <a:t>土浦市</a:t>
            </a:r>
            <a:r>
              <a:rPr lang="ja-JP" altLang="en-US" dirty="0" smtClean="0"/>
              <a:t>の農業は衰退傾向にある</a:t>
            </a:r>
            <a:endParaRPr lang="en-US" altLang="ja-JP" dirty="0" smtClean="0"/>
          </a:p>
          <a:p>
            <a:pPr marL="548958" lvl="1" indent="-274320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ja-JP" altLang="en-US" dirty="0"/>
              <a:t>後継者</a:t>
            </a:r>
            <a:r>
              <a:rPr lang="ja-JP" altLang="en-US" dirty="0" smtClean="0"/>
              <a:t>不足</a:t>
            </a:r>
            <a:endParaRPr lang="en-US" altLang="ja-JP" dirty="0" smtClean="0"/>
          </a:p>
          <a:p>
            <a:pPr marL="823595" lvl="2" indent="-274320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ja-JP" altLang="en-US" dirty="0" smtClean="0"/>
              <a:t>現在、</a:t>
            </a:r>
            <a:r>
              <a:rPr lang="en-US" altLang="ja-JP" dirty="0" smtClean="0"/>
              <a:t>60</a:t>
            </a:r>
            <a:r>
              <a:rPr lang="ja-JP" altLang="en-US" dirty="0" smtClean="0"/>
              <a:t>歳以下の農業従事者数は○割にしか満たない（平成</a:t>
            </a:r>
            <a:r>
              <a:rPr lang="en-US" altLang="ja-JP" dirty="0" smtClean="0"/>
              <a:t>17</a:t>
            </a:r>
            <a:r>
              <a:rPr lang="ja-JP" altLang="en-US" dirty="0" smtClean="0"/>
              <a:t>年）</a:t>
            </a:r>
            <a:endParaRPr lang="en-US" altLang="ja-JP" dirty="0" smtClean="0"/>
          </a:p>
          <a:p>
            <a:pPr marL="823595" lvl="2" indent="-274320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ja-JP" altLang="en-US" dirty="0" smtClean="0"/>
              <a:t>平成</a:t>
            </a:r>
            <a:r>
              <a:rPr lang="en-US" altLang="ja-JP" dirty="0" smtClean="0"/>
              <a:t>42</a:t>
            </a:r>
            <a:r>
              <a:rPr lang="ja-JP" altLang="en-US" dirty="0" smtClean="0"/>
              <a:t>年には</a:t>
            </a:r>
            <a:r>
              <a:rPr lang="en-US" altLang="ja-JP" dirty="0"/>
              <a:t>6</a:t>
            </a:r>
            <a:r>
              <a:rPr lang="en-US" altLang="ja-JP" dirty="0" smtClean="0"/>
              <a:t>0</a:t>
            </a:r>
            <a:r>
              <a:rPr lang="ja-JP" altLang="en-US" dirty="0" smtClean="0"/>
              <a:t>歳以下の割合が○割に</a:t>
            </a:r>
            <a:endParaRPr lang="en-US" altLang="ja-JP" dirty="0" smtClean="0"/>
          </a:p>
          <a:p>
            <a:pPr marL="823595" lvl="2" indent="-274320" fontAlgn="auto">
              <a:spcAft>
                <a:spcPts val="0"/>
              </a:spcAft>
              <a:buFont typeface="Wingdings 3"/>
              <a:buChar char=""/>
              <a:defRPr/>
            </a:pPr>
            <a:endParaRPr lang="en-US" altLang="ja-JP" dirty="0" smtClean="0"/>
          </a:p>
          <a:p>
            <a:pPr marL="548958" lvl="1" indent="-274320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ja-JP" altLang="en-US" dirty="0"/>
              <a:t>農業収入の</a:t>
            </a:r>
            <a:r>
              <a:rPr lang="ja-JP" altLang="en-US" dirty="0" smtClean="0"/>
              <a:t>低迷</a:t>
            </a:r>
            <a:endParaRPr lang="en-US" altLang="ja-JP" dirty="0" smtClean="0"/>
          </a:p>
          <a:p>
            <a:pPr marL="823595" lvl="2" indent="-274320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ja-JP" altLang="en-US" dirty="0" smtClean="0"/>
              <a:t>農業従事者の平均所得：</a:t>
            </a:r>
            <a:r>
              <a:rPr lang="en-US" altLang="ja-JP" dirty="0" smtClean="0">
                <a:solidFill>
                  <a:srgbClr val="FF0000"/>
                </a:solidFill>
              </a:rPr>
              <a:t>457</a:t>
            </a:r>
            <a:r>
              <a:rPr lang="ja-JP" altLang="en-US" dirty="0">
                <a:solidFill>
                  <a:srgbClr val="FF0000"/>
                </a:solidFill>
              </a:rPr>
              <a:t>万</a:t>
            </a:r>
            <a:r>
              <a:rPr lang="ja-JP" altLang="en-US" dirty="0" smtClean="0">
                <a:solidFill>
                  <a:srgbClr val="FF0000"/>
                </a:solidFill>
              </a:rPr>
              <a:t>円</a:t>
            </a:r>
            <a:endParaRPr lang="en-US" altLang="ja-JP" dirty="0" smtClean="0">
              <a:solidFill>
                <a:srgbClr val="FF0000"/>
              </a:solidFill>
            </a:endParaRPr>
          </a:p>
          <a:p>
            <a:pPr marL="549275" lvl="2" indent="0" fontAlgn="auto">
              <a:spcAft>
                <a:spcPts val="0"/>
              </a:spcAft>
              <a:buNone/>
              <a:defRPr/>
            </a:pPr>
            <a:r>
              <a:rPr lang="ja-JP" altLang="en-US" dirty="0" smtClean="0"/>
              <a:t>    民間給与所得者の平均所得：</a:t>
            </a:r>
            <a:r>
              <a:rPr lang="en-US" altLang="ja-JP" dirty="0" smtClean="0">
                <a:solidFill>
                  <a:srgbClr val="FF0000"/>
                </a:solidFill>
              </a:rPr>
              <a:t>405</a:t>
            </a:r>
            <a:r>
              <a:rPr lang="ja-JP" altLang="en-US" dirty="0">
                <a:solidFill>
                  <a:srgbClr val="FF0000"/>
                </a:solidFill>
              </a:rPr>
              <a:t>万円</a:t>
            </a:r>
            <a:endParaRPr lang="en-US" altLang="ja-JP" dirty="0" smtClean="0">
              <a:solidFill>
                <a:srgbClr val="FF0000"/>
              </a:solidFill>
            </a:endParaRPr>
          </a:p>
          <a:p>
            <a:pPr marL="823595" lvl="2" indent="-274320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ja-JP" altLang="en-US" dirty="0" smtClean="0"/>
              <a:t>純粋な農業収入は</a:t>
            </a:r>
            <a:r>
              <a:rPr lang="en-US" altLang="ja-JP" dirty="0" smtClean="0">
                <a:solidFill>
                  <a:srgbClr val="FF0000"/>
                </a:solidFill>
              </a:rPr>
              <a:t>105</a:t>
            </a:r>
            <a:r>
              <a:rPr lang="ja-JP" altLang="en-US" dirty="0" smtClean="0">
                <a:solidFill>
                  <a:srgbClr val="FF0000"/>
                </a:solidFill>
              </a:rPr>
              <a:t>万円</a:t>
            </a:r>
            <a:r>
              <a:rPr lang="ja-JP" altLang="en-US" dirty="0" smtClean="0"/>
              <a:t>程度にとどまる</a:t>
            </a:r>
            <a:endParaRPr lang="en-US" altLang="ja-JP" dirty="0"/>
          </a:p>
          <a:p>
            <a:pPr marL="549275" lvl="2" indent="0" fontAlgn="auto">
              <a:spcAft>
                <a:spcPts val="0"/>
              </a:spcAft>
              <a:buNone/>
              <a:defRPr/>
            </a:pPr>
            <a:endParaRPr lang="en-US" altLang="ja-JP" dirty="0"/>
          </a:p>
          <a:p>
            <a:pPr marL="548958" lvl="1" indent="-274320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ja-JP" altLang="en-US" dirty="0" smtClean="0"/>
              <a:t>耕作</a:t>
            </a:r>
            <a:r>
              <a:rPr lang="ja-JP" altLang="en-US" dirty="0"/>
              <a:t>放棄地</a:t>
            </a:r>
            <a:r>
              <a:rPr lang="ja-JP" altLang="en-US" dirty="0" smtClean="0"/>
              <a:t>の増加</a:t>
            </a:r>
            <a:endParaRPr lang="en-US" altLang="ja-JP" dirty="0" smtClean="0"/>
          </a:p>
          <a:p>
            <a:pPr marL="823595" lvl="2" indent="-274320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ja-JP" altLang="en-US" dirty="0" smtClean="0"/>
              <a:t>（耕作放棄地のデータより加筆）</a:t>
            </a:r>
            <a:endParaRPr lang="en-US" altLang="ja-JP" dirty="0" smtClean="0"/>
          </a:p>
          <a:p>
            <a:pPr marL="274638" lvl="1" indent="0" fontAlgn="auto">
              <a:spcAft>
                <a:spcPts val="0"/>
              </a:spcAft>
              <a:buNone/>
              <a:defRPr/>
            </a:pPr>
            <a:endParaRPr lang="en-US" altLang="ja-JP" dirty="0" smtClean="0"/>
          </a:p>
        </p:txBody>
      </p:sp>
      <p:sp>
        <p:nvSpPr>
          <p:cNvPr id="43009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④</a:t>
            </a:r>
            <a:r>
              <a:rPr lang="ja-JP" altLang="en-US" dirty="0" smtClean="0"/>
              <a:t>農業</a:t>
            </a:r>
            <a:r>
              <a:rPr lang="ja-JP" altLang="en-US" dirty="0"/>
              <a:t>塾</a:t>
            </a:r>
            <a:r>
              <a:rPr lang="ja-JP" altLang="en-US" dirty="0" smtClean="0"/>
              <a:t>（背景）</a:t>
            </a:r>
          </a:p>
        </p:txBody>
      </p:sp>
      <p:sp>
        <p:nvSpPr>
          <p:cNvPr id="43014" name="スライド番号プレースホルダー 6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15AC07B-BA7E-4650-A729-3A79A04D2B40}" type="slidenum">
              <a:rPr lang="ja-JP" altLang="en-US">
                <a:solidFill>
                  <a:srgbClr val="464653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43</a:t>
            </a:fld>
            <a:endParaRPr lang="en-US" altLang="ja-JP" dirty="0">
              <a:solidFill>
                <a:srgbClr val="464653"/>
              </a:solidFill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3707904" y="6397255"/>
            <a:ext cx="5168403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1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将来都市像　地区別基本構想</a:t>
            </a:r>
            <a:r>
              <a:rPr lang="ja-JP" altLang="en-US" sz="1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Gill Sans MT"/>
                <a:ea typeface="ＭＳ Ｐゴシック"/>
              </a:rPr>
              <a:t>　重点整備計画</a:t>
            </a:r>
            <a:r>
              <a:rPr lang="ja-JP" altLang="en-US" sz="14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</a:t>
            </a:r>
            <a:r>
              <a:rPr lang="ja-JP" altLang="en-US" sz="1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今後の調査方針</a:t>
            </a:r>
            <a:endParaRPr lang="ja-JP" altLang="en-US" sz="14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Gill Sans MT"/>
              <a:ea typeface="ＭＳ Ｐゴシック"/>
            </a:endParaRPr>
          </a:p>
        </p:txBody>
      </p:sp>
      <p:sp>
        <p:nvSpPr>
          <p:cNvPr id="26" name="タイトル 1"/>
          <p:cNvSpPr txBox="1">
            <a:spLocks/>
          </p:cNvSpPr>
          <p:nvPr/>
        </p:nvSpPr>
        <p:spPr bwMode="auto">
          <a:xfrm>
            <a:off x="539552" y="-11845"/>
            <a:ext cx="3664024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kumimoji="1" sz="3200" kern="1200">
                <a:solidFill>
                  <a:schemeClr val="tx2"/>
                </a:solidFill>
                <a:latin typeface="+mj-lt"/>
                <a:ea typeface="+mj-ea"/>
                <a:cs typeface="HG明朝E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9pPr>
          </a:lstStyle>
          <a:p>
            <a:r>
              <a:rPr lang="ja-JP" altLang="en-US" sz="1800" dirty="0" smtClean="0">
                <a:solidFill>
                  <a:srgbClr val="CBBCF6"/>
                </a:solidFill>
              </a:rPr>
              <a:t>霞ヶ浦・新治エリア</a:t>
            </a:r>
            <a:endParaRPr lang="ja-JP" altLang="en-US" sz="1800" dirty="0">
              <a:solidFill>
                <a:srgbClr val="CBBCF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2181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コンテンツ プレースホルダー 2"/>
          <p:cNvSpPr txBox="1">
            <a:spLocks/>
          </p:cNvSpPr>
          <p:nvPr/>
        </p:nvSpPr>
        <p:spPr bwMode="auto">
          <a:xfrm>
            <a:off x="467544" y="1340768"/>
            <a:ext cx="8229600" cy="493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273050" indent="-273050" algn="l" rtl="0" fontAlgn="base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3" pitchFamily="18" charset="2"/>
              <a:buChar char=""/>
              <a:defRPr kumimoji="1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7688" indent="-273050" algn="l" rtl="0" fontAlgn="base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6000"/>
              <a:buFont typeface="Wingdings 3" pitchFamily="18" charset="2"/>
              <a:buChar char=""/>
              <a:defRPr kumimoji="1" sz="23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22325" indent="-228600" algn="l" rtl="0" fontAlgn="base">
              <a:spcBef>
                <a:spcPts val="500"/>
              </a:spcBef>
              <a:spcAft>
                <a:spcPct val="0"/>
              </a:spcAft>
              <a:buClr>
                <a:srgbClr val="BCBCBC"/>
              </a:buClr>
              <a:buSzPct val="76000"/>
              <a:buFont typeface="Wingdings 3" pitchFamily="18" charset="2"/>
              <a:buChar char="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6963" indent="-228600" algn="l" rtl="0" fontAlgn="base">
              <a:spcBef>
                <a:spcPts val="400"/>
              </a:spcBef>
              <a:spcAft>
                <a:spcPct val="0"/>
              </a:spcAft>
              <a:buClr>
                <a:srgbClr val="8BA2B4"/>
              </a:buClr>
              <a:buSzPct val="70000"/>
              <a:buFont typeface="Wingdings" pitchFamily="2" charset="2"/>
              <a:buChar char="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fontAlgn="base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45920" indent="-182880" algn="l" rtl="0" eaLnBrk="1" latinLnBrk="0" hangingPunct="1">
              <a:spcBef>
                <a:spcPts val="300"/>
              </a:spcBef>
              <a:buClr>
                <a:srgbClr val="9FB8CD">
                  <a:shade val="75000"/>
                </a:srgbClr>
              </a:buClr>
              <a:buSzPct val="75000"/>
              <a:buFont typeface="Wingdings 3"/>
              <a:buChar char=""/>
              <a:defRPr kumimoji="1" lang="en-US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rgbClr val="727CA3">
                  <a:shade val="75000"/>
                </a:srgbClr>
              </a:buClr>
              <a:buSzPct val="75000"/>
              <a:buFont typeface="Wingdings 3"/>
              <a:buChar char=""/>
              <a:defRPr kumimoji="1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11680" indent="-182880" algn="l" rtl="0" eaLnBrk="1" latinLnBrk="0" hangingPunct="1">
              <a:spcBef>
                <a:spcPts val="300"/>
              </a:spcBef>
              <a:buClr>
                <a:prstClr val="white">
                  <a:shade val="50000"/>
                </a:prstClr>
              </a:buClr>
              <a:buSzPct val="75000"/>
              <a:buFont typeface="Wingdings 3"/>
              <a:buChar char=""/>
              <a:defRPr kumimoji="1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94560" indent="-182880" algn="l" rtl="0" eaLnBrk="1" latinLnBrk="0" hangingPunct="1">
              <a:spcBef>
                <a:spcPts val="300"/>
              </a:spcBef>
              <a:buClr>
                <a:srgbClr val="9FB8CD"/>
              </a:buClr>
              <a:buSzPct val="75000"/>
              <a:buFont typeface="Wingdings 3"/>
              <a:buChar char=""/>
              <a:defRPr kumimoji="1"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0" indent="-274320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ja-JP" altLang="en-US" dirty="0"/>
              <a:t>農業収入</a:t>
            </a:r>
            <a:r>
              <a:rPr lang="ja-JP" altLang="en-US" dirty="0" smtClean="0"/>
              <a:t>の</a:t>
            </a:r>
            <a:r>
              <a:rPr lang="ja-JP" altLang="en-US" dirty="0"/>
              <a:t>低迷</a:t>
            </a:r>
            <a:endParaRPr lang="en-US" altLang="ja-JP" dirty="0" smtClean="0"/>
          </a:p>
          <a:p>
            <a:pPr marL="274638" lvl="1" indent="0" fontAlgn="auto">
              <a:spcAft>
                <a:spcPts val="0"/>
              </a:spcAft>
              <a:buNone/>
              <a:defRPr/>
            </a:pPr>
            <a:endParaRPr lang="en-US" altLang="ja-JP" dirty="0" smtClean="0"/>
          </a:p>
        </p:txBody>
      </p:sp>
      <p:sp>
        <p:nvSpPr>
          <p:cNvPr id="43009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④</a:t>
            </a:r>
            <a:r>
              <a:rPr lang="ja-JP" altLang="en-US" dirty="0" smtClean="0"/>
              <a:t>農業</a:t>
            </a:r>
            <a:r>
              <a:rPr lang="ja-JP" altLang="en-US" dirty="0"/>
              <a:t>塾</a:t>
            </a:r>
            <a:r>
              <a:rPr lang="ja-JP" altLang="en-US" dirty="0" smtClean="0"/>
              <a:t>（背景）</a:t>
            </a:r>
          </a:p>
        </p:txBody>
      </p:sp>
      <p:sp>
        <p:nvSpPr>
          <p:cNvPr id="43014" name="スライド番号プレースホルダー 6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15AC07B-BA7E-4650-A729-3A79A04D2B40}" type="slidenum">
              <a:rPr lang="ja-JP" altLang="en-US">
                <a:solidFill>
                  <a:srgbClr val="464653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44</a:t>
            </a:fld>
            <a:endParaRPr lang="en-US" altLang="ja-JP" dirty="0">
              <a:solidFill>
                <a:srgbClr val="464653"/>
              </a:solidFill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3707904" y="6397255"/>
            <a:ext cx="5168403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1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将来都市像　地区別基本構想</a:t>
            </a:r>
            <a:r>
              <a:rPr lang="ja-JP" altLang="en-US" sz="1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Gill Sans MT"/>
                <a:ea typeface="ＭＳ Ｐゴシック"/>
              </a:rPr>
              <a:t>　重点整備計画</a:t>
            </a:r>
            <a:r>
              <a:rPr lang="ja-JP" altLang="en-US" sz="14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</a:t>
            </a:r>
            <a:r>
              <a:rPr lang="ja-JP" altLang="en-US" sz="1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今後の調査方針</a:t>
            </a:r>
            <a:endParaRPr lang="ja-JP" altLang="en-US" sz="14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Gill Sans MT"/>
              <a:ea typeface="ＭＳ Ｐゴシック"/>
            </a:endParaRPr>
          </a:p>
        </p:txBody>
      </p:sp>
      <p:sp>
        <p:nvSpPr>
          <p:cNvPr id="26" name="タイトル 1"/>
          <p:cNvSpPr txBox="1">
            <a:spLocks/>
          </p:cNvSpPr>
          <p:nvPr/>
        </p:nvSpPr>
        <p:spPr bwMode="auto">
          <a:xfrm>
            <a:off x="539552" y="-11845"/>
            <a:ext cx="3664024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kumimoji="1" sz="3200" kern="1200">
                <a:solidFill>
                  <a:schemeClr val="tx2"/>
                </a:solidFill>
                <a:latin typeface="+mj-lt"/>
                <a:ea typeface="+mj-ea"/>
                <a:cs typeface="HG明朝E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9pPr>
          </a:lstStyle>
          <a:p>
            <a:r>
              <a:rPr lang="ja-JP" altLang="en-US" sz="1800" dirty="0" smtClean="0">
                <a:solidFill>
                  <a:srgbClr val="CBBCF6"/>
                </a:solidFill>
              </a:rPr>
              <a:t>霞ヶ浦・新治エリア</a:t>
            </a:r>
            <a:endParaRPr lang="ja-JP" altLang="en-US" sz="1800" dirty="0">
              <a:solidFill>
                <a:srgbClr val="CBBCF6"/>
              </a:solidFill>
            </a:endParaRPr>
          </a:p>
        </p:txBody>
      </p:sp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1085" y="1769938"/>
            <a:ext cx="5985222" cy="4452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角丸四角形吹き出し 10"/>
          <p:cNvSpPr/>
          <p:nvPr/>
        </p:nvSpPr>
        <p:spPr>
          <a:xfrm>
            <a:off x="323528" y="3552227"/>
            <a:ext cx="2771800" cy="1656406"/>
          </a:xfrm>
          <a:prstGeom prst="wedgeRoundRectCallout">
            <a:avLst>
              <a:gd name="adj1" fmla="val 102895"/>
              <a:gd name="adj2" fmla="val 29563"/>
              <a:gd name="adj3" fmla="val 16667"/>
            </a:avLst>
          </a:prstGeom>
          <a:solidFill>
            <a:srgbClr val="FF7C80"/>
          </a:solidFill>
          <a:ln>
            <a:solidFill>
              <a:srgbClr val="FF7C80"/>
            </a:solidFill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 smtClean="0">
                <a:solidFill>
                  <a:schemeClr val="bg1"/>
                </a:solidFill>
              </a:rPr>
              <a:t>純粋な</a:t>
            </a:r>
            <a:r>
              <a:rPr lang="ja-JP" altLang="en-US" sz="2400" dirty="0">
                <a:solidFill>
                  <a:schemeClr val="bg1"/>
                </a:solidFill>
              </a:rPr>
              <a:t>農業収入</a:t>
            </a:r>
            <a:r>
              <a:rPr lang="ja-JP" altLang="en-US" sz="2400" dirty="0" smtClean="0">
                <a:solidFill>
                  <a:schemeClr val="bg1"/>
                </a:solidFill>
              </a:rPr>
              <a:t>は</a:t>
            </a:r>
            <a:endParaRPr lang="en-US" altLang="ja-JP" sz="2400" dirty="0" smtClean="0">
              <a:solidFill>
                <a:schemeClr val="bg1"/>
              </a:solidFill>
            </a:endParaRPr>
          </a:p>
          <a:p>
            <a:pPr algn="ctr"/>
            <a:r>
              <a:rPr kumimoji="1" lang="en-US" altLang="ja-JP" sz="2400" dirty="0" smtClean="0">
                <a:solidFill>
                  <a:schemeClr val="bg1"/>
                </a:solidFill>
              </a:rPr>
              <a:t>105</a:t>
            </a:r>
            <a:r>
              <a:rPr kumimoji="1" lang="ja-JP" altLang="en-US" sz="2400" dirty="0" smtClean="0">
                <a:solidFill>
                  <a:schemeClr val="bg1"/>
                </a:solidFill>
              </a:rPr>
              <a:t>万円程度に</a:t>
            </a:r>
            <a:endParaRPr kumimoji="1" lang="en-US" altLang="ja-JP" sz="2400" dirty="0" smtClean="0">
              <a:solidFill>
                <a:schemeClr val="bg1"/>
              </a:solidFill>
            </a:endParaRPr>
          </a:p>
          <a:p>
            <a:pPr algn="ctr"/>
            <a:r>
              <a:rPr kumimoji="1" lang="ja-JP" altLang="en-US" sz="2400" dirty="0" smtClean="0">
                <a:solidFill>
                  <a:schemeClr val="bg1"/>
                </a:solidFill>
              </a:rPr>
              <a:t>とどまる</a:t>
            </a:r>
            <a:r>
              <a:rPr kumimoji="1" lang="en-US" altLang="ja-JP" sz="2400" dirty="0" smtClean="0">
                <a:solidFill>
                  <a:schemeClr val="bg1"/>
                </a:solidFill>
              </a:rPr>
              <a:t>…</a:t>
            </a:r>
            <a:endParaRPr kumimoji="1" lang="ja-JP" alt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2282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コンテンツ プレースホルダー 2"/>
          <p:cNvSpPr txBox="1">
            <a:spLocks/>
          </p:cNvSpPr>
          <p:nvPr/>
        </p:nvSpPr>
        <p:spPr bwMode="auto">
          <a:xfrm>
            <a:off x="467544" y="1340768"/>
            <a:ext cx="8229600" cy="493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273050" indent="-273050" algn="l" rtl="0" fontAlgn="base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3" pitchFamily="18" charset="2"/>
              <a:buChar char=""/>
              <a:defRPr kumimoji="1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7688" indent="-273050" algn="l" rtl="0" fontAlgn="base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6000"/>
              <a:buFont typeface="Wingdings 3" pitchFamily="18" charset="2"/>
              <a:buChar char=""/>
              <a:defRPr kumimoji="1" sz="23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22325" indent="-228600" algn="l" rtl="0" fontAlgn="base">
              <a:spcBef>
                <a:spcPts val="500"/>
              </a:spcBef>
              <a:spcAft>
                <a:spcPct val="0"/>
              </a:spcAft>
              <a:buClr>
                <a:srgbClr val="BCBCBC"/>
              </a:buClr>
              <a:buSzPct val="76000"/>
              <a:buFont typeface="Wingdings 3" pitchFamily="18" charset="2"/>
              <a:buChar char="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6963" indent="-228600" algn="l" rtl="0" fontAlgn="base">
              <a:spcBef>
                <a:spcPts val="400"/>
              </a:spcBef>
              <a:spcAft>
                <a:spcPct val="0"/>
              </a:spcAft>
              <a:buClr>
                <a:srgbClr val="8BA2B4"/>
              </a:buClr>
              <a:buSzPct val="70000"/>
              <a:buFont typeface="Wingdings" pitchFamily="2" charset="2"/>
              <a:buChar char="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fontAlgn="base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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45920" indent="-182880" algn="l" rtl="0" eaLnBrk="1" latinLnBrk="0" hangingPunct="1">
              <a:spcBef>
                <a:spcPts val="300"/>
              </a:spcBef>
              <a:buClr>
                <a:srgbClr val="9FB8CD">
                  <a:shade val="75000"/>
                </a:srgbClr>
              </a:buClr>
              <a:buSzPct val="75000"/>
              <a:buFont typeface="Wingdings 3"/>
              <a:buChar char=""/>
              <a:defRPr kumimoji="1" lang="en-US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rgbClr val="727CA3">
                  <a:shade val="75000"/>
                </a:srgbClr>
              </a:buClr>
              <a:buSzPct val="75000"/>
              <a:buFont typeface="Wingdings 3"/>
              <a:buChar char=""/>
              <a:defRPr kumimoji="1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11680" indent="-182880" algn="l" rtl="0" eaLnBrk="1" latinLnBrk="0" hangingPunct="1">
              <a:spcBef>
                <a:spcPts val="300"/>
              </a:spcBef>
              <a:buClr>
                <a:prstClr val="white">
                  <a:shade val="50000"/>
                </a:prstClr>
              </a:buClr>
              <a:buSzPct val="75000"/>
              <a:buFont typeface="Wingdings 3"/>
              <a:buChar char=""/>
              <a:defRPr kumimoji="1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94560" indent="-182880" algn="l" rtl="0" eaLnBrk="1" latinLnBrk="0" hangingPunct="1">
              <a:spcBef>
                <a:spcPts val="300"/>
              </a:spcBef>
              <a:buClr>
                <a:srgbClr val="9FB8CD"/>
              </a:buClr>
              <a:buSzPct val="75000"/>
              <a:buFont typeface="Wingdings 3"/>
              <a:buChar char=""/>
              <a:defRPr kumimoji="1"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0" indent="-274320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ja-JP" altLang="en-US" dirty="0"/>
              <a:t>農業</a:t>
            </a:r>
            <a:r>
              <a:rPr lang="ja-JP" altLang="en-US" dirty="0" smtClean="0"/>
              <a:t>の法人化</a:t>
            </a:r>
            <a:endParaRPr lang="en-US" altLang="ja-JP" dirty="0" smtClean="0"/>
          </a:p>
          <a:p>
            <a:pPr marL="548958" lvl="1" indent="-274320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ja-JP" altLang="en-US" dirty="0"/>
              <a:t>農業</a:t>
            </a:r>
            <a:r>
              <a:rPr lang="ja-JP" altLang="en-US" dirty="0" smtClean="0"/>
              <a:t>を大規模化し、個人経営から法人経営に切り替える</a:t>
            </a:r>
            <a:endParaRPr lang="en-US" altLang="ja-JP" dirty="0" smtClean="0"/>
          </a:p>
          <a:p>
            <a:pPr marL="548958" lvl="1" indent="-274320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ja-JP" altLang="en-US" dirty="0"/>
              <a:t>農林</a:t>
            </a:r>
            <a:r>
              <a:rPr lang="ja-JP" altLang="en-US" dirty="0" smtClean="0"/>
              <a:t>水産省も奨励</a:t>
            </a:r>
            <a:endParaRPr lang="en-US" altLang="ja-JP" dirty="0" smtClean="0"/>
          </a:p>
          <a:p>
            <a:pPr marL="548958" lvl="1" indent="-274320" fontAlgn="auto">
              <a:spcAft>
                <a:spcPts val="0"/>
              </a:spcAft>
              <a:buFont typeface="Wingdings 3"/>
              <a:buChar char=""/>
              <a:defRPr/>
            </a:pPr>
            <a:endParaRPr lang="en-US" altLang="ja-JP" dirty="0" smtClean="0"/>
          </a:p>
          <a:p>
            <a:pPr marL="274320" indent="-274320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ja-JP" altLang="en-US" dirty="0"/>
              <a:t>法人化</a:t>
            </a:r>
            <a:r>
              <a:rPr lang="ja-JP" altLang="en-US" dirty="0" smtClean="0"/>
              <a:t>するメリット</a:t>
            </a:r>
            <a:endParaRPr lang="en-US" altLang="ja-JP" dirty="0"/>
          </a:p>
          <a:p>
            <a:pPr marL="548958" lvl="1" indent="-274320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ja-JP" altLang="en-US" dirty="0" smtClean="0"/>
              <a:t>幅広い人材・有能な後継者の確保</a:t>
            </a:r>
            <a:endParaRPr lang="en-US" altLang="ja-JP" dirty="0" smtClean="0"/>
          </a:p>
          <a:p>
            <a:pPr marL="548958" lvl="1" indent="-274320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ja-JP" altLang="en-US" dirty="0"/>
              <a:t>家計</a:t>
            </a:r>
            <a:r>
              <a:rPr lang="ja-JP" altLang="en-US" dirty="0" smtClean="0"/>
              <a:t>と</a:t>
            </a:r>
            <a:r>
              <a:rPr lang="ja-JP" altLang="en-US" dirty="0"/>
              <a:t>経営</a:t>
            </a:r>
            <a:r>
              <a:rPr lang="ja-JP" altLang="en-US" dirty="0" smtClean="0"/>
              <a:t>が分離されることで、収入が安定（？）</a:t>
            </a:r>
            <a:endParaRPr lang="en-US" altLang="ja-JP" dirty="0" smtClean="0"/>
          </a:p>
          <a:p>
            <a:pPr marL="548958" lvl="1" indent="-274320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ja-JP" altLang="en-US" dirty="0"/>
              <a:t>耕作</a:t>
            </a:r>
            <a:r>
              <a:rPr lang="ja-JP" altLang="en-US" dirty="0" smtClean="0"/>
              <a:t>放棄地の有効活用</a:t>
            </a:r>
            <a:endParaRPr lang="en-US" altLang="ja-JP" dirty="0" smtClean="0"/>
          </a:p>
          <a:p>
            <a:pPr marL="548958" lvl="1" indent="-274320" fontAlgn="auto">
              <a:spcAft>
                <a:spcPts val="0"/>
              </a:spcAft>
              <a:buFont typeface="Wingdings 3"/>
              <a:buChar char=""/>
              <a:defRPr/>
            </a:pPr>
            <a:endParaRPr lang="en-US" altLang="ja-JP" dirty="0" smtClean="0"/>
          </a:p>
        </p:txBody>
      </p:sp>
      <p:sp>
        <p:nvSpPr>
          <p:cNvPr id="43009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法人化について</a:t>
            </a:r>
            <a:endParaRPr lang="ja-JP" altLang="en-US" dirty="0" smtClean="0"/>
          </a:p>
        </p:txBody>
      </p:sp>
      <p:sp>
        <p:nvSpPr>
          <p:cNvPr id="43014" name="スライド番号プレースホルダー 6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15AC07B-BA7E-4650-A729-3A79A04D2B40}" type="slidenum">
              <a:rPr lang="ja-JP" altLang="en-US">
                <a:solidFill>
                  <a:srgbClr val="464653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45</a:t>
            </a:fld>
            <a:endParaRPr lang="en-US" altLang="ja-JP" dirty="0">
              <a:solidFill>
                <a:srgbClr val="464653"/>
              </a:solidFill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3707904" y="6397255"/>
            <a:ext cx="5168403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1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将来都市像　地区別基本構想</a:t>
            </a:r>
            <a:r>
              <a:rPr lang="ja-JP" altLang="en-US" sz="1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Gill Sans MT"/>
                <a:ea typeface="ＭＳ Ｐゴシック"/>
              </a:rPr>
              <a:t>　重点整備計画</a:t>
            </a:r>
            <a:r>
              <a:rPr lang="ja-JP" altLang="en-US" sz="14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</a:t>
            </a:r>
            <a:r>
              <a:rPr lang="ja-JP" altLang="en-US" sz="1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今後の調査方針</a:t>
            </a:r>
            <a:endParaRPr lang="ja-JP" altLang="en-US" sz="14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Gill Sans MT"/>
              <a:ea typeface="ＭＳ Ｐゴシック"/>
            </a:endParaRPr>
          </a:p>
        </p:txBody>
      </p:sp>
      <p:sp>
        <p:nvSpPr>
          <p:cNvPr id="26" name="タイトル 1"/>
          <p:cNvSpPr txBox="1">
            <a:spLocks/>
          </p:cNvSpPr>
          <p:nvPr/>
        </p:nvSpPr>
        <p:spPr bwMode="auto">
          <a:xfrm>
            <a:off x="539552" y="-11845"/>
            <a:ext cx="3664024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kumimoji="1" sz="3200" kern="1200">
                <a:solidFill>
                  <a:schemeClr val="tx2"/>
                </a:solidFill>
                <a:latin typeface="+mj-lt"/>
                <a:ea typeface="+mj-ea"/>
                <a:cs typeface="HG明朝E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9pPr>
          </a:lstStyle>
          <a:p>
            <a:r>
              <a:rPr lang="ja-JP" altLang="en-US" sz="1800" dirty="0" smtClean="0">
                <a:solidFill>
                  <a:srgbClr val="CBBCF6"/>
                </a:solidFill>
              </a:rPr>
              <a:t>霞ヶ浦・新治エリア</a:t>
            </a:r>
            <a:endParaRPr lang="ja-JP" altLang="en-US" sz="1800" dirty="0">
              <a:solidFill>
                <a:srgbClr val="CBBCF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9933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 smtClean="0"/>
              <a:t>④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quarter" idx="1"/>
          </p:nvPr>
        </p:nvSpPr>
        <p:spPr>
          <a:xfrm>
            <a:off x="590872" y="1219200"/>
            <a:ext cx="8229600" cy="4937125"/>
          </a:xfrm>
        </p:spPr>
        <p:txBody>
          <a:bodyPr>
            <a:normAutofit/>
          </a:bodyPr>
          <a:lstStyle/>
          <a:p>
            <a:pPr marL="274320" indent="-274320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ja-JP" altLang="en-US" dirty="0" smtClean="0"/>
              <a:t>土浦市の農業は衰退の一途をたどっている</a:t>
            </a:r>
            <a:endParaRPr lang="en-US" altLang="ja-JP" dirty="0" smtClean="0"/>
          </a:p>
          <a:p>
            <a:pPr marL="548958" lvl="1" indent="-274320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ja-JP" altLang="en-US" dirty="0" smtClean="0"/>
              <a:t>農業人口の減少</a:t>
            </a:r>
            <a:endParaRPr lang="en-US" altLang="ja-JP" dirty="0" smtClean="0"/>
          </a:p>
          <a:p>
            <a:pPr marL="548958" lvl="1" indent="-274320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ja-JP" altLang="en-US" dirty="0" smtClean="0"/>
              <a:t>後継者不足・農業の高齢化</a:t>
            </a:r>
            <a:endParaRPr lang="en-US" altLang="ja-JP" dirty="0" smtClean="0"/>
          </a:p>
          <a:p>
            <a:pPr marL="548958" lvl="1" indent="-274320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ja-JP" altLang="en-US" dirty="0" smtClean="0"/>
              <a:t>経営耕地</a:t>
            </a:r>
            <a:r>
              <a:rPr lang="ja-JP" altLang="en-US" dirty="0"/>
              <a:t>面積</a:t>
            </a:r>
            <a:r>
              <a:rPr lang="ja-JP" altLang="en-US" dirty="0" smtClean="0"/>
              <a:t>の縮小・耕作放棄地の増加傾向</a:t>
            </a:r>
            <a:endParaRPr lang="en-US" altLang="ja-JP" dirty="0"/>
          </a:p>
          <a:p>
            <a:pPr marL="274638" lvl="1" indent="0" fontAlgn="auto">
              <a:spcAft>
                <a:spcPts val="0"/>
              </a:spcAft>
              <a:buNone/>
              <a:defRPr/>
            </a:pPr>
            <a:endParaRPr lang="en-US" altLang="ja-JP" dirty="0" smtClean="0"/>
          </a:p>
          <a:p>
            <a:pPr marL="274320" indent="-274320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ja-JP" altLang="en-US" dirty="0" smtClean="0"/>
              <a:t>直売所→農作物の価格の崩壊</a:t>
            </a:r>
            <a:endParaRPr lang="en-US" altLang="ja-JP" dirty="0" smtClean="0"/>
          </a:p>
          <a:p>
            <a:pPr marL="548958" lvl="1" indent="-274320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ja-JP" altLang="en-US" dirty="0"/>
              <a:t>価格の値下げ競争が起こり、適正価格が</a:t>
            </a:r>
            <a:r>
              <a:rPr lang="ja-JP" altLang="en-US" dirty="0" smtClean="0"/>
              <a:t>守られない</a:t>
            </a:r>
            <a:endParaRPr lang="en-US" altLang="ja-JP" dirty="0"/>
          </a:p>
        </p:txBody>
      </p:sp>
      <p:sp>
        <p:nvSpPr>
          <p:cNvPr id="43014" name="スライド番号プレースホルダー 6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15AC07B-BA7E-4650-A729-3A79A04D2B40}" type="slidenum">
              <a:rPr lang="ja-JP" altLang="en-US">
                <a:solidFill>
                  <a:srgbClr val="464653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46</a:t>
            </a:fld>
            <a:endParaRPr lang="en-US" altLang="ja-JP" dirty="0">
              <a:solidFill>
                <a:srgbClr val="464653"/>
              </a:solidFill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3707904" y="6397255"/>
            <a:ext cx="5168403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1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将来都市像　地区別基本構想</a:t>
            </a:r>
            <a:r>
              <a:rPr lang="ja-JP" altLang="en-US" sz="1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Gill Sans MT"/>
                <a:ea typeface="ＭＳ Ｐゴシック"/>
              </a:rPr>
              <a:t>　重点整備計画</a:t>
            </a:r>
            <a:r>
              <a:rPr lang="ja-JP" altLang="en-US" sz="14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</a:t>
            </a:r>
            <a:r>
              <a:rPr lang="ja-JP" altLang="en-US" sz="1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今後の調査方針</a:t>
            </a:r>
            <a:endParaRPr lang="ja-JP" altLang="en-US" sz="14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Gill Sans MT"/>
              <a:ea typeface="ＭＳ Ｐゴシック"/>
            </a:endParaRPr>
          </a:p>
        </p:txBody>
      </p:sp>
      <p:sp>
        <p:nvSpPr>
          <p:cNvPr id="6" name="タイトル 1"/>
          <p:cNvSpPr txBox="1">
            <a:spLocks/>
          </p:cNvSpPr>
          <p:nvPr/>
        </p:nvSpPr>
        <p:spPr bwMode="auto">
          <a:xfrm>
            <a:off x="539552" y="-11845"/>
            <a:ext cx="3664024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kumimoji="1" sz="3200" kern="1200">
                <a:solidFill>
                  <a:schemeClr val="tx2"/>
                </a:solidFill>
                <a:latin typeface="+mj-lt"/>
                <a:ea typeface="+mj-ea"/>
                <a:cs typeface="HG明朝E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9pPr>
          </a:lstStyle>
          <a:p>
            <a:r>
              <a:rPr lang="ja-JP" altLang="en-US" sz="1800" dirty="0" smtClean="0">
                <a:solidFill>
                  <a:srgbClr val="CBBCF6"/>
                </a:solidFill>
              </a:rPr>
              <a:t>霞ヶ浦・新治エリア</a:t>
            </a:r>
            <a:endParaRPr lang="ja-JP" altLang="en-US" sz="1800" dirty="0">
              <a:solidFill>
                <a:srgbClr val="CBBCF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2951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グラフ 1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36231415"/>
              </p:ext>
            </p:extLst>
          </p:nvPr>
        </p:nvGraphicFramePr>
        <p:xfrm>
          <a:off x="361746" y="1369374"/>
          <a:ext cx="8352928" cy="44628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6084" name="テキスト ボックス 10"/>
          <p:cNvSpPr txBox="1">
            <a:spLocks noChangeArrowheads="1"/>
          </p:cNvSpPr>
          <p:nvPr/>
        </p:nvSpPr>
        <p:spPr bwMode="auto">
          <a:xfrm>
            <a:off x="2954679" y="5877272"/>
            <a:ext cx="3167062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r>
              <a:rPr lang="ja-JP" altLang="en-US" sz="1600" dirty="0">
                <a:latin typeface="Gill Sans MT"/>
              </a:rPr>
              <a:t>図：土浦市における農家戸数の推移</a:t>
            </a:r>
          </a:p>
        </p:txBody>
      </p:sp>
      <p:sp>
        <p:nvSpPr>
          <p:cNvPr id="46086" name="タイトル 1"/>
          <p:cNvSpPr txBox="1">
            <a:spLocks/>
          </p:cNvSpPr>
          <p:nvPr/>
        </p:nvSpPr>
        <p:spPr bwMode="auto">
          <a:xfrm>
            <a:off x="2051051" y="552450"/>
            <a:ext cx="2664965" cy="6207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ja-JP" altLang="en-US" sz="3200" dirty="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rPr>
              <a:t>農家数の推移</a:t>
            </a:r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6155432" y="812800"/>
            <a:ext cx="2665040" cy="360363"/>
          </a:xfrm>
          <a:prstGeom prst="rect">
            <a:avLst/>
          </a:prstGeom>
        </p:spPr>
        <p:txBody>
          <a:bodyPr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dirty="0">
                <a:latin typeface="+mn-lt"/>
                <a:ea typeface="+mn-ea"/>
              </a:rPr>
              <a:t>出典：農林業コンサスより</a:t>
            </a:r>
          </a:p>
        </p:txBody>
      </p:sp>
      <p:sp>
        <p:nvSpPr>
          <p:cNvPr id="46088" name="スライド番号プレースホルダー 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5BF9D35-C4CB-4334-B48C-98D54B7432D2}" type="slidenum">
              <a:rPr lang="ja-JP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47</a:t>
            </a:fld>
            <a:endParaRPr lang="en-US" altLang="ja-JP"/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2771800" y="6388066"/>
            <a:ext cx="6260047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Gill Sans MT"/>
                <a:ea typeface="ＭＳ Ｐゴシック"/>
              </a:rPr>
              <a:t>現状</a:t>
            </a:r>
            <a:r>
              <a:rPr lang="ja-JP" alt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Gill Sans MT"/>
                <a:ea typeface="ＭＳ Ｐゴシック"/>
              </a:rPr>
              <a:t>分析</a:t>
            </a:r>
            <a:r>
              <a:rPr lang="ja-JP" alt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</a:t>
            </a:r>
            <a:r>
              <a:rPr lang="ja-JP" altLang="en-US" sz="20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コンセプト</a:t>
            </a:r>
            <a:r>
              <a:rPr lang="ja-JP" alt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</a:t>
            </a:r>
            <a:r>
              <a:rPr lang="ja-JP" altLang="en-US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構想</a:t>
            </a:r>
            <a:r>
              <a:rPr lang="ja-JP" alt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</a:t>
            </a:r>
            <a:r>
              <a:rPr lang="ja-JP" altLang="en-US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提案</a:t>
            </a:r>
            <a:r>
              <a:rPr lang="ja-JP" alt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・効果　</a:t>
            </a:r>
            <a:r>
              <a:rPr lang="ja-JP" altLang="en-US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都市像</a:t>
            </a:r>
            <a:r>
              <a:rPr lang="ja-JP" alt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調査方針</a:t>
            </a:r>
          </a:p>
        </p:txBody>
      </p:sp>
      <p:sp>
        <p:nvSpPr>
          <p:cNvPr id="2" name="テキスト ボックス 1"/>
          <p:cNvSpPr txBox="1"/>
          <p:nvPr/>
        </p:nvSpPr>
        <p:spPr>
          <a:xfrm>
            <a:off x="5724128" y="2132856"/>
            <a:ext cx="2376264" cy="525685"/>
          </a:xfrm>
          <a:prstGeom prst="rect">
            <a:avLst/>
          </a:prstGeom>
          <a:solidFill>
            <a:srgbClr val="E8E1FB"/>
          </a:solidFill>
          <a:ln w="38100">
            <a:solidFill>
              <a:srgbClr val="7030A0"/>
            </a:solidFill>
          </a:ln>
        </p:spPr>
        <p:txBody>
          <a:bodyPr vert="horz" wrap="square" rtlCol="0">
            <a:noAutofit/>
          </a:bodyPr>
          <a:lstStyle/>
          <a:p>
            <a:pPr algn="ctr"/>
            <a:r>
              <a:rPr lang="ja-JP" altLang="en-US" sz="2400" dirty="0"/>
              <a:t>兼業</a:t>
            </a:r>
            <a:r>
              <a:rPr lang="ja-JP" altLang="en-US" sz="2400" dirty="0" smtClean="0"/>
              <a:t>農家数減少</a:t>
            </a:r>
            <a:endParaRPr kumimoji="1" lang="ja-JP" altLang="en-US" sz="2400" dirty="0" smtClean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pPr marL="0" indent="0">
              <a:buNone/>
            </a:pPr>
            <a:endParaRPr kumimoji="1" lang="en-US" altLang="ja-JP" dirty="0" smtClean="0"/>
          </a:p>
          <a:p>
            <a:pPr marL="0" indent="0">
              <a:buNone/>
            </a:pPr>
            <a:endParaRPr kumimoji="1" lang="ja-JP" altLang="en-US" dirty="0"/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4104592" y="3717032"/>
            <a:ext cx="2627647" cy="525685"/>
          </a:xfrm>
          <a:prstGeom prst="rect">
            <a:avLst/>
          </a:prstGeom>
          <a:solidFill>
            <a:srgbClr val="FFC5C6"/>
          </a:solidFill>
          <a:ln w="38100">
            <a:solidFill>
              <a:srgbClr val="FF0000"/>
            </a:solidFill>
          </a:ln>
        </p:spPr>
        <p:txBody>
          <a:bodyPr vert="horz" wrap="square" rtlCol="0">
            <a:noAutofit/>
          </a:bodyPr>
          <a:lstStyle/>
          <a:p>
            <a:pPr algn="ctr"/>
            <a:r>
              <a:rPr lang="ja-JP" altLang="en-US" sz="2400" dirty="0"/>
              <a:t>専業</a:t>
            </a:r>
            <a:r>
              <a:rPr lang="ja-JP" altLang="en-US" sz="2400" dirty="0" smtClean="0"/>
              <a:t>農家数横ばい</a:t>
            </a:r>
            <a:endParaRPr kumimoji="1" lang="ja-JP" altLang="en-US" sz="2400" dirty="0" smtClean="0"/>
          </a:p>
        </p:txBody>
      </p:sp>
      <p:sp>
        <p:nvSpPr>
          <p:cNvPr id="46081" name="タイトル 1"/>
          <p:cNvSpPr>
            <a:spLocks noGrp="1"/>
          </p:cNvSpPr>
          <p:nvPr>
            <p:ph type="title"/>
          </p:nvPr>
        </p:nvSpPr>
        <p:spPr>
          <a:xfrm>
            <a:off x="323850" y="74613"/>
            <a:ext cx="4032126" cy="620712"/>
          </a:xfrm>
          <a:solidFill>
            <a:schemeClr val="bg1"/>
          </a:solidFill>
        </p:spPr>
        <p:txBody>
          <a:bodyPr/>
          <a:lstStyle/>
          <a:p>
            <a:r>
              <a:rPr lang="ja-JP" altLang="en-US" dirty="0" smtClean="0"/>
              <a:t>土浦市の産業　農業</a:t>
            </a:r>
          </a:p>
        </p:txBody>
      </p:sp>
    </p:spTree>
    <p:extLst>
      <p:ext uri="{BB962C8B-B14F-4D97-AF65-F5344CB8AC3E}">
        <p14:creationId xmlns:p14="http://schemas.microsoft.com/office/powerpoint/2010/main" val="13824394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7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タイトル 1"/>
          <p:cNvSpPr>
            <a:spLocks noGrp="1"/>
          </p:cNvSpPr>
          <p:nvPr>
            <p:ph type="title"/>
          </p:nvPr>
        </p:nvSpPr>
        <p:spPr>
          <a:xfrm>
            <a:off x="467544" y="188639"/>
            <a:ext cx="5266302" cy="804341"/>
          </a:xfrm>
          <a:solidFill>
            <a:schemeClr val="bg1"/>
          </a:solidFill>
        </p:spPr>
        <p:txBody>
          <a:bodyPr/>
          <a:lstStyle/>
          <a:p>
            <a:r>
              <a:rPr lang="ja-JP" altLang="en-US" dirty="0" smtClean="0"/>
              <a:t>年齢別農業従事者数の推移</a:t>
            </a:r>
          </a:p>
        </p:txBody>
      </p:sp>
      <p:sp>
        <p:nvSpPr>
          <p:cNvPr id="47106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8218488" cy="685800"/>
          </a:xfrm>
        </p:spPr>
        <p:txBody>
          <a:bodyPr/>
          <a:lstStyle/>
          <a:p>
            <a:endParaRPr lang="en-US" altLang="ja-JP" smtClean="0"/>
          </a:p>
          <a:p>
            <a:endParaRPr lang="ja-JP" altLang="en-US" smtClean="0"/>
          </a:p>
        </p:txBody>
      </p:sp>
      <p:sp>
        <p:nvSpPr>
          <p:cNvPr id="47108" name="テキスト ボックス 9"/>
          <p:cNvSpPr txBox="1">
            <a:spLocks noChangeArrowheads="1"/>
          </p:cNvSpPr>
          <p:nvPr/>
        </p:nvSpPr>
        <p:spPr bwMode="auto">
          <a:xfrm>
            <a:off x="2487645" y="5949280"/>
            <a:ext cx="4010025" cy="287338"/>
          </a:xfrm>
          <a:prstGeom prst="rect">
            <a:avLst/>
          </a:prstGeom>
          <a:solidFill>
            <a:sysClr val="window" lastClr="FFFFFF"/>
          </a:solidFill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pPr algn="ctr"/>
            <a:r>
              <a:rPr lang="ja-JP" altLang="en-US" sz="1600" dirty="0">
                <a:latin typeface="Gill Sans MT"/>
              </a:rPr>
              <a:t>図：土浦市における年齢別農業従事者数</a:t>
            </a:r>
          </a:p>
        </p:txBody>
      </p:sp>
      <p:sp>
        <p:nvSpPr>
          <p:cNvPr id="12" name="コンテンツ プレースホルダー 11"/>
          <p:cNvSpPr>
            <a:spLocks noGrp="1"/>
          </p:cNvSpPr>
          <p:nvPr>
            <p:ph sz="quarter" idx="2"/>
          </p:nvPr>
        </p:nvSpPr>
        <p:spPr/>
        <p:txBody>
          <a:bodyPr>
            <a:normAutofit/>
          </a:bodyPr>
          <a:lstStyle/>
          <a:p>
            <a:pPr marL="274320" indent="-274320" fontAlgn="auto">
              <a:spcAft>
                <a:spcPts val="0"/>
              </a:spcAft>
              <a:buFont typeface="Wingdings 3"/>
              <a:buChar char=""/>
              <a:defRPr/>
            </a:pPr>
            <a:endParaRPr lang="en-US" altLang="ja-JP" dirty="0" smtClean="0"/>
          </a:p>
          <a:p>
            <a:pPr marL="0" indent="0" fontAlgn="auto">
              <a:spcAft>
                <a:spcPts val="0"/>
              </a:spcAft>
              <a:buFont typeface="Wingdings 3"/>
              <a:buNone/>
              <a:defRPr/>
            </a:pPr>
            <a:endParaRPr lang="ja-JP" altLang="en-US" dirty="0"/>
          </a:p>
        </p:txBody>
      </p:sp>
      <p:sp>
        <p:nvSpPr>
          <p:cNvPr id="2" name="円/楕円 1"/>
          <p:cNvSpPr/>
          <p:nvPr/>
        </p:nvSpPr>
        <p:spPr>
          <a:xfrm>
            <a:off x="3539728" y="1700808"/>
            <a:ext cx="2304256" cy="1584176"/>
          </a:xfrm>
          <a:prstGeom prst="ellipse">
            <a:avLst/>
          </a:prstGeom>
          <a:solidFill>
            <a:srgbClr val="FFC5C6">
              <a:alpha val="34000"/>
            </a:srgbClr>
          </a:solidFill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6155432" y="812800"/>
            <a:ext cx="2737048" cy="360363"/>
          </a:xfrm>
          <a:prstGeom prst="rect">
            <a:avLst/>
          </a:prstGeom>
        </p:spPr>
        <p:txBody>
          <a:bodyPr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dirty="0">
                <a:latin typeface="+mn-lt"/>
                <a:ea typeface="+mn-ea"/>
              </a:rPr>
              <a:t>出典：農林業コンサスより</a:t>
            </a:r>
          </a:p>
        </p:txBody>
      </p:sp>
      <p:sp>
        <p:nvSpPr>
          <p:cNvPr id="47113" name="スライド番号プレースホルダー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7B23651-99D3-4015-A89A-F07E34D9154C}" type="slidenum">
              <a:rPr lang="ja-JP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48</a:t>
            </a:fld>
            <a:endParaRPr lang="en-US" altLang="ja-JP"/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2771800" y="6388066"/>
            <a:ext cx="6260047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Gill Sans MT"/>
                <a:ea typeface="ＭＳ Ｐゴシック"/>
              </a:rPr>
              <a:t>現状</a:t>
            </a:r>
            <a:r>
              <a:rPr lang="ja-JP" alt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Gill Sans MT"/>
                <a:ea typeface="ＭＳ Ｐゴシック"/>
              </a:rPr>
              <a:t>分析</a:t>
            </a:r>
            <a:r>
              <a:rPr lang="ja-JP" alt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</a:t>
            </a:r>
            <a:r>
              <a:rPr lang="ja-JP" altLang="en-US" sz="20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コンセプト</a:t>
            </a:r>
            <a:r>
              <a:rPr lang="ja-JP" alt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</a:t>
            </a:r>
            <a:r>
              <a:rPr lang="ja-JP" altLang="en-US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構想</a:t>
            </a:r>
            <a:r>
              <a:rPr lang="ja-JP" alt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</a:t>
            </a:r>
            <a:r>
              <a:rPr lang="ja-JP" altLang="en-US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提案</a:t>
            </a:r>
            <a:r>
              <a:rPr lang="ja-JP" alt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・効果　</a:t>
            </a:r>
            <a:r>
              <a:rPr lang="ja-JP" altLang="en-US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都市像</a:t>
            </a:r>
            <a:r>
              <a:rPr lang="ja-JP" alt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調査方針</a:t>
            </a:r>
          </a:p>
        </p:txBody>
      </p:sp>
      <p:pic>
        <p:nvPicPr>
          <p:cNvPr id="634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6904" y="1571746"/>
            <a:ext cx="7171506" cy="43775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349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6904" y="1571747"/>
            <a:ext cx="7171506" cy="43775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正方形/長方形 2"/>
          <p:cNvSpPr/>
          <p:nvPr/>
        </p:nvSpPr>
        <p:spPr>
          <a:xfrm>
            <a:off x="6876256" y="3573016"/>
            <a:ext cx="1080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6" name="グループ化 5"/>
          <p:cNvGrpSpPr/>
          <p:nvPr/>
        </p:nvGrpSpPr>
        <p:grpSpPr>
          <a:xfrm>
            <a:off x="3427454" y="2204864"/>
            <a:ext cx="2579701" cy="1764195"/>
            <a:chOff x="3427454" y="2600907"/>
            <a:chExt cx="2579701" cy="1368152"/>
          </a:xfrm>
        </p:grpSpPr>
        <p:sp>
          <p:nvSpPr>
            <p:cNvPr id="4" name="円/楕円 3"/>
            <p:cNvSpPr/>
            <p:nvPr/>
          </p:nvSpPr>
          <p:spPr>
            <a:xfrm>
              <a:off x="3427454" y="2600907"/>
              <a:ext cx="2579701" cy="1368152"/>
            </a:xfrm>
            <a:prstGeom prst="ellipse">
              <a:avLst/>
            </a:prstGeom>
            <a:solidFill>
              <a:srgbClr val="FFC5C6">
                <a:alpha val="18000"/>
              </a:srgbClr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b="1" dirty="0">
                <a:solidFill>
                  <a:schemeClr val="tx1"/>
                </a:solidFill>
              </a:endParaRPr>
            </a:p>
          </p:txBody>
        </p:sp>
        <p:sp>
          <p:nvSpPr>
            <p:cNvPr id="5" name="テキスト ボックス 4"/>
            <p:cNvSpPr txBox="1"/>
            <p:nvPr/>
          </p:nvSpPr>
          <p:spPr>
            <a:xfrm>
              <a:off x="3789630" y="3113350"/>
              <a:ext cx="1944216" cy="269359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normAutofit fontScale="55000" lnSpcReduction="20000"/>
            </a:bodyPr>
            <a:lstStyle/>
            <a:p>
              <a:pPr algn="ctr"/>
              <a:r>
                <a:rPr kumimoji="1" lang="en-US" altLang="ja-JP" sz="3300" dirty="0" smtClean="0"/>
                <a:t>40</a:t>
              </a:r>
              <a:r>
                <a:rPr lang="ja-JP" altLang="en-US" sz="3300" dirty="0"/>
                <a:t>代</a:t>
              </a:r>
              <a:r>
                <a:rPr kumimoji="1" lang="ja-JP" altLang="en-US" sz="3300" dirty="0" smtClean="0"/>
                <a:t>以降が中心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50922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tuge80\Desktop\駅前地~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551644"/>
            <a:ext cx="6572851" cy="424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009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地区</a:t>
            </a:r>
            <a:r>
              <a:rPr lang="ja-JP" altLang="en-US" dirty="0" smtClean="0"/>
              <a:t>別</a:t>
            </a:r>
            <a:r>
              <a:rPr lang="ja-JP" altLang="en-US" dirty="0"/>
              <a:t>基本</a:t>
            </a:r>
            <a:r>
              <a:rPr lang="ja-JP" altLang="en-US" dirty="0" smtClean="0"/>
              <a:t>構想　～土浦駅</a:t>
            </a:r>
            <a:r>
              <a:rPr lang="ja-JP" altLang="en-US" dirty="0" smtClean="0"/>
              <a:t>周辺の核～</a:t>
            </a:r>
            <a:endParaRPr lang="ja-JP" altLang="en-US" dirty="0" smtClean="0"/>
          </a:p>
        </p:txBody>
      </p:sp>
      <p:sp>
        <p:nvSpPr>
          <p:cNvPr id="43014" name="スライド番号プレースホルダー 6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15AC07B-BA7E-4650-A729-3A79A04D2B40}" type="slidenum">
              <a:rPr lang="ja-JP" altLang="en-US">
                <a:solidFill>
                  <a:srgbClr val="464653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49</a:t>
            </a:fld>
            <a:endParaRPr lang="en-US" altLang="ja-JP" dirty="0">
              <a:solidFill>
                <a:srgbClr val="464653"/>
              </a:solidFill>
            </a:endParaRPr>
          </a:p>
        </p:txBody>
      </p:sp>
      <p:sp>
        <p:nvSpPr>
          <p:cNvPr id="2" name="コンテンツ プレースホルダー 1"/>
          <p:cNvSpPr>
            <a:spLocks noGrp="1"/>
          </p:cNvSpPr>
          <p:nvPr>
            <p:ph sz="quarter" idx="1"/>
          </p:nvPr>
        </p:nvSpPr>
        <p:spPr>
          <a:xfrm>
            <a:off x="467544" y="1227544"/>
            <a:ext cx="8229600" cy="4937760"/>
          </a:xfrm>
        </p:spPr>
        <p:txBody>
          <a:bodyPr/>
          <a:lstStyle/>
          <a:p>
            <a:endParaRPr kumimoji="1" lang="en-US" altLang="ja-JP" dirty="0" smtClean="0"/>
          </a:p>
          <a:p>
            <a:r>
              <a:rPr lang="ja-JP" altLang="en-US" dirty="0" smtClean="0"/>
              <a:t>暮らし</a:t>
            </a:r>
            <a:r>
              <a:rPr lang="en-US" altLang="ja-JP" dirty="0" smtClean="0"/>
              <a:t/>
            </a:r>
            <a:br>
              <a:rPr lang="en-US" altLang="ja-JP" dirty="0" smtClean="0"/>
            </a:br>
            <a:r>
              <a:rPr lang="ja-JP" altLang="en-US" dirty="0" smtClean="0"/>
              <a:t>　・市役所や郵便局などの</a:t>
            </a:r>
            <a:r>
              <a:rPr lang="en-US" altLang="ja-JP" dirty="0"/>
              <a:t/>
            </a:r>
            <a:br>
              <a:rPr lang="en-US" altLang="ja-JP" dirty="0"/>
            </a:br>
            <a:r>
              <a:rPr lang="ja-JP" altLang="en-US" dirty="0" smtClean="0"/>
              <a:t>　  行政機能の集積</a:t>
            </a:r>
            <a:r>
              <a:rPr lang="en-US" altLang="ja-JP" dirty="0" smtClean="0"/>
              <a:t/>
            </a:r>
            <a:br>
              <a:rPr lang="en-US" altLang="ja-JP" dirty="0" smtClean="0"/>
            </a:br>
            <a:r>
              <a:rPr lang="ja-JP" altLang="en-US" dirty="0" smtClean="0"/>
              <a:t>　・駅前交通の混雑</a:t>
            </a:r>
            <a:r>
              <a:rPr lang="en-US" altLang="ja-JP" dirty="0" smtClean="0"/>
              <a:t/>
            </a:r>
            <a:br>
              <a:rPr lang="en-US" altLang="ja-JP" dirty="0" smtClean="0"/>
            </a:br>
            <a:r>
              <a:rPr lang="ja-JP" altLang="en-US" dirty="0" smtClean="0"/>
              <a:t>　・駅前商業の衰退、郊外化</a:t>
            </a:r>
            <a:r>
              <a:rPr lang="en-US" altLang="ja-JP" dirty="0" smtClean="0"/>
              <a:t/>
            </a:r>
            <a:br>
              <a:rPr lang="en-US" altLang="ja-JP" dirty="0" smtClean="0"/>
            </a:br>
            <a:r>
              <a:rPr lang="ja-JP" altLang="en-US" dirty="0" smtClean="0"/>
              <a:t>　・医療施設の充実</a:t>
            </a:r>
            <a:endParaRPr kumimoji="1" lang="en-US" altLang="ja-JP" dirty="0"/>
          </a:p>
          <a:p>
            <a:r>
              <a:rPr lang="ja-JP" altLang="en-US" dirty="0" smtClean="0"/>
              <a:t>産業</a:t>
            </a:r>
            <a:r>
              <a:rPr lang="en-US" altLang="ja-JP" dirty="0" smtClean="0"/>
              <a:t/>
            </a:r>
            <a:br>
              <a:rPr lang="en-US" altLang="ja-JP" dirty="0" smtClean="0"/>
            </a:br>
            <a:r>
              <a:rPr lang="ja-JP" altLang="en-US" dirty="0" smtClean="0"/>
              <a:t>　・土浦協同病院の移転</a:t>
            </a:r>
            <a:r>
              <a:rPr lang="en-US" altLang="ja-JP" dirty="0" smtClean="0"/>
              <a:t/>
            </a:r>
            <a:br>
              <a:rPr lang="en-US" altLang="ja-JP" dirty="0" smtClean="0"/>
            </a:br>
            <a:r>
              <a:rPr lang="ja-JP" altLang="en-US" dirty="0" smtClean="0"/>
              <a:t>　・霞ヶ浦医療センターの</a:t>
            </a:r>
            <a:r>
              <a:rPr lang="en-US" altLang="ja-JP" dirty="0" smtClean="0"/>
              <a:t/>
            </a:r>
            <a:br>
              <a:rPr lang="en-US" altLang="ja-JP" dirty="0" smtClean="0"/>
            </a:br>
            <a:r>
              <a:rPr lang="ja-JP" altLang="en-US" dirty="0" smtClean="0"/>
              <a:t>　　老朽化</a:t>
            </a:r>
            <a:endParaRPr lang="en-US" altLang="ja-JP" dirty="0" smtClean="0"/>
          </a:p>
        </p:txBody>
      </p:sp>
      <p:sp>
        <p:nvSpPr>
          <p:cNvPr id="9" name="正方形/長方形 8"/>
          <p:cNvSpPr/>
          <p:nvPr/>
        </p:nvSpPr>
        <p:spPr>
          <a:xfrm>
            <a:off x="179512" y="1448780"/>
            <a:ext cx="4824536" cy="4716524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正方形/長方形 3"/>
          <p:cNvSpPr/>
          <p:nvPr/>
        </p:nvSpPr>
        <p:spPr>
          <a:xfrm>
            <a:off x="376841" y="1196752"/>
            <a:ext cx="2448272" cy="504056"/>
          </a:xfrm>
          <a:prstGeom prst="rect">
            <a:avLst/>
          </a:prstGeom>
          <a:ln w="38100">
            <a:solidFill>
              <a:schemeClr val="accent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 smtClean="0"/>
              <a:t>現状・問題点</a:t>
            </a:r>
            <a:endParaRPr kumimoji="1" lang="ja-JP" altLang="en-US" sz="2400" dirty="0"/>
          </a:p>
        </p:txBody>
      </p:sp>
      <p:sp>
        <p:nvSpPr>
          <p:cNvPr id="6" name="正方形/長方形 5"/>
          <p:cNvSpPr/>
          <p:nvPr/>
        </p:nvSpPr>
        <p:spPr>
          <a:xfrm>
            <a:off x="4283968" y="5445224"/>
            <a:ext cx="4824536" cy="576064"/>
          </a:xfrm>
          <a:prstGeom prst="rect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sz="2400" dirty="0"/>
              <a:t>行政</a:t>
            </a:r>
            <a:r>
              <a:rPr lang="ja-JP" altLang="en-US" sz="2400" dirty="0" smtClean="0"/>
              <a:t>機能と医療を担う市の中心地</a:t>
            </a:r>
            <a:endParaRPr kumimoji="1" lang="ja-JP" altLang="en-US" sz="2400" dirty="0"/>
          </a:p>
        </p:txBody>
      </p:sp>
      <p:pic>
        <p:nvPicPr>
          <p:cNvPr id="3" name="Picture 2" descr="C:\Users\tuge80\Desktop\土浦駅前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573016"/>
            <a:ext cx="1813148" cy="1359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tuge80\Desktop\協同病院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1778355"/>
            <a:ext cx="1731392" cy="1131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テキスト ボックス 11"/>
          <p:cNvSpPr txBox="1"/>
          <p:nvPr/>
        </p:nvSpPr>
        <p:spPr>
          <a:xfrm>
            <a:off x="7402016" y="6042992"/>
            <a:ext cx="914400" cy="914400"/>
          </a:xfrm>
          <a:prstGeom prst="rect">
            <a:avLst/>
          </a:prstGeom>
        </p:spPr>
        <p:txBody>
          <a:bodyPr vert="horz" wrap="none" rtlCol="0">
            <a:normAutofit/>
          </a:bodyPr>
          <a:lstStyle/>
          <a:p>
            <a:r>
              <a:rPr lang="en-US" altLang="ja-JP" sz="1200" dirty="0"/>
              <a:t>http://www.47news.jp/</a:t>
            </a:r>
            <a:endParaRPr kumimoji="1" lang="ja-JP" altLang="en-US" sz="1200" dirty="0" smtClean="0"/>
          </a:p>
        </p:txBody>
      </p:sp>
    </p:spTree>
    <p:extLst>
      <p:ext uri="{BB962C8B-B14F-4D97-AF65-F5344CB8AC3E}">
        <p14:creationId xmlns:p14="http://schemas.microsoft.com/office/powerpoint/2010/main" val="4119530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将来都市像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kumimoji="1" lang="ja-JP" altLang="en-US" dirty="0" smtClean="0"/>
              <a:t>　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2872C69-120B-4FBB-9D29-EA0830F453DF}" type="slidenum">
              <a:rPr lang="ja-JP" altLang="en-US" smtClean="0"/>
              <a:pPr>
                <a:defRPr/>
              </a:pPr>
              <a:t>5</a:t>
            </a:fld>
            <a:endParaRPr lang="ja-JP" altLang="en-US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1447432" y="6381328"/>
            <a:ext cx="7661072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</a:t>
            </a:r>
            <a:r>
              <a:rPr lang="ja-JP" altLang="en-US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Gill Sans MT"/>
                <a:ea typeface="ＭＳ Ｐゴシック"/>
              </a:rPr>
              <a:t>将来都市像</a:t>
            </a:r>
            <a:r>
              <a:rPr lang="ja-JP" alt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</a:t>
            </a:r>
            <a:r>
              <a:rPr lang="ja-JP" altLang="en-US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地区別基本構想</a:t>
            </a:r>
            <a:r>
              <a:rPr lang="ja-JP" alt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</a:t>
            </a:r>
            <a:r>
              <a:rPr lang="ja-JP" altLang="en-US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重点整備計画</a:t>
            </a:r>
            <a:r>
              <a:rPr lang="ja-JP" alt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</a:t>
            </a:r>
            <a:r>
              <a:rPr lang="ja-JP" altLang="en-US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本マスタープランのまとめ</a:t>
            </a:r>
            <a:endParaRPr lang="ja-JP" altLang="en-US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Gill Sans MT"/>
              <a:ea typeface="ＭＳ Ｐゴシック"/>
            </a:endParaRPr>
          </a:p>
        </p:txBody>
      </p:sp>
      <p:pic>
        <p:nvPicPr>
          <p:cNvPr id="6" name="図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1543" y="1188380"/>
            <a:ext cx="4235093" cy="5040483"/>
          </a:xfrm>
          <a:prstGeom prst="rect">
            <a:avLst/>
          </a:prstGeom>
        </p:spPr>
      </p:pic>
      <p:pic>
        <p:nvPicPr>
          <p:cNvPr id="7" name="図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9250" y="3809377"/>
            <a:ext cx="716965" cy="720036"/>
          </a:xfrm>
          <a:prstGeom prst="rect">
            <a:avLst/>
          </a:prstGeom>
        </p:spPr>
      </p:pic>
      <p:pic>
        <p:nvPicPr>
          <p:cNvPr id="8" name="Picture 2" descr="C:\Users\higo80\AppData\Local\Microsoft\Windows\Temporary Internet Files\Content.IE5\7KVS5VZ2\MC900223656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190" y="3631585"/>
            <a:ext cx="773555" cy="884509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8195" name="Picture 3" descr="C:\Users\higo80\AppData\Local\Microsoft\Windows\Temporary Internet Files\Content.IE5\6MEWRYA5\MC900416326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5009" y="1280449"/>
            <a:ext cx="828362" cy="1057848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9" name="テキスト ボックス 8"/>
          <p:cNvSpPr txBox="1"/>
          <p:nvPr/>
        </p:nvSpPr>
        <p:spPr>
          <a:xfrm>
            <a:off x="5073984" y="1197305"/>
            <a:ext cx="2894432" cy="612068"/>
          </a:xfrm>
          <a:prstGeom prst="rect">
            <a:avLst/>
          </a:prstGeom>
          <a:solidFill>
            <a:schemeClr val="bg1"/>
          </a:solidFill>
          <a:ln w="63500">
            <a:solidFill>
              <a:srgbClr val="FFC000"/>
            </a:solidFill>
          </a:ln>
        </p:spPr>
        <p:txBody>
          <a:bodyPr vert="horz" wrap="square" rtlCol="0">
            <a:normAutofit/>
          </a:bodyPr>
          <a:lstStyle/>
          <a:p>
            <a:r>
              <a:rPr kumimoji="1" lang="ja-JP" altLang="en-US" sz="3300" dirty="0" smtClean="0"/>
              <a:t>毎日のくらしは</a:t>
            </a:r>
          </a:p>
        </p:txBody>
      </p:sp>
      <p:pic>
        <p:nvPicPr>
          <p:cNvPr id="8196" name="Picture 4" descr="C:\Users\higo80\AppData\Local\Microsoft\Windows\Temporary Internet Files\Content.IE5\6MEWRYA5\MC900382606[1]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7429" y="2338297"/>
            <a:ext cx="913183" cy="1278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C:\Users\higo80\AppData\Local\Microsoft\Windows\Temporary Internet Files\Content.IE5\5LC1FW6N\MC900090108[1].wm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8024" y="5220127"/>
            <a:ext cx="1053970" cy="977702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4" name="Picture 3" descr="C:\Users\higo80\AppData\Local\Microsoft\Windows\Temporary Internet Files\Content.IE5\7KVS5VZ2\MC900222192[1].wm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5659" y="3259937"/>
            <a:ext cx="868680" cy="500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C:\Users\higo80\AppData\Local\Microsoft\Windows\Temporary Internet Files\Content.IE5\7KVS5VZ2\MC900223640[1].wmf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3426" y="2463750"/>
            <a:ext cx="571045" cy="568489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8199" name="Picture 7" descr="C:\Users\higo80\AppData\Local\Microsoft\Windows\Temporary Internet Files\Content.IE5\6MEWRYA5\MC900432023[1].wmf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0868" y="2442610"/>
            <a:ext cx="609548" cy="61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6" descr="C:\Users\higo80\AppData\Local\Microsoft\Windows\Temporary Internet Files\Content.IE5\7KVS5VZ2\MC900223640[1].wmf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3443" y="2975693"/>
            <a:ext cx="571045" cy="568489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8" name="Picture 7" descr="C:\Users\higo80\AppData\Local\Microsoft\Windows\Temporary Internet Files\Content.IE5\6MEWRYA5\MC900432023[1].wmf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0885" y="2954553"/>
            <a:ext cx="609548" cy="61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6" descr="C:\Users\higo80\AppData\Local\Microsoft\Windows\Temporary Internet Files\Content.IE5\7KVS5VZ2\MC900223640[1].wmf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0395" y="5141858"/>
            <a:ext cx="571045" cy="568489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20" name="Picture 7" descr="C:\Users\higo80\AppData\Local\Microsoft\Windows\Temporary Internet Files\Content.IE5\6MEWRYA5\MC900432023[1].wmf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7837" y="5120718"/>
            <a:ext cx="609548" cy="61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テキスト ボックス 20"/>
          <p:cNvSpPr txBox="1"/>
          <p:nvPr/>
        </p:nvSpPr>
        <p:spPr>
          <a:xfrm>
            <a:off x="4486361" y="1524508"/>
            <a:ext cx="3761241" cy="612068"/>
          </a:xfrm>
          <a:prstGeom prst="rect">
            <a:avLst/>
          </a:prstGeom>
          <a:solidFill>
            <a:schemeClr val="bg1"/>
          </a:solidFill>
          <a:ln w="63500">
            <a:solidFill>
              <a:srgbClr val="00B0F0"/>
            </a:solidFill>
          </a:ln>
        </p:spPr>
        <p:txBody>
          <a:bodyPr vert="horz" wrap="square" rtlCol="0">
            <a:normAutofit fontScale="92500"/>
          </a:bodyPr>
          <a:lstStyle/>
          <a:p>
            <a:r>
              <a:rPr lang="ja-JP" altLang="en-US" sz="3300" dirty="0"/>
              <a:t>土日</a:t>
            </a:r>
            <a:r>
              <a:rPr lang="ja-JP" altLang="en-US" sz="3300" dirty="0" smtClean="0"/>
              <a:t>や大きな病気は</a:t>
            </a:r>
            <a:endParaRPr kumimoji="1" lang="ja-JP" altLang="en-US" sz="3300" dirty="0" smtClean="0"/>
          </a:p>
        </p:txBody>
      </p:sp>
      <p:pic>
        <p:nvPicPr>
          <p:cNvPr id="23" name="Picture 4" descr="C:\Users\higo80\AppData\Local\Microsoft\Windows\Temporary Internet Files\Content.IE5\5LC1FW6N\MC900433887[1]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634801" y="2136576"/>
            <a:ext cx="857250" cy="85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3" descr="C:\Users\higo80\AppData\Local\Microsoft\Windows\Temporary Internet Files\Content.IE5\7KVS5VZ2\MC900222192[1].wm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573007" y="5481399"/>
            <a:ext cx="868680" cy="500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7390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autoRev="1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1.11111E-6 L 0.02257 0.08912 " pathEditMode="relative" rAng="0" ptsTypes="AA">
                                      <p:cBhvr>
                                        <p:cTn id="6" dur="1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8" y="444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autoRev="1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2.22222E-6 L -0.08698 -0.01806 " pathEditMode="relative" rAng="0" ptsTypes="AA">
                                      <p:cBhvr>
                                        <p:cTn id="8" dur="1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58" y="-903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autoRev="1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1.11111E-6 L 0.06302 -0.03171 " pathEditMode="relative" rAng="0" ptsTypes="AA">
                                      <p:cBhvr>
                                        <p:cTn id="10" dur="1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42" y="-15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2" dur="1000" fill="hold"/>
                                        <p:tgtEl>
                                          <p:spTgt spid="8197"/>
                                        </p:tgtEl>
                                      </p:cBhvr>
                                      <p:by x="30000" y="30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2.59259E-6 L 0.08368 -0.00695 " pathEditMode="relative" rAng="0" ptsTypes="AA">
                                      <p:cBhvr>
                                        <p:cTn id="44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84" y="-347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6" dur="1000" fill="hold"/>
                                        <p:tgtEl>
                                          <p:spTgt spid="8196"/>
                                        </p:tgtEl>
                                      </p:cBhvr>
                                      <p:by x="30000" y="3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2.96296E-6 L -0.03195 0.02407 " pathEditMode="relative" rAng="0" ptsTypes="AA">
                                      <p:cBhvr>
                                        <p:cTn id="48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97" y="1204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0" dur="1000" fill="hold"/>
                                        <p:tgtEl>
                                          <p:spTgt spid="8195"/>
                                        </p:tgtEl>
                                      </p:cBhvr>
                                      <p:by x="30000" y="30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1.11111E-6 L -0.01667 0.0787 " pathEditMode="relative" rAng="0" ptsTypes="AA">
                                      <p:cBhvr>
                                        <p:cTn id="52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33" y="3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42" presetClass="path" presetSubtype="0" accel="50000" decel="50000" autoRev="1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7.40741E-7 L 0.08612 0.14699 " pathEditMode="relative" rAng="0" ptsTypes="AA">
                                      <p:cBhvr>
                                        <p:cTn id="6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06" y="7338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42" presetClass="path" presetSubtype="0" accel="50000" decel="50000" autoRev="1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3.33333E-6 L -0.13385 0.04213 " pathEditMode="relative" rAng="0" ptsTypes="AA">
                                      <p:cBhvr>
                                        <p:cTn id="6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01" y="2106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42" presetClass="path" presetSubtype="0" accel="50000" decel="50000" autoRev="1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96296E-6 L -0.0092 -0.16759 " pathEditMode="relative" rAng="0" ptsTypes="AA">
                                      <p:cBhvr>
                                        <p:cTn id="6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9" y="-83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1" grpId="1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tuge80\Desktop\荒川沖~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8700" y="1340768"/>
            <a:ext cx="7081972" cy="4577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正方形/長方形 11"/>
          <p:cNvSpPr/>
          <p:nvPr/>
        </p:nvSpPr>
        <p:spPr>
          <a:xfrm>
            <a:off x="179512" y="1448780"/>
            <a:ext cx="4824536" cy="4716524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3009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地区</a:t>
            </a:r>
            <a:r>
              <a:rPr lang="ja-JP" altLang="en-US" dirty="0" smtClean="0"/>
              <a:t>別</a:t>
            </a:r>
            <a:r>
              <a:rPr lang="ja-JP" altLang="en-US" dirty="0"/>
              <a:t>基本</a:t>
            </a:r>
            <a:r>
              <a:rPr lang="ja-JP" altLang="en-US" dirty="0" smtClean="0"/>
              <a:t>構想　～荒川沖駅</a:t>
            </a:r>
            <a:r>
              <a:rPr lang="ja-JP" altLang="en-US" dirty="0" smtClean="0"/>
              <a:t>周辺の核～</a:t>
            </a:r>
            <a:endParaRPr lang="ja-JP" altLang="en-US" dirty="0" smtClean="0"/>
          </a:p>
        </p:txBody>
      </p:sp>
      <p:sp>
        <p:nvSpPr>
          <p:cNvPr id="43014" name="スライド番号プレースホルダー 6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15AC07B-BA7E-4650-A729-3A79A04D2B40}" type="slidenum">
              <a:rPr lang="ja-JP" altLang="en-US">
                <a:solidFill>
                  <a:srgbClr val="464653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50</a:t>
            </a:fld>
            <a:endParaRPr lang="en-US" altLang="ja-JP" dirty="0">
              <a:solidFill>
                <a:srgbClr val="464653"/>
              </a:solidFill>
            </a:endParaRPr>
          </a:p>
        </p:txBody>
      </p:sp>
      <p:sp>
        <p:nvSpPr>
          <p:cNvPr id="8" name="正方形/長方形 7"/>
          <p:cNvSpPr/>
          <p:nvPr/>
        </p:nvSpPr>
        <p:spPr>
          <a:xfrm>
            <a:off x="4139952" y="5445224"/>
            <a:ext cx="4968552" cy="576064"/>
          </a:xfrm>
          <a:prstGeom prst="rect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 smtClean="0"/>
              <a:t>住環境が特に整備された生活のまち</a:t>
            </a:r>
            <a:endParaRPr kumimoji="1" lang="ja-JP" altLang="en-US" sz="2400" dirty="0"/>
          </a:p>
        </p:txBody>
      </p:sp>
      <p:sp>
        <p:nvSpPr>
          <p:cNvPr id="2" name="コンテンツ プレースホルダー 1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kumimoji="1" lang="en-US" altLang="ja-JP" dirty="0" smtClean="0"/>
          </a:p>
          <a:p>
            <a:r>
              <a:rPr lang="ja-JP" altLang="en-US" dirty="0" smtClean="0"/>
              <a:t>暮らし</a:t>
            </a:r>
            <a:r>
              <a:rPr lang="en-US" altLang="ja-JP" dirty="0" smtClean="0"/>
              <a:t/>
            </a:r>
            <a:br>
              <a:rPr lang="en-US" altLang="ja-JP" dirty="0" smtClean="0"/>
            </a:br>
            <a:r>
              <a:rPr lang="ja-JP" altLang="en-US" dirty="0" smtClean="0"/>
              <a:t>　・駅周辺を中心とした</a:t>
            </a:r>
            <a:r>
              <a:rPr lang="en-US" altLang="ja-JP" dirty="0"/>
              <a:t/>
            </a:r>
            <a:br>
              <a:rPr lang="en-US" altLang="ja-JP" dirty="0"/>
            </a:br>
            <a:r>
              <a:rPr lang="ja-JP" altLang="en-US" dirty="0" smtClean="0"/>
              <a:t>　  住宅市街地化</a:t>
            </a:r>
            <a:r>
              <a:rPr lang="en-US" altLang="ja-JP" dirty="0" smtClean="0"/>
              <a:t/>
            </a:r>
            <a:br>
              <a:rPr lang="en-US" altLang="ja-JP" dirty="0" smtClean="0"/>
            </a:br>
            <a:r>
              <a:rPr lang="ja-JP" altLang="en-US" dirty="0" smtClean="0"/>
              <a:t>　・幹線道路沿いの</a:t>
            </a:r>
            <a:r>
              <a:rPr lang="en-US" altLang="ja-JP" dirty="0" smtClean="0"/>
              <a:t/>
            </a:r>
            <a:br>
              <a:rPr lang="en-US" altLang="ja-JP" dirty="0" smtClean="0"/>
            </a:br>
            <a:r>
              <a:rPr lang="ja-JP" altLang="en-US" dirty="0" smtClean="0"/>
              <a:t>　  ロードショップの展開</a:t>
            </a:r>
            <a:r>
              <a:rPr lang="en-US" altLang="ja-JP" dirty="0" smtClean="0"/>
              <a:t/>
            </a:r>
            <a:br>
              <a:rPr lang="en-US" altLang="ja-JP" dirty="0" smtClean="0"/>
            </a:br>
            <a:r>
              <a:rPr lang="ja-JP" altLang="en-US" dirty="0" smtClean="0"/>
              <a:t>　・小中学校の立地等による</a:t>
            </a:r>
            <a:r>
              <a:rPr lang="en-US" altLang="ja-JP" dirty="0" smtClean="0"/>
              <a:t/>
            </a:r>
            <a:br>
              <a:rPr lang="en-US" altLang="ja-JP" dirty="0" smtClean="0"/>
            </a:br>
            <a:r>
              <a:rPr lang="ja-JP" altLang="en-US" dirty="0" smtClean="0"/>
              <a:t>　　教育施設の充実</a:t>
            </a:r>
            <a:r>
              <a:rPr lang="en-US" altLang="ja-JP" dirty="0" smtClean="0"/>
              <a:t/>
            </a:r>
            <a:br>
              <a:rPr lang="en-US" altLang="ja-JP" dirty="0" smtClean="0"/>
            </a:br>
            <a:r>
              <a:rPr lang="ja-JP" altLang="en-US" dirty="0" smtClean="0"/>
              <a:t>　・高齢者、児童人口の増加</a:t>
            </a:r>
            <a:endParaRPr kumimoji="1" lang="en-US" altLang="ja-JP" dirty="0"/>
          </a:p>
          <a:p>
            <a:r>
              <a:rPr lang="ja-JP" altLang="en-US" dirty="0" smtClean="0"/>
              <a:t>産業</a:t>
            </a:r>
            <a:r>
              <a:rPr lang="en-US" altLang="ja-JP" dirty="0" smtClean="0"/>
              <a:t/>
            </a:r>
            <a:br>
              <a:rPr lang="en-US" altLang="ja-JP" dirty="0" smtClean="0"/>
            </a:br>
            <a:r>
              <a:rPr lang="ja-JP" altLang="en-US" dirty="0" smtClean="0"/>
              <a:t>　・医療施設の点在</a:t>
            </a:r>
            <a:endParaRPr lang="en-US" altLang="ja-JP" dirty="0" smtClean="0"/>
          </a:p>
        </p:txBody>
      </p:sp>
      <p:sp>
        <p:nvSpPr>
          <p:cNvPr id="4" name="正方形/長方形 3"/>
          <p:cNvSpPr/>
          <p:nvPr/>
        </p:nvSpPr>
        <p:spPr>
          <a:xfrm>
            <a:off x="376841" y="1196752"/>
            <a:ext cx="2448272" cy="504056"/>
          </a:xfrm>
          <a:prstGeom prst="rect">
            <a:avLst/>
          </a:prstGeom>
          <a:ln w="38100">
            <a:solidFill>
              <a:schemeClr val="accent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 smtClean="0"/>
              <a:t>現状・問題点</a:t>
            </a:r>
            <a:endParaRPr kumimoji="1" lang="ja-JP" altLang="en-US" sz="2400" dirty="0"/>
          </a:p>
        </p:txBody>
      </p:sp>
      <p:pic>
        <p:nvPicPr>
          <p:cNvPr id="3" name="Picture 2" descr="C:\Users\tuge80\Desktop\荒川沖駅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082323"/>
            <a:ext cx="1480046" cy="1094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tuge80\Desktop\高齢者~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9550" y="3933056"/>
            <a:ext cx="1385093" cy="137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テキスト ボックス 12"/>
          <p:cNvSpPr txBox="1"/>
          <p:nvPr/>
        </p:nvSpPr>
        <p:spPr>
          <a:xfrm>
            <a:off x="6300192" y="6042992"/>
            <a:ext cx="914400" cy="914400"/>
          </a:xfrm>
          <a:prstGeom prst="rect">
            <a:avLst/>
          </a:prstGeom>
        </p:spPr>
        <p:txBody>
          <a:bodyPr vert="horz" wrap="none" rtlCol="0">
            <a:normAutofit/>
          </a:bodyPr>
          <a:lstStyle/>
          <a:p>
            <a:r>
              <a:rPr lang="en-US" altLang="ja-JP" sz="1200" dirty="0"/>
              <a:t>http://jcpk.web.infoseek.co.jp/o/cgi-bin/</a:t>
            </a:r>
            <a:endParaRPr kumimoji="1" lang="ja-JP" altLang="en-US" sz="1200" dirty="0" smtClean="0"/>
          </a:p>
        </p:txBody>
      </p:sp>
    </p:spTree>
    <p:extLst>
      <p:ext uri="{BB962C8B-B14F-4D97-AF65-F5344CB8AC3E}">
        <p14:creationId xmlns:p14="http://schemas.microsoft.com/office/powerpoint/2010/main" val="949368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tuge80\Desktop\神立地~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7580" y="1513097"/>
            <a:ext cx="6461448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009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地区</a:t>
            </a:r>
            <a:r>
              <a:rPr lang="ja-JP" altLang="en-US" dirty="0" smtClean="0"/>
              <a:t>別</a:t>
            </a:r>
            <a:r>
              <a:rPr lang="ja-JP" altLang="en-US" dirty="0"/>
              <a:t>基本</a:t>
            </a:r>
            <a:r>
              <a:rPr lang="ja-JP" altLang="en-US" dirty="0" smtClean="0"/>
              <a:t>構想　～神立駅</a:t>
            </a:r>
            <a:r>
              <a:rPr lang="ja-JP" altLang="en-US" dirty="0" smtClean="0"/>
              <a:t>周辺の核～</a:t>
            </a:r>
            <a:endParaRPr lang="ja-JP" altLang="en-US" dirty="0" smtClean="0"/>
          </a:p>
        </p:txBody>
      </p:sp>
      <p:sp>
        <p:nvSpPr>
          <p:cNvPr id="43014" name="スライド番号プレースホルダー 6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15AC07B-BA7E-4650-A729-3A79A04D2B40}" type="slidenum">
              <a:rPr lang="ja-JP" altLang="en-US">
                <a:solidFill>
                  <a:srgbClr val="464653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51</a:t>
            </a:fld>
            <a:endParaRPr lang="en-US" altLang="ja-JP" dirty="0">
              <a:solidFill>
                <a:srgbClr val="464653"/>
              </a:solidFill>
            </a:endParaRPr>
          </a:p>
        </p:txBody>
      </p:sp>
      <p:sp>
        <p:nvSpPr>
          <p:cNvPr id="2" name="コンテンツ プレースホルダー 1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kumimoji="1" lang="en-US" altLang="ja-JP" dirty="0" smtClean="0"/>
          </a:p>
          <a:p>
            <a:r>
              <a:rPr lang="ja-JP" altLang="en-US" dirty="0" smtClean="0"/>
              <a:t>暮らし</a:t>
            </a:r>
            <a:r>
              <a:rPr lang="en-US" altLang="ja-JP" dirty="0" smtClean="0"/>
              <a:t/>
            </a:r>
            <a:br>
              <a:rPr lang="en-US" altLang="ja-JP" dirty="0" smtClean="0"/>
            </a:br>
            <a:r>
              <a:rPr lang="ja-JP" altLang="en-US" dirty="0" smtClean="0"/>
              <a:t>　・工業従業者の駅利用</a:t>
            </a:r>
            <a:r>
              <a:rPr lang="en-US" altLang="ja-JP" dirty="0" smtClean="0"/>
              <a:t/>
            </a:r>
            <a:br>
              <a:rPr lang="en-US" altLang="ja-JP" dirty="0" smtClean="0"/>
            </a:br>
            <a:r>
              <a:rPr lang="ja-JP" altLang="en-US" dirty="0" smtClean="0"/>
              <a:t>　・都市公園の充実</a:t>
            </a:r>
            <a:r>
              <a:rPr lang="en-US" altLang="ja-JP" dirty="0" smtClean="0"/>
              <a:t/>
            </a:r>
            <a:br>
              <a:rPr lang="en-US" altLang="ja-JP" dirty="0" smtClean="0"/>
            </a:br>
            <a:r>
              <a:rPr lang="ja-JP" altLang="en-US" dirty="0" smtClean="0"/>
              <a:t>　・商店の点在</a:t>
            </a:r>
            <a:endParaRPr kumimoji="1" lang="en-US" altLang="ja-JP" dirty="0"/>
          </a:p>
          <a:p>
            <a:r>
              <a:rPr lang="ja-JP" altLang="en-US" dirty="0" smtClean="0"/>
              <a:t>産業</a:t>
            </a:r>
            <a:r>
              <a:rPr lang="en-US" altLang="ja-JP" dirty="0" smtClean="0"/>
              <a:t/>
            </a:r>
            <a:br>
              <a:rPr lang="en-US" altLang="ja-JP" dirty="0" smtClean="0"/>
            </a:br>
            <a:r>
              <a:rPr lang="ja-JP" altLang="en-US" dirty="0" smtClean="0"/>
              <a:t>　・日立建機をはじめとした</a:t>
            </a:r>
            <a:r>
              <a:rPr lang="en-US" altLang="ja-JP" dirty="0" smtClean="0"/>
              <a:t/>
            </a:r>
            <a:br>
              <a:rPr lang="en-US" altLang="ja-JP" dirty="0" smtClean="0"/>
            </a:br>
            <a:r>
              <a:rPr lang="ja-JP" altLang="en-US" dirty="0" smtClean="0"/>
              <a:t>　　工業施設の立地</a:t>
            </a:r>
            <a:r>
              <a:rPr lang="en-US" altLang="ja-JP" dirty="0"/>
              <a:t/>
            </a:r>
            <a:br>
              <a:rPr lang="en-US" altLang="ja-JP" dirty="0"/>
            </a:br>
            <a:r>
              <a:rPr lang="ja-JP" altLang="en-US" dirty="0" smtClean="0"/>
              <a:t>　</a:t>
            </a:r>
            <a:endParaRPr lang="en-US" altLang="ja-JP" dirty="0" smtClean="0"/>
          </a:p>
        </p:txBody>
      </p:sp>
      <p:sp>
        <p:nvSpPr>
          <p:cNvPr id="9" name="正方形/長方形 8"/>
          <p:cNvSpPr/>
          <p:nvPr/>
        </p:nvSpPr>
        <p:spPr>
          <a:xfrm>
            <a:off x="179512" y="1448780"/>
            <a:ext cx="4824536" cy="4716524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正方形/長方形 3"/>
          <p:cNvSpPr/>
          <p:nvPr/>
        </p:nvSpPr>
        <p:spPr>
          <a:xfrm>
            <a:off x="376841" y="1196752"/>
            <a:ext cx="2448272" cy="504056"/>
          </a:xfrm>
          <a:prstGeom prst="rect">
            <a:avLst/>
          </a:prstGeom>
          <a:ln w="38100">
            <a:solidFill>
              <a:schemeClr val="accent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 smtClean="0"/>
              <a:t>現状・問題点</a:t>
            </a:r>
            <a:endParaRPr kumimoji="1" lang="ja-JP" altLang="en-US" sz="2400" dirty="0"/>
          </a:p>
        </p:txBody>
      </p:sp>
      <p:sp>
        <p:nvSpPr>
          <p:cNvPr id="8" name="正方形/長方形 7"/>
          <p:cNvSpPr/>
          <p:nvPr/>
        </p:nvSpPr>
        <p:spPr>
          <a:xfrm>
            <a:off x="4283968" y="5445224"/>
            <a:ext cx="4824536" cy="576064"/>
          </a:xfrm>
          <a:prstGeom prst="rect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sz="2400" dirty="0" smtClean="0"/>
              <a:t>市産業の柱となる工業の集積地</a:t>
            </a:r>
            <a:endParaRPr kumimoji="1" lang="ja-JP" altLang="en-US" sz="2400" dirty="0"/>
          </a:p>
        </p:txBody>
      </p:sp>
      <p:pic>
        <p:nvPicPr>
          <p:cNvPr id="3" name="Picture 2" descr="C:\Users\tuge80\Desktop\日立建機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2960" y="1310508"/>
            <a:ext cx="1955344" cy="1470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テキスト ボックス 10"/>
          <p:cNvSpPr txBox="1"/>
          <p:nvPr/>
        </p:nvSpPr>
        <p:spPr>
          <a:xfrm>
            <a:off x="6948264" y="6093296"/>
            <a:ext cx="914400" cy="914400"/>
          </a:xfrm>
          <a:prstGeom prst="rect">
            <a:avLst/>
          </a:prstGeom>
        </p:spPr>
        <p:txBody>
          <a:bodyPr vert="horz" wrap="none" rtlCol="0">
            <a:normAutofit/>
          </a:bodyPr>
          <a:lstStyle/>
          <a:p>
            <a:r>
              <a:rPr lang="en-US" altLang="ja-JP" sz="1200" dirty="0"/>
              <a:t>http://www.hitachi-kenki.co.jp/</a:t>
            </a:r>
            <a:endParaRPr kumimoji="1" lang="ja-JP" altLang="en-US" sz="1200" dirty="0" smtClean="0"/>
          </a:p>
        </p:txBody>
      </p:sp>
    </p:spTree>
    <p:extLst>
      <p:ext uri="{BB962C8B-B14F-4D97-AF65-F5344CB8AC3E}">
        <p14:creationId xmlns:p14="http://schemas.microsoft.com/office/powerpoint/2010/main" val="2467801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/>
            </a:r>
            <a:br>
              <a:rPr kumimoji="1" lang="en-US" altLang="ja-JP" dirty="0" smtClean="0"/>
            </a:br>
            <a:r>
              <a:rPr lang="en-US" altLang="ja-JP" dirty="0"/>
              <a:t/>
            </a:r>
            <a:br>
              <a:rPr lang="en-US" altLang="ja-JP" dirty="0"/>
            </a:br>
            <a:endParaRPr kumimoji="1" lang="ja-JP" altLang="en-US" dirty="0"/>
          </a:p>
        </p:txBody>
      </p:sp>
      <p:pic>
        <p:nvPicPr>
          <p:cNvPr id="5" name="コンテンツ プレースホルダー 4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260648"/>
            <a:ext cx="4405191" cy="6232253"/>
          </a:xfrm>
        </p:spPr>
      </p:pic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2872C69-120B-4FBB-9D29-EA0830F453DF}" type="slidenum">
              <a:rPr lang="ja-JP" altLang="en-US" smtClean="0"/>
              <a:pPr>
                <a:defRPr/>
              </a:pPr>
              <a:t>52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8636385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タイトル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（補足）平成</a:t>
            </a:r>
            <a:r>
              <a:rPr kumimoji="1" lang="en-US" altLang="ja-JP" dirty="0" smtClean="0"/>
              <a:t>42</a:t>
            </a:r>
            <a:r>
              <a:rPr kumimoji="1" lang="ja-JP" altLang="en-US" dirty="0" smtClean="0"/>
              <a:t>年霞ヶ浦人口予測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2872C69-120B-4FBB-9D29-EA0830F453DF}" type="slidenum">
              <a:rPr lang="ja-JP" altLang="en-US" smtClean="0"/>
              <a:pPr>
                <a:defRPr/>
              </a:pPr>
              <a:t>53</a:t>
            </a:fld>
            <a:endParaRPr lang="ja-JP" altLang="en-US"/>
          </a:p>
        </p:txBody>
      </p:sp>
      <p:graphicFrame>
        <p:nvGraphicFramePr>
          <p:cNvPr id="6" name="グラフ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97464704"/>
              </p:ext>
            </p:extLst>
          </p:nvPr>
        </p:nvGraphicFramePr>
        <p:xfrm>
          <a:off x="683568" y="1124744"/>
          <a:ext cx="8179072" cy="41764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表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3773423"/>
              </p:ext>
            </p:extLst>
          </p:nvPr>
        </p:nvGraphicFramePr>
        <p:xfrm>
          <a:off x="251528" y="5301208"/>
          <a:ext cx="8712956" cy="864096"/>
        </p:xfrm>
        <a:graphic>
          <a:graphicData uri="http://schemas.openxmlformats.org/drawingml/2006/table">
            <a:tbl>
              <a:tblPr/>
              <a:tblGrid>
                <a:gridCol w="858141"/>
                <a:gridCol w="259062"/>
                <a:gridCol w="261085"/>
                <a:gridCol w="261085"/>
                <a:gridCol w="358233"/>
                <a:gridCol w="358233"/>
                <a:gridCol w="358233"/>
                <a:gridCol w="358233"/>
                <a:gridCol w="358233"/>
                <a:gridCol w="358233"/>
                <a:gridCol w="358233"/>
                <a:gridCol w="358233"/>
                <a:gridCol w="358233"/>
                <a:gridCol w="358233"/>
                <a:gridCol w="358233"/>
                <a:gridCol w="358233"/>
                <a:gridCol w="358233"/>
                <a:gridCol w="358233"/>
                <a:gridCol w="358233"/>
                <a:gridCol w="358233"/>
                <a:gridCol w="358233"/>
                <a:gridCol w="358233"/>
                <a:gridCol w="309659"/>
                <a:gridCol w="315730"/>
              </a:tblGrid>
              <a:tr h="216024"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行政名</a:t>
                      </a:r>
                    </a:p>
                  </a:txBody>
                  <a:tcPr marL="5763" marR="5763" marT="5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年齢</a:t>
                      </a:r>
                    </a:p>
                  </a:txBody>
                  <a:tcPr marL="5763" marR="5763" marT="5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0</a:t>
                      </a:r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～</a:t>
                      </a:r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4</a:t>
                      </a:r>
                    </a:p>
                  </a:txBody>
                  <a:tcPr marL="5763" marR="5763" marT="5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5</a:t>
                      </a:r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～</a:t>
                      </a:r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9</a:t>
                      </a:r>
                    </a:p>
                  </a:txBody>
                  <a:tcPr marL="5763" marR="5763" marT="5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10</a:t>
                      </a:r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～</a:t>
                      </a:r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14</a:t>
                      </a:r>
                    </a:p>
                  </a:txBody>
                  <a:tcPr marL="5763" marR="5763" marT="5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15</a:t>
                      </a:r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～</a:t>
                      </a:r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19</a:t>
                      </a:r>
                    </a:p>
                  </a:txBody>
                  <a:tcPr marL="5763" marR="5763" marT="5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20</a:t>
                      </a:r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～</a:t>
                      </a:r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24</a:t>
                      </a:r>
                    </a:p>
                  </a:txBody>
                  <a:tcPr marL="5763" marR="5763" marT="5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25</a:t>
                      </a:r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～</a:t>
                      </a:r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29</a:t>
                      </a:r>
                    </a:p>
                  </a:txBody>
                  <a:tcPr marL="5763" marR="5763" marT="5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30</a:t>
                      </a:r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～</a:t>
                      </a:r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34</a:t>
                      </a:r>
                    </a:p>
                  </a:txBody>
                  <a:tcPr marL="5763" marR="5763" marT="5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35</a:t>
                      </a:r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～</a:t>
                      </a:r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39</a:t>
                      </a:r>
                    </a:p>
                  </a:txBody>
                  <a:tcPr marL="5763" marR="5763" marT="5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40</a:t>
                      </a:r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～</a:t>
                      </a:r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44</a:t>
                      </a:r>
                    </a:p>
                  </a:txBody>
                  <a:tcPr marL="5763" marR="5763" marT="5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45</a:t>
                      </a:r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～</a:t>
                      </a:r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49</a:t>
                      </a:r>
                    </a:p>
                  </a:txBody>
                  <a:tcPr marL="5763" marR="5763" marT="5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50</a:t>
                      </a:r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～</a:t>
                      </a:r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54</a:t>
                      </a:r>
                    </a:p>
                  </a:txBody>
                  <a:tcPr marL="5763" marR="5763" marT="5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55</a:t>
                      </a:r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～</a:t>
                      </a:r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59</a:t>
                      </a:r>
                    </a:p>
                  </a:txBody>
                  <a:tcPr marL="5763" marR="5763" marT="5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60</a:t>
                      </a:r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～</a:t>
                      </a:r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64</a:t>
                      </a:r>
                    </a:p>
                  </a:txBody>
                  <a:tcPr marL="5763" marR="5763" marT="5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65</a:t>
                      </a:r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～</a:t>
                      </a:r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69</a:t>
                      </a:r>
                    </a:p>
                  </a:txBody>
                  <a:tcPr marL="5763" marR="5763" marT="5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70</a:t>
                      </a:r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～</a:t>
                      </a:r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74</a:t>
                      </a:r>
                    </a:p>
                  </a:txBody>
                  <a:tcPr marL="5763" marR="5763" marT="5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75</a:t>
                      </a:r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～</a:t>
                      </a:r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79</a:t>
                      </a:r>
                    </a:p>
                  </a:txBody>
                  <a:tcPr marL="5763" marR="5763" marT="5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80</a:t>
                      </a:r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～</a:t>
                      </a:r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84</a:t>
                      </a:r>
                    </a:p>
                  </a:txBody>
                  <a:tcPr marL="5763" marR="5763" marT="5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85</a:t>
                      </a:r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～</a:t>
                      </a:r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89</a:t>
                      </a:r>
                    </a:p>
                  </a:txBody>
                  <a:tcPr marL="5763" marR="5763" marT="5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90</a:t>
                      </a:r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～</a:t>
                      </a:r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94</a:t>
                      </a:r>
                    </a:p>
                  </a:txBody>
                  <a:tcPr marL="5763" marR="5763" marT="5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95</a:t>
                      </a:r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～</a:t>
                      </a:r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99</a:t>
                      </a:r>
                    </a:p>
                  </a:txBody>
                  <a:tcPr marL="5763" marR="5763" marT="5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100</a:t>
                      </a:r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～</a:t>
                      </a:r>
                    </a:p>
                  </a:txBody>
                  <a:tcPr marL="5763" marR="5763" marT="5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計</a:t>
                      </a:r>
                    </a:p>
                  </a:txBody>
                  <a:tcPr marL="5763" marR="5763" marT="5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24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H42　</a:t>
                      </a:r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霞ヶ浦人口</a:t>
                      </a:r>
                    </a:p>
                  </a:txBody>
                  <a:tcPr marL="5763" marR="5763" marT="5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男</a:t>
                      </a:r>
                    </a:p>
                  </a:txBody>
                  <a:tcPr marL="5763" marR="5763" marT="5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122 </a:t>
                      </a:r>
                    </a:p>
                  </a:txBody>
                  <a:tcPr marL="5763" marR="5763" marT="5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128 </a:t>
                      </a:r>
                    </a:p>
                  </a:txBody>
                  <a:tcPr marL="5763" marR="5763" marT="5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139 </a:t>
                      </a:r>
                    </a:p>
                  </a:txBody>
                  <a:tcPr marL="5763" marR="5763" marT="5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145 </a:t>
                      </a:r>
                    </a:p>
                  </a:txBody>
                  <a:tcPr marL="5763" marR="5763" marT="5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130 </a:t>
                      </a:r>
                    </a:p>
                  </a:txBody>
                  <a:tcPr marL="5763" marR="5763" marT="5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138 </a:t>
                      </a:r>
                    </a:p>
                  </a:txBody>
                  <a:tcPr marL="5763" marR="5763" marT="5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169 </a:t>
                      </a:r>
                    </a:p>
                  </a:txBody>
                  <a:tcPr marL="5763" marR="5763" marT="5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161 </a:t>
                      </a:r>
                    </a:p>
                  </a:txBody>
                  <a:tcPr marL="5763" marR="5763" marT="5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197 </a:t>
                      </a:r>
                    </a:p>
                  </a:txBody>
                  <a:tcPr marL="5763" marR="5763" marT="5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223 </a:t>
                      </a:r>
                    </a:p>
                  </a:txBody>
                  <a:tcPr marL="5763" marR="5763" marT="5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257 </a:t>
                      </a:r>
                    </a:p>
                  </a:txBody>
                  <a:tcPr marL="5763" marR="5763" marT="5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266 </a:t>
                      </a:r>
                    </a:p>
                  </a:txBody>
                  <a:tcPr marL="5763" marR="5763" marT="5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198 </a:t>
                      </a:r>
                    </a:p>
                  </a:txBody>
                  <a:tcPr marL="5763" marR="5763" marT="5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185 </a:t>
                      </a:r>
                    </a:p>
                  </a:txBody>
                  <a:tcPr marL="5763" marR="5763" marT="5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167 </a:t>
                      </a:r>
                    </a:p>
                  </a:txBody>
                  <a:tcPr marL="5763" marR="5763" marT="5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167 </a:t>
                      </a:r>
                    </a:p>
                  </a:txBody>
                  <a:tcPr marL="5763" marR="5763" marT="5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136 </a:t>
                      </a:r>
                    </a:p>
                  </a:txBody>
                  <a:tcPr marL="5763" marR="5763" marT="5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59 </a:t>
                      </a:r>
                    </a:p>
                  </a:txBody>
                  <a:tcPr marL="5763" marR="5763" marT="5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21 </a:t>
                      </a:r>
                    </a:p>
                  </a:txBody>
                  <a:tcPr marL="5763" marR="5763" marT="5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7 </a:t>
                      </a:r>
                    </a:p>
                  </a:txBody>
                  <a:tcPr marL="5763" marR="5763" marT="5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0 </a:t>
                      </a:r>
                    </a:p>
                  </a:txBody>
                  <a:tcPr marL="5763" marR="5763" marT="5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3,015 </a:t>
                      </a:r>
                    </a:p>
                  </a:txBody>
                  <a:tcPr marL="5763" marR="5763" marT="5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2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女</a:t>
                      </a:r>
                    </a:p>
                  </a:txBody>
                  <a:tcPr marL="5763" marR="5763" marT="5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110 </a:t>
                      </a:r>
                    </a:p>
                  </a:txBody>
                  <a:tcPr marL="5763" marR="5763" marT="5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134 </a:t>
                      </a:r>
                    </a:p>
                  </a:txBody>
                  <a:tcPr marL="5763" marR="5763" marT="5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146 </a:t>
                      </a:r>
                    </a:p>
                  </a:txBody>
                  <a:tcPr marL="5763" marR="5763" marT="5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157 </a:t>
                      </a:r>
                    </a:p>
                  </a:txBody>
                  <a:tcPr marL="5763" marR="5763" marT="5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156 </a:t>
                      </a:r>
                    </a:p>
                  </a:txBody>
                  <a:tcPr marL="5763" marR="5763" marT="5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138 </a:t>
                      </a:r>
                    </a:p>
                  </a:txBody>
                  <a:tcPr marL="5763" marR="5763" marT="5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150 </a:t>
                      </a:r>
                    </a:p>
                  </a:txBody>
                  <a:tcPr marL="5763" marR="5763" marT="5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159 </a:t>
                      </a:r>
                    </a:p>
                  </a:txBody>
                  <a:tcPr marL="5763" marR="5763" marT="5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133 </a:t>
                      </a:r>
                    </a:p>
                  </a:txBody>
                  <a:tcPr marL="5763" marR="5763" marT="5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178 </a:t>
                      </a:r>
                    </a:p>
                  </a:txBody>
                  <a:tcPr marL="5763" marR="5763" marT="5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238 </a:t>
                      </a:r>
                    </a:p>
                  </a:txBody>
                  <a:tcPr marL="5763" marR="5763" marT="5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230 </a:t>
                      </a:r>
                    </a:p>
                  </a:txBody>
                  <a:tcPr marL="5763" marR="5763" marT="5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189 </a:t>
                      </a:r>
                    </a:p>
                  </a:txBody>
                  <a:tcPr marL="5763" marR="5763" marT="5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153 </a:t>
                      </a:r>
                    </a:p>
                  </a:txBody>
                  <a:tcPr marL="5763" marR="5763" marT="5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192 </a:t>
                      </a:r>
                    </a:p>
                  </a:txBody>
                  <a:tcPr marL="5763" marR="5763" marT="5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240 </a:t>
                      </a:r>
                    </a:p>
                  </a:txBody>
                  <a:tcPr marL="5763" marR="5763" marT="5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212 </a:t>
                      </a:r>
                    </a:p>
                  </a:txBody>
                  <a:tcPr marL="5763" marR="5763" marT="5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134 </a:t>
                      </a:r>
                    </a:p>
                  </a:txBody>
                  <a:tcPr marL="5763" marR="5763" marT="5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75 </a:t>
                      </a:r>
                    </a:p>
                  </a:txBody>
                  <a:tcPr marL="5763" marR="5763" marT="5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28 </a:t>
                      </a:r>
                    </a:p>
                  </a:txBody>
                  <a:tcPr marL="5763" marR="5763" marT="5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8 </a:t>
                      </a:r>
                    </a:p>
                  </a:txBody>
                  <a:tcPr marL="5763" marR="5763" marT="5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3,160 </a:t>
                      </a:r>
                    </a:p>
                  </a:txBody>
                  <a:tcPr marL="5763" marR="5763" marT="5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2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計</a:t>
                      </a:r>
                    </a:p>
                  </a:txBody>
                  <a:tcPr marL="5763" marR="5763" marT="5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232 </a:t>
                      </a:r>
                    </a:p>
                  </a:txBody>
                  <a:tcPr marL="5763" marR="5763" marT="5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262 </a:t>
                      </a:r>
                    </a:p>
                  </a:txBody>
                  <a:tcPr marL="5763" marR="5763" marT="5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285 </a:t>
                      </a:r>
                    </a:p>
                  </a:txBody>
                  <a:tcPr marL="5763" marR="5763" marT="5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301 </a:t>
                      </a:r>
                    </a:p>
                  </a:txBody>
                  <a:tcPr marL="5763" marR="5763" marT="5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286 </a:t>
                      </a:r>
                    </a:p>
                  </a:txBody>
                  <a:tcPr marL="5763" marR="5763" marT="5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276 </a:t>
                      </a:r>
                    </a:p>
                  </a:txBody>
                  <a:tcPr marL="5763" marR="5763" marT="5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319 </a:t>
                      </a:r>
                    </a:p>
                  </a:txBody>
                  <a:tcPr marL="5763" marR="5763" marT="5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320 </a:t>
                      </a:r>
                    </a:p>
                  </a:txBody>
                  <a:tcPr marL="5763" marR="5763" marT="5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329 </a:t>
                      </a:r>
                    </a:p>
                  </a:txBody>
                  <a:tcPr marL="5763" marR="5763" marT="5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402 </a:t>
                      </a:r>
                    </a:p>
                  </a:txBody>
                  <a:tcPr marL="5763" marR="5763" marT="5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495 </a:t>
                      </a:r>
                    </a:p>
                  </a:txBody>
                  <a:tcPr marL="5763" marR="5763" marT="5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496 </a:t>
                      </a:r>
                    </a:p>
                  </a:txBody>
                  <a:tcPr marL="5763" marR="5763" marT="5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387 </a:t>
                      </a:r>
                    </a:p>
                  </a:txBody>
                  <a:tcPr marL="5763" marR="5763" marT="5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338 </a:t>
                      </a:r>
                    </a:p>
                  </a:txBody>
                  <a:tcPr marL="5763" marR="5763" marT="5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359 </a:t>
                      </a:r>
                    </a:p>
                  </a:txBody>
                  <a:tcPr marL="5763" marR="5763" marT="5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407 </a:t>
                      </a:r>
                    </a:p>
                  </a:txBody>
                  <a:tcPr marL="5763" marR="5763" marT="5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348 </a:t>
                      </a:r>
                    </a:p>
                  </a:txBody>
                  <a:tcPr marL="5763" marR="5763" marT="5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193 </a:t>
                      </a:r>
                    </a:p>
                  </a:txBody>
                  <a:tcPr marL="5763" marR="5763" marT="5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96 </a:t>
                      </a:r>
                    </a:p>
                  </a:txBody>
                  <a:tcPr marL="5763" marR="5763" marT="5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35 </a:t>
                      </a:r>
                    </a:p>
                  </a:txBody>
                  <a:tcPr marL="5763" marR="5763" marT="5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8 </a:t>
                      </a:r>
                    </a:p>
                  </a:txBody>
                  <a:tcPr marL="5763" marR="5763" marT="5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6,175 </a:t>
                      </a:r>
                    </a:p>
                  </a:txBody>
                  <a:tcPr marL="5763" marR="5763" marT="5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546311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タイトル 1"/>
          <p:cNvSpPr>
            <a:spLocks noGrp="1"/>
          </p:cNvSpPr>
          <p:nvPr>
            <p:ph type="title"/>
          </p:nvPr>
        </p:nvSpPr>
        <p:spPr>
          <a:xfrm>
            <a:off x="395288" y="115888"/>
            <a:ext cx="8229600" cy="595312"/>
          </a:xfrm>
        </p:spPr>
        <p:txBody>
          <a:bodyPr/>
          <a:lstStyle/>
          <a:p>
            <a:r>
              <a:rPr lang="ja-JP" altLang="en-US" smtClean="0"/>
              <a:t>土浦市の産業　工業</a:t>
            </a:r>
          </a:p>
        </p:txBody>
      </p:sp>
      <p:sp>
        <p:nvSpPr>
          <p:cNvPr id="49154" name="コンテンツ プレースホルダー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010025"/>
          </a:xfrm>
        </p:spPr>
        <p:txBody>
          <a:bodyPr/>
          <a:lstStyle/>
          <a:p>
            <a:endParaRPr lang="en-US" altLang="ja-JP" smtClean="0"/>
          </a:p>
          <a:p>
            <a:endParaRPr lang="ja-JP" altLang="en-US" smtClean="0"/>
          </a:p>
        </p:txBody>
      </p:sp>
      <p:sp>
        <p:nvSpPr>
          <p:cNvPr id="49157" name="タイトル 1"/>
          <p:cNvSpPr txBox="1">
            <a:spLocks/>
          </p:cNvSpPr>
          <p:nvPr/>
        </p:nvSpPr>
        <p:spPr bwMode="auto">
          <a:xfrm>
            <a:off x="547688" y="581025"/>
            <a:ext cx="8229600" cy="595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ja-JP" altLang="en-US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rPr>
              <a:t>　　　　工業の概要</a:t>
            </a:r>
          </a:p>
        </p:txBody>
      </p:sp>
      <p:sp>
        <p:nvSpPr>
          <p:cNvPr id="49158" name="コンテンツ プレースホルダ 6"/>
          <p:cNvSpPr txBox="1">
            <a:spLocks/>
          </p:cNvSpPr>
          <p:nvPr/>
        </p:nvSpPr>
        <p:spPr bwMode="auto">
          <a:xfrm>
            <a:off x="1403648" y="5859611"/>
            <a:ext cx="6721475" cy="5937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3050" indent="-273050">
              <a:spcBef>
                <a:spcPts val="600"/>
              </a:spcBef>
              <a:buClr>
                <a:schemeClr val="accent1"/>
              </a:buClr>
              <a:buSzPct val="76000"/>
              <a:buFont typeface="Wingdings 3" pitchFamily="18" charset="2"/>
              <a:buChar char=""/>
            </a:pPr>
            <a:r>
              <a:rPr lang="ja-JP" altLang="en-US" sz="2600" dirty="0">
                <a:latin typeface="Gill Sans MT"/>
              </a:rPr>
              <a:t>製造品出荷</a:t>
            </a:r>
            <a:r>
              <a:rPr lang="ja-JP" altLang="en-US" sz="2600" dirty="0" smtClean="0">
                <a:latin typeface="Gill Sans MT"/>
              </a:rPr>
              <a:t>額，従</a:t>
            </a:r>
            <a:r>
              <a:rPr lang="ja-JP" altLang="en-US" sz="2600" dirty="0">
                <a:latin typeface="Gill Sans MT"/>
              </a:rPr>
              <a:t>業者数ともに</a:t>
            </a:r>
            <a:r>
              <a:rPr lang="ja-JP" altLang="en-US" sz="2600" dirty="0">
                <a:solidFill>
                  <a:srgbClr val="FF0000"/>
                </a:solidFill>
                <a:latin typeface="Gill Sans MT"/>
              </a:rPr>
              <a:t>増加</a:t>
            </a:r>
            <a:r>
              <a:rPr lang="ja-JP" altLang="en-US" sz="2600" dirty="0" smtClean="0">
                <a:latin typeface="Gill Sans MT"/>
              </a:rPr>
              <a:t>している</a:t>
            </a:r>
            <a:endParaRPr lang="en-US" altLang="ja-JP" sz="2600" dirty="0">
              <a:latin typeface="Gill Sans MT"/>
            </a:endParaRP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1992313" y="5370513"/>
            <a:ext cx="2579687" cy="360362"/>
          </a:xfrm>
          <a:prstGeom prst="rect">
            <a:avLst/>
          </a:prstGeom>
          <a:solidFill>
            <a:schemeClr val="bg1"/>
          </a:solidFill>
        </p:spPr>
        <p:txBody>
          <a:bodyPr wrap="none">
            <a:norm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1600" dirty="0">
                <a:latin typeface="+mn-lt"/>
                <a:ea typeface="+mn-ea"/>
              </a:rPr>
              <a:t>図：土浦市</a:t>
            </a:r>
            <a:r>
              <a:rPr lang="ja-JP" altLang="en-US" sz="1600" dirty="0" smtClean="0">
                <a:latin typeface="+mn-lt"/>
                <a:ea typeface="+mn-ea"/>
              </a:rPr>
              <a:t>の工業の概要</a:t>
            </a:r>
            <a:endParaRPr lang="ja-JP" altLang="en-US" sz="1600" dirty="0">
              <a:latin typeface="+mn-lt"/>
              <a:ea typeface="+mn-ea"/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6299448" y="812800"/>
            <a:ext cx="2593032" cy="360363"/>
          </a:xfrm>
          <a:prstGeom prst="rect">
            <a:avLst/>
          </a:prstGeom>
        </p:spPr>
        <p:txBody>
          <a:bodyPr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dirty="0">
                <a:latin typeface="+mn-lt"/>
                <a:ea typeface="+mn-ea"/>
              </a:rPr>
              <a:t>出典：工業統計調査より</a:t>
            </a:r>
          </a:p>
        </p:txBody>
      </p:sp>
      <p:sp>
        <p:nvSpPr>
          <p:cNvPr id="49161" name="スライド番号プレースホルダー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2FA1D1A-F87B-4720-9966-752E8B3B64F4}" type="slidenum">
              <a:rPr lang="ja-JP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54</a:t>
            </a:fld>
            <a:endParaRPr lang="en-US" altLang="ja-JP"/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2771800" y="6388066"/>
            <a:ext cx="6260047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Gill Sans MT"/>
                <a:ea typeface="ＭＳ Ｐゴシック"/>
              </a:rPr>
              <a:t>現状</a:t>
            </a:r>
            <a:r>
              <a:rPr lang="ja-JP" alt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Gill Sans MT"/>
                <a:ea typeface="ＭＳ Ｐゴシック"/>
              </a:rPr>
              <a:t>分析</a:t>
            </a:r>
            <a:r>
              <a:rPr lang="ja-JP" alt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</a:t>
            </a:r>
            <a:r>
              <a:rPr lang="ja-JP" altLang="en-US" sz="20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コンセプト</a:t>
            </a:r>
            <a:r>
              <a:rPr lang="ja-JP" alt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</a:t>
            </a:r>
            <a:r>
              <a:rPr lang="ja-JP" altLang="en-US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構想</a:t>
            </a:r>
            <a:r>
              <a:rPr lang="ja-JP" alt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</a:t>
            </a:r>
            <a:r>
              <a:rPr lang="ja-JP" altLang="en-US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提案</a:t>
            </a:r>
            <a:r>
              <a:rPr lang="ja-JP" alt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・効果　</a:t>
            </a:r>
            <a:r>
              <a:rPr lang="ja-JP" altLang="en-US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都市像</a:t>
            </a:r>
            <a:r>
              <a:rPr lang="ja-JP" alt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調査方針</a:t>
            </a:r>
          </a:p>
        </p:txBody>
      </p:sp>
      <p:pic>
        <p:nvPicPr>
          <p:cNvPr id="69633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243" y="1484783"/>
            <a:ext cx="8064317" cy="3885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右矢印 2"/>
          <p:cNvSpPr/>
          <p:nvPr/>
        </p:nvSpPr>
        <p:spPr>
          <a:xfrm rot="20504184">
            <a:off x="4036500" y="2965661"/>
            <a:ext cx="2592288" cy="216023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169140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各自治体の工業支援制度</a:t>
            </a: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6299448" y="812800"/>
            <a:ext cx="2683470" cy="360363"/>
          </a:xfrm>
          <a:prstGeom prst="rect">
            <a:avLst/>
          </a:prstGeom>
        </p:spPr>
        <p:txBody>
          <a:bodyPr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dirty="0">
                <a:latin typeface="+mn-lt"/>
                <a:ea typeface="+mn-ea"/>
              </a:rPr>
              <a:t>出典：工業統計調査より</a:t>
            </a:r>
          </a:p>
        </p:txBody>
      </p:sp>
      <p:graphicFrame>
        <p:nvGraphicFramePr>
          <p:cNvPr id="8" name="コンテンツ プレースホルダー 7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836370889"/>
              </p:ext>
            </p:extLst>
          </p:nvPr>
        </p:nvGraphicFramePr>
        <p:xfrm>
          <a:off x="250825" y="1628775"/>
          <a:ext cx="8731396" cy="3775574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1440160"/>
                <a:gridCol w="3384375"/>
                <a:gridCol w="3906861"/>
              </a:tblGrid>
              <a:tr h="269308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600" u="none" strike="noStrike" dirty="0">
                          <a:effectLst/>
                        </a:rPr>
                        <a:t>　</a:t>
                      </a:r>
                      <a:endParaRPr lang="ja-JP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600" u="none" strike="noStrike">
                          <a:effectLst/>
                        </a:rPr>
                        <a:t>制度</a:t>
                      </a:r>
                      <a:endParaRPr lang="ja-JP" altLang="en-US" sz="16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600" u="none" strike="noStrike">
                          <a:effectLst/>
                        </a:rPr>
                        <a:t>内容</a:t>
                      </a:r>
                      <a:endParaRPr lang="ja-JP" altLang="en-US" sz="16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</a:tr>
              <a:tr h="356163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ja-JP" altLang="en-US" sz="1600" u="none" strike="noStrike" dirty="0">
                          <a:effectLst/>
                        </a:rPr>
                        <a:t>かすみがうら市</a:t>
                      </a:r>
                    </a:p>
                    <a:p>
                      <a:pPr algn="ctr" fontAlgn="ctr"/>
                      <a:r>
                        <a:rPr lang="ja-JP" altLang="en-US" sz="1600" u="none" strike="noStrike" dirty="0">
                          <a:effectLst/>
                        </a:rPr>
                        <a:t>　</a:t>
                      </a:r>
                    </a:p>
                    <a:p>
                      <a:pPr algn="ctr" fontAlgn="ctr"/>
                      <a:r>
                        <a:rPr lang="ja-JP" altLang="en-US" sz="1600" u="none" strike="noStrike" dirty="0">
                          <a:effectLst/>
                        </a:rPr>
                        <a:t>　</a:t>
                      </a:r>
                    </a:p>
                    <a:p>
                      <a:pPr algn="ctr" fontAlgn="ctr"/>
                      <a:r>
                        <a:rPr lang="ja-JP" altLang="en-US" sz="1600" u="none" strike="noStrike" dirty="0">
                          <a:effectLst/>
                        </a:rPr>
                        <a:t>　</a:t>
                      </a:r>
                    </a:p>
                    <a:p>
                      <a:pPr algn="ctr" fontAlgn="ctr"/>
                      <a:r>
                        <a:rPr lang="ja-JP" altLang="en-US" sz="1600" u="none" strike="noStrike" dirty="0">
                          <a:effectLst/>
                        </a:rPr>
                        <a:t>　</a:t>
                      </a:r>
                      <a:endParaRPr lang="ja-JP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600" u="none" strike="noStrike" dirty="0">
                          <a:effectLst/>
                        </a:rPr>
                        <a:t>自治金融制度</a:t>
                      </a:r>
                      <a:endParaRPr lang="ja-JP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600" u="none" strike="noStrike" dirty="0">
                          <a:effectLst/>
                        </a:rPr>
                        <a:t>運転</a:t>
                      </a:r>
                      <a:r>
                        <a:rPr lang="ja-JP" altLang="en-US" sz="1600" u="none" strike="noStrike" dirty="0" smtClean="0">
                          <a:effectLst/>
                        </a:rPr>
                        <a:t>資金，設備</a:t>
                      </a:r>
                      <a:r>
                        <a:rPr lang="ja-JP" altLang="en-US" sz="1600" u="none" strike="noStrike" dirty="0">
                          <a:effectLst/>
                        </a:rPr>
                        <a:t>資金の貸付</a:t>
                      </a:r>
                      <a:endParaRPr lang="ja-JP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</a:tr>
              <a:tr h="325060">
                <a:tc vMerge="1">
                  <a:txBody>
                    <a:bodyPr/>
                    <a:lstStyle/>
                    <a:p>
                      <a:pPr algn="l" fontAlgn="ctr"/>
                      <a:endParaRPr lang="ja-JP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solidFill>
                      <a:srgbClr val="0070C0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600" u="none" strike="noStrike" dirty="0">
                          <a:effectLst/>
                        </a:rPr>
                        <a:t>立地企業に対する税制上の優遇措置</a:t>
                      </a:r>
                      <a:endParaRPr lang="ja-JP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solidFill>
                      <a:srgbClr val="E8E1F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600" u="none" strike="noStrike" dirty="0">
                          <a:effectLst/>
                        </a:rPr>
                        <a:t>固定資産税の課税免除（</a:t>
                      </a:r>
                      <a:r>
                        <a:rPr lang="en-US" altLang="ja-JP" sz="1600" u="none" strike="noStrike" dirty="0">
                          <a:effectLst/>
                        </a:rPr>
                        <a:t>3</a:t>
                      </a:r>
                      <a:r>
                        <a:rPr lang="ja-JP" altLang="en-US" sz="1600" u="none" strike="noStrike" dirty="0">
                          <a:effectLst/>
                        </a:rPr>
                        <a:t>年間）</a:t>
                      </a:r>
                      <a:endParaRPr lang="ja-JP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solidFill>
                      <a:srgbClr val="E8E1FB"/>
                    </a:solidFill>
                  </a:tcPr>
                </a:tc>
              </a:tr>
              <a:tr h="269308">
                <a:tc vMerge="1">
                  <a:txBody>
                    <a:bodyPr/>
                    <a:lstStyle/>
                    <a:p>
                      <a:pPr algn="l" fontAlgn="ctr"/>
                      <a:endParaRPr lang="ja-JP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600" u="none" strike="noStrike" dirty="0">
                          <a:effectLst/>
                          <a:latin typeface="ＭＳ Ｐゴシック" pitchFamily="50" charset="-128"/>
                          <a:ea typeface="ＭＳ Ｐゴシック" pitchFamily="50" charset="-128"/>
                        </a:rPr>
                        <a:t>企業立地促進条例</a:t>
                      </a:r>
                      <a:endParaRPr lang="zh-TW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itchFamily="50" charset="-128"/>
                        <a:ea typeface="ＭＳ Ｐゴシック" pitchFamily="50" charset="-128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600" u="none" strike="noStrike" dirty="0">
                          <a:effectLst/>
                        </a:rPr>
                        <a:t>設備投資</a:t>
                      </a:r>
                      <a:r>
                        <a:rPr lang="ja-JP" altLang="en-US" sz="1600" u="none" strike="noStrike" dirty="0" smtClean="0">
                          <a:effectLst/>
                        </a:rPr>
                        <a:t>助成金，雇用</a:t>
                      </a:r>
                      <a:r>
                        <a:rPr lang="ja-JP" altLang="en-US" sz="1600" u="none" strike="noStrike" dirty="0">
                          <a:effectLst/>
                        </a:rPr>
                        <a:t>促進補助金の交付</a:t>
                      </a:r>
                      <a:endParaRPr lang="ja-JP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</a:tr>
              <a:tr h="269308">
                <a:tc vMerge="1">
                  <a:txBody>
                    <a:bodyPr/>
                    <a:lstStyle/>
                    <a:p>
                      <a:pPr algn="l" fontAlgn="ctr"/>
                      <a:endParaRPr lang="ja-JP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600" u="none" strike="noStrike" dirty="0">
                          <a:effectLst/>
                          <a:latin typeface="ＭＳ Ｐゴシック" pitchFamily="50" charset="-128"/>
                          <a:ea typeface="ＭＳ Ｐゴシック" pitchFamily="50" charset="-128"/>
                        </a:rPr>
                        <a:t>企業立地促進融資利子補給要綱</a:t>
                      </a:r>
                      <a:endParaRPr lang="zh-TW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itchFamily="50" charset="-128"/>
                        <a:ea typeface="ＭＳ Ｐゴシック" pitchFamily="50" charset="-128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600" u="none" strike="noStrike">
                          <a:effectLst/>
                        </a:rPr>
                        <a:t>利子補給金の交付</a:t>
                      </a:r>
                      <a:endParaRPr lang="ja-JP" altLang="en-US" sz="16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</a:tr>
              <a:tr h="522775">
                <a:tc vMerge="1">
                  <a:txBody>
                    <a:bodyPr/>
                    <a:lstStyle/>
                    <a:p>
                      <a:pPr algn="l" fontAlgn="ctr"/>
                      <a:endParaRPr lang="ja-JP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600" u="none" strike="noStrike" dirty="0">
                          <a:effectLst/>
                        </a:rPr>
                        <a:t>同意企業立地重点促進区域における緑地面積率等を定める条例</a:t>
                      </a:r>
                      <a:endParaRPr lang="ja-JP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600" u="none" strike="noStrike" dirty="0">
                          <a:effectLst/>
                        </a:rPr>
                        <a:t>緑地面積率を</a:t>
                      </a:r>
                      <a:r>
                        <a:rPr lang="en-US" altLang="ja-JP" sz="1600" u="none" strike="noStrike" dirty="0">
                          <a:effectLst/>
                        </a:rPr>
                        <a:t>5</a:t>
                      </a:r>
                      <a:r>
                        <a:rPr lang="ja-JP" altLang="en-US" sz="1600" u="none" strike="noStrike" dirty="0">
                          <a:effectLst/>
                        </a:rPr>
                        <a:t>～</a:t>
                      </a:r>
                      <a:r>
                        <a:rPr lang="en-US" altLang="ja-JP" sz="1600" u="none" strike="noStrike" dirty="0">
                          <a:effectLst/>
                        </a:rPr>
                        <a:t>10%</a:t>
                      </a:r>
                      <a:r>
                        <a:rPr lang="ja-JP" altLang="en-US" sz="1600" u="none" strike="noStrike" dirty="0" err="1">
                          <a:effectLst/>
                        </a:rPr>
                        <a:t>まで</a:t>
                      </a:r>
                      <a:r>
                        <a:rPr lang="ja-JP" altLang="en-US" sz="1600" u="none" strike="noStrike" dirty="0" smtClean="0">
                          <a:effectLst/>
                        </a:rPr>
                        <a:t>下げられる．環境</a:t>
                      </a:r>
                      <a:r>
                        <a:rPr lang="ja-JP" altLang="en-US" sz="1600" u="none" strike="noStrike" dirty="0">
                          <a:effectLst/>
                        </a:rPr>
                        <a:t>施設面積率を</a:t>
                      </a:r>
                      <a:r>
                        <a:rPr lang="en-US" altLang="ja-JP" sz="1600" u="none" strike="noStrike" dirty="0">
                          <a:effectLst/>
                        </a:rPr>
                        <a:t>10</a:t>
                      </a:r>
                      <a:r>
                        <a:rPr lang="ja-JP" altLang="en-US" sz="1600" u="none" strike="noStrike" dirty="0">
                          <a:effectLst/>
                        </a:rPr>
                        <a:t>～</a:t>
                      </a:r>
                      <a:r>
                        <a:rPr lang="en-US" altLang="ja-JP" sz="1600" u="none" strike="noStrike" dirty="0">
                          <a:effectLst/>
                        </a:rPr>
                        <a:t>15%</a:t>
                      </a:r>
                      <a:r>
                        <a:rPr lang="ja-JP" altLang="en-US" sz="1600" u="none" strike="noStrike" dirty="0" err="1">
                          <a:effectLst/>
                        </a:rPr>
                        <a:t>まで</a:t>
                      </a:r>
                      <a:r>
                        <a:rPr lang="ja-JP" altLang="en-US" sz="1600" u="none" strike="noStrike" dirty="0" smtClean="0">
                          <a:effectLst/>
                        </a:rPr>
                        <a:t>下げられる．</a:t>
                      </a:r>
                      <a:endParaRPr lang="ja-JP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</a:tr>
              <a:tr h="303856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ja-JP" altLang="en-US" sz="1600" u="none" strike="noStrike" dirty="0">
                          <a:effectLst/>
                        </a:rPr>
                        <a:t>ひたちなか市</a:t>
                      </a:r>
                    </a:p>
                    <a:p>
                      <a:pPr algn="ctr" fontAlgn="ctr"/>
                      <a:r>
                        <a:rPr lang="ja-JP" altLang="en-US" sz="1600" u="none" strike="noStrike" dirty="0">
                          <a:effectLst/>
                        </a:rPr>
                        <a:t>　</a:t>
                      </a:r>
                    </a:p>
                    <a:p>
                      <a:pPr algn="ctr" fontAlgn="ctr"/>
                      <a:r>
                        <a:rPr lang="ja-JP" altLang="en-US" sz="1600" u="none" strike="noStrike" dirty="0">
                          <a:effectLst/>
                        </a:rPr>
                        <a:t>　</a:t>
                      </a:r>
                      <a:endParaRPr lang="ja-JP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600" u="none" strike="noStrike" dirty="0">
                          <a:effectLst/>
                        </a:rPr>
                        <a:t>固定資産税の不均一課税</a:t>
                      </a:r>
                      <a:endParaRPr lang="ja-JP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600" u="none" strike="noStrike" dirty="0">
                          <a:effectLst/>
                        </a:rPr>
                        <a:t>固定資産税を減税</a:t>
                      </a:r>
                      <a:endParaRPr lang="ja-JP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</a:tr>
              <a:tr h="506933">
                <a:tc vMerge="1">
                  <a:txBody>
                    <a:bodyPr/>
                    <a:lstStyle/>
                    <a:p>
                      <a:pPr algn="l" fontAlgn="ctr"/>
                      <a:endParaRPr lang="ja-JP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solidFill>
                      <a:srgbClr val="0070C0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600" u="none" strike="noStrike" dirty="0">
                          <a:effectLst/>
                          <a:latin typeface="ＭＳ Ｐゴシック" pitchFamily="50" charset="-128"/>
                          <a:ea typeface="ＭＳ Ｐゴシック" pitchFamily="50" charset="-128"/>
                        </a:rPr>
                        <a:t>産業集積促進奨励金</a:t>
                      </a:r>
                      <a:endParaRPr lang="zh-TW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itchFamily="50" charset="-128"/>
                        <a:ea typeface="ＭＳ Ｐゴシック" pitchFamily="50" charset="-128"/>
                      </a:endParaRPr>
                    </a:p>
                  </a:txBody>
                  <a:tcPr marL="9525" marR="9525" marT="9525" marB="0" anchor="ctr">
                    <a:solidFill>
                      <a:srgbClr val="E8E1F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600" u="none" strike="noStrike" dirty="0">
                          <a:effectLst/>
                        </a:rPr>
                        <a:t>新増設に係る固定資産税相当額の奨励金交付（</a:t>
                      </a:r>
                      <a:r>
                        <a:rPr lang="en-US" altLang="ja-JP" sz="1600" u="none" strike="noStrike" dirty="0">
                          <a:effectLst/>
                        </a:rPr>
                        <a:t>3</a:t>
                      </a:r>
                      <a:r>
                        <a:rPr lang="ja-JP" altLang="en-US" sz="1600" u="none" strike="noStrike" dirty="0">
                          <a:effectLst/>
                        </a:rPr>
                        <a:t>年間）</a:t>
                      </a:r>
                      <a:endParaRPr lang="ja-JP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solidFill>
                      <a:srgbClr val="E8E1FB"/>
                    </a:solidFill>
                  </a:tcPr>
                </a:tc>
              </a:tr>
              <a:tr h="522775">
                <a:tc vMerge="1">
                  <a:txBody>
                    <a:bodyPr/>
                    <a:lstStyle/>
                    <a:p>
                      <a:pPr algn="l" fontAlgn="ctr"/>
                      <a:endParaRPr lang="ja-JP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600" u="none" strike="noStrike" dirty="0">
                          <a:effectLst/>
                          <a:latin typeface="ＭＳ Ｐゴシック" pitchFamily="50" charset="-128"/>
                          <a:ea typeface="ＭＳ Ｐゴシック" pitchFamily="50" charset="-128"/>
                        </a:rPr>
                        <a:t>原子力発電施設等周辺地域企業立地支援給付金（県の制度）</a:t>
                      </a:r>
                      <a:endParaRPr lang="ja-JP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itchFamily="50" charset="-128"/>
                        <a:ea typeface="ＭＳ Ｐゴシック" pitchFamily="50" charset="-128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600" u="none" strike="noStrike" dirty="0">
                          <a:effectLst/>
                        </a:rPr>
                        <a:t>電気料金の割引（例として</a:t>
                      </a:r>
                      <a:r>
                        <a:rPr lang="en-US" altLang="ja-JP" sz="1600" u="none" strike="noStrike" dirty="0">
                          <a:effectLst/>
                        </a:rPr>
                        <a:t>75%</a:t>
                      </a:r>
                      <a:r>
                        <a:rPr lang="ja-JP" altLang="en-US" sz="1600" u="none" strike="noStrike" dirty="0">
                          <a:effectLst/>
                        </a:rPr>
                        <a:t>ＯＦＦの例が示されて</a:t>
                      </a:r>
                      <a:r>
                        <a:rPr lang="ja-JP" altLang="en-US" sz="1600" u="none" strike="noStrike" dirty="0" smtClean="0">
                          <a:effectLst/>
                        </a:rPr>
                        <a:t>いた．）</a:t>
                      </a:r>
                      <a:endParaRPr lang="ja-JP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</a:tr>
              <a:tr h="430088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600" u="none" strike="noStrike" dirty="0">
                          <a:effectLst/>
                        </a:rPr>
                        <a:t>土浦市</a:t>
                      </a:r>
                      <a:endParaRPr lang="ja-JP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600" u="none" strike="noStrike" dirty="0">
                          <a:effectLst/>
                          <a:latin typeface="ＭＳ Ｐゴシック" pitchFamily="50" charset="-128"/>
                          <a:ea typeface="ＭＳ Ｐゴシック" pitchFamily="50" charset="-128"/>
                        </a:rPr>
                        <a:t>土浦市企業立地促進奨励金交付要綱</a:t>
                      </a:r>
                      <a:endParaRPr lang="zh-TW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itchFamily="50" charset="-128"/>
                        <a:ea typeface="ＭＳ Ｐゴシック" pitchFamily="50" charset="-128"/>
                      </a:endParaRPr>
                    </a:p>
                  </a:txBody>
                  <a:tcPr marL="9525" marR="9525" marT="9525" marB="0" anchor="ctr">
                    <a:solidFill>
                      <a:srgbClr val="E8E1FB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ja-JP" altLang="en-US" sz="1600" u="none" strike="noStrike" dirty="0">
                          <a:effectLst/>
                        </a:rPr>
                        <a:t>固定資産税相当額の奨励金を給付</a:t>
                      </a:r>
                      <a:r>
                        <a:rPr lang="en-US" altLang="ja-JP" sz="1600" u="none" strike="noStrike" dirty="0">
                          <a:effectLst/>
                        </a:rPr>
                        <a:t>(3</a:t>
                      </a:r>
                      <a:r>
                        <a:rPr lang="ja-JP" altLang="en-US" sz="1600" u="none" strike="noStrike" dirty="0">
                          <a:effectLst/>
                        </a:rPr>
                        <a:t>年間</a:t>
                      </a:r>
                      <a:r>
                        <a:rPr lang="en-US" altLang="ja-JP" sz="1600" u="none" strike="noStrike" dirty="0">
                          <a:effectLst/>
                        </a:rPr>
                        <a:t>)</a:t>
                      </a:r>
                      <a:endParaRPr lang="en-US" altLang="ja-JP" sz="16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solidFill>
                      <a:srgbClr val="E8E1FB"/>
                    </a:solidFill>
                  </a:tcPr>
                </a:tc>
              </a:tr>
            </a:tbl>
          </a:graphicData>
        </a:graphic>
      </p:graphicFrame>
      <p:sp>
        <p:nvSpPr>
          <p:cNvPr id="9" name="コンテンツ プレースホルダ 6"/>
          <p:cNvSpPr txBox="1">
            <a:spLocks/>
          </p:cNvSpPr>
          <p:nvPr/>
        </p:nvSpPr>
        <p:spPr>
          <a:xfrm>
            <a:off x="611560" y="5536499"/>
            <a:ext cx="8209160" cy="432717"/>
          </a:xfrm>
          <a:prstGeom prst="rect">
            <a:avLst/>
          </a:prstGeom>
          <a:solidFill>
            <a:schemeClr val="bg1"/>
          </a:solidFill>
        </p:spPr>
        <p:txBody>
          <a:bodyPr>
            <a:normAutofit fontScale="92500" lnSpcReduction="10000"/>
          </a:bodyPr>
          <a:lstStyle/>
          <a:p>
            <a:pPr marL="274320" indent="-274320" algn="ctr" fontAlgn="auto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Char char=""/>
              <a:defRPr/>
            </a:pPr>
            <a:r>
              <a:rPr lang="ja-JP" altLang="en-US" sz="2600" dirty="0">
                <a:solidFill>
                  <a:srgbClr val="FF0000"/>
                </a:solidFill>
                <a:latin typeface="+mn-lt"/>
                <a:ea typeface="+mn-ea"/>
              </a:rPr>
              <a:t>土浦の支援制度は他の自治体に遅れをとっているのでは？</a:t>
            </a:r>
            <a:endParaRPr lang="en-US" altLang="ja-JP" sz="2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900113" y="1268413"/>
            <a:ext cx="7056437" cy="360362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1600" dirty="0">
                <a:latin typeface="+mn-lt"/>
                <a:ea typeface="+mn-ea"/>
              </a:rPr>
              <a:t>表：茨城県内の各自治体の工業支援制度</a:t>
            </a:r>
          </a:p>
        </p:txBody>
      </p:sp>
      <p:sp>
        <p:nvSpPr>
          <p:cNvPr id="51246" name="スライド番号プレースホルダー 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5CF7B92-C9F9-4824-B9AB-B42B2ADB8D78}" type="slidenum">
              <a:rPr lang="ja-JP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55</a:t>
            </a:fld>
            <a:endParaRPr lang="en-US" altLang="ja-JP"/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2771800" y="6388066"/>
            <a:ext cx="6260047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Gill Sans MT"/>
                <a:ea typeface="ＭＳ Ｐゴシック"/>
              </a:rPr>
              <a:t>現状</a:t>
            </a:r>
            <a:r>
              <a:rPr lang="ja-JP" alt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Gill Sans MT"/>
                <a:ea typeface="ＭＳ Ｐゴシック"/>
              </a:rPr>
              <a:t>分析</a:t>
            </a:r>
            <a:r>
              <a:rPr lang="ja-JP" alt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</a:t>
            </a:r>
            <a:r>
              <a:rPr lang="ja-JP" altLang="en-US" sz="20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コンセプト</a:t>
            </a:r>
            <a:r>
              <a:rPr lang="ja-JP" alt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</a:t>
            </a:r>
            <a:r>
              <a:rPr lang="ja-JP" altLang="en-US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構想</a:t>
            </a:r>
            <a:r>
              <a:rPr lang="ja-JP" alt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</a:t>
            </a:r>
            <a:r>
              <a:rPr lang="ja-JP" altLang="en-US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提案</a:t>
            </a:r>
            <a:r>
              <a:rPr lang="ja-JP" alt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・効果　</a:t>
            </a:r>
            <a:r>
              <a:rPr lang="ja-JP" altLang="en-US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都市像</a:t>
            </a:r>
            <a:r>
              <a:rPr lang="ja-JP" alt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調査方針</a:t>
            </a:r>
          </a:p>
        </p:txBody>
      </p:sp>
    </p:spTree>
    <p:extLst>
      <p:ext uri="{BB962C8B-B14F-4D97-AF65-F5344CB8AC3E}">
        <p14:creationId xmlns:p14="http://schemas.microsoft.com/office/powerpoint/2010/main" val="26151303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tuge80\Desktop\新治地~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1474489"/>
            <a:ext cx="6828366" cy="4413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正方形/長方形 8"/>
          <p:cNvSpPr/>
          <p:nvPr/>
        </p:nvSpPr>
        <p:spPr>
          <a:xfrm>
            <a:off x="179512" y="1448780"/>
            <a:ext cx="4824536" cy="4716524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3009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地区</a:t>
            </a:r>
            <a:r>
              <a:rPr lang="ja-JP" altLang="en-US" dirty="0" smtClean="0"/>
              <a:t>別</a:t>
            </a:r>
            <a:r>
              <a:rPr lang="ja-JP" altLang="en-US" dirty="0"/>
              <a:t>基本</a:t>
            </a:r>
            <a:r>
              <a:rPr lang="ja-JP" altLang="en-US" dirty="0" smtClean="0"/>
              <a:t>構想　～</a:t>
            </a:r>
            <a:r>
              <a:rPr lang="ja-JP" altLang="en-US" dirty="0" smtClean="0"/>
              <a:t>新治周辺の核～</a:t>
            </a:r>
            <a:endParaRPr lang="ja-JP" altLang="en-US" dirty="0" smtClean="0"/>
          </a:p>
        </p:txBody>
      </p:sp>
      <p:sp>
        <p:nvSpPr>
          <p:cNvPr id="43014" name="スライド番号プレースホルダー 6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15AC07B-BA7E-4650-A729-3A79A04D2B40}" type="slidenum">
              <a:rPr lang="ja-JP" altLang="en-US">
                <a:solidFill>
                  <a:srgbClr val="464653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56</a:t>
            </a:fld>
            <a:endParaRPr lang="en-US" altLang="ja-JP" dirty="0">
              <a:solidFill>
                <a:srgbClr val="464653"/>
              </a:solidFill>
            </a:endParaRPr>
          </a:p>
        </p:txBody>
      </p:sp>
      <p:sp>
        <p:nvSpPr>
          <p:cNvPr id="2" name="コンテンツ プレースホルダー 1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kumimoji="1" lang="en-US" altLang="ja-JP" dirty="0" smtClean="0"/>
          </a:p>
          <a:p>
            <a:r>
              <a:rPr lang="ja-JP" altLang="en-US" dirty="0" smtClean="0"/>
              <a:t>暮らし</a:t>
            </a:r>
            <a:r>
              <a:rPr lang="en-US" altLang="ja-JP" dirty="0" smtClean="0"/>
              <a:t/>
            </a:r>
            <a:br>
              <a:rPr lang="en-US" altLang="ja-JP" dirty="0" smtClean="0"/>
            </a:br>
            <a:r>
              <a:rPr lang="ja-JP" altLang="en-US" dirty="0" smtClean="0"/>
              <a:t>　・大規模商店の展開</a:t>
            </a:r>
            <a:r>
              <a:rPr lang="en-US" altLang="ja-JP" dirty="0" smtClean="0"/>
              <a:t/>
            </a:r>
            <a:br>
              <a:rPr lang="en-US" altLang="ja-JP" dirty="0" smtClean="0"/>
            </a:br>
            <a:r>
              <a:rPr lang="ja-JP" altLang="en-US" dirty="0" smtClean="0"/>
              <a:t>　・高齢化の進行</a:t>
            </a:r>
            <a:endParaRPr kumimoji="1" lang="en-US" altLang="ja-JP" dirty="0" smtClean="0"/>
          </a:p>
          <a:p>
            <a:r>
              <a:rPr lang="ja-JP" altLang="en-US" dirty="0" smtClean="0"/>
              <a:t>産業</a:t>
            </a:r>
            <a:r>
              <a:rPr lang="en-US" altLang="ja-JP" dirty="0" smtClean="0"/>
              <a:t/>
            </a:r>
            <a:br>
              <a:rPr lang="en-US" altLang="ja-JP" dirty="0" smtClean="0"/>
            </a:br>
            <a:r>
              <a:rPr lang="ja-JP" altLang="en-US" dirty="0" smtClean="0"/>
              <a:t>　・農業が盛ん</a:t>
            </a:r>
            <a:r>
              <a:rPr lang="en-US" altLang="ja-JP" dirty="0" smtClean="0"/>
              <a:t/>
            </a:r>
            <a:br>
              <a:rPr lang="en-US" altLang="ja-JP" dirty="0" smtClean="0"/>
            </a:br>
            <a:r>
              <a:rPr lang="ja-JP" altLang="en-US" dirty="0" smtClean="0"/>
              <a:t>　　後継者の減少</a:t>
            </a:r>
            <a:r>
              <a:rPr lang="en-US" altLang="ja-JP" dirty="0" smtClean="0"/>
              <a:t/>
            </a:r>
            <a:br>
              <a:rPr lang="en-US" altLang="ja-JP" dirty="0" smtClean="0"/>
            </a:br>
            <a:r>
              <a:rPr lang="ja-JP" altLang="en-US" dirty="0" smtClean="0"/>
              <a:t>　　耕作放棄地の増加</a:t>
            </a:r>
            <a:r>
              <a:rPr lang="en-US" altLang="ja-JP" dirty="0"/>
              <a:t/>
            </a:r>
            <a:br>
              <a:rPr lang="en-US" altLang="ja-JP" dirty="0"/>
            </a:br>
            <a:r>
              <a:rPr lang="ja-JP" altLang="en-US" dirty="0" smtClean="0"/>
              <a:t>　・医療施設が点在、</a:t>
            </a:r>
            <a:r>
              <a:rPr lang="en-US" altLang="ja-JP" dirty="0"/>
              <a:t/>
            </a:r>
            <a:br>
              <a:rPr lang="en-US" altLang="ja-JP" dirty="0"/>
            </a:br>
            <a:r>
              <a:rPr lang="ja-JP" altLang="en-US" dirty="0" smtClean="0"/>
              <a:t>　　訪問医療も</a:t>
            </a:r>
            <a:r>
              <a:rPr lang="en-US" altLang="ja-JP" dirty="0" smtClean="0"/>
              <a:t/>
            </a:r>
            <a:br>
              <a:rPr lang="en-US" altLang="ja-JP" dirty="0" smtClean="0"/>
            </a:br>
            <a:r>
              <a:rPr lang="ja-JP" altLang="en-US" dirty="0" smtClean="0"/>
              <a:t>　・常磐自動車道</a:t>
            </a:r>
            <a:r>
              <a:rPr lang="en-US" altLang="ja-JP" dirty="0" smtClean="0"/>
              <a:t>IC</a:t>
            </a:r>
            <a:r>
              <a:rPr lang="ja-JP" altLang="en-US" dirty="0" smtClean="0"/>
              <a:t>に近い</a:t>
            </a:r>
            <a:endParaRPr lang="en-US" altLang="ja-JP" dirty="0" smtClean="0"/>
          </a:p>
        </p:txBody>
      </p:sp>
      <p:sp>
        <p:nvSpPr>
          <p:cNvPr id="4" name="正方形/長方形 3"/>
          <p:cNvSpPr/>
          <p:nvPr/>
        </p:nvSpPr>
        <p:spPr>
          <a:xfrm>
            <a:off x="376841" y="1196752"/>
            <a:ext cx="2448272" cy="504056"/>
          </a:xfrm>
          <a:prstGeom prst="rect">
            <a:avLst/>
          </a:prstGeom>
          <a:ln w="38100">
            <a:solidFill>
              <a:schemeClr val="accent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 smtClean="0"/>
              <a:t>現状・問題点</a:t>
            </a:r>
            <a:endParaRPr kumimoji="1" lang="ja-JP" altLang="en-US" sz="2400" dirty="0"/>
          </a:p>
        </p:txBody>
      </p:sp>
      <p:sp>
        <p:nvSpPr>
          <p:cNvPr id="8" name="正方形/長方形 7"/>
          <p:cNvSpPr/>
          <p:nvPr/>
        </p:nvSpPr>
        <p:spPr>
          <a:xfrm>
            <a:off x="4283968" y="5445224"/>
            <a:ext cx="4824536" cy="576064"/>
          </a:xfrm>
          <a:prstGeom prst="rect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 smtClean="0"/>
              <a:t>農業と交通を活かした住み良いまち</a:t>
            </a:r>
            <a:endParaRPr kumimoji="1" lang="ja-JP" altLang="en-US" sz="2400" dirty="0"/>
          </a:p>
        </p:txBody>
      </p:sp>
      <p:pic>
        <p:nvPicPr>
          <p:cNvPr id="3" name="Picture 2" descr="C:\Users\tuge80\Desktop\農業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2295" y="3429000"/>
            <a:ext cx="2052228" cy="1539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テキスト ボックス 10"/>
          <p:cNvSpPr txBox="1"/>
          <p:nvPr/>
        </p:nvSpPr>
        <p:spPr>
          <a:xfrm>
            <a:off x="5868144" y="6042992"/>
            <a:ext cx="914400" cy="914400"/>
          </a:xfrm>
          <a:prstGeom prst="rect">
            <a:avLst/>
          </a:prstGeom>
        </p:spPr>
        <p:txBody>
          <a:bodyPr vert="horz" wrap="none" rtlCol="0">
            <a:normAutofit/>
          </a:bodyPr>
          <a:lstStyle/>
          <a:p>
            <a:r>
              <a:rPr lang="en-US" altLang="ja-JP" sz="1200" dirty="0"/>
              <a:t>http://tsuchiura-n.or.jp/index2.html</a:t>
            </a:r>
            <a:endParaRPr kumimoji="1" lang="ja-JP" altLang="en-US" sz="1200" dirty="0" smtClean="0"/>
          </a:p>
        </p:txBody>
      </p:sp>
    </p:spTree>
    <p:extLst>
      <p:ext uri="{BB962C8B-B14F-4D97-AF65-F5344CB8AC3E}">
        <p14:creationId xmlns:p14="http://schemas.microsoft.com/office/powerpoint/2010/main" val="951964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tuge80\Desktop\霞ヶ浦~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6355" y="1484784"/>
            <a:ext cx="6683897" cy="4320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正方形/長方形 8"/>
          <p:cNvSpPr/>
          <p:nvPr/>
        </p:nvSpPr>
        <p:spPr>
          <a:xfrm>
            <a:off x="179512" y="1448780"/>
            <a:ext cx="4824536" cy="4716524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3009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地区</a:t>
            </a:r>
            <a:r>
              <a:rPr lang="ja-JP" altLang="en-US" dirty="0" smtClean="0"/>
              <a:t>別</a:t>
            </a:r>
            <a:r>
              <a:rPr lang="ja-JP" altLang="en-US" dirty="0"/>
              <a:t>基本</a:t>
            </a:r>
            <a:r>
              <a:rPr lang="ja-JP" altLang="en-US" dirty="0" smtClean="0"/>
              <a:t>構想　～霞ヶ浦</a:t>
            </a:r>
            <a:r>
              <a:rPr lang="ja-JP" altLang="en-US" dirty="0" smtClean="0"/>
              <a:t>周辺の核～</a:t>
            </a:r>
            <a:endParaRPr lang="ja-JP" altLang="en-US" dirty="0" smtClean="0"/>
          </a:p>
        </p:txBody>
      </p:sp>
      <p:sp>
        <p:nvSpPr>
          <p:cNvPr id="43014" name="スライド番号プレースホルダー 6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15AC07B-BA7E-4650-A729-3A79A04D2B40}" type="slidenum">
              <a:rPr lang="ja-JP" altLang="en-US">
                <a:solidFill>
                  <a:srgbClr val="464653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57</a:t>
            </a:fld>
            <a:endParaRPr lang="en-US" altLang="ja-JP" dirty="0">
              <a:solidFill>
                <a:srgbClr val="464653"/>
              </a:solidFill>
            </a:endParaRPr>
          </a:p>
        </p:txBody>
      </p:sp>
      <p:sp>
        <p:nvSpPr>
          <p:cNvPr id="2" name="コンテンツ プレースホルダー 1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kumimoji="1" lang="en-US" altLang="ja-JP" dirty="0" smtClean="0"/>
          </a:p>
          <a:p>
            <a:r>
              <a:rPr lang="ja-JP" altLang="en-US" dirty="0" smtClean="0"/>
              <a:t>暮らし</a:t>
            </a:r>
            <a:r>
              <a:rPr lang="en-US" altLang="ja-JP" dirty="0" smtClean="0"/>
              <a:t/>
            </a:r>
            <a:br>
              <a:rPr lang="en-US" altLang="ja-JP" dirty="0" smtClean="0"/>
            </a:br>
            <a:r>
              <a:rPr lang="ja-JP" altLang="en-US" dirty="0" smtClean="0"/>
              <a:t>　・商店の不足</a:t>
            </a:r>
            <a:r>
              <a:rPr lang="en-US" altLang="ja-JP" dirty="0"/>
              <a:t/>
            </a:r>
            <a:br>
              <a:rPr lang="en-US" altLang="ja-JP" dirty="0"/>
            </a:br>
            <a:r>
              <a:rPr lang="ja-JP" altLang="en-US" dirty="0" smtClean="0"/>
              <a:t>　・常住人口が少ない</a:t>
            </a:r>
            <a:r>
              <a:rPr lang="en-US" altLang="ja-JP" dirty="0" smtClean="0"/>
              <a:t/>
            </a:r>
            <a:br>
              <a:rPr lang="en-US" altLang="ja-JP" dirty="0" smtClean="0"/>
            </a:br>
            <a:r>
              <a:rPr lang="ja-JP" altLang="en-US" dirty="0" smtClean="0"/>
              <a:t>　・バイパス道路の整備</a:t>
            </a:r>
            <a:r>
              <a:rPr lang="en-US" altLang="ja-JP" dirty="0"/>
              <a:t/>
            </a:r>
            <a:br>
              <a:rPr lang="en-US" altLang="ja-JP" dirty="0"/>
            </a:br>
            <a:r>
              <a:rPr lang="ja-JP" altLang="en-US" dirty="0" smtClean="0"/>
              <a:t>　・地区整備の進行</a:t>
            </a:r>
            <a:endParaRPr kumimoji="1" lang="en-US" altLang="ja-JP" dirty="0"/>
          </a:p>
          <a:p>
            <a:r>
              <a:rPr lang="ja-JP" altLang="en-US" dirty="0" smtClean="0"/>
              <a:t>産業</a:t>
            </a:r>
            <a:r>
              <a:rPr lang="en-US" altLang="ja-JP" dirty="0" smtClean="0"/>
              <a:t/>
            </a:r>
            <a:br>
              <a:rPr lang="en-US" altLang="ja-JP" dirty="0" smtClean="0"/>
            </a:br>
            <a:r>
              <a:rPr lang="ja-JP" altLang="en-US" dirty="0" smtClean="0"/>
              <a:t>　・蓮根栽培が盛ん</a:t>
            </a:r>
            <a:r>
              <a:rPr lang="en-US" altLang="ja-JP" dirty="0" smtClean="0"/>
              <a:t/>
            </a:r>
            <a:br>
              <a:rPr lang="en-US" altLang="ja-JP" dirty="0" smtClean="0"/>
            </a:br>
            <a:r>
              <a:rPr lang="ja-JP" altLang="en-US" dirty="0" smtClean="0"/>
              <a:t>　・バイパス道路の整備</a:t>
            </a:r>
            <a:endParaRPr lang="en-US" altLang="ja-JP" dirty="0" smtClean="0"/>
          </a:p>
        </p:txBody>
      </p:sp>
      <p:sp>
        <p:nvSpPr>
          <p:cNvPr id="4" name="正方形/長方形 3"/>
          <p:cNvSpPr/>
          <p:nvPr/>
        </p:nvSpPr>
        <p:spPr>
          <a:xfrm>
            <a:off x="376841" y="1196752"/>
            <a:ext cx="2448272" cy="504056"/>
          </a:xfrm>
          <a:prstGeom prst="rect">
            <a:avLst/>
          </a:prstGeom>
          <a:ln w="38100">
            <a:solidFill>
              <a:schemeClr val="accent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 smtClean="0"/>
              <a:t>現状・問題点</a:t>
            </a:r>
            <a:endParaRPr kumimoji="1" lang="ja-JP" altLang="en-US" sz="2400" dirty="0"/>
          </a:p>
        </p:txBody>
      </p:sp>
      <p:sp>
        <p:nvSpPr>
          <p:cNvPr id="8" name="正方形/長方形 7"/>
          <p:cNvSpPr/>
          <p:nvPr/>
        </p:nvSpPr>
        <p:spPr>
          <a:xfrm>
            <a:off x="4283968" y="5445224"/>
            <a:ext cx="4824536" cy="576064"/>
          </a:xfrm>
          <a:prstGeom prst="rect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sz="2400" dirty="0" smtClean="0"/>
              <a:t>市の農業を担う自然環境のまち</a:t>
            </a:r>
            <a:endParaRPr kumimoji="1" lang="ja-JP" altLang="en-US" sz="2400" dirty="0"/>
          </a:p>
        </p:txBody>
      </p:sp>
      <p:pic>
        <p:nvPicPr>
          <p:cNvPr id="3" name="Picture 2" descr="C:\Users\tuge80\Desktop\蓮根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772816"/>
            <a:ext cx="2484276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テキスト ボックス 4"/>
          <p:cNvSpPr txBox="1"/>
          <p:nvPr/>
        </p:nvSpPr>
        <p:spPr>
          <a:xfrm>
            <a:off x="5868144" y="6042992"/>
            <a:ext cx="914400" cy="914400"/>
          </a:xfrm>
          <a:prstGeom prst="rect">
            <a:avLst/>
          </a:prstGeom>
        </p:spPr>
        <p:txBody>
          <a:bodyPr vert="horz" wrap="none" rtlCol="0">
            <a:normAutofit/>
          </a:bodyPr>
          <a:lstStyle/>
          <a:p>
            <a:r>
              <a:rPr lang="en-US" altLang="ja-JP" sz="1200" dirty="0"/>
              <a:t>http://photozou.jp/photo/show/38290/24165359</a:t>
            </a:r>
            <a:endParaRPr kumimoji="1" lang="ja-JP" altLang="en-US" sz="1200" dirty="0" smtClean="0"/>
          </a:p>
        </p:txBody>
      </p:sp>
    </p:spTree>
    <p:extLst>
      <p:ext uri="{BB962C8B-B14F-4D97-AF65-F5344CB8AC3E}">
        <p14:creationId xmlns:p14="http://schemas.microsoft.com/office/powerpoint/2010/main" val="1462591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3852" y="1196752"/>
            <a:ext cx="4672731" cy="45779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コンテンツ プレースホルダー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ja-JP" altLang="en-US" dirty="0" smtClean="0"/>
              <a:t>現状は・・・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2872C69-120B-4FBB-9D29-EA0830F453DF}" type="slidenum">
              <a:rPr lang="ja-JP" altLang="en-US" smtClean="0">
                <a:solidFill>
                  <a:srgbClr val="464653"/>
                </a:solidFill>
              </a:rPr>
              <a:pPr>
                <a:defRPr/>
              </a:pPr>
              <a:t>58</a:t>
            </a:fld>
            <a:endParaRPr lang="ja-JP" altLang="en-US">
              <a:solidFill>
                <a:srgbClr val="464653"/>
              </a:solidFill>
            </a:endParaRPr>
          </a:p>
        </p:txBody>
      </p:sp>
      <p:sp>
        <p:nvSpPr>
          <p:cNvPr id="13" name="タイトル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</p:spPr>
        <p:txBody>
          <a:bodyPr/>
          <a:lstStyle/>
          <a:p>
            <a:r>
              <a:rPr lang="ja-JP" altLang="en-US" dirty="0" smtClean="0"/>
              <a:t>③－１駅前地区再開発計画</a:t>
            </a:r>
            <a:endParaRPr kumimoji="1" lang="ja-JP" altLang="en-US" dirty="0"/>
          </a:p>
        </p:txBody>
      </p:sp>
      <p:sp>
        <p:nvSpPr>
          <p:cNvPr id="15" name="タイトル 1"/>
          <p:cNvSpPr txBox="1">
            <a:spLocks/>
          </p:cNvSpPr>
          <p:nvPr/>
        </p:nvSpPr>
        <p:spPr bwMode="auto">
          <a:xfrm>
            <a:off x="539552" y="-11845"/>
            <a:ext cx="3664024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kumimoji="1" sz="3200" kern="1200">
                <a:solidFill>
                  <a:schemeClr val="tx2"/>
                </a:solidFill>
                <a:latin typeface="+mj-lt"/>
                <a:ea typeface="+mj-ea"/>
                <a:cs typeface="HG明朝E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9pPr>
          </a:lstStyle>
          <a:p>
            <a:r>
              <a:rPr lang="ja-JP" altLang="en-US" sz="1800" dirty="0">
                <a:solidFill>
                  <a:srgbClr val="B88472">
                    <a:lumMod val="60000"/>
                    <a:lumOff val="40000"/>
                  </a:srgbClr>
                </a:solidFill>
              </a:rPr>
              <a:t>荒川沖</a:t>
            </a:r>
            <a:r>
              <a:rPr lang="ja-JP" altLang="en-US" sz="1800" dirty="0" smtClean="0">
                <a:solidFill>
                  <a:srgbClr val="B88472">
                    <a:lumMod val="60000"/>
                    <a:lumOff val="40000"/>
                  </a:srgbClr>
                </a:solidFill>
              </a:rPr>
              <a:t>駅周辺エリア</a:t>
            </a:r>
            <a:endParaRPr lang="ja-JP" altLang="en-US" sz="1800" dirty="0">
              <a:solidFill>
                <a:srgbClr val="B88472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1027" name="Picture 3" descr="H:\～110225\年齢人口分布\最終老年（H22）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27" y="1988840"/>
            <a:ext cx="3718474" cy="4067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7776" y="4653136"/>
            <a:ext cx="1381125" cy="1038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テキスト ボックス 4"/>
          <p:cNvSpPr txBox="1"/>
          <p:nvPr/>
        </p:nvSpPr>
        <p:spPr>
          <a:xfrm>
            <a:off x="2874065" y="3626450"/>
            <a:ext cx="1667678" cy="792088"/>
          </a:xfrm>
          <a:prstGeom prst="rect">
            <a:avLst/>
          </a:prstGeom>
        </p:spPr>
        <p:txBody>
          <a:bodyPr vert="horz" wrap="square" rtlCol="0">
            <a:normAutofit/>
          </a:bodyPr>
          <a:lstStyle/>
          <a:p>
            <a:r>
              <a:rPr kumimoji="1" lang="ja-JP" altLang="en-US" sz="1400" b="1" dirty="0" smtClean="0">
                <a:latin typeface="+mn-ea"/>
              </a:rPr>
              <a:t>平成</a:t>
            </a:r>
            <a:r>
              <a:rPr kumimoji="1" lang="en-US" altLang="ja-JP" sz="1400" b="1" dirty="0" smtClean="0">
                <a:latin typeface="+mn-ea"/>
              </a:rPr>
              <a:t>22</a:t>
            </a:r>
            <a:r>
              <a:rPr kumimoji="1" lang="ja-JP" altLang="en-US" sz="1400" b="1" dirty="0" smtClean="0">
                <a:latin typeface="+mn-ea"/>
              </a:rPr>
              <a:t>年度荒川沖</a:t>
            </a:r>
            <a:endParaRPr kumimoji="1" lang="en-US" altLang="ja-JP" sz="1400" b="1" dirty="0" smtClean="0">
              <a:latin typeface="+mn-ea"/>
            </a:endParaRPr>
          </a:p>
          <a:p>
            <a:r>
              <a:rPr kumimoji="1" lang="ja-JP" altLang="en-US" sz="1400" b="1" dirty="0" smtClean="0">
                <a:latin typeface="+mn-ea"/>
              </a:rPr>
              <a:t>エリア人口分布</a:t>
            </a:r>
            <a:endParaRPr kumimoji="1" lang="en-US" altLang="ja-JP" sz="1400" b="1" dirty="0" smtClean="0">
              <a:latin typeface="+mn-ea"/>
            </a:endParaRPr>
          </a:p>
          <a:p>
            <a:r>
              <a:rPr kumimoji="1" lang="ja-JP" altLang="en-US" sz="1400" b="1" dirty="0" smtClean="0">
                <a:latin typeface="+mn-ea"/>
              </a:rPr>
              <a:t>（</a:t>
            </a:r>
            <a:r>
              <a:rPr kumimoji="1" lang="en-US" altLang="ja-JP" sz="1400" b="1" dirty="0" smtClean="0">
                <a:latin typeface="+mn-ea"/>
              </a:rPr>
              <a:t>60</a:t>
            </a:r>
            <a:r>
              <a:rPr kumimoji="1" lang="ja-JP" altLang="en-US" sz="1400" b="1" dirty="0" smtClean="0">
                <a:latin typeface="+mn-ea"/>
              </a:rPr>
              <a:t>歳以上）</a:t>
            </a: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5676121" y="5893199"/>
            <a:ext cx="1728192" cy="504056"/>
          </a:xfrm>
          <a:prstGeom prst="rect">
            <a:avLst/>
          </a:prstGeom>
        </p:spPr>
        <p:txBody>
          <a:bodyPr vert="horz" wrap="square" rtlCol="0">
            <a:normAutofit lnSpcReduction="10000"/>
          </a:bodyPr>
          <a:lstStyle/>
          <a:p>
            <a:r>
              <a:rPr kumimoji="1" lang="ja-JP" altLang="en-US" sz="1400" b="1" dirty="0" smtClean="0">
                <a:latin typeface="+mn-ea"/>
              </a:rPr>
              <a:t>平成</a:t>
            </a:r>
            <a:r>
              <a:rPr kumimoji="1" lang="en-US" altLang="ja-JP" sz="1400" b="1" dirty="0" smtClean="0">
                <a:latin typeface="+mn-ea"/>
              </a:rPr>
              <a:t>22</a:t>
            </a:r>
            <a:r>
              <a:rPr kumimoji="1" lang="ja-JP" altLang="en-US" sz="1400" b="1" dirty="0" smtClean="0">
                <a:latin typeface="+mn-ea"/>
              </a:rPr>
              <a:t>年度荒川沖</a:t>
            </a:r>
            <a:endParaRPr kumimoji="1" lang="en-US" altLang="ja-JP" sz="1400" b="1" dirty="0" smtClean="0">
              <a:latin typeface="+mn-ea"/>
            </a:endParaRPr>
          </a:p>
          <a:p>
            <a:r>
              <a:rPr kumimoji="1" lang="ja-JP" altLang="en-US" sz="1400" b="1" dirty="0" smtClean="0">
                <a:latin typeface="+mn-ea"/>
              </a:rPr>
              <a:t>人口ピラミッド</a:t>
            </a:r>
          </a:p>
        </p:txBody>
      </p:sp>
      <p:graphicFrame>
        <p:nvGraphicFramePr>
          <p:cNvPr id="8" name="表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4476185"/>
              </p:ext>
            </p:extLst>
          </p:nvPr>
        </p:nvGraphicFramePr>
        <p:xfrm>
          <a:off x="6156176" y="5716034"/>
          <a:ext cx="1041400" cy="177165"/>
        </p:xfrm>
        <a:graphic>
          <a:graphicData uri="http://schemas.openxmlformats.org/drawingml/2006/table">
            <a:tbl>
              <a:tblPr/>
              <a:tblGrid>
                <a:gridCol w="177800"/>
                <a:gridCol w="342900"/>
                <a:gridCol w="177800"/>
                <a:gridCol w="342900"/>
              </a:tblGrid>
              <a:tr h="171450"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男性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女性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9" name="テキスト ボックス 8"/>
          <p:cNvSpPr txBox="1"/>
          <p:nvPr/>
        </p:nvSpPr>
        <p:spPr>
          <a:xfrm>
            <a:off x="4069499" y="5609715"/>
            <a:ext cx="944488" cy="329928"/>
          </a:xfrm>
          <a:prstGeom prst="rect">
            <a:avLst/>
          </a:prstGeom>
        </p:spPr>
        <p:txBody>
          <a:bodyPr vert="horz" wrap="square" rtlCol="0">
            <a:noAutofit/>
          </a:bodyPr>
          <a:lstStyle/>
          <a:p>
            <a:r>
              <a:rPr kumimoji="1" lang="en-US" altLang="ja-JP" sz="1400" dirty="0" smtClean="0"/>
              <a:t>2000</a:t>
            </a:r>
            <a:r>
              <a:rPr kumimoji="1" lang="ja-JP" altLang="en-US" sz="1400" dirty="0" smtClean="0"/>
              <a:t>（人）</a:t>
            </a:r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8404063" y="5622171"/>
            <a:ext cx="944488" cy="329928"/>
          </a:xfrm>
          <a:prstGeom prst="rect">
            <a:avLst/>
          </a:prstGeom>
        </p:spPr>
        <p:txBody>
          <a:bodyPr vert="horz" wrap="square" rtlCol="0">
            <a:noAutofit/>
          </a:bodyPr>
          <a:lstStyle/>
          <a:p>
            <a:r>
              <a:rPr kumimoji="1" lang="en-US" altLang="ja-JP" sz="1400" dirty="0" smtClean="0"/>
              <a:t>2000</a:t>
            </a:r>
            <a:r>
              <a:rPr kumimoji="1" lang="ja-JP" altLang="en-US" sz="1400" dirty="0" smtClean="0"/>
              <a:t>（人）</a:t>
            </a:r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3103334" y="6381328"/>
            <a:ext cx="6005170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14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将来都市像　</a:t>
            </a:r>
            <a:r>
              <a:rPr lang="ja-JP" altLang="en-US" sz="1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地区別基本構想</a:t>
            </a:r>
            <a:r>
              <a:rPr lang="ja-JP" altLang="en-US" sz="14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</a:t>
            </a:r>
            <a:r>
              <a:rPr lang="ja-JP" altLang="en-US" sz="1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Gill Sans MT"/>
                <a:ea typeface="ＭＳ Ｐゴシック"/>
              </a:rPr>
              <a:t>重点整備計画</a:t>
            </a:r>
            <a:r>
              <a:rPr lang="ja-JP" altLang="en-US" sz="14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</a:t>
            </a:r>
            <a:r>
              <a:rPr lang="ja-JP" altLang="en-US" sz="1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本マスタープランのまとめ</a:t>
            </a:r>
            <a:endParaRPr lang="ja-JP" altLang="en-US" sz="14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Gill Sans MT"/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3196132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:\～110225\年齢人口分布\最終老年（H42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51" y="1988840"/>
            <a:ext cx="3718890" cy="4067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コンテンツ プレースホルダー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kumimoji="1" lang="en-US" altLang="ja-JP" dirty="0" smtClean="0"/>
              <a:t>20</a:t>
            </a:r>
            <a:r>
              <a:rPr kumimoji="1" lang="ja-JP" altLang="en-US" dirty="0" smtClean="0"/>
              <a:t>年後・・・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2872C69-120B-4FBB-9D29-EA0830F453DF}" type="slidenum">
              <a:rPr lang="ja-JP" altLang="en-US" smtClean="0">
                <a:solidFill>
                  <a:srgbClr val="464653"/>
                </a:solidFill>
              </a:rPr>
              <a:pPr>
                <a:defRPr/>
              </a:pPr>
              <a:t>59</a:t>
            </a:fld>
            <a:endParaRPr lang="ja-JP" altLang="en-US">
              <a:solidFill>
                <a:srgbClr val="464653"/>
              </a:solidFill>
            </a:endParaRPr>
          </a:p>
        </p:txBody>
      </p:sp>
      <p:sp>
        <p:nvSpPr>
          <p:cNvPr id="13" name="タイトル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</p:spPr>
        <p:txBody>
          <a:bodyPr/>
          <a:lstStyle/>
          <a:p>
            <a:r>
              <a:rPr lang="ja-JP" altLang="en-US" dirty="0" smtClean="0"/>
              <a:t>③－１駅前地区再開発計画</a:t>
            </a:r>
            <a:endParaRPr kumimoji="1" lang="ja-JP" altLang="en-US" dirty="0"/>
          </a:p>
        </p:txBody>
      </p:sp>
      <p:sp>
        <p:nvSpPr>
          <p:cNvPr id="15" name="タイトル 1"/>
          <p:cNvSpPr txBox="1">
            <a:spLocks/>
          </p:cNvSpPr>
          <p:nvPr/>
        </p:nvSpPr>
        <p:spPr bwMode="auto">
          <a:xfrm>
            <a:off x="539552" y="-11845"/>
            <a:ext cx="3664024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kumimoji="1" sz="3200" kern="1200">
                <a:solidFill>
                  <a:schemeClr val="tx2"/>
                </a:solidFill>
                <a:latin typeface="+mj-lt"/>
                <a:ea typeface="+mj-ea"/>
                <a:cs typeface="HG明朝E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9pPr>
          </a:lstStyle>
          <a:p>
            <a:r>
              <a:rPr lang="ja-JP" altLang="en-US" sz="1800" dirty="0">
                <a:solidFill>
                  <a:srgbClr val="B88472">
                    <a:lumMod val="60000"/>
                    <a:lumOff val="40000"/>
                  </a:srgbClr>
                </a:solidFill>
              </a:rPr>
              <a:t>荒川沖</a:t>
            </a:r>
            <a:r>
              <a:rPr lang="ja-JP" altLang="en-US" sz="1800" dirty="0" smtClean="0">
                <a:solidFill>
                  <a:srgbClr val="B88472">
                    <a:lumMod val="60000"/>
                    <a:lumOff val="40000"/>
                  </a:srgbClr>
                </a:solidFill>
              </a:rPr>
              <a:t>駅周辺エリア</a:t>
            </a:r>
            <a:endParaRPr lang="ja-JP" altLang="en-US" sz="1800" dirty="0">
              <a:solidFill>
                <a:srgbClr val="B88472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6779" y="4365104"/>
            <a:ext cx="1381125" cy="1381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9187" y="1196752"/>
            <a:ext cx="4653783" cy="45494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6" name="表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4557545"/>
              </p:ext>
            </p:extLst>
          </p:nvPr>
        </p:nvGraphicFramePr>
        <p:xfrm>
          <a:off x="6156176" y="5716034"/>
          <a:ext cx="1041400" cy="177165"/>
        </p:xfrm>
        <a:graphic>
          <a:graphicData uri="http://schemas.openxmlformats.org/drawingml/2006/table">
            <a:tbl>
              <a:tblPr/>
              <a:tblGrid>
                <a:gridCol w="177800"/>
                <a:gridCol w="342900"/>
                <a:gridCol w="177800"/>
                <a:gridCol w="342900"/>
              </a:tblGrid>
              <a:tr h="171450"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男性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女性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7" name="テキスト ボックス 16"/>
          <p:cNvSpPr txBox="1"/>
          <p:nvPr/>
        </p:nvSpPr>
        <p:spPr>
          <a:xfrm>
            <a:off x="5676120" y="5893199"/>
            <a:ext cx="1920215" cy="504056"/>
          </a:xfrm>
          <a:prstGeom prst="rect">
            <a:avLst/>
          </a:prstGeom>
        </p:spPr>
        <p:txBody>
          <a:bodyPr vert="horz" wrap="square" rtlCol="0">
            <a:normAutofit lnSpcReduction="10000"/>
          </a:bodyPr>
          <a:lstStyle/>
          <a:p>
            <a:r>
              <a:rPr kumimoji="1" lang="ja-JP" altLang="en-US" sz="1400" b="1" dirty="0" smtClean="0">
                <a:latin typeface="+mn-ea"/>
              </a:rPr>
              <a:t>平成</a:t>
            </a:r>
            <a:r>
              <a:rPr lang="en-US" altLang="ja-JP" sz="1400" b="1" dirty="0">
                <a:latin typeface="+mn-ea"/>
              </a:rPr>
              <a:t>4</a:t>
            </a:r>
            <a:r>
              <a:rPr kumimoji="1" lang="en-US" altLang="ja-JP" sz="1400" b="1" dirty="0" smtClean="0">
                <a:latin typeface="+mn-ea"/>
              </a:rPr>
              <a:t>2</a:t>
            </a:r>
            <a:r>
              <a:rPr kumimoji="1" lang="ja-JP" altLang="en-US" sz="1400" b="1" dirty="0" smtClean="0">
                <a:latin typeface="+mn-ea"/>
              </a:rPr>
              <a:t>年度荒川沖</a:t>
            </a:r>
            <a:endParaRPr kumimoji="1" lang="en-US" altLang="ja-JP" sz="1400" b="1" dirty="0" smtClean="0">
              <a:latin typeface="+mn-ea"/>
            </a:endParaRPr>
          </a:p>
          <a:p>
            <a:r>
              <a:rPr kumimoji="1" lang="ja-JP" altLang="en-US" sz="1400" b="1" dirty="0" smtClean="0">
                <a:latin typeface="+mn-ea"/>
              </a:rPr>
              <a:t>人口ピラミッド予測値</a:t>
            </a:r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2874065" y="3626450"/>
            <a:ext cx="1667678" cy="792088"/>
          </a:xfrm>
          <a:prstGeom prst="rect">
            <a:avLst/>
          </a:prstGeom>
        </p:spPr>
        <p:txBody>
          <a:bodyPr vert="horz" wrap="square" rtlCol="0">
            <a:normAutofit/>
          </a:bodyPr>
          <a:lstStyle/>
          <a:p>
            <a:r>
              <a:rPr kumimoji="1" lang="ja-JP" altLang="en-US" sz="1400" b="1" dirty="0" smtClean="0">
                <a:latin typeface="+mn-ea"/>
              </a:rPr>
              <a:t>平成</a:t>
            </a:r>
            <a:r>
              <a:rPr lang="en-US" altLang="ja-JP" sz="1400" b="1" dirty="0">
                <a:latin typeface="+mn-ea"/>
              </a:rPr>
              <a:t>4</a:t>
            </a:r>
            <a:r>
              <a:rPr kumimoji="1" lang="en-US" altLang="ja-JP" sz="1400" b="1" dirty="0" smtClean="0">
                <a:latin typeface="+mn-ea"/>
              </a:rPr>
              <a:t>2</a:t>
            </a:r>
            <a:r>
              <a:rPr kumimoji="1" lang="ja-JP" altLang="en-US" sz="1400" b="1" dirty="0" smtClean="0">
                <a:latin typeface="+mn-ea"/>
              </a:rPr>
              <a:t>年度荒川沖</a:t>
            </a:r>
            <a:endParaRPr kumimoji="1" lang="en-US" altLang="ja-JP" sz="1400" b="1" dirty="0" smtClean="0">
              <a:latin typeface="+mn-ea"/>
            </a:endParaRPr>
          </a:p>
          <a:p>
            <a:r>
              <a:rPr kumimoji="1" lang="ja-JP" altLang="en-US" sz="1400" b="1" dirty="0" smtClean="0">
                <a:latin typeface="+mn-ea"/>
              </a:rPr>
              <a:t>エリア人口分布</a:t>
            </a:r>
            <a:endParaRPr kumimoji="1" lang="en-US" altLang="ja-JP" sz="1400" b="1" dirty="0" smtClean="0">
              <a:latin typeface="+mn-ea"/>
            </a:endParaRPr>
          </a:p>
          <a:p>
            <a:r>
              <a:rPr kumimoji="1" lang="ja-JP" altLang="en-US" sz="1400" b="1" dirty="0" smtClean="0">
                <a:latin typeface="+mn-ea"/>
              </a:rPr>
              <a:t>（</a:t>
            </a:r>
            <a:r>
              <a:rPr kumimoji="1" lang="en-US" altLang="ja-JP" sz="1400" b="1" dirty="0" smtClean="0">
                <a:latin typeface="+mn-ea"/>
              </a:rPr>
              <a:t>60</a:t>
            </a:r>
            <a:r>
              <a:rPr kumimoji="1" lang="ja-JP" altLang="en-US" sz="1400" b="1" dirty="0" smtClean="0">
                <a:latin typeface="+mn-ea"/>
              </a:rPr>
              <a:t>歳以上）</a:t>
            </a:r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4069499" y="5609715"/>
            <a:ext cx="944488" cy="329928"/>
          </a:xfrm>
          <a:prstGeom prst="rect">
            <a:avLst/>
          </a:prstGeom>
        </p:spPr>
        <p:txBody>
          <a:bodyPr vert="horz" wrap="square" rtlCol="0">
            <a:noAutofit/>
          </a:bodyPr>
          <a:lstStyle/>
          <a:p>
            <a:r>
              <a:rPr kumimoji="1" lang="en-US" altLang="ja-JP" sz="1400" dirty="0" smtClean="0"/>
              <a:t>2000</a:t>
            </a:r>
            <a:r>
              <a:rPr kumimoji="1" lang="ja-JP" altLang="en-US" sz="1400" dirty="0" smtClean="0"/>
              <a:t>（人）</a:t>
            </a:r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8404063" y="5609715"/>
            <a:ext cx="944488" cy="329928"/>
          </a:xfrm>
          <a:prstGeom prst="rect">
            <a:avLst/>
          </a:prstGeom>
        </p:spPr>
        <p:txBody>
          <a:bodyPr vert="horz" wrap="square" rtlCol="0">
            <a:noAutofit/>
          </a:bodyPr>
          <a:lstStyle/>
          <a:p>
            <a:r>
              <a:rPr kumimoji="1" lang="en-US" altLang="ja-JP" sz="1400" dirty="0" smtClean="0"/>
              <a:t>2000</a:t>
            </a:r>
            <a:r>
              <a:rPr kumimoji="1" lang="ja-JP" altLang="en-US" sz="1400" dirty="0" smtClean="0"/>
              <a:t>（人）</a:t>
            </a:r>
          </a:p>
        </p:txBody>
      </p:sp>
      <p:sp>
        <p:nvSpPr>
          <p:cNvPr id="21" name="テキスト ボックス 20"/>
          <p:cNvSpPr txBox="1"/>
          <p:nvPr/>
        </p:nvSpPr>
        <p:spPr>
          <a:xfrm>
            <a:off x="3103334" y="6381328"/>
            <a:ext cx="6005170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14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将来都市像　</a:t>
            </a:r>
            <a:r>
              <a:rPr lang="ja-JP" altLang="en-US" sz="1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地区別基本構想</a:t>
            </a:r>
            <a:r>
              <a:rPr lang="ja-JP" altLang="en-US" sz="14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</a:t>
            </a:r>
            <a:r>
              <a:rPr lang="ja-JP" altLang="en-US" sz="1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Gill Sans MT"/>
                <a:ea typeface="ＭＳ Ｐゴシック"/>
              </a:rPr>
              <a:t>重点整備計画</a:t>
            </a:r>
            <a:r>
              <a:rPr lang="ja-JP" altLang="en-US" sz="14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</a:t>
            </a:r>
            <a:r>
              <a:rPr lang="ja-JP" altLang="en-US" sz="1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本マスタープランのまとめ</a:t>
            </a:r>
            <a:endParaRPr lang="ja-JP" altLang="en-US" sz="14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Gill Sans MT"/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2890454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円/楕円 45"/>
          <p:cNvSpPr/>
          <p:nvPr/>
        </p:nvSpPr>
        <p:spPr>
          <a:xfrm>
            <a:off x="2825236" y="1606934"/>
            <a:ext cx="2028077" cy="1968813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円/楕円 13"/>
          <p:cNvSpPr/>
          <p:nvPr/>
        </p:nvSpPr>
        <p:spPr>
          <a:xfrm>
            <a:off x="3915296" y="3068358"/>
            <a:ext cx="1360002" cy="1376536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</p:spPr>
        <p:txBody>
          <a:bodyPr/>
          <a:lstStyle/>
          <a:p>
            <a:r>
              <a:rPr kumimoji="1" lang="ja-JP" altLang="en-US" dirty="0" smtClean="0"/>
              <a:t>土浦の変遷とコンセプト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quarter" idx="1"/>
          </p:nvPr>
        </p:nvSpPr>
        <p:spPr>
          <a:xfrm>
            <a:off x="395536" y="1149362"/>
            <a:ext cx="8291264" cy="4888200"/>
          </a:xfrm>
        </p:spPr>
        <p:txBody>
          <a:bodyPr/>
          <a:lstStyle/>
          <a:p>
            <a:pPr marL="0" indent="0">
              <a:buNone/>
            </a:pPr>
            <a:endParaRPr kumimoji="1" lang="en-US" altLang="ja-JP" dirty="0" smtClean="0"/>
          </a:p>
          <a:p>
            <a:pPr marL="0" indent="0">
              <a:buNone/>
            </a:pP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2872C69-120B-4FBB-9D29-EA0830F453DF}" type="slidenum">
              <a:rPr lang="ja-JP" altLang="en-US" smtClean="0"/>
              <a:pPr>
                <a:defRPr/>
              </a:pPr>
              <a:t>6</a:t>
            </a:fld>
            <a:endParaRPr lang="ja-JP" altLang="en-US"/>
          </a:p>
        </p:txBody>
      </p:sp>
      <p:sp>
        <p:nvSpPr>
          <p:cNvPr id="11" name="円/楕円 10"/>
          <p:cNvSpPr/>
          <p:nvPr/>
        </p:nvSpPr>
        <p:spPr>
          <a:xfrm>
            <a:off x="4243524" y="3411562"/>
            <a:ext cx="703546" cy="690128"/>
          </a:xfrm>
          <a:prstGeom prst="ellips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1" name="円/楕円 50"/>
          <p:cNvSpPr/>
          <p:nvPr/>
        </p:nvSpPr>
        <p:spPr>
          <a:xfrm>
            <a:off x="4556758" y="2613995"/>
            <a:ext cx="2028077" cy="1968813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9" name="円/楕円 48"/>
          <p:cNvSpPr/>
          <p:nvPr/>
        </p:nvSpPr>
        <p:spPr>
          <a:xfrm>
            <a:off x="4341586" y="1778747"/>
            <a:ext cx="2028077" cy="1968813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円/楕円 14"/>
          <p:cNvSpPr/>
          <p:nvPr/>
        </p:nvSpPr>
        <p:spPr>
          <a:xfrm>
            <a:off x="4243524" y="3411562"/>
            <a:ext cx="703546" cy="690128"/>
          </a:xfrm>
          <a:prstGeom prst="ellipse">
            <a:avLst/>
          </a:prstGeom>
          <a:solidFill>
            <a:srgbClr val="FFC5C6"/>
          </a:solidFill>
          <a:ln>
            <a:solidFill>
              <a:srgbClr val="FFC5C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円/楕円 20"/>
          <p:cNvSpPr/>
          <p:nvPr/>
        </p:nvSpPr>
        <p:spPr>
          <a:xfrm>
            <a:off x="4302179" y="3459972"/>
            <a:ext cx="586235" cy="593308"/>
          </a:xfrm>
          <a:prstGeom prst="ellips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0" name="円/楕円 49"/>
          <p:cNvSpPr/>
          <p:nvPr/>
        </p:nvSpPr>
        <p:spPr>
          <a:xfrm>
            <a:off x="2766641" y="3998470"/>
            <a:ext cx="1828655" cy="1828053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円/楕円 21"/>
          <p:cNvSpPr/>
          <p:nvPr/>
        </p:nvSpPr>
        <p:spPr>
          <a:xfrm>
            <a:off x="3511126" y="4737075"/>
            <a:ext cx="340794" cy="350844"/>
          </a:xfrm>
          <a:prstGeom prst="ellips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円/楕円 18"/>
          <p:cNvSpPr/>
          <p:nvPr/>
        </p:nvSpPr>
        <p:spPr>
          <a:xfrm>
            <a:off x="5382109" y="3411562"/>
            <a:ext cx="377376" cy="373681"/>
          </a:xfrm>
          <a:prstGeom prst="ellips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2" name="円/楕円 51"/>
          <p:cNvSpPr/>
          <p:nvPr/>
        </p:nvSpPr>
        <p:spPr>
          <a:xfrm>
            <a:off x="5168805" y="2576747"/>
            <a:ext cx="373640" cy="372815"/>
          </a:xfrm>
          <a:prstGeom prst="ellips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円/楕円 22"/>
          <p:cNvSpPr/>
          <p:nvPr/>
        </p:nvSpPr>
        <p:spPr>
          <a:xfrm>
            <a:off x="3643922" y="2402684"/>
            <a:ext cx="390706" cy="377314"/>
          </a:xfrm>
          <a:prstGeom prst="ellips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027" name="Picture 3" descr="C:\Users\higo80\Pictures\MP\透明1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8926" y="1124744"/>
            <a:ext cx="7023717" cy="4668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2" name="テキスト ボックス 61"/>
          <p:cNvSpPr txBox="1"/>
          <p:nvPr/>
        </p:nvSpPr>
        <p:spPr>
          <a:xfrm>
            <a:off x="6156676" y="1268305"/>
            <a:ext cx="2304256" cy="648072"/>
          </a:xfrm>
          <a:prstGeom prst="rect">
            <a:avLst/>
          </a:prstGeom>
        </p:spPr>
        <p:txBody>
          <a:bodyPr vert="horz" wrap="square" rtlCol="0">
            <a:normAutofit/>
          </a:bodyPr>
          <a:lstStyle/>
          <a:p>
            <a:r>
              <a:rPr kumimoji="1" lang="ja-JP" altLang="en-US" sz="3300" dirty="0" smtClean="0"/>
              <a:t>現在</a:t>
            </a:r>
            <a:endParaRPr kumimoji="1" lang="en-US" altLang="ja-JP" sz="3300" dirty="0" smtClean="0"/>
          </a:p>
          <a:p>
            <a:endParaRPr kumimoji="1" lang="ja-JP" altLang="en-US" sz="3300" dirty="0" smtClean="0"/>
          </a:p>
        </p:txBody>
      </p:sp>
      <p:sp>
        <p:nvSpPr>
          <p:cNvPr id="63" name="テキスト ボックス 62"/>
          <p:cNvSpPr txBox="1"/>
          <p:nvPr/>
        </p:nvSpPr>
        <p:spPr>
          <a:xfrm>
            <a:off x="6164511" y="1310902"/>
            <a:ext cx="2304256" cy="648072"/>
          </a:xfrm>
          <a:prstGeom prst="rect">
            <a:avLst/>
          </a:prstGeom>
        </p:spPr>
        <p:txBody>
          <a:bodyPr vert="horz" wrap="square" rtlCol="0">
            <a:normAutofit/>
          </a:bodyPr>
          <a:lstStyle/>
          <a:p>
            <a:r>
              <a:rPr kumimoji="1" lang="en-US" altLang="ja-JP" sz="3300" dirty="0" smtClean="0"/>
              <a:t>20</a:t>
            </a:r>
            <a:r>
              <a:rPr kumimoji="1" lang="ja-JP" altLang="en-US" sz="3300" dirty="0" smtClean="0"/>
              <a:t>年後</a:t>
            </a:r>
          </a:p>
        </p:txBody>
      </p:sp>
      <p:sp>
        <p:nvSpPr>
          <p:cNvPr id="64" name="テキスト ボックス 63"/>
          <p:cNvSpPr txBox="1"/>
          <p:nvPr/>
        </p:nvSpPr>
        <p:spPr>
          <a:xfrm>
            <a:off x="6099198" y="1309722"/>
            <a:ext cx="2304256" cy="648072"/>
          </a:xfrm>
          <a:prstGeom prst="rect">
            <a:avLst/>
          </a:prstGeom>
        </p:spPr>
        <p:txBody>
          <a:bodyPr vert="horz" wrap="square" rtlCol="0">
            <a:normAutofit/>
          </a:bodyPr>
          <a:lstStyle/>
          <a:p>
            <a:r>
              <a:rPr kumimoji="1" lang="ja-JP" altLang="en-US" sz="3300" dirty="0" smtClean="0"/>
              <a:t>城下町時代</a:t>
            </a: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1460774" y="5773428"/>
            <a:ext cx="6279578" cy="1039948"/>
          </a:xfrm>
          <a:prstGeom prst="rect">
            <a:avLst/>
          </a:prstGeom>
          <a:solidFill>
            <a:schemeClr val="bg1"/>
          </a:solidFill>
        </p:spPr>
        <p:txBody>
          <a:bodyPr vert="horz" wrap="square" rtlCol="0">
            <a:normAutofit/>
          </a:bodyPr>
          <a:lstStyle/>
          <a:p>
            <a:endParaRPr kumimoji="1" lang="ja-JP" altLang="en-US" sz="3300" dirty="0" smtClean="0"/>
          </a:p>
        </p:txBody>
      </p:sp>
      <p:sp>
        <p:nvSpPr>
          <p:cNvPr id="43" name="テキスト ボックス 42"/>
          <p:cNvSpPr txBox="1"/>
          <p:nvPr/>
        </p:nvSpPr>
        <p:spPr>
          <a:xfrm>
            <a:off x="1447432" y="6381328"/>
            <a:ext cx="7661072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</a:t>
            </a:r>
            <a:r>
              <a:rPr lang="ja-JP" altLang="en-US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Gill Sans MT"/>
                <a:ea typeface="ＭＳ Ｐゴシック"/>
              </a:rPr>
              <a:t>将来都市像</a:t>
            </a:r>
            <a:r>
              <a:rPr lang="ja-JP" alt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</a:t>
            </a:r>
            <a:r>
              <a:rPr lang="ja-JP" altLang="en-US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地区別基本構想</a:t>
            </a:r>
            <a:r>
              <a:rPr lang="ja-JP" alt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</a:t>
            </a:r>
            <a:r>
              <a:rPr lang="ja-JP" altLang="en-US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重点整備計画</a:t>
            </a:r>
            <a:r>
              <a:rPr lang="ja-JP" alt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</a:t>
            </a:r>
            <a:r>
              <a:rPr lang="ja-JP" altLang="en-US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本マスタープランのまとめ</a:t>
            </a:r>
            <a:endParaRPr lang="ja-JP" altLang="en-US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Gill Sans MT"/>
              <a:ea typeface="ＭＳ Ｐゴシック"/>
            </a:endParaRPr>
          </a:p>
        </p:txBody>
      </p:sp>
      <p:grpSp>
        <p:nvGrpSpPr>
          <p:cNvPr id="24" name="グループ化 23"/>
          <p:cNvGrpSpPr/>
          <p:nvPr/>
        </p:nvGrpSpPr>
        <p:grpSpPr>
          <a:xfrm>
            <a:off x="1354407" y="1916832"/>
            <a:ext cx="6934744" cy="3856596"/>
            <a:chOff x="1354407" y="1916832"/>
            <a:chExt cx="6934744" cy="3856596"/>
          </a:xfrm>
        </p:grpSpPr>
        <p:grpSp>
          <p:nvGrpSpPr>
            <p:cNvPr id="25" name="グループ化 24"/>
            <p:cNvGrpSpPr/>
            <p:nvPr/>
          </p:nvGrpSpPr>
          <p:grpSpPr>
            <a:xfrm>
              <a:off x="6197393" y="3411562"/>
              <a:ext cx="2091758" cy="848221"/>
              <a:chOff x="6197393" y="3411562"/>
              <a:chExt cx="2091758" cy="848221"/>
            </a:xfrm>
          </p:grpSpPr>
          <p:sp>
            <p:nvSpPr>
              <p:cNvPr id="38" name="テキスト ボックス 37"/>
              <p:cNvSpPr txBox="1"/>
              <p:nvPr/>
            </p:nvSpPr>
            <p:spPr>
              <a:xfrm>
                <a:off x="6197393" y="3411562"/>
                <a:ext cx="1420964" cy="324036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vert="horz" wrap="square" rtlCol="0">
                <a:noAutofit/>
              </a:bodyPr>
              <a:lstStyle/>
              <a:p>
                <a:r>
                  <a:rPr lang="ja-JP" altLang="en-US" sz="2000" i="1" u="sng" dirty="0" smtClean="0"/>
                  <a:t>霞ヶ浦周辺</a:t>
                </a:r>
                <a:endParaRPr kumimoji="1" lang="ja-JP" altLang="en-US" sz="2000" i="1" u="sng" dirty="0" smtClean="0"/>
              </a:p>
            </p:txBody>
          </p:sp>
          <p:sp>
            <p:nvSpPr>
              <p:cNvPr id="39" name="角丸四角形 38"/>
              <p:cNvSpPr/>
              <p:nvPr/>
            </p:nvSpPr>
            <p:spPr>
              <a:xfrm>
                <a:off x="6467368" y="3767959"/>
                <a:ext cx="1821783" cy="491824"/>
              </a:xfrm>
              <a:prstGeom prst="roundRect">
                <a:avLst/>
              </a:prstGeom>
              <a:solidFill>
                <a:srgbClr val="B4EBFE"/>
              </a:solidFill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ja-JP" altLang="en-US" sz="2400" dirty="0" smtClean="0"/>
                  <a:t>農業</a:t>
                </a:r>
                <a:endParaRPr lang="ja-JP" altLang="en-US" sz="2400" dirty="0"/>
              </a:p>
            </p:txBody>
          </p:sp>
        </p:grpSp>
        <p:grpSp>
          <p:nvGrpSpPr>
            <p:cNvPr id="26" name="グループ化 25"/>
            <p:cNvGrpSpPr/>
            <p:nvPr/>
          </p:nvGrpSpPr>
          <p:grpSpPr>
            <a:xfrm>
              <a:off x="4328111" y="4507573"/>
              <a:ext cx="2044089" cy="865643"/>
              <a:chOff x="1501588" y="1731110"/>
              <a:chExt cx="2044089" cy="865643"/>
            </a:xfrm>
          </p:grpSpPr>
          <p:sp>
            <p:nvSpPr>
              <p:cNvPr id="36" name="角丸四角形 35"/>
              <p:cNvSpPr/>
              <p:nvPr/>
            </p:nvSpPr>
            <p:spPr>
              <a:xfrm>
                <a:off x="1717613" y="2104929"/>
                <a:ext cx="1828064" cy="491824"/>
              </a:xfrm>
              <a:prstGeom prst="roundRect">
                <a:avLst/>
              </a:prstGeom>
              <a:solidFill>
                <a:srgbClr val="FFC5C6"/>
              </a:solidFill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ja-JP" altLang="en-US" sz="2400" dirty="0" smtClean="0"/>
                  <a:t>医療とくらし</a:t>
                </a:r>
                <a:endParaRPr lang="ja-JP" altLang="en-US" sz="2400" dirty="0"/>
              </a:p>
            </p:txBody>
          </p:sp>
          <p:sp>
            <p:nvSpPr>
              <p:cNvPr id="37" name="テキスト ボックス 36"/>
              <p:cNvSpPr txBox="1"/>
              <p:nvPr/>
            </p:nvSpPr>
            <p:spPr>
              <a:xfrm>
                <a:off x="1501588" y="1731110"/>
                <a:ext cx="1728192" cy="324036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vert="horz" wrap="square" rtlCol="0">
                <a:noAutofit/>
              </a:bodyPr>
              <a:lstStyle/>
              <a:p>
                <a:r>
                  <a:rPr kumimoji="1" lang="ja-JP" altLang="en-US" sz="2000" i="1" u="sng" dirty="0" smtClean="0"/>
                  <a:t>土浦駅周辺</a:t>
                </a:r>
              </a:p>
            </p:txBody>
          </p:sp>
        </p:grpSp>
        <p:grpSp>
          <p:nvGrpSpPr>
            <p:cNvPr id="27" name="グループ化 26"/>
            <p:cNvGrpSpPr/>
            <p:nvPr/>
          </p:nvGrpSpPr>
          <p:grpSpPr>
            <a:xfrm>
              <a:off x="1460774" y="2094361"/>
              <a:ext cx="2050352" cy="841583"/>
              <a:chOff x="1474456" y="4243601"/>
              <a:chExt cx="2050352" cy="841583"/>
            </a:xfrm>
          </p:grpSpPr>
          <p:sp>
            <p:nvSpPr>
              <p:cNvPr id="34" name="角丸四角形 33"/>
              <p:cNvSpPr/>
              <p:nvPr/>
            </p:nvSpPr>
            <p:spPr>
              <a:xfrm>
                <a:off x="1691680" y="4593360"/>
                <a:ext cx="1833128" cy="491824"/>
              </a:xfrm>
              <a:prstGeom prst="roundRect">
                <a:avLst/>
              </a:prstGeom>
              <a:solidFill>
                <a:srgbClr val="DBE296"/>
              </a:solidFill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ja-JP" altLang="en-US" sz="2400" dirty="0" smtClean="0"/>
                  <a:t>農業とくらし</a:t>
                </a:r>
                <a:endParaRPr lang="ja-JP" altLang="en-US" sz="2400" dirty="0"/>
              </a:p>
            </p:txBody>
          </p:sp>
          <p:sp>
            <p:nvSpPr>
              <p:cNvPr id="35" name="テキスト ボックス 34"/>
              <p:cNvSpPr txBox="1"/>
              <p:nvPr/>
            </p:nvSpPr>
            <p:spPr>
              <a:xfrm>
                <a:off x="1474456" y="4243601"/>
                <a:ext cx="1224136" cy="324036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vert="horz" wrap="square" rtlCol="0">
                <a:noAutofit/>
              </a:bodyPr>
              <a:lstStyle/>
              <a:p>
                <a:r>
                  <a:rPr lang="ja-JP" altLang="en-US" sz="2000" i="1" u="sng" dirty="0" smtClean="0"/>
                  <a:t>新治周辺</a:t>
                </a:r>
                <a:endParaRPr kumimoji="1" lang="ja-JP" altLang="en-US" sz="2000" i="1" u="sng" dirty="0" smtClean="0"/>
              </a:p>
            </p:txBody>
          </p:sp>
        </p:grpSp>
        <p:grpSp>
          <p:nvGrpSpPr>
            <p:cNvPr id="28" name="グループ化 27"/>
            <p:cNvGrpSpPr/>
            <p:nvPr/>
          </p:nvGrpSpPr>
          <p:grpSpPr>
            <a:xfrm>
              <a:off x="1354407" y="4931217"/>
              <a:ext cx="2053354" cy="842211"/>
              <a:chOff x="1471454" y="2340865"/>
              <a:chExt cx="2053354" cy="842211"/>
            </a:xfrm>
          </p:grpSpPr>
          <p:sp>
            <p:nvSpPr>
              <p:cNvPr id="32" name="角丸四角形 31"/>
              <p:cNvSpPr/>
              <p:nvPr/>
            </p:nvSpPr>
            <p:spPr>
              <a:xfrm>
                <a:off x="1691684" y="2691252"/>
                <a:ext cx="1833124" cy="491824"/>
              </a:xfrm>
              <a:prstGeom prst="round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ja-JP" altLang="en-US" sz="2400" dirty="0" smtClean="0"/>
                  <a:t>住宅地</a:t>
                </a:r>
                <a:endParaRPr lang="ja-JP" altLang="en-US" sz="2400" dirty="0"/>
              </a:p>
            </p:txBody>
          </p:sp>
          <p:sp>
            <p:nvSpPr>
              <p:cNvPr id="33" name="テキスト ボックス 32"/>
              <p:cNvSpPr txBox="1"/>
              <p:nvPr/>
            </p:nvSpPr>
            <p:spPr>
              <a:xfrm>
                <a:off x="1471454" y="2340865"/>
                <a:ext cx="1819260" cy="324036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vert="horz" wrap="square" rtlCol="0">
                <a:noAutofit/>
              </a:bodyPr>
              <a:lstStyle/>
              <a:p>
                <a:r>
                  <a:rPr lang="ja-JP" altLang="en-US" sz="2000" i="1" u="sng" dirty="0" smtClean="0"/>
                  <a:t>荒川沖駅周辺</a:t>
                </a:r>
                <a:endParaRPr kumimoji="1" lang="ja-JP" altLang="en-US" sz="2000" i="1" u="sng" dirty="0" smtClean="0"/>
              </a:p>
            </p:txBody>
          </p:sp>
        </p:grpSp>
        <p:grpSp>
          <p:nvGrpSpPr>
            <p:cNvPr id="29" name="グループ化 28"/>
            <p:cNvGrpSpPr/>
            <p:nvPr/>
          </p:nvGrpSpPr>
          <p:grpSpPr>
            <a:xfrm>
              <a:off x="5148064" y="1916832"/>
              <a:ext cx="2046846" cy="834910"/>
              <a:chOff x="1063759" y="3121962"/>
              <a:chExt cx="2046846" cy="834910"/>
            </a:xfrm>
          </p:grpSpPr>
          <p:sp>
            <p:nvSpPr>
              <p:cNvPr id="30" name="角丸四角形 29"/>
              <p:cNvSpPr/>
              <p:nvPr/>
            </p:nvSpPr>
            <p:spPr>
              <a:xfrm>
                <a:off x="1277477" y="3465048"/>
                <a:ext cx="1833128" cy="491824"/>
              </a:xfrm>
              <a:prstGeom prst="roundRect">
                <a:avLst/>
              </a:prstGeom>
              <a:solidFill>
                <a:srgbClr val="CBBCF6"/>
              </a:solidFill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ja-JP" altLang="en-US" sz="2400" dirty="0" smtClean="0"/>
                  <a:t>工業とくらし</a:t>
                </a:r>
                <a:endParaRPr lang="ja-JP" altLang="en-US" sz="2400" dirty="0"/>
              </a:p>
            </p:txBody>
          </p:sp>
          <p:sp>
            <p:nvSpPr>
              <p:cNvPr id="31" name="テキスト ボックス 30"/>
              <p:cNvSpPr txBox="1"/>
              <p:nvPr/>
            </p:nvSpPr>
            <p:spPr>
              <a:xfrm>
                <a:off x="1063759" y="3121962"/>
                <a:ext cx="1520528" cy="324036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vert="horz" wrap="square" rtlCol="0">
                <a:noAutofit/>
              </a:bodyPr>
              <a:lstStyle/>
              <a:p>
                <a:r>
                  <a:rPr lang="ja-JP" altLang="en-US" sz="2000" i="1" u="sng" dirty="0" smtClean="0"/>
                  <a:t>神立駅周辺</a:t>
                </a:r>
                <a:endParaRPr kumimoji="1" lang="ja-JP" altLang="en-US" sz="2000" i="1" u="sng" dirty="0" smtClean="0"/>
              </a:p>
            </p:txBody>
          </p:sp>
        </p:grpSp>
      </p:grpSp>
      <p:sp>
        <p:nvSpPr>
          <p:cNvPr id="5" name="角丸四角形 4"/>
          <p:cNvSpPr/>
          <p:nvPr/>
        </p:nvSpPr>
        <p:spPr>
          <a:xfrm>
            <a:off x="139068" y="3340574"/>
            <a:ext cx="4104456" cy="929966"/>
          </a:xfrm>
          <a:prstGeom prst="roundRect">
            <a:avLst/>
          </a:prstGeom>
          <a:solidFill>
            <a:srgbClr val="B4EBFE"/>
          </a:solidFill>
          <a:ln w="79375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400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多核型都市！</a:t>
            </a:r>
            <a:endParaRPr kumimoji="1" lang="ja-JP" altLang="en-US" sz="4400" dirty="0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9306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xit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" dur="2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6" presetClass="emph" presetSubtype="0" accel="50000" fill="hold" grpId="0" nodeType="withEffect" p14:presetBounceEnd="37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37000">
                                          <p:cBhvr>
                                            <p:cTn id="12" dur="200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425000" y="42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4" dur="60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" presetID="10" presetClass="exit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2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2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2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2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20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00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20000" y="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1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" presetID="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52" dur="1000" fill="hold"/>
                                            <p:tgtEl>
                                              <p:spTgt spid="51"/>
                                            </p:tgtEl>
                                          </p:cBhvr>
                                          <p:by x="30000" y="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000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30000" y="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56" dur="100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30000" y="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7" presetID="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58" dur="1000" fill="hold"/>
                                            <p:tgtEl>
                                              <p:spTgt spid="50"/>
                                            </p:tgtEl>
                                          </p:cBhvr>
                                          <p:by x="30000" y="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3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5" fill="hold">
                          <p:stCondLst>
                            <p:cond delay="indefinite"/>
                          </p:stCondLst>
                          <p:childTnLst>
                            <p:par>
                              <p:cTn id="6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7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2" fill="hold">
                          <p:stCondLst>
                            <p:cond delay="indefinite"/>
                          </p:stCondLst>
                          <p:childTnLst>
                            <p:par>
                              <p:cTn id="7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4" presetID="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6" grpId="0" animBg="1"/>
          <p:bldP spid="46" grpId="1" animBg="1"/>
          <p:bldP spid="14" grpId="0" animBg="1"/>
          <p:bldP spid="14" grpId="1" animBg="1"/>
          <p:bldP spid="11" grpId="0" animBg="1"/>
          <p:bldP spid="51" grpId="0" animBg="1"/>
          <p:bldP spid="51" grpId="1" animBg="1"/>
          <p:bldP spid="49" grpId="0" animBg="1"/>
          <p:bldP spid="49" grpId="1" animBg="1"/>
          <p:bldP spid="15" grpId="0" animBg="1"/>
          <p:bldP spid="15" grpId="1" animBg="1"/>
          <p:bldP spid="15" grpId="2" animBg="1"/>
          <p:bldP spid="21" grpId="0" animBg="1"/>
          <p:bldP spid="50" grpId="0" animBg="1"/>
          <p:bldP spid="50" grpId="1" animBg="1"/>
          <p:bldP spid="22" grpId="0" animBg="1"/>
          <p:bldP spid="19" grpId="0" animBg="1"/>
          <p:bldP spid="52" grpId="0" animBg="1"/>
          <p:bldP spid="23" grpId="0" animBg="1"/>
          <p:bldP spid="62" grpId="0"/>
          <p:bldP spid="62" grpId="1"/>
          <p:bldP spid="63" grpId="0"/>
          <p:bldP spid="64" grpId="0"/>
          <p:bldP spid="5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xit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" dur="2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6" presetClass="emph" presetSubtype="0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2" dur="200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425000" y="42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4" dur="60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" presetID="10" presetClass="exit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2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2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2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2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20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00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20000" y="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1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" presetID="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52" dur="1000" fill="hold"/>
                                            <p:tgtEl>
                                              <p:spTgt spid="51"/>
                                            </p:tgtEl>
                                          </p:cBhvr>
                                          <p:by x="30000" y="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000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30000" y="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56" dur="100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30000" y="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7" presetID="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58" dur="1000" fill="hold"/>
                                            <p:tgtEl>
                                              <p:spTgt spid="50"/>
                                            </p:tgtEl>
                                          </p:cBhvr>
                                          <p:by x="30000" y="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3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5" fill="hold">
                          <p:stCondLst>
                            <p:cond delay="indefinite"/>
                          </p:stCondLst>
                          <p:childTnLst>
                            <p:par>
                              <p:cTn id="6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7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2" fill="hold">
                          <p:stCondLst>
                            <p:cond delay="indefinite"/>
                          </p:stCondLst>
                          <p:childTnLst>
                            <p:par>
                              <p:cTn id="7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4" presetID="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6" grpId="0" animBg="1"/>
          <p:bldP spid="46" grpId="1" animBg="1"/>
          <p:bldP spid="14" grpId="0" animBg="1"/>
          <p:bldP spid="14" grpId="1" animBg="1"/>
          <p:bldP spid="11" grpId="0" animBg="1"/>
          <p:bldP spid="51" grpId="0" animBg="1"/>
          <p:bldP spid="51" grpId="1" animBg="1"/>
          <p:bldP spid="49" grpId="0" animBg="1"/>
          <p:bldP spid="49" grpId="1" animBg="1"/>
          <p:bldP spid="15" grpId="0" animBg="1"/>
          <p:bldP spid="15" grpId="1" animBg="1"/>
          <p:bldP spid="15" grpId="2" animBg="1"/>
          <p:bldP spid="21" grpId="0" animBg="1"/>
          <p:bldP spid="50" grpId="0" animBg="1"/>
          <p:bldP spid="50" grpId="1" animBg="1"/>
          <p:bldP spid="22" grpId="0" animBg="1"/>
          <p:bldP spid="19" grpId="0" animBg="1"/>
          <p:bldP spid="52" grpId="0" animBg="1"/>
          <p:bldP spid="23" grpId="0" animBg="1"/>
          <p:bldP spid="62" grpId="0"/>
          <p:bldP spid="62" grpId="1"/>
          <p:bldP spid="63" grpId="0"/>
          <p:bldP spid="64" grpId="0"/>
          <p:bldP spid="5" grpId="0" animBg="1"/>
        </p:bldLst>
      </p:timing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402" name="Group 38"/>
          <p:cNvGrpSpPr>
            <a:grpSpLocks/>
          </p:cNvGrpSpPr>
          <p:nvPr/>
        </p:nvGrpSpPr>
        <p:grpSpPr bwMode="auto">
          <a:xfrm>
            <a:off x="107950" y="1125538"/>
            <a:ext cx="8896350" cy="4667250"/>
            <a:chOff x="49" y="1369"/>
            <a:chExt cx="934" cy="490"/>
          </a:xfrm>
        </p:grpSpPr>
        <p:graphicFrame>
          <p:nvGraphicFramePr>
            <p:cNvPr id="58403" name="グラフ 32"/>
            <p:cNvGraphicFramePr>
              <a:graphicFrameLocks/>
            </p:cNvGraphicFramePr>
            <p:nvPr/>
          </p:nvGraphicFramePr>
          <p:xfrm>
            <a:off x="49" y="1369"/>
            <a:ext cx="934" cy="49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196" name="グラフ" r:id="rId4" imgW="8848745" imgH="4514985" progId="Excel.Chart.8">
                    <p:embed/>
                  </p:oleObj>
                </mc:Choice>
                <mc:Fallback>
                  <p:oleObj name="グラフ" r:id="rId4" imgW="8848745" imgH="4514985" progId="Excel.Chart.8">
                    <p:embed/>
                    <p:pic>
                      <p:nvPicPr>
                        <p:cNvPr id="0" name=""/>
                        <p:cNvPicPr>
                          <a:picLocks noRo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9" y="1369"/>
                          <a:ext cx="934" cy="49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000000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1">
                              <a:solidFill>
                                <a:srgbClr val="FFFFFF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60" name="Text Box 36"/>
            <p:cNvSpPr txBox="1">
              <a:spLocks noChangeArrowheads="1"/>
            </p:cNvSpPr>
            <p:nvPr/>
          </p:nvSpPr>
          <p:spPr bwMode="auto">
            <a:xfrm>
              <a:off x="49" y="1382"/>
              <a:ext cx="43" cy="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27432" tIns="22860" rIns="0" bIns="0">
              <a:spAutoFit/>
            </a:bodyPr>
            <a:lstStyle/>
            <a:p>
              <a:r>
                <a:rPr lang="en-US" altLang="ja-JP"/>
                <a:t>(</a:t>
              </a:r>
              <a:r>
                <a:rPr lang="ja-JP" altLang="en-US"/>
                <a:t>人</a:t>
              </a:r>
              <a:r>
                <a:rPr lang="en-US" altLang="ja-JP"/>
                <a:t>)</a:t>
              </a:r>
            </a:p>
          </p:txBody>
        </p:sp>
      </p:grpSp>
      <p:sp>
        <p:nvSpPr>
          <p:cNvPr id="58393" name="タイトル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2818656" cy="522312"/>
          </a:xfrm>
          <a:solidFill>
            <a:schemeClr val="bg1"/>
          </a:solidFill>
        </p:spPr>
        <p:txBody>
          <a:bodyPr/>
          <a:lstStyle/>
          <a:p>
            <a:pPr eaLnBrk="1" hangingPunct="1"/>
            <a:r>
              <a:rPr lang="ja-JP" altLang="en-US" dirty="0" smtClean="0"/>
              <a:t>土浦市の観光</a:t>
            </a:r>
          </a:p>
        </p:txBody>
      </p:sp>
      <p:sp>
        <p:nvSpPr>
          <p:cNvPr id="58394" name="コンテンツ プレースホルダー 2"/>
          <p:cNvSpPr>
            <a:spLocks noGrp="1"/>
          </p:cNvSpPr>
          <p:nvPr>
            <p:ph sz="quarter" idx="1"/>
          </p:nvPr>
        </p:nvSpPr>
        <p:spPr>
          <a:xfrm>
            <a:off x="468313" y="5805488"/>
            <a:ext cx="8362950" cy="504825"/>
          </a:xfrm>
          <a:solidFill>
            <a:schemeClr val="bg1"/>
          </a:solidFill>
        </p:spPr>
        <p:txBody>
          <a:bodyPr/>
          <a:lstStyle/>
          <a:p>
            <a:pPr eaLnBrk="1" hangingPunct="1"/>
            <a:r>
              <a:rPr lang="ja-JP" altLang="en-US" dirty="0" smtClean="0"/>
              <a:t>大きなイベントを除いた観光客数は</a:t>
            </a:r>
            <a:r>
              <a:rPr lang="en-US" altLang="ja-JP" dirty="0" smtClean="0"/>
              <a:t>18,600</a:t>
            </a:r>
            <a:r>
              <a:rPr lang="ja-JP" altLang="en-US" dirty="0" smtClean="0"/>
              <a:t>～</a:t>
            </a:r>
            <a:r>
              <a:rPr lang="en-US" altLang="ja-JP" dirty="0" smtClean="0"/>
              <a:t>39,500</a:t>
            </a:r>
            <a:r>
              <a:rPr lang="ja-JP" altLang="en-US" dirty="0" smtClean="0"/>
              <a:t>人</a:t>
            </a:r>
          </a:p>
        </p:txBody>
      </p:sp>
      <p:sp>
        <p:nvSpPr>
          <p:cNvPr id="58372" name="スライド番号プレースホルダー 4"/>
          <p:cNvSpPr>
            <a:spLocks noGrp="1"/>
          </p:cNvSpPr>
          <p:nvPr>
            <p:ph type="sldNum" sz="quarter" idx="12"/>
          </p:nvPr>
        </p:nvSpPr>
        <p:spPr bwMode="auto">
          <a:xfrm>
            <a:off x="612775" y="6356350"/>
            <a:ext cx="430833" cy="313010"/>
          </a:xfrm>
          <a:solidFill>
            <a:schemeClr val="bg1"/>
          </a:solidFill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A103C02-B5CA-4290-8786-43DD9F57C7C9}" type="slidenum">
              <a:rPr lang="ja-JP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60</a:t>
            </a:fld>
            <a:endParaRPr lang="en-US" altLang="ja-JP" dirty="0"/>
          </a:p>
        </p:txBody>
      </p:sp>
      <p:sp>
        <p:nvSpPr>
          <p:cNvPr id="58398" name="AutoShape 9"/>
          <p:cNvSpPr>
            <a:spLocks noChangeArrowheads="1"/>
          </p:cNvSpPr>
          <p:nvPr/>
        </p:nvSpPr>
        <p:spPr bwMode="auto">
          <a:xfrm>
            <a:off x="5651500" y="1557338"/>
            <a:ext cx="1728788" cy="863600"/>
          </a:xfrm>
          <a:prstGeom prst="wedgeRoundRectCallout">
            <a:avLst>
              <a:gd name="adj1" fmla="val -52019"/>
              <a:gd name="adj2" fmla="val 78310"/>
              <a:gd name="adj3" fmla="val 16667"/>
            </a:avLst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ja-JP" altLang="en-US"/>
              <a:t>土浦全国花火競技大会</a:t>
            </a:r>
          </a:p>
        </p:txBody>
      </p:sp>
      <p:sp>
        <p:nvSpPr>
          <p:cNvPr id="58399" name="AutoShape 10"/>
          <p:cNvSpPr>
            <a:spLocks noChangeArrowheads="1"/>
          </p:cNvSpPr>
          <p:nvPr/>
        </p:nvSpPr>
        <p:spPr bwMode="auto">
          <a:xfrm>
            <a:off x="1403350" y="3644900"/>
            <a:ext cx="1223963" cy="792163"/>
          </a:xfrm>
          <a:prstGeom prst="wedgeRoundRectCallout">
            <a:avLst>
              <a:gd name="adj1" fmla="val -36250"/>
              <a:gd name="adj2" fmla="val 62023"/>
              <a:gd name="adj3" fmla="val 16667"/>
            </a:avLst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ja-JP" altLang="en-US"/>
              <a:t>土浦さくらまつり</a:t>
            </a:r>
          </a:p>
        </p:txBody>
      </p:sp>
      <p:sp>
        <p:nvSpPr>
          <p:cNvPr id="58400" name="AutoShape 11"/>
          <p:cNvSpPr>
            <a:spLocks noChangeArrowheads="1"/>
          </p:cNvSpPr>
          <p:nvPr/>
        </p:nvSpPr>
        <p:spPr bwMode="auto">
          <a:xfrm>
            <a:off x="3203575" y="2565400"/>
            <a:ext cx="1368425" cy="865188"/>
          </a:xfrm>
          <a:prstGeom prst="wedgeRoundRectCallout">
            <a:avLst>
              <a:gd name="adj1" fmla="val 17981"/>
              <a:gd name="adj2" fmla="val 82292"/>
              <a:gd name="adj3" fmla="val 16667"/>
            </a:avLst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ja-JP" altLang="en-US"/>
              <a:t>土浦キララまつり</a:t>
            </a:r>
          </a:p>
        </p:txBody>
      </p:sp>
      <p:grpSp>
        <p:nvGrpSpPr>
          <p:cNvPr id="58417" name="グループ化 4"/>
          <p:cNvGrpSpPr>
            <a:grpSpLocks/>
          </p:cNvGrpSpPr>
          <p:nvPr/>
        </p:nvGrpSpPr>
        <p:grpSpPr bwMode="auto">
          <a:xfrm>
            <a:off x="6084888" y="2997200"/>
            <a:ext cx="2828925" cy="1143000"/>
            <a:chOff x="6696075" y="13592176"/>
            <a:chExt cx="2828925" cy="1143000"/>
          </a:xfrm>
        </p:grpSpPr>
        <p:sp>
          <p:nvSpPr>
            <p:cNvPr id="2" name="正方形/長方形 1"/>
            <p:cNvSpPr>
              <a:spLocks noChangeArrowheads="1"/>
            </p:cNvSpPr>
            <p:nvPr/>
          </p:nvSpPr>
          <p:spPr bwMode="auto">
            <a:xfrm>
              <a:off x="6696075" y="13592176"/>
              <a:ext cx="2828925" cy="1143000"/>
            </a:xfrm>
            <a:prstGeom prst="rect">
              <a:avLst/>
            </a:prstGeom>
            <a:solidFill>
              <a:srgbClr val="FFFFFF"/>
            </a:solidFill>
            <a:ln w="9525" algn="ctr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3" name="正方形/長方形 2"/>
            <p:cNvSpPr>
              <a:spLocks noChangeArrowheads="1"/>
            </p:cNvSpPr>
            <p:nvPr/>
          </p:nvSpPr>
          <p:spPr bwMode="auto">
            <a:xfrm>
              <a:off x="6838950" y="13811250"/>
              <a:ext cx="457200" cy="219075"/>
            </a:xfrm>
            <a:prstGeom prst="rect">
              <a:avLst/>
            </a:prstGeom>
            <a:solidFill>
              <a:srgbClr val="FFFF00"/>
            </a:solidFill>
            <a:ln w="9525" algn="ctr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2" name="正方形/長方形 11"/>
            <p:cNvSpPr>
              <a:spLocks noChangeArrowheads="1"/>
            </p:cNvSpPr>
            <p:nvPr/>
          </p:nvSpPr>
          <p:spPr bwMode="auto">
            <a:xfrm>
              <a:off x="6838950" y="14306550"/>
              <a:ext cx="457200" cy="219075"/>
            </a:xfrm>
            <a:prstGeom prst="rect">
              <a:avLst/>
            </a:prstGeom>
            <a:solidFill>
              <a:srgbClr val="B3A2C7"/>
            </a:solidFill>
            <a:ln w="9525" algn="ctr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" name="テキスト ボックス 3"/>
            <p:cNvSpPr txBox="1">
              <a:spLocks noChangeArrowheads="1"/>
            </p:cNvSpPr>
            <p:nvPr/>
          </p:nvSpPr>
          <p:spPr bwMode="auto">
            <a:xfrm>
              <a:off x="7305675" y="13763626"/>
              <a:ext cx="2190750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ja-JP" altLang="en-US" sz="1400"/>
                <a:t>イベント開催時の観光客数</a:t>
              </a:r>
            </a:p>
          </p:txBody>
        </p:sp>
        <p:sp>
          <p:nvSpPr>
            <p:cNvPr id="14" name="テキスト ボックス 13"/>
            <p:cNvSpPr txBox="1">
              <a:spLocks noChangeArrowheads="1"/>
            </p:cNvSpPr>
            <p:nvPr/>
          </p:nvSpPr>
          <p:spPr bwMode="auto">
            <a:xfrm>
              <a:off x="7315200" y="14249401"/>
              <a:ext cx="2141538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ja-JP" altLang="en-US" sz="1400"/>
                <a:t>イベントを除いた観光客数</a:t>
              </a:r>
            </a:p>
          </p:txBody>
        </p:sp>
      </p:grpSp>
      <p:sp>
        <p:nvSpPr>
          <p:cNvPr id="19" name="テキスト ボックス 18"/>
          <p:cNvSpPr txBox="1"/>
          <p:nvPr/>
        </p:nvSpPr>
        <p:spPr>
          <a:xfrm>
            <a:off x="2771800" y="6388066"/>
            <a:ext cx="6260047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Gill Sans MT"/>
                <a:ea typeface="ＭＳ Ｐゴシック"/>
              </a:rPr>
              <a:t>現状</a:t>
            </a:r>
            <a:r>
              <a:rPr lang="ja-JP" alt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Gill Sans MT"/>
                <a:ea typeface="ＭＳ Ｐゴシック"/>
              </a:rPr>
              <a:t>分析</a:t>
            </a:r>
            <a:r>
              <a:rPr lang="ja-JP" alt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</a:t>
            </a:r>
            <a:r>
              <a:rPr lang="ja-JP" altLang="en-US" sz="20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コンセプト</a:t>
            </a:r>
            <a:r>
              <a:rPr lang="ja-JP" alt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</a:t>
            </a:r>
            <a:r>
              <a:rPr lang="ja-JP" altLang="en-US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構想</a:t>
            </a:r>
            <a:r>
              <a:rPr lang="ja-JP" alt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</a:t>
            </a:r>
            <a:r>
              <a:rPr lang="ja-JP" altLang="en-US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提案</a:t>
            </a:r>
            <a:r>
              <a:rPr lang="ja-JP" alt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・効果　</a:t>
            </a:r>
            <a:r>
              <a:rPr lang="ja-JP" altLang="en-US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都市像</a:t>
            </a:r>
            <a:r>
              <a:rPr lang="ja-JP" alt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調査方針</a:t>
            </a:r>
          </a:p>
        </p:txBody>
      </p:sp>
    </p:spTree>
    <p:extLst>
      <p:ext uri="{BB962C8B-B14F-4D97-AF65-F5344CB8AC3E}">
        <p14:creationId xmlns:p14="http://schemas.microsoft.com/office/powerpoint/2010/main" val="23778934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正方形/長方形 115"/>
          <p:cNvSpPr/>
          <p:nvPr/>
        </p:nvSpPr>
        <p:spPr>
          <a:xfrm>
            <a:off x="287524" y="2257284"/>
            <a:ext cx="792088" cy="3247248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3600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「とある未来の多核型都市」構成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2872C69-120B-4FBB-9D29-EA0830F453DF}" type="slidenum">
              <a:rPr lang="ja-JP" altLang="en-US" smtClean="0"/>
              <a:pPr>
                <a:defRPr/>
              </a:pPr>
              <a:t>7</a:t>
            </a:fld>
            <a:endParaRPr lang="ja-JP" altLang="en-US" dirty="0"/>
          </a:p>
        </p:txBody>
      </p:sp>
      <p:sp>
        <p:nvSpPr>
          <p:cNvPr id="6" name="角丸四角形 5"/>
          <p:cNvSpPr/>
          <p:nvPr/>
        </p:nvSpPr>
        <p:spPr>
          <a:xfrm>
            <a:off x="1691680" y="3626864"/>
            <a:ext cx="1833128" cy="491824"/>
          </a:xfrm>
          <a:prstGeom prst="roundRect">
            <a:avLst/>
          </a:prstGeom>
          <a:solidFill>
            <a:srgbClr val="CBBCF6"/>
          </a:solidFill>
          <a:ln>
            <a:solidFill>
              <a:schemeClr val="tx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sz="2400" dirty="0" smtClean="0"/>
              <a:t>工業とくらし</a:t>
            </a:r>
            <a:endParaRPr lang="ja-JP" altLang="en-US" sz="2400" dirty="0"/>
          </a:p>
        </p:txBody>
      </p:sp>
      <p:sp>
        <p:nvSpPr>
          <p:cNvPr id="7" name="角丸四角形 6"/>
          <p:cNvSpPr/>
          <p:nvPr/>
        </p:nvSpPr>
        <p:spPr>
          <a:xfrm>
            <a:off x="1691681" y="1796120"/>
            <a:ext cx="1828064" cy="491824"/>
          </a:xfrm>
          <a:prstGeom prst="roundRect">
            <a:avLst/>
          </a:prstGeom>
          <a:solidFill>
            <a:srgbClr val="FFC5C6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sz="2400" dirty="0" smtClean="0"/>
              <a:t>医療とくらし</a:t>
            </a:r>
            <a:endParaRPr lang="ja-JP" altLang="en-US" sz="2400" dirty="0"/>
          </a:p>
        </p:txBody>
      </p:sp>
      <p:sp>
        <p:nvSpPr>
          <p:cNvPr id="9" name="角丸四角形 8"/>
          <p:cNvSpPr/>
          <p:nvPr/>
        </p:nvSpPr>
        <p:spPr>
          <a:xfrm>
            <a:off x="1691684" y="2691252"/>
            <a:ext cx="1833124" cy="491824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sz="2400" dirty="0" smtClean="0"/>
              <a:t>住宅地</a:t>
            </a:r>
            <a:endParaRPr lang="ja-JP" altLang="en-US" sz="2400" dirty="0"/>
          </a:p>
        </p:txBody>
      </p:sp>
      <p:sp>
        <p:nvSpPr>
          <p:cNvPr id="10" name="角丸四角形 9"/>
          <p:cNvSpPr/>
          <p:nvPr/>
        </p:nvSpPr>
        <p:spPr>
          <a:xfrm>
            <a:off x="1691680" y="4593360"/>
            <a:ext cx="1833128" cy="491824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sz="2400" dirty="0" smtClean="0"/>
              <a:t>農業とくらし</a:t>
            </a:r>
            <a:endParaRPr lang="ja-JP" altLang="en-US" sz="2400" dirty="0"/>
          </a:p>
        </p:txBody>
      </p:sp>
      <p:sp>
        <p:nvSpPr>
          <p:cNvPr id="11" name="角丸四角形 10"/>
          <p:cNvSpPr/>
          <p:nvPr/>
        </p:nvSpPr>
        <p:spPr>
          <a:xfrm>
            <a:off x="1691684" y="5542164"/>
            <a:ext cx="1821783" cy="491824"/>
          </a:xfrm>
          <a:prstGeom prst="roundRect">
            <a:avLst/>
          </a:prstGeom>
          <a:solidFill>
            <a:srgbClr val="B4EBFE"/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sz="2400" dirty="0" smtClean="0"/>
              <a:t>農業</a:t>
            </a:r>
            <a:endParaRPr lang="ja-JP" altLang="en-US" sz="2400" dirty="0"/>
          </a:p>
        </p:txBody>
      </p:sp>
      <p:sp>
        <p:nvSpPr>
          <p:cNvPr id="3" name="下矢印 2"/>
          <p:cNvSpPr/>
          <p:nvPr/>
        </p:nvSpPr>
        <p:spPr>
          <a:xfrm rot="16200000">
            <a:off x="2315792" y="3668984"/>
            <a:ext cx="3096344" cy="456135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8" name="テキスト ボックス 67"/>
          <p:cNvSpPr txBox="1"/>
          <p:nvPr/>
        </p:nvSpPr>
        <p:spPr>
          <a:xfrm>
            <a:off x="395537" y="2450002"/>
            <a:ext cx="576063" cy="2851206"/>
          </a:xfrm>
          <a:prstGeom prst="rect">
            <a:avLst/>
          </a:prstGeom>
        </p:spPr>
        <p:txBody>
          <a:bodyPr vert="eaVert" wrap="square" rtlCol="0" anchor="ctr" anchorCtr="1">
            <a:noAutofit/>
          </a:bodyPr>
          <a:lstStyle/>
          <a:p>
            <a:r>
              <a:rPr kumimoji="1" lang="ja-JP" altLang="en-US" sz="3200" dirty="0" smtClean="0"/>
              <a:t>自立・産業振興</a:t>
            </a:r>
          </a:p>
        </p:txBody>
      </p:sp>
      <p:sp>
        <p:nvSpPr>
          <p:cNvPr id="95" name="角丸四角形 94"/>
          <p:cNvSpPr/>
          <p:nvPr/>
        </p:nvSpPr>
        <p:spPr>
          <a:xfrm>
            <a:off x="4211960" y="2060848"/>
            <a:ext cx="4896544" cy="648000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ja-JP" altLang="en-US" sz="2400" dirty="0" smtClean="0"/>
              <a:t>①－１</a:t>
            </a:r>
            <a:r>
              <a:rPr lang="ja-JP" altLang="ja-JP" sz="2400" dirty="0" smtClean="0"/>
              <a:t>霞ヶ浦</a:t>
            </a:r>
            <a:r>
              <a:rPr lang="ja-JP" altLang="ja-JP" sz="2400" dirty="0"/>
              <a:t>医療センター移転計画</a:t>
            </a:r>
            <a:r>
              <a:rPr lang="en-US" altLang="ja-JP" sz="2400" dirty="0"/>
              <a:t/>
            </a:r>
            <a:br>
              <a:rPr lang="en-US" altLang="ja-JP" sz="2400" dirty="0"/>
            </a:br>
            <a:r>
              <a:rPr lang="ja-JP" altLang="en-US" sz="2000" dirty="0"/>
              <a:t>　</a:t>
            </a:r>
            <a:r>
              <a:rPr lang="ja-JP" altLang="en-US" sz="2000" dirty="0" smtClean="0"/>
              <a:t>①－２</a:t>
            </a:r>
            <a:r>
              <a:rPr lang="ja-JP" altLang="en-US" sz="2000" dirty="0"/>
              <a:t>　</a:t>
            </a:r>
            <a:r>
              <a:rPr lang="ja-JP" altLang="ja-JP" sz="2000" dirty="0" smtClean="0"/>
              <a:t>跡地</a:t>
            </a:r>
            <a:r>
              <a:rPr lang="ja-JP" altLang="ja-JP" sz="2000" dirty="0"/>
              <a:t>の利用</a:t>
            </a:r>
            <a:endParaRPr lang="en-US" altLang="ja-JP" sz="2000" dirty="0"/>
          </a:p>
        </p:txBody>
      </p:sp>
      <p:sp>
        <p:nvSpPr>
          <p:cNvPr id="96" name="角丸四角形 95"/>
          <p:cNvSpPr/>
          <p:nvPr/>
        </p:nvSpPr>
        <p:spPr>
          <a:xfrm>
            <a:off x="4211960" y="3068960"/>
            <a:ext cx="4896544" cy="648000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ja-JP" altLang="en-US" sz="2400" dirty="0" smtClean="0"/>
              <a:t>②交通</a:t>
            </a:r>
            <a:r>
              <a:rPr lang="ja-JP" altLang="en-US" sz="2400" dirty="0"/>
              <a:t>渋滞緩和のための道路整備</a:t>
            </a:r>
            <a:endParaRPr lang="en-US" altLang="ja-JP" sz="2400" dirty="0"/>
          </a:p>
        </p:txBody>
      </p:sp>
      <p:sp>
        <p:nvSpPr>
          <p:cNvPr id="97" name="角丸四角形 96"/>
          <p:cNvSpPr/>
          <p:nvPr/>
        </p:nvSpPr>
        <p:spPr>
          <a:xfrm>
            <a:off x="4211960" y="4077144"/>
            <a:ext cx="4896544" cy="648000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ja-JP" altLang="en-US" sz="2400" dirty="0" smtClean="0"/>
              <a:t>③</a:t>
            </a:r>
            <a:r>
              <a:rPr lang="ja-JP" altLang="ja-JP" sz="2400" dirty="0" smtClean="0"/>
              <a:t>荒川沖駅前</a:t>
            </a:r>
            <a:r>
              <a:rPr lang="ja-JP" altLang="en-US" sz="2400" dirty="0" smtClean="0"/>
              <a:t>マンション改修</a:t>
            </a:r>
            <a:endParaRPr lang="en-US" altLang="ja-JP" sz="2400" dirty="0"/>
          </a:p>
        </p:txBody>
      </p:sp>
      <p:sp>
        <p:nvSpPr>
          <p:cNvPr id="98" name="角丸四角形 97"/>
          <p:cNvSpPr/>
          <p:nvPr/>
        </p:nvSpPr>
        <p:spPr>
          <a:xfrm>
            <a:off x="4211960" y="5085256"/>
            <a:ext cx="4896544" cy="648000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ja-JP" altLang="en-US" sz="2400" dirty="0" smtClean="0"/>
              <a:t>④</a:t>
            </a:r>
            <a:r>
              <a:rPr lang="ja-JP" altLang="ja-JP" sz="2400" dirty="0" smtClean="0"/>
              <a:t>農業</a:t>
            </a:r>
            <a:r>
              <a:rPr lang="ja-JP" altLang="en-US" sz="2400" dirty="0" smtClean="0"/>
              <a:t>塾</a:t>
            </a:r>
            <a:endParaRPr lang="en-US" altLang="ja-JP" sz="2400" dirty="0"/>
          </a:p>
        </p:txBody>
      </p:sp>
      <p:cxnSp>
        <p:nvCxnSpPr>
          <p:cNvPr id="118" name="カギ線コネクタ 117"/>
          <p:cNvCxnSpPr>
            <a:stCxn id="7" idx="1"/>
            <a:endCxn id="116" idx="3"/>
          </p:cNvCxnSpPr>
          <p:nvPr/>
        </p:nvCxnSpPr>
        <p:spPr>
          <a:xfrm rot="10800000" flipV="1">
            <a:off x="1079613" y="2042032"/>
            <a:ext cx="612069" cy="1838876"/>
          </a:xfrm>
          <a:prstGeom prst="bentConnector3">
            <a:avLst>
              <a:gd name="adj1" fmla="val 31326"/>
            </a:avLst>
          </a:prstGeom>
          <a:ln w="28575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カギ線コネクタ 121"/>
          <p:cNvCxnSpPr>
            <a:stCxn id="9" idx="1"/>
            <a:endCxn id="116" idx="3"/>
          </p:cNvCxnSpPr>
          <p:nvPr/>
        </p:nvCxnSpPr>
        <p:spPr>
          <a:xfrm rot="10800000" flipV="1">
            <a:off x="1079612" y="2937164"/>
            <a:ext cx="612072" cy="943744"/>
          </a:xfrm>
          <a:prstGeom prst="bentConnector3">
            <a:avLst>
              <a:gd name="adj1" fmla="val 31326"/>
            </a:avLst>
          </a:prstGeom>
          <a:ln w="28575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カギ線コネクタ 127"/>
          <p:cNvCxnSpPr>
            <a:stCxn id="10" idx="1"/>
            <a:endCxn id="116" idx="3"/>
          </p:cNvCxnSpPr>
          <p:nvPr/>
        </p:nvCxnSpPr>
        <p:spPr>
          <a:xfrm rot="10800000">
            <a:off x="1079612" y="3880908"/>
            <a:ext cx="612068" cy="958364"/>
          </a:xfrm>
          <a:prstGeom prst="bentConnector3">
            <a:avLst>
              <a:gd name="adj1" fmla="val 31326"/>
            </a:avLst>
          </a:prstGeom>
          <a:ln w="28575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カギ線コネクタ 129"/>
          <p:cNvCxnSpPr>
            <a:stCxn id="11" idx="1"/>
            <a:endCxn id="116" idx="3"/>
          </p:cNvCxnSpPr>
          <p:nvPr/>
        </p:nvCxnSpPr>
        <p:spPr>
          <a:xfrm rot="10800000">
            <a:off x="1079612" y="3880908"/>
            <a:ext cx="612072" cy="1907168"/>
          </a:xfrm>
          <a:prstGeom prst="bentConnector3">
            <a:avLst>
              <a:gd name="adj1" fmla="val 31326"/>
            </a:avLst>
          </a:prstGeom>
          <a:ln w="28575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直線コネクタ 136"/>
          <p:cNvCxnSpPr>
            <a:stCxn id="116" idx="3"/>
            <a:endCxn id="6" idx="1"/>
          </p:cNvCxnSpPr>
          <p:nvPr/>
        </p:nvCxnSpPr>
        <p:spPr>
          <a:xfrm flipV="1">
            <a:off x="1079612" y="3872776"/>
            <a:ext cx="612068" cy="813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テキスト ボックス 140"/>
          <p:cNvSpPr txBox="1"/>
          <p:nvPr/>
        </p:nvSpPr>
        <p:spPr>
          <a:xfrm>
            <a:off x="1475656" y="1422301"/>
            <a:ext cx="1728192" cy="324036"/>
          </a:xfrm>
          <a:prstGeom prst="rect">
            <a:avLst/>
          </a:prstGeom>
        </p:spPr>
        <p:txBody>
          <a:bodyPr vert="horz" wrap="square" rtlCol="0">
            <a:noAutofit/>
          </a:bodyPr>
          <a:lstStyle/>
          <a:p>
            <a:r>
              <a:rPr kumimoji="1" lang="ja-JP" altLang="en-US" sz="2000" i="1" u="sng" dirty="0" smtClean="0"/>
              <a:t>土浦駅周辺</a:t>
            </a:r>
          </a:p>
        </p:txBody>
      </p:sp>
      <p:sp>
        <p:nvSpPr>
          <p:cNvPr id="143" name="テキスト ボックス 142"/>
          <p:cNvSpPr txBox="1"/>
          <p:nvPr/>
        </p:nvSpPr>
        <p:spPr>
          <a:xfrm>
            <a:off x="1471454" y="2340865"/>
            <a:ext cx="1819260" cy="324036"/>
          </a:xfrm>
          <a:prstGeom prst="rect">
            <a:avLst/>
          </a:prstGeom>
        </p:spPr>
        <p:txBody>
          <a:bodyPr vert="horz" wrap="square" rtlCol="0">
            <a:noAutofit/>
          </a:bodyPr>
          <a:lstStyle/>
          <a:p>
            <a:r>
              <a:rPr lang="ja-JP" altLang="en-US" sz="2000" i="1" u="sng" dirty="0" smtClean="0"/>
              <a:t>荒川沖駅周辺</a:t>
            </a:r>
            <a:endParaRPr kumimoji="1" lang="ja-JP" altLang="en-US" sz="2000" i="1" u="sng" dirty="0" smtClean="0"/>
          </a:p>
        </p:txBody>
      </p:sp>
      <p:sp>
        <p:nvSpPr>
          <p:cNvPr id="144" name="テキスト ボックス 143"/>
          <p:cNvSpPr txBox="1"/>
          <p:nvPr/>
        </p:nvSpPr>
        <p:spPr>
          <a:xfrm>
            <a:off x="1477962" y="3283778"/>
            <a:ext cx="1520528" cy="324036"/>
          </a:xfrm>
          <a:prstGeom prst="rect">
            <a:avLst/>
          </a:prstGeom>
        </p:spPr>
        <p:txBody>
          <a:bodyPr vert="horz" wrap="square" rtlCol="0">
            <a:noAutofit/>
          </a:bodyPr>
          <a:lstStyle/>
          <a:p>
            <a:r>
              <a:rPr lang="ja-JP" altLang="en-US" sz="2000" i="1" u="sng" dirty="0" smtClean="0"/>
              <a:t>神立駅周辺</a:t>
            </a:r>
            <a:endParaRPr kumimoji="1" lang="ja-JP" altLang="en-US" sz="2000" i="1" u="sng" dirty="0" smtClean="0"/>
          </a:p>
        </p:txBody>
      </p:sp>
      <p:sp>
        <p:nvSpPr>
          <p:cNvPr id="145" name="テキスト ボックス 144"/>
          <p:cNvSpPr txBox="1"/>
          <p:nvPr/>
        </p:nvSpPr>
        <p:spPr>
          <a:xfrm>
            <a:off x="1474456" y="4243601"/>
            <a:ext cx="1224136" cy="324036"/>
          </a:xfrm>
          <a:prstGeom prst="rect">
            <a:avLst/>
          </a:prstGeom>
        </p:spPr>
        <p:txBody>
          <a:bodyPr vert="horz" wrap="square" rtlCol="0">
            <a:noAutofit/>
          </a:bodyPr>
          <a:lstStyle/>
          <a:p>
            <a:r>
              <a:rPr lang="ja-JP" altLang="en-US" sz="2000" i="1" u="sng" dirty="0" smtClean="0"/>
              <a:t>新治周辺</a:t>
            </a:r>
            <a:endParaRPr kumimoji="1" lang="ja-JP" altLang="en-US" sz="2000" i="1" u="sng" dirty="0" smtClean="0"/>
          </a:p>
        </p:txBody>
      </p:sp>
      <p:sp>
        <p:nvSpPr>
          <p:cNvPr id="146" name="テキスト ボックス 145"/>
          <p:cNvSpPr txBox="1"/>
          <p:nvPr/>
        </p:nvSpPr>
        <p:spPr>
          <a:xfrm>
            <a:off x="1475802" y="5185767"/>
            <a:ext cx="1420964" cy="324036"/>
          </a:xfrm>
          <a:prstGeom prst="rect">
            <a:avLst/>
          </a:prstGeom>
        </p:spPr>
        <p:txBody>
          <a:bodyPr vert="horz" wrap="square" rtlCol="0">
            <a:noAutofit/>
          </a:bodyPr>
          <a:lstStyle/>
          <a:p>
            <a:r>
              <a:rPr lang="ja-JP" altLang="en-US" sz="2000" i="1" u="sng" dirty="0" smtClean="0"/>
              <a:t>霞ヶ浦周辺</a:t>
            </a:r>
            <a:endParaRPr kumimoji="1" lang="ja-JP" altLang="en-US" sz="2000" i="1" u="sng" dirty="0" smtClean="0"/>
          </a:p>
        </p:txBody>
      </p:sp>
      <p:sp>
        <p:nvSpPr>
          <p:cNvPr id="28" name="テキスト ボックス 27"/>
          <p:cNvSpPr txBox="1"/>
          <p:nvPr/>
        </p:nvSpPr>
        <p:spPr>
          <a:xfrm>
            <a:off x="1447432" y="6381328"/>
            <a:ext cx="7661072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将来都市像　</a:t>
            </a:r>
            <a:r>
              <a:rPr lang="ja-JP" alt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Gill Sans MT"/>
                <a:ea typeface="ＭＳ Ｐゴシック"/>
              </a:rPr>
              <a:t>地区別基本構想</a:t>
            </a:r>
            <a:r>
              <a:rPr lang="ja-JP" alt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</a:t>
            </a:r>
            <a:r>
              <a:rPr lang="ja-JP" altLang="en-US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重点整備計画</a:t>
            </a:r>
            <a:r>
              <a:rPr lang="ja-JP" alt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</a:t>
            </a:r>
            <a:r>
              <a:rPr lang="ja-JP" altLang="en-US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本マスタープランのまとめ</a:t>
            </a:r>
            <a:endParaRPr lang="ja-JP" altLang="en-US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Gill Sans MT"/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2292417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5" grpId="0" animBg="1"/>
      <p:bldP spid="96" grpId="0" animBg="1"/>
      <p:bldP spid="97" grpId="0" animBg="1"/>
      <p:bldP spid="9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グラフ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21998743"/>
              </p:ext>
            </p:extLst>
          </p:nvPr>
        </p:nvGraphicFramePr>
        <p:xfrm>
          <a:off x="3764632" y="1712431"/>
          <a:ext cx="5306888" cy="43906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3489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 smtClean="0"/>
              <a:t>土浦市の目標人口フレーム</a:t>
            </a:r>
          </a:p>
        </p:txBody>
      </p:sp>
      <p:sp>
        <p:nvSpPr>
          <p:cNvPr id="6" name="コンテンツ プレースホルダー 2"/>
          <p:cNvSpPr>
            <a:spLocks noGrp="1"/>
          </p:cNvSpPr>
          <p:nvPr>
            <p:ph sz="quarter" idx="1"/>
          </p:nvPr>
        </p:nvSpPr>
        <p:spPr>
          <a:xfrm>
            <a:off x="97929" y="1147192"/>
            <a:ext cx="3609975" cy="4082008"/>
          </a:xfrm>
        </p:spPr>
        <p:txBody>
          <a:bodyPr>
            <a:normAutofit/>
          </a:bodyPr>
          <a:lstStyle/>
          <a:p>
            <a:pPr marL="274320" indent="-274320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ja-JP" altLang="en-US" b="1" i="1" u="sng" dirty="0" smtClean="0"/>
              <a:t>コーホート分析による推定人口</a:t>
            </a:r>
            <a:endParaRPr lang="en-US" altLang="ja-JP" dirty="0"/>
          </a:p>
          <a:p>
            <a:pPr marL="0" indent="0" fontAlgn="auto">
              <a:spcAft>
                <a:spcPts val="0"/>
              </a:spcAft>
              <a:buNone/>
              <a:defRPr/>
            </a:pPr>
            <a:r>
              <a:rPr lang="ja-JP" altLang="en-US" dirty="0" smtClean="0"/>
              <a:t>　平成</a:t>
            </a:r>
            <a:r>
              <a:rPr lang="en-US" altLang="ja-JP" dirty="0" smtClean="0"/>
              <a:t>22</a:t>
            </a:r>
            <a:r>
              <a:rPr lang="ja-JP" altLang="en-US" dirty="0" smtClean="0"/>
              <a:t>年：</a:t>
            </a:r>
            <a:r>
              <a:rPr lang="en-US" altLang="ja-JP" dirty="0" smtClean="0"/>
              <a:t>143,422</a:t>
            </a:r>
            <a:r>
              <a:rPr lang="ja-JP" altLang="en-US" dirty="0" smtClean="0"/>
              <a:t>人</a:t>
            </a:r>
            <a:endParaRPr lang="en-US" altLang="ja-JP" dirty="0" smtClean="0"/>
          </a:p>
          <a:p>
            <a:pPr marL="0" indent="0" fontAlgn="auto">
              <a:spcAft>
                <a:spcPts val="0"/>
              </a:spcAft>
              <a:buFont typeface="Wingdings 3"/>
              <a:buNone/>
              <a:defRPr/>
            </a:pPr>
            <a:r>
              <a:rPr lang="ja-JP" altLang="en-US" dirty="0" smtClean="0"/>
              <a:t>　平成</a:t>
            </a:r>
            <a:r>
              <a:rPr lang="en-US" altLang="ja-JP" dirty="0" smtClean="0"/>
              <a:t>32</a:t>
            </a:r>
            <a:r>
              <a:rPr lang="ja-JP" altLang="en-US" dirty="0" smtClean="0"/>
              <a:t>年：</a:t>
            </a:r>
            <a:r>
              <a:rPr lang="en-US" altLang="ja-JP" dirty="0" smtClean="0"/>
              <a:t>137,722</a:t>
            </a:r>
            <a:r>
              <a:rPr lang="ja-JP" altLang="en-US" dirty="0" smtClean="0"/>
              <a:t>人</a:t>
            </a:r>
            <a:endParaRPr lang="en-US" altLang="ja-JP" dirty="0" smtClean="0"/>
          </a:p>
          <a:p>
            <a:pPr marL="0" indent="0" fontAlgn="auto">
              <a:spcAft>
                <a:spcPts val="0"/>
              </a:spcAft>
              <a:buFont typeface="Wingdings 3"/>
              <a:buNone/>
              <a:defRPr/>
            </a:pPr>
            <a:r>
              <a:rPr lang="ja-JP" altLang="en-US" dirty="0"/>
              <a:t>　</a:t>
            </a:r>
            <a:r>
              <a:rPr lang="ja-JP" altLang="en-US" dirty="0" smtClean="0"/>
              <a:t>平成</a:t>
            </a:r>
            <a:r>
              <a:rPr lang="en-US" altLang="ja-JP" dirty="0" smtClean="0"/>
              <a:t>42</a:t>
            </a:r>
            <a:r>
              <a:rPr lang="ja-JP" altLang="en-US" dirty="0" smtClean="0"/>
              <a:t>年：</a:t>
            </a:r>
            <a:r>
              <a:rPr lang="en-US" altLang="ja-JP" dirty="0" smtClean="0"/>
              <a:t>127,536</a:t>
            </a:r>
            <a:r>
              <a:rPr lang="ja-JP" altLang="en-US" dirty="0" smtClean="0"/>
              <a:t>人</a:t>
            </a:r>
            <a:r>
              <a:rPr lang="en-US" altLang="ja-JP" dirty="0" smtClean="0"/>
              <a:t/>
            </a:r>
            <a:br>
              <a:rPr lang="en-US" altLang="ja-JP" dirty="0" smtClean="0"/>
            </a:br>
            <a:endParaRPr lang="en-US" altLang="ja-JP" dirty="0" smtClean="0"/>
          </a:p>
          <a:p>
            <a:pPr marL="274320" indent="-274320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ja-JP" altLang="en-US" dirty="0" smtClean="0"/>
              <a:t>各種施策により</a:t>
            </a:r>
            <a:r>
              <a:rPr lang="en-US" altLang="ja-JP" dirty="0" smtClean="0"/>
              <a:t/>
            </a:r>
            <a:br>
              <a:rPr lang="en-US" altLang="ja-JP" dirty="0" smtClean="0"/>
            </a:br>
            <a:r>
              <a:rPr lang="ja-JP" altLang="en-US" dirty="0" smtClean="0"/>
              <a:t>人口減少率の低下</a:t>
            </a:r>
            <a:endParaRPr lang="en-US" altLang="ja-JP" dirty="0" smtClean="0"/>
          </a:p>
          <a:p>
            <a:pPr marL="0" indent="0" fontAlgn="auto">
              <a:spcAft>
                <a:spcPts val="0"/>
              </a:spcAft>
              <a:buFont typeface="Wingdings 3"/>
              <a:buNone/>
              <a:defRPr/>
            </a:pPr>
            <a:r>
              <a:rPr lang="ja-JP" altLang="en-US" dirty="0" smtClean="0"/>
              <a:t>　</a:t>
            </a:r>
            <a:endParaRPr lang="ja-JP" altLang="en-US" dirty="0">
              <a:solidFill>
                <a:srgbClr val="FF0000"/>
              </a:solidFill>
            </a:endParaRPr>
          </a:p>
        </p:txBody>
      </p:sp>
      <p:sp>
        <p:nvSpPr>
          <p:cNvPr id="63493" name="テキスト ボックス 7"/>
          <p:cNvSpPr txBox="1">
            <a:spLocks noChangeArrowheads="1"/>
          </p:cNvSpPr>
          <p:nvPr/>
        </p:nvSpPr>
        <p:spPr bwMode="auto">
          <a:xfrm>
            <a:off x="3419872" y="5981218"/>
            <a:ext cx="569098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ja-JP" altLang="en-US" sz="2000" dirty="0">
                <a:solidFill>
                  <a:prstClr val="black"/>
                </a:solidFill>
                <a:latin typeface="Gill Sans MT"/>
              </a:rPr>
              <a:t>図：コーホート分析による土浦市の人口推移推定図</a:t>
            </a:r>
          </a:p>
        </p:txBody>
      </p:sp>
      <p:sp>
        <p:nvSpPr>
          <p:cNvPr id="63495" name="テキスト ボックス 2"/>
          <p:cNvSpPr txBox="1">
            <a:spLocks noChangeArrowheads="1"/>
          </p:cNvSpPr>
          <p:nvPr/>
        </p:nvSpPr>
        <p:spPr bwMode="auto">
          <a:xfrm>
            <a:off x="6084168" y="836613"/>
            <a:ext cx="914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r>
              <a:rPr lang="ja-JP" altLang="en-US" dirty="0">
                <a:solidFill>
                  <a:prstClr val="black"/>
                </a:solidFill>
                <a:latin typeface="Gill Sans MT"/>
              </a:rPr>
              <a:t>出典：茨城県国勢</a:t>
            </a:r>
            <a:r>
              <a:rPr lang="ja-JP" altLang="en-US" dirty="0" smtClean="0">
                <a:solidFill>
                  <a:prstClr val="black"/>
                </a:solidFill>
                <a:latin typeface="Gill Sans MT"/>
              </a:rPr>
              <a:t>調査より</a:t>
            </a:r>
            <a:endParaRPr lang="ja-JP" altLang="en-US" dirty="0">
              <a:solidFill>
                <a:prstClr val="black"/>
              </a:solidFill>
              <a:latin typeface="Gill Sans MT"/>
            </a:endParaRPr>
          </a:p>
        </p:txBody>
      </p:sp>
      <p:sp>
        <p:nvSpPr>
          <p:cNvPr id="63496" name="スライド番号プレースホルダー 6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E1EEB93-C1DF-4C22-8144-CAA06E5BD911}" type="slidenum">
              <a:rPr lang="ja-JP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US" altLang="ja-JP"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1447432" y="6381328"/>
            <a:ext cx="7661072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</a:t>
            </a:r>
            <a:r>
              <a:rPr lang="ja-JP" altLang="en-US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Gill Sans MT"/>
                <a:ea typeface="ＭＳ Ｐゴシック"/>
              </a:rPr>
              <a:t>将来都市像</a:t>
            </a:r>
            <a:r>
              <a:rPr lang="ja-JP" alt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</a:t>
            </a:r>
            <a:r>
              <a:rPr lang="ja-JP" altLang="en-US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地区別基本構想</a:t>
            </a:r>
            <a:r>
              <a:rPr lang="ja-JP" alt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</a:t>
            </a:r>
            <a:r>
              <a:rPr lang="ja-JP" altLang="en-US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重点整備計画</a:t>
            </a:r>
            <a:r>
              <a:rPr lang="ja-JP" alt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</a:t>
            </a:r>
            <a:r>
              <a:rPr lang="ja-JP" altLang="en-US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本マスタープランのまとめ</a:t>
            </a:r>
            <a:endParaRPr lang="ja-JP" altLang="en-US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Gill Sans MT"/>
              <a:ea typeface="ＭＳ Ｐゴシック"/>
            </a:endParaRPr>
          </a:p>
        </p:txBody>
      </p:sp>
      <p:sp>
        <p:nvSpPr>
          <p:cNvPr id="2" name="テキスト ボックス 1"/>
          <p:cNvSpPr txBox="1"/>
          <p:nvPr/>
        </p:nvSpPr>
        <p:spPr>
          <a:xfrm>
            <a:off x="3635896" y="1556792"/>
            <a:ext cx="914400" cy="334987"/>
          </a:xfrm>
          <a:prstGeom prst="rect">
            <a:avLst/>
          </a:prstGeom>
        </p:spPr>
        <p:txBody>
          <a:bodyPr vert="horz" wrap="none" rtlCol="0">
            <a:normAutofit lnSpcReduction="10000"/>
          </a:bodyPr>
          <a:lstStyle/>
          <a:p>
            <a:r>
              <a:rPr lang="ja-JP" altLang="en-US" sz="1600" dirty="0" smtClean="0"/>
              <a:t>（千人）</a:t>
            </a:r>
            <a:endParaRPr kumimoji="1" lang="ja-JP" altLang="en-US" sz="1600" dirty="0" smtClean="0"/>
          </a:p>
        </p:txBody>
      </p:sp>
      <p:sp>
        <p:nvSpPr>
          <p:cNvPr id="21" name="テキスト ボックス 20"/>
          <p:cNvSpPr txBox="1"/>
          <p:nvPr/>
        </p:nvSpPr>
        <p:spPr>
          <a:xfrm>
            <a:off x="8676456" y="5277730"/>
            <a:ext cx="554360" cy="334987"/>
          </a:xfrm>
          <a:prstGeom prst="rect">
            <a:avLst/>
          </a:prstGeom>
        </p:spPr>
        <p:txBody>
          <a:bodyPr vert="horz" wrap="none" rtlCol="0">
            <a:normAutofit lnSpcReduction="10000"/>
          </a:bodyPr>
          <a:lstStyle/>
          <a:p>
            <a:r>
              <a:rPr lang="ja-JP" altLang="en-US" sz="1600" dirty="0" smtClean="0"/>
              <a:t>（年）</a:t>
            </a:r>
            <a:endParaRPr kumimoji="1" lang="ja-JP" altLang="en-US" sz="1600" dirty="0" smtClean="0"/>
          </a:p>
        </p:txBody>
      </p:sp>
      <p:sp>
        <p:nvSpPr>
          <p:cNvPr id="3" name="正方形/長方形 2"/>
          <p:cNvSpPr/>
          <p:nvPr/>
        </p:nvSpPr>
        <p:spPr>
          <a:xfrm>
            <a:off x="179512" y="4941168"/>
            <a:ext cx="3456384" cy="1008112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</a:rPr>
              <a:t>目標人口フレーム</a:t>
            </a:r>
            <a:r>
              <a:rPr kumimoji="1" lang="en-US" altLang="ja-JP" sz="2800" dirty="0" smtClean="0">
                <a:solidFill>
                  <a:schemeClr val="tx1"/>
                </a:solidFill>
              </a:rPr>
              <a:t/>
            </a:r>
            <a:br>
              <a:rPr kumimoji="1" lang="en-US" altLang="ja-JP" sz="2800" dirty="0" smtClean="0">
                <a:solidFill>
                  <a:schemeClr val="tx1"/>
                </a:solidFill>
              </a:rPr>
            </a:br>
            <a:r>
              <a:rPr kumimoji="1" lang="ja-JP" altLang="en-US" sz="2800" dirty="0" smtClean="0">
                <a:solidFill>
                  <a:schemeClr val="tx1"/>
                </a:solidFill>
              </a:rPr>
              <a:t>平成</a:t>
            </a:r>
            <a:r>
              <a:rPr kumimoji="1" lang="en-US" altLang="ja-JP" sz="2800" dirty="0" smtClean="0">
                <a:solidFill>
                  <a:schemeClr val="tx1"/>
                </a:solidFill>
              </a:rPr>
              <a:t>42</a:t>
            </a:r>
            <a:r>
              <a:rPr kumimoji="1" lang="ja-JP" altLang="en-US" sz="2800" dirty="0" smtClean="0">
                <a:solidFill>
                  <a:schemeClr val="tx1"/>
                </a:solidFill>
              </a:rPr>
              <a:t>年：</a:t>
            </a:r>
            <a:r>
              <a:rPr kumimoji="1" lang="en-US" altLang="ja-JP" sz="2800" dirty="0" smtClean="0">
                <a:solidFill>
                  <a:schemeClr val="tx1"/>
                </a:solidFill>
              </a:rPr>
              <a:t>135,000</a:t>
            </a:r>
            <a:r>
              <a:rPr kumimoji="1" lang="ja-JP" altLang="en-US" sz="2800" dirty="0" smtClean="0">
                <a:solidFill>
                  <a:schemeClr val="tx1"/>
                </a:solidFill>
              </a:rPr>
              <a:t>人</a:t>
            </a:r>
            <a:endParaRPr kumimoji="1" lang="ja-JP" alt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2493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sz="quarter" idx="1"/>
          </p:nvPr>
        </p:nvSpPr>
        <p:spPr>
          <a:xfrm>
            <a:off x="251520" y="1268760"/>
            <a:ext cx="8568952" cy="4888200"/>
          </a:xfrm>
        </p:spPr>
        <p:txBody>
          <a:bodyPr/>
          <a:lstStyle/>
          <a:p>
            <a:r>
              <a:rPr lang="ja-JP" altLang="en-US" sz="2400" dirty="0"/>
              <a:t>協同病院に</a:t>
            </a:r>
            <a:r>
              <a:rPr lang="ja-JP" altLang="en-US" sz="2400" dirty="0" smtClean="0"/>
              <a:t>次ぐ</a:t>
            </a:r>
            <a:r>
              <a:rPr lang="en-US" altLang="ja-JP" sz="2400" dirty="0" smtClean="0"/>
              <a:t>250</a:t>
            </a:r>
            <a:r>
              <a:rPr lang="ja-JP" altLang="en-US" sz="2400" dirty="0" smtClean="0"/>
              <a:t>床の中規模病院</a:t>
            </a:r>
            <a:endParaRPr lang="en-US" altLang="ja-JP" sz="2400" dirty="0" smtClean="0"/>
          </a:p>
          <a:p>
            <a:endParaRPr lang="en-US" altLang="ja-JP" sz="500" dirty="0" smtClean="0"/>
          </a:p>
          <a:p>
            <a:r>
              <a:rPr lang="ja-JP" altLang="en-US" sz="2400" dirty="0" smtClean="0"/>
              <a:t>累積債務約</a:t>
            </a:r>
            <a:r>
              <a:rPr lang="en-US" altLang="ja-JP" sz="2400" dirty="0"/>
              <a:t>11</a:t>
            </a:r>
            <a:r>
              <a:rPr lang="ja-JP" altLang="en-US" sz="2400" dirty="0" smtClean="0"/>
              <a:t>億円</a:t>
            </a:r>
            <a:r>
              <a:rPr lang="ja-JP" altLang="en-US" sz="2400" dirty="0"/>
              <a:t>（</a:t>
            </a:r>
            <a:r>
              <a:rPr lang="en-US" altLang="ja-JP" sz="2400" dirty="0" smtClean="0"/>
              <a:t>H20</a:t>
            </a:r>
            <a:r>
              <a:rPr lang="ja-JP" altLang="en-US" sz="2400" dirty="0" smtClean="0"/>
              <a:t>）</a:t>
            </a:r>
            <a:endParaRPr lang="en-US" altLang="ja-JP" sz="2400" dirty="0" smtClean="0"/>
          </a:p>
          <a:p>
            <a:endParaRPr lang="en-US" altLang="ja-JP" sz="2400" dirty="0"/>
          </a:p>
          <a:p>
            <a:endParaRPr lang="en-US" altLang="ja-JP" sz="2400" dirty="0" smtClean="0"/>
          </a:p>
          <a:p>
            <a:endParaRPr lang="en-US" altLang="ja-JP" sz="2400" dirty="0"/>
          </a:p>
          <a:p>
            <a:endParaRPr lang="en-US" altLang="ja-JP" sz="2400" dirty="0" smtClean="0"/>
          </a:p>
          <a:p>
            <a:endParaRPr lang="en-US" altLang="ja-JP" sz="2400" dirty="0" smtClean="0"/>
          </a:p>
          <a:p>
            <a:endParaRPr lang="en-US" altLang="ja-JP" sz="2400" dirty="0"/>
          </a:p>
          <a:p>
            <a:pPr marL="0" indent="0">
              <a:buNone/>
            </a:pPr>
            <a:endParaRPr lang="en-US" altLang="ja-JP" sz="2400" dirty="0"/>
          </a:p>
          <a:p>
            <a:endParaRPr lang="en-US" altLang="ja-JP" sz="2400" dirty="0" smtClean="0"/>
          </a:p>
          <a:p>
            <a:endParaRPr kumimoji="1" lang="ja-JP" altLang="en-US" sz="24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2872C69-120B-4FBB-9D29-EA0830F453DF}" type="slidenum">
              <a:rPr lang="ja-JP" altLang="en-US" smtClean="0"/>
              <a:pPr>
                <a:defRPr/>
              </a:pPr>
              <a:t>9</a:t>
            </a:fld>
            <a:endParaRPr lang="ja-JP" altLang="en-US"/>
          </a:p>
        </p:txBody>
      </p:sp>
      <p:sp>
        <p:nvSpPr>
          <p:cNvPr id="5" name="タイトル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</p:spPr>
        <p:txBody>
          <a:bodyPr/>
          <a:lstStyle/>
          <a:p>
            <a:r>
              <a:rPr lang="ja-JP" altLang="en-US" dirty="0"/>
              <a:t>①－１霞ヶ浦医療センター移転計画</a:t>
            </a:r>
            <a:endParaRPr kumimoji="1" lang="ja-JP" altLang="en-US" dirty="0"/>
          </a:p>
        </p:txBody>
      </p:sp>
      <p:graphicFrame>
        <p:nvGraphicFramePr>
          <p:cNvPr id="7" name="グラフ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69469635"/>
              </p:ext>
            </p:extLst>
          </p:nvPr>
        </p:nvGraphicFramePr>
        <p:xfrm>
          <a:off x="899592" y="2447488"/>
          <a:ext cx="7560841" cy="39333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タイトル 1"/>
          <p:cNvSpPr txBox="1">
            <a:spLocks/>
          </p:cNvSpPr>
          <p:nvPr/>
        </p:nvSpPr>
        <p:spPr bwMode="auto">
          <a:xfrm>
            <a:off x="539552" y="-11845"/>
            <a:ext cx="3664024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kumimoji="1" sz="3200" kern="1200">
                <a:solidFill>
                  <a:schemeClr val="tx2"/>
                </a:solidFill>
                <a:latin typeface="+mj-lt"/>
                <a:ea typeface="+mj-ea"/>
                <a:cs typeface="HG明朝E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Bookman Old Style" pitchFamily="18" charset="0"/>
                <a:ea typeface="HG明朝E"/>
                <a:cs typeface="HG明朝E"/>
              </a:defRPr>
            </a:lvl9pPr>
          </a:lstStyle>
          <a:p>
            <a:r>
              <a:rPr lang="ja-JP" altLang="en-US" sz="1800" dirty="0" smtClean="0">
                <a:solidFill>
                  <a:srgbClr val="FF0066"/>
                </a:solidFill>
              </a:rPr>
              <a:t>土浦駅周辺の核</a:t>
            </a:r>
            <a:endParaRPr lang="ja-JP" altLang="en-US" sz="1800" dirty="0">
              <a:solidFill>
                <a:srgbClr val="FF0066"/>
              </a:solidFill>
            </a:endParaRPr>
          </a:p>
        </p:txBody>
      </p:sp>
      <p:sp>
        <p:nvSpPr>
          <p:cNvPr id="13" name="星 16 12"/>
          <p:cNvSpPr/>
          <p:nvPr/>
        </p:nvSpPr>
        <p:spPr>
          <a:xfrm>
            <a:off x="544623" y="5564088"/>
            <a:ext cx="7632848" cy="848275"/>
          </a:xfrm>
          <a:prstGeom prst="star16">
            <a:avLst/>
          </a:prstGeom>
          <a:solidFill>
            <a:srgbClr val="FFC5C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 smtClean="0">
                <a:solidFill>
                  <a:schemeClr val="tx1"/>
                </a:solidFill>
              </a:rPr>
              <a:t>土浦市の医療の危機</a:t>
            </a:r>
            <a:r>
              <a:rPr kumimoji="1" lang="en-US" altLang="ja-JP" sz="2400" dirty="0" smtClean="0">
                <a:solidFill>
                  <a:schemeClr val="tx1"/>
                </a:solidFill>
              </a:rPr>
              <a:t>!?</a:t>
            </a:r>
            <a:endParaRPr kumimoji="1" lang="ja-JP" altLang="en-US" sz="2400" dirty="0">
              <a:solidFill>
                <a:schemeClr val="tx1"/>
              </a:solidFill>
            </a:endParaRP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1447432" y="6381328"/>
            <a:ext cx="7661072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将来都市像　</a:t>
            </a:r>
            <a:r>
              <a:rPr lang="ja-JP" altLang="en-US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地区別基本構想</a:t>
            </a:r>
            <a:r>
              <a:rPr lang="ja-JP" alt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</a:t>
            </a:r>
            <a:r>
              <a:rPr lang="ja-JP" alt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Gill Sans MT"/>
                <a:ea typeface="ＭＳ Ｐゴシック"/>
              </a:rPr>
              <a:t>重点整備計画</a:t>
            </a:r>
            <a:r>
              <a:rPr lang="ja-JP" alt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　</a:t>
            </a:r>
            <a:r>
              <a:rPr lang="ja-JP" altLang="en-US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ill Sans MT"/>
                <a:ea typeface="ＭＳ Ｐゴシック"/>
              </a:rPr>
              <a:t>本マスタープランのまとめ</a:t>
            </a:r>
            <a:endParaRPr lang="ja-JP" altLang="en-US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Gill Sans MT"/>
              <a:ea typeface="ＭＳ Ｐゴシック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3149" y="1124744"/>
            <a:ext cx="2400267" cy="18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テキスト ボックス 1"/>
          <p:cNvSpPr txBox="1"/>
          <p:nvPr/>
        </p:nvSpPr>
        <p:spPr>
          <a:xfrm>
            <a:off x="6786356" y="2960857"/>
            <a:ext cx="2232248" cy="576064"/>
          </a:xfrm>
          <a:prstGeom prst="rect">
            <a:avLst/>
          </a:prstGeom>
        </p:spPr>
        <p:txBody>
          <a:bodyPr vert="horz" wrap="square" rtlCol="0">
            <a:normAutofit fontScale="92500"/>
          </a:bodyPr>
          <a:lstStyle/>
          <a:p>
            <a:r>
              <a:rPr kumimoji="1" lang="ja-JP" altLang="en-US" sz="2000" dirty="0" smtClean="0"/>
              <a:t>（昭和</a:t>
            </a:r>
            <a:r>
              <a:rPr kumimoji="1" lang="en-US" altLang="ja-JP" sz="2000" dirty="0" smtClean="0"/>
              <a:t>40</a:t>
            </a:r>
            <a:r>
              <a:rPr kumimoji="1" lang="ja-JP" altLang="en-US" sz="2000" dirty="0" smtClean="0"/>
              <a:t>年代建築）</a:t>
            </a:r>
          </a:p>
        </p:txBody>
      </p:sp>
      <p:sp>
        <p:nvSpPr>
          <p:cNvPr id="14" name="角丸四角形 13"/>
          <p:cNvSpPr/>
          <p:nvPr/>
        </p:nvSpPr>
        <p:spPr>
          <a:xfrm>
            <a:off x="2371564" y="4149080"/>
            <a:ext cx="4032448" cy="1080120"/>
          </a:xfrm>
          <a:prstGeom prst="roundRect">
            <a:avLst/>
          </a:prstGeom>
          <a:solidFill>
            <a:srgbClr val="FFC5C6"/>
          </a:solidFill>
          <a:ln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2800" dirty="0" smtClean="0">
                <a:solidFill>
                  <a:sysClr val="windowText" lastClr="000000"/>
                </a:solidFill>
              </a:rPr>
              <a:t>毎年</a:t>
            </a:r>
            <a:r>
              <a:rPr lang="en-US" altLang="ja-JP" sz="2800" dirty="0" smtClean="0">
                <a:solidFill>
                  <a:sysClr val="windowText" lastClr="000000"/>
                </a:solidFill>
              </a:rPr>
              <a:t>7</a:t>
            </a:r>
            <a:r>
              <a:rPr lang="ja-JP" altLang="en-US" sz="2800" dirty="0" smtClean="0">
                <a:solidFill>
                  <a:sysClr val="windowText" lastClr="000000"/>
                </a:solidFill>
              </a:rPr>
              <a:t>億円程度の赤字</a:t>
            </a:r>
            <a:endParaRPr lang="en-US" altLang="ja-JP" sz="2800" dirty="0" smtClean="0">
              <a:solidFill>
                <a:sysClr val="windowText" lastClr="000000"/>
              </a:solidFill>
            </a:endParaRPr>
          </a:p>
          <a:p>
            <a:pPr algn="ctr"/>
            <a:r>
              <a:rPr lang="ja-JP" altLang="en-US" sz="2800" dirty="0" smtClean="0">
                <a:solidFill>
                  <a:sysClr val="windowText" lastClr="000000"/>
                </a:solidFill>
              </a:rPr>
              <a:t>（</a:t>
            </a:r>
            <a:r>
              <a:rPr lang="en-US" altLang="ja-JP" sz="2800" dirty="0" smtClean="0">
                <a:solidFill>
                  <a:sysClr val="windowText" lastClr="000000"/>
                </a:solidFill>
              </a:rPr>
              <a:t>145</a:t>
            </a:r>
            <a:r>
              <a:rPr lang="ja-JP" altLang="en-US" sz="2800" dirty="0" smtClean="0">
                <a:solidFill>
                  <a:sysClr val="windowText" lastClr="000000"/>
                </a:solidFill>
              </a:rPr>
              <a:t>病院中ワースト</a:t>
            </a:r>
            <a:r>
              <a:rPr lang="en-US" altLang="ja-JP" sz="2800" dirty="0" smtClean="0">
                <a:solidFill>
                  <a:sysClr val="windowText" lastClr="000000"/>
                </a:solidFill>
              </a:rPr>
              <a:t>9</a:t>
            </a:r>
            <a:r>
              <a:rPr lang="ja-JP" altLang="en-US" sz="2800" dirty="0" smtClean="0">
                <a:solidFill>
                  <a:sysClr val="windowText" lastClr="000000"/>
                </a:solidFill>
              </a:rPr>
              <a:t>位）</a:t>
            </a:r>
            <a:endParaRPr lang="ja-JP" sz="2800" dirty="0">
              <a:solidFill>
                <a:sysClr val="windowText" lastClr="000000"/>
              </a:solidFill>
            </a:endParaRPr>
          </a:p>
        </p:txBody>
      </p:sp>
      <p:sp>
        <p:nvSpPr>
          <p:cNvPr id="15" name="円/楕円 14"/>
          <p:cNvSpPr/>
          <p:nvPr/>
        </p:nvSpPr>
        <p:spPr>
          <a:xfrm>
            <a:off x="4203576" y="3002000"/>
            <a:ext cx="2488378" cy="1069842"/>
          </a:xfrm>
          <a:prstGeom prst="ellipse">
            <a:avLst/>
          </a:prstGeom>
          <a:noFill/>
          <a:ln w="952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/>
          </a:p>
        </p:txBody>
      </p:sp>
    </p:spTree>
    <p:extLst>
      <p:ext uri="{BB962C8B-B14F-4D97-AF65-F5344CB8AC3E}">
        <p14:creationId xmlns:p14="http://schemas.microsoft.com/office/powerpoint/2010/main" val="2231190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_アース">
  <a:themeElements>
    <a:clrScheme name="アース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アース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アース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>
    <a:txDef>
      <a:spPr/>
      <a:bodyPr vert="horz">
        <a:normAutofit fontScale="77500" lnSpcReduction="20000"/>
      </a:bodyPr>
      <a:lstStyle>
        <a:defPPr>
          <a:defRPr sz="3300" dirty="0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アース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ppt/theme/themeOverride2.xml><?xml version="1.0" encoding="utf-8"?>
<a:themeOverride xmlns:a="http://schemas.openxmlformats.org/drawingml/2006/main">
  <a:clrScheme name="アース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3964</TotalTime>
  <Words>2917</Words>
  <Application>Microsoft Office PowerPoint</Application>
  <PresentationFormat>画面に合わせる (4:3)</PresentationFormat>
  <Paragraphs>847</Paragraphs>
  <Slides>60</Slides>
  <Notes>42</Notes>
  <HiddenSlides>31</HiddenSlides>
  <MMClips>0</MMClips>
  <ScaleCrop>false</ScaleCrop>
  <HeadingPairs>
    <vt:vector size="8" baseType="variant">
      <vt:variant>
        <vt:lpstr>テーマ</vt:lpstr>
      </vt:variant>
      <vt:variant>
        <vt:i4>1</vt:i4>
      </vt:variant>
      <vt:variant>
        <vt:lpstr>埋め込まれた OLE サーバー</vt:lpstr>
      </vt:variant>
      <vt:variant>
        <vt:i4>2</vt:i4>
      </vt:variant>
      <vt:variant>
        <vt:lpstr>スライド タイトル</vt:lpstr>
      </vt:variant>
      <vt:variant>
        <vt:i4>60</vt:i4>
      </vt:variant>
      <vt:variant>
        <vt:lpstr>目的別スライド ショー</vt:lpstr>
      </vt:variant>
      <vt:variant>
        <vt:i4>2</vt:i4>
      </vt:variant>
    </vt:vector>
  </HeadingPairs>
  <TitlesOfParts>
    <vt:vector size="65" baseType="lpstr">
      <vt:lpstr>1_アース</vt:lpstr>
      <vt:lpstr>ワークシート</vt:lpstr>
      <vt:lpstr>グラフ</vt:lpstr>
      <vt:lpstr>PowerPoint プレゼンテーション</vt:lpstr>
      <vt:lpstr>発表内容</vt:lpstr>
      <vt:lpstr>土浦を取り巻く環境</vt:lpstr>
      <vt:lpstr>将来都市像　</vt:lpstr>
      <vt:lpstr>将来都市像</vt:lpstr>
      <vt:lpstr>土浦の変遷とコンセプト</vt:lpstr>
      <vt:lpstr>「とある未来の多核型都市」構成</vt:lpstr>
      <vt:lpstr>土浦市の目標人口フレーム</vt:lpstr>
      <vt:lpstr>①－１霞ヶ浦医療センター移転計画</vt:lpstr>
      <vt:lpstr>①－１霞ヶ浦医療センター移転計画</vt:lpstr>
      <vt:lpstr>①－１霞ヶ浦医療センター移転計画</vt:lpstr>
      <vt:lpstr>①－２＜補完計画＞跡地の利用</vt:lpstr>
      <vt:lpstr>①－２＜補完計画＞跡地の利用</vt:lpstr>
      <vt:lpstr>②駅前の交通渋滞緩和のための道路整備</vt:lpstr>
      <vt:lpstr>②駅前の交通渋滞緩和のための道路整備</vt:lpstr>
      <vt:lpstr>②駅前の交通渋滞緩和のための道路整備</vt:lpstr>
      <vt:lpstr>③「生きがい対応型」デイサービスセンターの設置</vt:lpstr>
      <vt:lpstr>③「生きがい対応型」デイサービスセンターの設置</vt:lpstr>
      <vt:lpstr>③「生きがい対応型」デイサービスセンターの設置</vt:lpstr>
      <vt:lpstr>③「生きがい対応型」デイサービスセンターの設置</vt:lpstr>
      <vt:lpstr>④農業の活性化に向けた農業塾の設置</vt:lpstr>
      <vt:lpstr>④農業の活性化に向けた農業塾の設置</vt:lpstr>
      <vt:lpstr>④農業の活性化に向けた農業塾の設置</vt:lpstr>
      <vt:lpstr>④農業の活性化に向けた農業塾の設置</vt:lpstr>
      <vt:lpstr>④農業の活性化に向けた農業塾の設置</vt:lpstr>
      <vt:lpstr>まとめ－土浦の未来図</vt:lpstr>
      <vt:lpstr>参考文献</vt:lpstr>
      <vt:lpstr>参考文献</vt:lpstr>
      <vt:lpstr>PowerPoint プレゼンテーション</vt:lpstr>
      <vt:lpstr>計量モデルによる施策の評価</vt:lpstr>
      <vt:lpstr>施策後の土浦市人口予測</vt:lpstr>
      <vt:lpstr>土浦市の核　</vt:lpstr>
      <vt:lpstr>PowerPoint プレゼンテーション</vt:lpstr>
      <vt:lpstr>PowerPoint プレゼンテーション</vt:lpstr>
      <vt:lpstr>霞ヶ浦医療センター移転計画  費用便益分析</vt:lpstr>
      <vt:lpstr>霞ヶ浦医療センター移転計画  費用便益分析</vt:lpstr>
      <vt:lpstr>②（補足）道路整備の費用対効果の詳細</vt:lpstr>
      <vt:lpstr>②（補足）道路拡幅・延伸の費用詳細</vt:lpstr>
      <vt:lpstr>③「生きがい対応型」デイサービスセンターの設置</vt:lpstr>
      <vt:lpstr>③＜補足＞福祉施設を造るにあたって</vt:lpstr>
      <vt:lpstr>③＜補足＞福祉施設を造るにあたって</vt:lpstr>
      <vt:lpstr>④農業塾（背景）</vt:lpstr>
      <vt:lpstr>④農業塾（背景）</vt:lpstr>
      <vt:lpstr>④農業塾（背景）</vt:lpstr>
      <vt:lpstr>法人化について</vt:lpstr>
      <vt:lpstr>④</vt:lpstr>
      <vt:lpstr>土浦市の産業　農業</vt:lpstr>
      <vt:lpstr>年齢別農業従事者数の推移</vt:lpstr>
      <vt:lpstr>地区別基本構想　～土浦駅周辺の核～</vt:lpstr>
      <vt:lpstr>地区別基本構想　～荒川沖駅周辺の核～</vt:lpstr>
      <vt:lpstr>地区別基本構想　～神立駅周辺の核～</vt:lpstr>
      <vt:lpstr>  </vt:lpstr>
      <vt:lpstr>（補足）平成42年霞ヶ浦人口予測</vt:lpstr>
      <vt:lpstr>土浦市の産業　工業</vt:lpstr>
      <vt:lpstr>各自治体の工業支援制度</vt:lpstr>
      <vt:lpstr>地区別基本構想　～新治周辺の核～</vt:lpstr>
      <vt:lpstr>地区別基本構想　～霞ヶ浦周辺の核～</vt:lpstr>
      <vt:lpstr>③－１駅前地区再開発計画</vt:lpstr>
      <vt:lpstr>③－１駅前地区再開発計画</vt:lpstr>
      <vt:lpstr>土浦市の観光</vt:lpstr>
      <vt:lpstr>発表用スライド ショー</vt:lpstr>
      <vt:lpstr>印刷用スライド ショー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win-admin</dc:creator>
  <cp:lastModifiedBy>win-admin</cp:lastModifiedBy>
  <cp:revision>353</cp:revision>
  <cp:lastPrinted>2011-02-24T18:08:21Z</cp:lastPrinted>
  <dcterms:created xsi:type="dcterms:W3CDTF">2010-12-21T02:31:35Z</dcterms:created>
  <dcterms:modified xsi:type="dcterms:W3CDTF">2011-02-25T01:35:33Z</dcterms:modified>
</cp:coreProperties>
</file>