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73" r:id="rId12"/>
    <p:sldId id="367" r:id="rId13"/>
    <p:sldId id="352" r:id="rId14"/>
    <p:sldId id="355" r:id="rId15"/>
    <p:sldId id="353" r:id="rId16"/>
    <p:sldId id="354" r:id="rId17"/>
    <p:sldId id="364" r:id="rId18"/>
    <p:sldId id="368" r:id="rId19"/>
    <p:sldId id="366" r:id="rId20"/>
    <p:sldId id="342" r:id="rId21"/>
    <p:sldId id="346" r:id="rId22"/>
    <p:sldId id="349" r:id="rId23"/>
    <p:sldId id="334" r:id="rId24"/>
    <p:sldId id="370" r:id="rId25"/>
    <p:sldId id="369" r:id="rId26"/>
    <p:sldId id="371" r:id="rId27"/>
    <p:sldId id="372" r:id="rId28"/>
    <p:sldId id="348" r:id="rId29"/>
  </p:sldIdLst>
  <p:sldSz cx="9144000" cy="6858000" type="screen4x3"/>
  <p:notesSz cx="9939338" cy="6807200"/>
  <p:custShowLst>
    <p:custShow name="発表用スライド ショー" id="0">
      <p:sldLst>
        <p:sld r:id="rId2"/>
        <p:sld r:id="rId3"/>
      </p:sldLst>
    </p:custShow>
    <p:custShow name="印刷用スライド ショー" id="1">
      <p:sldLst>
        <p:sld r:id="rId2"/>
        <p:sld r:id="rId3"/>
      </p:sldLst>
    </p:custShow>
  </p:custShow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CF6"/>
    <a:srgbClr val="FF9396"/>
    <a:srgbClr val="FF7C80"/>
    <a:srgbClr val="FBFED6"/>
    <a:srgbClr val="FFCC66"/>
    <a:srgbClr val="FFC5C6"/>
    <a:srgbClr val="0000FF"/>
    <a:srgbClr val="FF0066"/>
    <a:srgbClr val="E8E1FB"/>
    <a:srgbClr val="85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8364" autoAdjust="0"/>
  </p:normalViewPr>
  <p:slideViewPr>
    <p:cSldViewPr>
      <p:cViewPr>
        <p:scale>
          <a:sx n="75" d="100"/>
          <a:sy n="75" d="100"/>
        </p:scale>
        <p:origin x="-268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BAA233E-A8CF-4D14-95D4-D5CBD7638274}" type="datetimeFigureOut">
              <a:rPr lang="ja-JP" altLang="en-US"/>
              <a:pPr>
                <a:defRPr/>
              </a:pPr>
              <a:t>2011/1/28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96AE76C-CF43-4B49-BE8E-839278D1B1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823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C0A536-8973-46B7-9ABD-E027222BE5D0}" type="datetimeFigureOut">
              <a:rPr lang="ja-JP" altLang="en-US"/>
              <a:pPr>
                <a:defRPr/>
              </a:pPr>
              <a:t>2011/1/28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AB21634-29D6-45B6-A050-6D2676FD67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067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298F9-9700-4ACE-A2E8-7D80025A44D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5876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5524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785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1634-29D6-45B6-A050-6D2676FD6775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10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F3515F4C-FE17-4F3A-808E-BD9B23008C8E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11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F3E4-9209-4207-984A-785FBE9049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0E8F-8E5D-4DA8-93F4-128244E0E1F9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50A0-F988-46C9-97A4-D22611FBA2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5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8647-F2EE-4312-9428-5B34326789F5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96A2-0EE5-49C3-9F4E-67B1AAC1F8D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74C3-1569-4D0C-BB3A-04D76FD296E0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2C69-120B-4FBB-9D29-EA0830F453D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32123-9797-46DD-A1C1-04CA3A88F91D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7755D-4D4B-4EAB-BC51-00D6CC703C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3320-8EFF-4A7B-BC8A-6B6AD5735E9B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4ACE-E4D9-4484-A730-46A30D895B1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2EC0-2D88-43C5-A809-EB433A6B69A6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B57F-B85D-44EB-AE2D-7FCC455015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6432-F83B-4D09-972D-6095C8BD8215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9FD7F-AB55-4B7D-B9DC-B1B5283DDB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D395-C68D-4D24-8615-D9C3AA9EC1A2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1B4A-5D1F-4A4C-BABC-DAD5AA9A0D0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直線コネクタ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C1FB-5E8A-42E1-99AB-A9683F63A04E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521F1-E125-4B1D-8D25-540FBAFADA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E67C-58FD-4AB5-B816-755E4915A946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F27E-7535-4450-955B-74BA9FFAAB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smtClean="0"/>
          </a:p>
        </p:txBody>
      </p:sp>
      <p:sp>
        <p:nvSpPr>
          <p:cNvPr id="13315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A43C7F-066A-424B-959E-F86AA992F866}" type="datetime1">
              <a:rPr lang="ja-JP" altLang="en-US" smtClean="0"/>
              <a:t>2011/1/28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B02B71D-726B-4037-BB75-C78769FEB1B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09" r:id="rId2"/>
    <p:sldLayoutId id="2147483822" r:id="rId3"/>
    <p:sldLayoutId id="2147483808" r:id="rId4"/>
    <p:sldLayoutId id="2147483807" r:id="rId5"/>
    <p:sldLayoutId id="2147483823" r:id="rId6"/>
    <p:sldLayoutId id="2147483824" r:id="rId7"/>
    <p:sldLayoutId id="2147483825" r:id="rId8"/>
    <p:sldLayoutId id="2147483826" r:id="rId9"/>
    <p:sldLayoutId id="2147483806" r:id="rId10"/>
    <p:sldLayoutId id="214748382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HG明朝E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/>
          <a:cs typeface="HG明朝E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/>
          <a:cs typeface="HG明朝E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/>
          <a:cs typeface="HG明朝E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/>
          <a:cs typeface="HG明朝E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/>
          <a:cs typeface="HG明朝E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/>
          <a:cs typeface="HG明朝E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/>
          <a:cs typeface="HG明朝E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/>
          <a:cs typeface="HG明朝E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steddfod-ny.com/1004/8.php" TargetMode="External"/><Relationship Id="rId3" Type="http://schemas.openxmlformats.org/officeDocument/2006/relationships/hyperlink" Target="http://www.hosp.go.jp/~kasumi/" TargetMode="External"/><Relationship Id="rId7" Type="http://schemas.openxmlformats.org/officeDocument/2006/relationships/hyperlink" Target="http://www.hosp.go.jp/~mito-mc/" TargetMode="External"/><Relationship Id="rId2" Type="http://schemas.openxmlformats.org/officeDocument/2006/relationships/hyperlink" Target="http://www.city.tsuchiura.lg.j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ff.go.jp/" TargetMode="External"/><Relationship Id="rId5" Type="http://schemas.openxmlformats.org/officeDocument/2006/relationships/hyperlink" Target="http://www.ibaraki-np.co.jp/news/index.php" TargetMode="External"/><Relationship Id="rId4" Type="http://schemas.openxmlformats.org/officeDocument/2006/relationships/hyperlink" Target="http://www.tkgh.jp/" TargetMode="External"/><Relationship Id="rId9" Type="http://schemas.openxmlformats.org/officeDocument/2006/relationships/hyperlink" Target="http://www.yukarigaoka.jp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82774" y="5085184"/>
            <a:ext cx="7704856" cy="72008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dirty="0" smtClean="0"/>
              <a:t>都市計画マスタープラン　</a:t>
            </a:r>
            <a:r>
              <a:rPr lang="en-US" altLang="ja-JP" dirty="0" smtClean="0"/>
              <a:t>4</a:t>
            </a:r>
            <a:r>
              <a:rPr lang="ja-JP" altLang="en-US" dirty="0" smtClean="0"/>
              <a:t>班</a:t>
            </a:r>
            <a:endParaRPr lang="en-US" altLang="ja-JP" dirty="0" smtClean="0"/>
          </a:p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ja-JP" altLang="en-US" dirty="0" smtClean="0"/>
              <a:t>班員：肥後洋平　矢吹文香　柘植大輔　中村</a:t>
            </a:r>
            <a:r>
              <a:rPr lang="ja-JP" altLang="ja-JP" kern="100" dirty="0" smtClean="0"/>
              <a:t>頌</a:t>
            </a:r>
            <a:r>
              <a:rPr lang="ja-JP" altLang="en-US" kern="100" dirty="0" smtClean="0"/>
              <a:t>　齊藤岳　</a:t>
            </a:r>
            <a:r>
              <a:rPr lang="en-US" altLang="ja-JP" kern="100" dirty="0" smtClean="0"/>
              <a:t>TA</a:t>
            </a:r>
            <a:r>
              <a:rPr lang="ja-JP" altLang="en-US" kern="100" dirty="0" smtClean="0"/>
              <a:t>：瀬尾誠</a:t>
            </a:r>
            <a:endParaRPr lang="ja-JP" altLang="en-US" dirty="0"/>
          </a:p>
        </p:txBody>
      </p:sp>
      <p:sp>
        <p:nvSpPr>
          <p:cNvPr id="39940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611560" y="6309320"/>
            <a:ext cx="1219200" cy="36671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1A4CF3-26BF-4330-9BB3-A17D343D7C5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34753" y="699918"/>
            <a:ext cx="7992888" cy="4320480"/>
            <a:chOff x="683568" y="692696"/>
            <a:chExt cx="7992888" cy="4320480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83568" y="692696"/>
              <a:ext cx="7992888" cy="432048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rtlCol="0">
              <a:normAutofit/>
            </a:bodyPr>
            <a:lstStyle/>
            <a:p>
              <a:endParaRPr kumimoji="1" lang="ja-JP" altLang="en-US" sz="3300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463980"/>
              <a:ext cx="5711825" cy="251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ge80\Desktop\霞ヶ浦~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5" y="1484784"/>
            <a:ext cx="6683897" cy="43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79512" y="1448780"/>
            <a:ext cx="4824536" cy="47165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地区</a:t>
            </a:r>
            <a:r>
              <a:rPr lang="ja-JP" altLang="en-US" dirty="0" smtClean="0"/>
              <a:t>別</a:t>
            </a:r>
            <a:r>
              <a:rPr lang="ja-JP" altLang="en-US" dirty="0"/>
              <a:t>基本</a:t>
            </a:r>
            <a:r>
              <a:rPr lang="ja-JP" altLang="en-US" dirty="0" smtClean="0"/>
              <a:t>構想　～霞ヶ浦周辺地域～</a:t>
            </a:r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904" y="6407320"/>
            <a:ext cx="52886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地区別基本構想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暮らし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・商店の不足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・常住人口が少ない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・バイパス道路の整備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・地区整備の進行</a:t>
            </a:r>
            <a:endParaRPr kumimoji="1" lang="en-US" altLang="ja-JP" dirty="0"/>
          </a:p>
          <a:p>
            <a:r>
              <a:rPr lang="ja-JP" altLang="en-US" dirty="0" smtClean="0"/>
              <a:t>産業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・蓮根栽培が盛ん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・バイパス道路の整備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76841" y="1196752"/>
            <a:ext cx="2448272" cy="50405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現状・問題点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4283968" y="5445224"/>
            <a:ext cx="4824536" cy="5760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市の農業を担う自然環境のまち</a:t>
            </a:r>
            <a:endParaRPr kumimoji="1" lang="ja-JP" altLang="en-US" sz="2400" dirty="0"/>
          </a:p>
        </p:txBody>
      </p:sp>
      <p:pic>
        <p:nvPicPr>
          <p:cNvPr id="3" name="Picture 2" descr="C:\Users\tuge80\Desktop\蓮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4842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868144" y="6042992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r>
              <a:rPr lang="en-US" altLang="ja-JP" sz="1200" dirty="0"/>
              <a:t>http://photozou.jp/photo/show/38290/24165359</a:t>
            </a:r>
            <a:endParaRPr kumimoji="1" lang="ja-JP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46259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正方形/長方形 115"/>
          <p:cNvSpPr/>
          <p:nvPr/>
        </p:nvSpPr>
        <p:spPr>
          <a:xfrm>
            <a:off x="287524" y="2257284"/>
            <a:ext cx="792088" cy="3247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「とある未来の多核型都市」構成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915593" y="3626864"/>
            <a:ext cx="1606791" cy="491824"/>
          </a:xfrm>
          <a:prstGeom prst="roundRect">
            <a:avLst/>
          </a:prstGeom>
          <a:solidFill>
            <a:srgbClr val="BCF6D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工業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912953" y="1770720"/>
            <a:ext cx="1606791" cy="491824"/>
          </a:xfrm>
          <a:prstGeom prst="roundRect">
            <a:avLst/>
          </a:prstGeom>
          <a:solidFill>
            <a:srgbClr val="4DD8F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行政・医療</a:t>
            </a:r>
            <a:endParaRPr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1918016" y="2691252"/>
            <a:ext cx="1606791" cy="4918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住宅地</a:t>
            </a:r>
            <a:endParaRPr lang="ja-JP" altLang="en-US" sz="2400" dirty="0"/>
          </a:p>
        </p:txBody>
      </p:sp>
      <p:sp>
        <p:nvSpPr>
          <p:cNvPr id="10" name="角丸四角形 9"/>
          <p:cNvSpPr/>
          <p:nvPr/>
        </p:nvSpPr>
        <p:spPr>
          <a:xfrm>
            <a:off x="1902320" y="4593360"/>
            <a:ext cx="1606791" cy="491824"/>
          </a:xfrm>
          <a:prstGeom prst="roundRect">
            <a:avLst/>
          </a:prstGeom>
          <a:solidFill>
            <a:srgbClr val="B4EBFE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農業・交通</a:t>
            </a:r>
            <a:endParaRPr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1906676" y="5529464"/>
            <a:ext cx="1606791" cy="491824"/>
          </a:xfrm>
          <a:prstGeom prst="roundRect">
            <a:avLst/>
          </a:prstGeom>
          <a:solidFill>
            <a:srgbClr val="FEB8D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農業・自然</a:t>
            </a:r>
            <a:endParaRPr lang="ja-JP" altLang="en-US" sz="2400" dirty="0"/>
          </a:p>
        </p:txBody>
      </p:sp>
      <p:sp>
        <p:nvSpPr>
          <p:cNvPr id="3" name="下矢印 2"/>
          <p:cNvSpPr/>
          <p:nvPr/>
        </p:nvSpPr>
        <p:spPr>
          <a:xfrm rot="16200000">
            <a:off x="2315792" y="3668984"/>
            <a:ext cx="3096344" cy="45613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95537" y="2450002"/>
            <a:ext cx="576063" cy="2851206"/>
          </a:xfrm>
          <a:prstGeom prst="rect">
            <a:avLst/>
          </a:prstGeom>
        </p:spPr>
        <p:txBody>
          <a:bodyPr vert="eaVert" wrap="square" rtlCol="0" anchor="ctr" anchorCtr="1">
            <a:noAutofit/>
          </a:bodyPr>
          <a:lstStyle/>
          <a:p>
            <a:r>
              <a:rPr kumimoji="1" lang="ja-JP" altLang="en-US" sz="3200" dirty="0" smtClean="0"/>
              <a:t>自立・産業振興</a:t>
            </a:r>
          </a:p>
        </p:txBody>
      </p:sp>
      <p:sp>
        <p:nvSpPr>
          <p:cNvPr id="95" name="角丸四角形 94"/>
          <p:cNvSpPr/>
          <p:nvPr/>
        </p:nvSpPr>
        <p:spPr>
          <a:xfrm>
            <a:off x="4211960" y="1916832"/>
            <a:ext cx="4896544" cy="6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①－１</a:t>
            </a:r>
            <a:r>
              <a:rPr lang="ja-JP" altLang="ja-JP" sz="2400" dirty="0" smtClean="0"/>
              <a:t>霞ヶ浦</a:t>
            </a:r>
            <a:r>
              <a:rPr lang="ja-JP" altLang="ja-JP" sz="2400" dirty="0"/>
              <a:t>医療センター移転計画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000" dirty="0"/>
              <a:t>　</a:t>
            </a:r>
            <a:r>
              <a:rPr lang="ja-JP" altLang="en-US" sz="2000" dirty="0" smtClean="0"/>
              <a:t>①－２</a:t>
            </a:r>
            <a:r>
              <a:rPr lang="ja-JP" altLang="en-US" sz="2000" dirty="0"/>
              <a:t>　</a:t>
            </a:r>
            <a:r>
              <a:rPr lang="ja-JP" altLang="ja-JP" sz="2000" dirty="0" smtClean="0"/>
              <a:t>跡地</a:t>
            </a:r>
            <a:r>
              <a:rPr lang="ja-JP" altLang="ja-JP" sz="2000" dirty="0"/>
              <a:t>の利用</a:t>
            </a:r>
            <a:endParaRPr lang="en-US" altLang="ja-JP" sz="2000" dirty="0"/>
          </a:p>
        </p:txBody>
      </p:sp>
      <p:sp>
        <p:nvSpPr>
          <p:cNvPr id="96" name="角丸四角形 95"/>
          <p:cNvSpPr/>
          <p:nvPr/>
        </p:nvSpPr>
        <p:spPr>
          <a:xfrm>
            <a:off x="4211960" y="2708920"/>
            <a:ext cx="4896544" cy="6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②</a:t>
            </a:r>
            <a:r>
              <a:rPr lang="ja-JP" altLang="ja-JP" sz="2400" dirty="0" smtClean="0"/>
              <a:t>土浦駅前</a:t>
            </a:r>
            <a:r>
              <a:rPr lang="ja-JP" altLang="ja-JP" sz="2400" dirty="0"/>
              <a:t>進入規制</a:t>
            </a:r>
            <a:endParaRPr lang="en-US" altLang="ja-JP" sz="2400" dirty="0"/>
          </a:p>
        </p:txBody>
      </p:sp>
      <p:sp>
        <p:nvSpPr>
          <p:cNvPr id="97" name="角丸四角形 96"/>
          <p:cNvSpPr/>
          <p:nvPr/>
        </p:nvSpPr>
        <p:spPr>
          <a:xfrm>
            <a:off x="4211960" y="3501080"/>
            <a:ext cx="4896544" cy="6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③－１</a:t>
            </a:r>
            <a:r>
              <a:rPr lang="ja-JP" altLang="ja-JP" sz="2400" dirty="0" smtClean="0"/>
              <a:t>住</a:t>
            </a:r>
            <a:r>
              <a:rPr lang="ja-JP" altLang="ja-JP" sz="2400" dirty="0"/>
              <a:t>宅地の</a:t>
            </a:r>
            <a:r>
              <a:rPr lang="ja-JP" altLang="ja-JP" sz="2400" dirty="0" smtClean="0"/>
              <a:t>住み分け</a:t>
            </a:r>
            <a:endParaRPr lang="en-US" altLang="ja-JP" sz="2400" dirty="0" smtClean="0"/>
          </a:p>
          <a:p>
            <a:r>
              <a:rPr lang="ja-JP" altLang="en-US" sz="2000" dirty="0" smtClean="0"/>
              <a:t>　③－２</a:t>
            </a:r>
            <a:r>
              <a:rPr lang="ja-JP" altLang="ja-JP" sz="2000" dirty="0" smtClean="0"/>
              <a:t>荒川沖駅前</a:t>
            </a:r>
            <a:r>
              <a:rPr lang="ja-JP" altLang="ja-JP" sz="2000" dirty="0"/>
              <a:t>医療</a:t>
            </a:r>
            <a:r>
              <a:rPr lang="ja-JP" altLang="ja-JP" sz="2000" dirty="0" smtClean="0"/>
              <a:t>モール</a:t>
            </a:r>
            <a:endParaRPr lang="en-US" altLang="ja-JP" sz="2000" dirty="0"/>
          </a:p>
        </p:txBody>
      </p:sp>
      <p:sp>
        <p:nvSpPr>
          <p:cNvPr id="98" name="角丸四角形 97"/>
          <p:cNvSpPr/>
          <p:nvPr/>
        </p:nvSpPr>
        <p:spPr>
          <a:xfrm>
            <a:off x="4211960" y="4293168"/>
            <a:ext cx="4896544" cy="64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④</a:t>
            </a:r>
            <a:r>
              <a:rPr lang="ja-JP" altLang="ja-JP" sz="2400" dirty="0" smtClean="0"/>
              <a:t>農業</a:t>
            </a:r>
            <a:r>
              <a:rPr lang="ja-JP" altLang="ja-JP" sz="2400" dirty="0"/>
              <a:t>の</a:t>
            </a:r>
            <a:r>
              <a:rPr lang="ja-JP" altLang="ja-JP" sz="2400" dirty="0" smtClean="0"/>
              <a:t>法人化</a:t>
            </a:r>
            <a:endParaRPr lang="en-US" altLang="ja-JP" sz="2400" dirty="0"/>
          </a:p>
        </p:txBody>
      </p:sp>
      <p:sp>
        <p:nvSpPr>
          <p:cNvPr id="99" name="角丸四角形 98"/>
          <p:cNvSpPr/>
          <p:nvPr/>
        </p:nvSpPr>
        <p:spPr>
          <a:xfrm>
            <a:off x="4211960" y="5085256"/>
            <a:ext cx="4896544" cy="6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400" dirty="0" smtClean="0"/>
              <a:t>⑤６次産業化</a:t>
            </a:r>
            <a:endParaRPr lang="ja-JP" altLang="en-US" sz="2400" dirty="0"/>
          </a:p>
        </p:txBody>
      </p:sp>
      <p:cxnSp>
        <p:nvCxnSpPr>
          <p:cNvPr id="118" name="カギ線コネクタ 117"/>
          <p:cNvCxnSpPr>
            <a:stCxn id="7" idx="1"/>
            <a:endCxn id="116" idx="3"/>
          </p:cNvCxnSpPr>
          <p:nvPr/>
        </p:nvCxnSpPr>
        <p:spPr>
          <a:xfrm rot="10800000" flipV="1">
            <a:off x="1079613" y="2016632"/>
            <a:ext cx="833341" cy="186427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カギ線コネクタ 121"/>
          <p:cNvCxnSpPr>
            <a:stCxn id="9" idx="1"/>
            <a:endCxn id="116" idx="3"/>
          </p:cNvCxnSpPr>
          <p:nvPr/>
        </p:nvCxnSpPr>
        <p:spPr>
          <a:xfrm rot="10800000" flipV="1">
            <a:off x="1079612" y="2937164"/>
            <a:ext cx="838404" cy="94374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カギ線コネクタ 127"/>
          <p:cNvCxnSpPr>
            <a:stCxn id="10" idx="1"/>
            <a:endCxn id="116" idx="3"/>
          </p:cNvCxnSpPr>
          <p:nvPr/>
        </p:nvCxnSpPr>
        <p:spPr>
          <a:xfrm rot="10800000">
            <a:off x="1079612" y="3880908"/>
            <a:ext cx="822708" cy="958364"/>
          </a:xfrm>
          <a:prstGeom prst="bentConnector3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カギ線コネクタ 129"/>
          <p:cNvCxnSpPr>
            <a:stCxn id="11" idx="1"/>
            <a:endCxn id="116" idx="3"/>
          </p:cNvCxnSpPr>
          <p:nvPr/>
        </p:nvCxnSpPr>
        <p:spPr>
          <a:xfrm rot="10800000">
            <a:off x="1079612" y="3880908"/>
            <a:ext cx="827064" cy="189446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>
            <a:stCxn id="116" idx="3"/>
            <a:endCxn id="6" idx="1"/>
          </p:cNvCxnSpPr>
          <p:nvPr/>
        </p:nvCxnSpPr>
        <p:spPr>
          <a:xfrm flipV="1">
            <a:off x="1079612" y="3872776"/>
            <a:ext cx="835981" cy="8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/>
          <p:cNvSpPr txBox="1"/>
          <p:nvPr/>
        </p:nvSpPr>
        <p:spPr>
          <a:xfrm>
            <a:off x="1475656" y="1422301"/>
            <a:ext cx="1728192" cy="324036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r>
              <a:rPr kumimoji="1" lang="ja-JP" altLang="en-US" sz="2000" i="1" u="sng" dirty="0" smtClean="0"/>
              <a:t>土浦駅周辺</a:t>
            </a: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1471454" y="2340865"/>
            <a:ext cx="1819260" cy="324036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r>
              <a:rPr lang="ja-JP" altLang="en-US" sz="2000" i="1" u="sng" dirty="0" smtClean="0"/>
              <a:t>荒川沖駅周辺</a:t>
            </a:r>
            <a:endParaRPr kumimoji="1" lang="ja-JP" altLang="en-US" sz="2000" i="1" u="sng" dirty="0" smtClean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1477962" y="3283778"/>
            <a:ext cx="1520528" cy="324036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r>
              <a:rPr lang="ja-JP" altLang="en-US" sz="2000" i="1" u="sng" dirty="0" smtClean="0"/>
              <a:t>神立駅周辺</a:t>
            </a:r>
            <a:endParaRPr kumimoji="1" lang="ja-JP" altLang="en-US" sz="2000" i="1" u="sng" dirty="0" smtClean="0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1474456" y="4243601"/>
            <a:ext cx="1224136" cy="324036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r>
              <a:rPr lang="ja-JP" altLang="en-US" sz="2000" i="1" u="sng" dirty="0" smtClean="0"/>
              <a:t>新治周辺</a:t>
            </a:r>
            <a:endParaRPr kumimoji="1" lang="ja-JP" altLang="en-US" sz="2000" i="1" u="sng" dirty="0" smtClean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75802" y="5185767"/>
            <a:ext cx="1420964" cy="324036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r>
              <a:rPr lang="ja-JP" altLang="en-US" sz="2000" i="1" u="sng" dirty="0" smtClean="0"/>
              <a:t>霞ヶ浦周辺</a:t>
            </a:r>
            <a:endParaRPr kumimoji="1" lang="ja-JP" altLang="en-US" sz="20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22924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①－１霞ヶ浦医療センター移転計画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71200"/>
            <a:ext cx="54726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コンテンツ プレースホルダー 1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kumimoji="1" lang="ja-JP" altLang="en-US" dirty="0" smtClean="0"/>
              <a:t>昭和</a:t>
            </a:r>
            <a:r>
              <a:rPr kumimoji="1" lang="en-US" altLang="ja-JP" dirty="0" smtClean="0"/>
              <a:t>40</a:t>
            </a:r>
            <a:r>
              <a:rPr kumimoji="1" lang="ja-JP" altLang="en-US" dirty="0" smtClean="0"/>
              <a:t>年代に建築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09053" y="5940936"/>
            <a:ext cx="4834880" cy="432048"/>
          </a:xfrm>
          <a:prstGeom prst="rect">
            <a:avLst/>
          </a:prstGeom>
        </p:spPr>
        <p:txBody>
          <a:bodyPr vert="horz" wrap="square" rtlCol="0">
            <a:normAutofit fontScale="40000" lnSpcReduction="20000"/>
          </a:bodyPr>
          <a:lstStyle/>
          <a:p>
            <a:r>
              <a:rPr lang="en-US" altLang="ja-JP" sz="3300" dirty="0"/>
              <a:t>http://monsteramonstera.blog86.fc2.com/blog-entry-116.html</a:t>
            </a:r>
            <a:endParaRPr kumimoji="1" lang="ja-JP" altLang="en-US" sz="33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 smtClean="0">
                <a:solidFill>
                  <a:srgbClr val="00B0F0"/>
                </a:solidFill>
              </a:rPr>
              <a:t>土浦駅周辺エリア</a:t>
            </a:r>
            <a:endParaRPr lang="ja-JP" alt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275857" y="2636912"/>
            <a:ext cx="5597666" cy="3720003"/>
            <a:chOff x="1300161" y="1123950"/>
            <a:chExt cx="6543675" cy="46101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161" y="1123950"/>
              <a:ext cx="6543675" cy="4610100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 rot="329595">
              <a:off x="2953693" y="4019823"/>
              <a:ext cx="3236611" cy="46166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1257195" lon="2606978" rev="69096"/>
              </a:camera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1200" b="1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霞ヶ浦</a:t>
              </a:r>
              <a:endParaRPr lang="en-US" altLang="ja-JP" sz="1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pPr algn="ctr"/>
              <a:r>
                <a:rPr lang="ja-JP" altLang="en-US" sz="1200" b="1" dirty="0" smtClean="0">
                  <a:ln w="1905"/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医療センター</a:t>
              </a:r>
              <a:endParaRPr lang="en-US" altLang="ja-JP" sz="1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ja-JP" altLang="en-US" dirty="0"/>
              <a:t>①－１霞ヶ浦医療センター移転計画</a:t>
            </a:r>
            <a:endParaRPr kumimoji="1" lang="ja-JP" altLang="en-US" dirty="0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 smtClean="0">
                <a:solidFill>
                  <a:srgbClr val="00B0F0"/>
                </a:solidFill>
              </a:rPr>
              <a:t>土浦駅周辺エリア</a:t>
            </a:r>
            <a:endParaRPr lang="ja-JP" altLang="en-US" sz="1800" dirty="0">
              <a:solidFill>
                <a:srgbClr val="00B0F0"/>
              </a:solidFill>
            </a:endParaRPr>
          </a:p>
        </p:txBody>
      </p:sp>
      <p:sp>
        <p:nvSpPr>
          <p:cNvPr id="11" name="コンテンツ プレースホルダー 1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kumimoji="1" lang="ja-JP" altLang="en-US" dirty="0" smtClean="0"/>
              <a:t>土浦駅北地区再開発ビル施設棟へ移転</a:t>
            </a:r>
            <a:endParaRPr kumimoji="1" lang="en-US" altLang="ja-JP" dirty="0" smtClean="0"/>
          </a:p>
          <a:p>
            <a:r>
              <a:rPr lang="ja-JP" altLang="en-US" dirty="0"/>
              <a:t>図書館等</a:t>
            </a:r>
            <a:r>
              <a:rPr lang="ja-JP" altLang="en-US" dirty="0" smtClean="0"/>
              <a:t>は住宅棟の低層部分へ</a:t>
            </a:r>
            <a:endParaRPr lang="en-US" altLang="ja-JP" dirty="0" smtClean="0"/>
          </a:p>
          <a:p>
            <a:r>
              <a:rPr kumimoji="1" lang="ja-JP" altLang="en-US" dirty="0" smtClean="0"/>
              <a:t>駅東西にある駐車場を</a:t>
            </a:r>
            <a:r>
              <a:rPr lang="ja-JP" altLang="en-US" dirty="0"/>
              <a:t>利用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5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sz="2400" dirty="0" smtClean="0"/>
              <a:t>協同病院移転は</a:t>
            </a:r>
            <a:r>
              <a:rPr lang="ja-JP" altLang="en-US" sz="2400" dirty="0" smtClean="0"/>
              <a:t>中川ヒューム管工業跡地が白紙となり、</a:t>
            </a:r>
            <a:r>
              <a:rPr lang="ja-JP" altLang="en-US" sz="2400" smtClean="0"/>
              <a:t>郊外移転</a:t>
            </a:r>
            <a:r>
              <a:rPr lang="ja-JP" altLang="en-US" sz="2400"/>
              <a:t>が濃厚</a:t>
            </a:r>
            <a:r>
              <a:rPr lang="ja-JP" altLang="en-US" sz="2400" smtClean="0"/>
              <a:t>・</a:t>
            </a:r>
            <a:r>
              <a:rPr lang="ja-JP" altLang="en-US" sz="2400" dirty="0"/>
              <a:t>・</a:t>
            </a:r>
            <a:r>
              <a:rPr lang="ja-JP" altLang="en-US" sz="2400" dirty="0" smtClean="0"/>
              <a:t>・</a:t>
            </a:r>
            <a:endParaRPr lang="en-US" altLang="ja-JP" sz="2400" dirty="0" smtClean="0"/>
          </a:p>
          <a:p>
            <a:r>
              <a:rPr lang="ja-JP" altLang="en-US" sz="2400" dirty="0"/>
              <a:t>中心</a:t>
            </a:r>
            <a:r>
              <a:rPr lang="ja-JP" altLang="en-US" sz="2400" dirty="0" smtClean="0"/>
              <a:t>市街地内での移転が望まれる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敷地が</a:t>
            </a:r>
            <a:r>
              <a:rPr lang="en-US" altLang="ja-JP" sz="2400" dirty="0" smtClean="0"/>
              <a:t>11ha</a:t>
            </a:r>
            <a:r>
              <a:rPr lang="ja-JP" altLang="en-US" sz="2400" dirty="0" err="1" smtClean="0"/>
              <a:t>と広</a:t>
            </a:r>
            <a:r>
              <a:rPr lang="ja-JP" altLang="en-US" sz="2400" dirty="0" smtClean="0"/>
              <a:t>大</a:t>
            </a:r>
            <a:endParaRPr lang="en-US" altLang="ja-JP" sz="2400" dirty="0" smtClean="0"/>
          </a:p>
          <a:p>
            <a:r>
              <a:rPr lang="ja-JP" altLang="en-US" sz="2400" dirty="0" smtClean="0"/>
              <a:t>医療のバランスを崩さない</a:t>
            </a:r>
            <a:endParaRPr lang="en-US" altLang="ja-JP" sz="2400" dirty="0" smtClean="0"/>
          </a:p>
          <a:p>
            <a:r>
              <a:rPr lang="ja-JP" altLang="en-US" sz="2400" dirty="0" smtClean="0"/>
              <a:t>売却収益を霞ヶ浦医療センター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の移転費用へ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85" y="2477527"/>
            <a:ext cx="4032448" cy="439788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77" y="5373216"/>
            <a:ext cx="829168" cy="8291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506021"/>
            <a:ext cx="829168" cy="829168"/>
          </a:xfrm>
          <a:prstGeom prst="rect">
            <a:avLst/>
          </a:prstGeom>
        </p:spPr>
      </p:pic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ja-JP" altLang="en-US" dirty="0" smtClean="0"/>
              <a:t>①</a:t>
            </a:r>
            <a:r>
              <a:rPr lang="ja-JP" altLang="en-US" dirty="0"/>
              <a:t>－２</a:t>
            </a:r>
            <a:r>
              <a:rPr lang="ja-JP" altLang="en-US" dirty="0" smtClean="0"/>
              <a:t>＜補完計画＞土浦協同病院の移転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 smtClean="0">
                <a:solidFill>
                  <a:srgbClr val="00B0F0"/>
                </a:solidFill>
              </a:rPr>
              <a:t>土浦駅周辺エリア</a:t>
            </a:r>
            <a:endParaRPr lang="ja-JP" alt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1.48148E-6 L 0.20451 -0.14444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6" y="-7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8 -0.00254 L -0.25781 0.41806 " pathEditMode="relative" rAng="0" ptsTypes="AA" p14:bounceEnd="50000">
                                          <p:cBhvr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99" y="210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1.48148E-6 L 0.20451 -0.14444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26" y="-7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8 -0.00254 L -0.25781 0.41806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899" y="210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395536" y="1259185"/>
            <a:ext cx="82296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一般車の進入規制（タクシー・公共交通除く）により・・・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dirty="0" smtClean="0"/>
              <a:t>救急</a:t>
            </a:r>
            <a:r>
              <a:rPr lang="ja-JP" altLang="en-US" dirty="0"/>
              <a:t>車両</a:t>
            </a:r>
            <a:r>
              <a:rPr lang="ja-JP" altLang="en-US" dirty="0" smtClean="0"/>
              <a:t>の安全運行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・</a:t>
            </a:r>
            <a:r>
              <a:rPr lang="ja-JP" altLang="en-US" dirty="0" smtClean="0"/>
              <a:t>安全な通勤通学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29072" y="6381328"/>
            <a:ext cx="1981200" cy="365125"/>
          </a:xfrm>
        </p:spPr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16" y="2542634"/>
            <a:ext cx="4807158" cy="361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088515" y="6165304"/>
            <a:ext cx="1728192" cy="504056"/>
          </a:xfrm>
          <a:prstGeom prst="rect">
            <a:avLst/>
          </a:prstGeom>
        </p:spPr>
        <p:txBody>
          <a:bodyPr vert="horz" wrap="square" rtlCol="0">
            <a:normAutofit fontScale="47500" lnSpcReduction="20000"/>
          </a:bodyPr>
          <a:lstStyle/>
          <a:p>
            <a:r>
              <a:rPr kumimoji="1" lang="ja-JP" altLang="en-US" sz="3300" dirty="0" smtClean="0"/>
              <a:t>（</a:t>
            </a:r>
            <a:r>
              <a:rPr kumimoji="1" lang="en-US" altLang="ja-JP" sz="3300" dirty="0" smtClean="0"/>
              <a:t>Yahoo</a:t>
            </a:r>
            <a:r>
              <a:rPr kumimoji="1" lang="ja-JP" altLang="en-US" sz="3300" dirty="0" smtClean="0"/>
              <a:t>地図より）</a:t>
            </a:r>
          </a:p>
        </p:txBody>
      </p:sp>
      <p:grpSp>
        <p:nvGrpSpPr>
          <p:cNvPr id="2055" name="グループ化 2054"/>
          <p:cNvGrpSpPr/>
          <p:nvPr/>
        </p:nvGrpSpPr>
        <p:grpSpPr>
          <a:xfrm>
            <a:off x="4225250" y="1905549"/>
            <a:ext cx="4811246" cy="1379435"/>
            <a:chOff x="4225250" y="1905549"/>
            <a:chExt cx="4811246" cy="1379435"/>
          </a:xfrm>
        </p:grpSpPr>
        <p:grpSp>
          <p:nvGrpSpPr>
            <p:cNvPr id="2048" name="グループ化 2047"/>
            <p:cNvGrpSpPr/>
            <p:nvPr/>
          </p:nvGrpSpPr>
          <p:grpSpPr>
            <a:xfrm>
              <a:off x="4828217" y="2636912"/>
              <a:ext cx="2361709" cy="648072"/>
              <a:chOff x="4039894" y="2420888"/>
              <a:chExt cx="2361709" cy="648072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4059560" y="2564904"/>
                <a:ext cx="2342043" cy="504056"/>
                <a:chOff x="4059560" y="2564904"/>
                <a:chExt cx="2342043" cy="504056"/>
              </a:xfrm>
            </p:grpSpPr>
            <p:cxnSp>
              <p:nvCxnSpPr>
                <p:cNvPr id="14" name="直線矢印コネクタ 13"/>
                <p:cNvCxnSpPr/>
                <p:nvPr/>
              </p:nvCxnSpPr>
              <p:spPr>
                <a:xfrm flipV="1">
                  <a:off x="5825539" y="2564904"/>
                  <a:ext cx="576064" cy="360040"/>
                </a:xfrm>
                <a:prstGeom prst="straightConnector1">
                  <a:avLst/>
                </a:prstGeom>
                <a:ln w="50800">
                  <a:solidFill>
                    <a:srgbClr val="0000FF"/>
                  </a:solidFill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 flipH="1">
                  <a:off x="5508104" y="2924944"/>
                  <a:ext cx="317435" cy="144016"/>
                </a:xfrm>
                <a:prstGeom prst="line">
                  <a:avLst/>
                </a:prstGeom>
                <a:ln w="50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 flipH="1" flipV="1">
                  <a:off x="4644008" y="2996952"/>
                  <a:ext cx="864096" cy="72008"/>
                </a:xfrm>
                <a:prstGeom prst="line">
                  <a:avLst/>
                </a:prstGeom>
                <a:ln w="50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 flipH="1" flipV="1">
                  <a:off x="4059560" y="2744924"/>
                  <a:ext cx="584448" cy="252028"/>
                </a:xfrm>
                <a:prstGeom prst="line">
                  <a:avLst/>
                </a:prstGeom>
                <a:ln w="508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直線矢印コネクタ 26"/>
              <p:cNvCxnSpPr/>
              <p:nvPr/>
            </p:nvCxnSpPr>
            <p:spPr>
              <a:xfrm flipH="1" flipV="1">
                <a:off x="4039894" y="2496067"/>
                <a:ext cx="504540" cy="192475"/>
              </a:xfrm>
              <a:prstGeom prst="straightConnector1">
                <a:avLst/>
              </a:prstGeom>
              <a:ln w="50800">
                <a:solidFill>
                  <a:srgbClr val="0000FF"/>
                </a:solidFill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rot="11202357" flipH="1">
                <a:off x="5333798" y="2715213"/>
                <a:ext cx="317435" cy="144016"/>
              </a:xfrm>
              <a:prstGeom prst="lin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rot="11202357" flipH="1" flipV="1">
                <a:off x="4472950" y="2718099"/>
                <a:ext cx="864096" cy="72008"/>
              </a:xfrm>
              <a:prstGeom prst="lin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 flipV="1">
                <a:off x="5616499" y="2420888"/>
                <a:ext cx="497072" cy="321996"/>
              </a:xfrm>
              <a:prstGeom prst="line">
                <a:avLst/>
              </a:prstGeom>
              <a:ln w="508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9" name="角丸四角形吹き出し 2048"/>
            <p:cNvSpPr/>
            <p:nvPr/>
          </p:nvSpPr>
          <p:spPr>
            <a:xfrm>
              <a:off x="7164288" y="1905549"/>
              <a:ext cx="1872208" cy="854916"/>
            </a:xfrm>
            <a:prstGeom prst="wedgeRoundRectCallout">
              <a:avLst>
                <a:gd name="adj1" fmla="val -71945"/>
                <a:gd name="adj2" fmla="val 66314"/>
                <a:gd name="adj3" fmla="val 16667"/>
              </a:avLst>
            </a:prstGeom>
            <a:solidFill>
              <a:srgbClr val="92D050">
                <a:alpha val="5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rgbClr val="0000FF"/>
                  </a:solidFill>
                </a:rPr>
                <a:t>モール</a:t>
              </a:r>
              <a:r>
                <a:rPr kumimoji="1" lang="en-US" altLang="ja-JP" sz="2400" b="1" dirty="0" smtClean="0">
                  <a:solidFill>
                    <a:srgbClr val="0000FF"/>
                  </a:solidFill>
                </a:rPr>
                <a:t>505</a:t>
              </a:r>
              <a:endParaRPr kumimoji="1" lang="ja-JP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051" name="角丸四角形 2050"/>
            <p:cNvSpPr/>
            <p:nvPr/>
          </p:nvSpPr>
          <p:spPr>
            <a:xfrm>
              <a:off x="4225250" y="1906309"/>
              <a:ext cx="2484659" cy="73060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81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 smtClean="0">
                  <a:solidFill>
                    <a:srgbClr val="FF0066"/>
                  </a:solidFill>
                </a:rPr>
                <a:t>キスアンドライド</a:t>
              </a:r>
              <a:endParaRPr kumimoji="1" lang="en-US" altLang="ja-JP" sz="2400" b="1" dirty="0" smtClean="0">
                <a:solidFill>
                  <a:srgbClr val="FF0066"/>
                </a:solidFill>
              </a:endParaRPr>
            </a:p>
            <a:p>
              <a:pPr algn="ctr"/>
              <a:r>
                <a:rPr kumimoji="1" lang="ja-JP" altLang="en-US" sz="2400" b="1" dirty="0" smtClean="0">
                  <a:solidFill>
                    <a:srgbClr val="FF0066"/>
                  </a:solidFill>
                </a:rPr>
                <a:t>専用レーン</a:t>
              </a:r>
              <a:endParaRPr kumimoji="1" lang="ja-JP" altLang="en-US" sz="2400" b="1" dirty="0">
                <a:solidFill>
                  <a:srgbClr val="FF0066"/>
                </a:solidFill>
              </a:endParaRPr>
            </a:p>
          </p:txBody>
        </p:sp>
      </p:grpSp>
      <p:sp>
        <p:nvSpPr>
          <p:cNvPr id="37" name="角丸四角形吹き出し 36"/>
          <p:cNvSpPr/>
          <p:nvPr/>
        </p:nvSpPr>
        <p:spPr>
          <a:xfrm>
            <a:off x="2819628" y="3895719"/>
            <a:ext cx="1872208" cy="854916"/>
          </a:xfrm>
          <a:prstGeom prst="wedgeRoundRectCallout">
            <a:avLst>
              <a:gd name="adj1" fmla="val 77418"/>
              <a:gd name="adj2" fmla="val 4129"/>
              <a:gd name="adj3" fmla="val 16667"/>
            </a:avLst>
          </a:prstGeom>
          <a:solidFill>
            <a:schemeClr val="accent2">
              <a:lumMod val="40000"/>
              <a:lumOff val="6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rgbClr val="FF0000"/>
                </a:solidFill>
              </a:rPr>
              <a:t>進入規制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056" name="Picture 4" descr="キス＆ライド用降車エリア看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7176"/>
            <a:ext cx="2190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テキスト ボックス 2056"/>
          <p:cNvSpPr txBox="1"/>
          <p:nvPr/>
        </p:nvSpPr>
        <p:spPr>
          <a:xfrm>
            <a:off x="420186" y="5872908"/>
            <a:ext cx="2567638" cy="544423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r>
              <a:rPr kumimoji="1" lang="ja-JP" altLang="en-US" sz="2000" dirty="0" smtClean="0"/>
              <a:t>青葉台駅</a:t>
            </a:r>
          </a:p>
        </p:txBody>
      </p:sp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ja-JP" altLang="en-US" dirty="0" smtClean="0"/>
              <a:t>②国道</a:t>
            </a:r>
            <a:r>
              <a:rPr lang="en-US" altLang="ja-JP" dirty="0" smtClean="0"/>
              <a:t>125</a:t>
            </a:r>
            <a:r>
              <a:rPr lang="ja-JP" altLang="en-US" dirty="0" smtClean="0"/>
              <a:t>号線進入規制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32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 smtClean="0">
                <a:solidFill>
                  <a:srgbClr val="00B0F0"/>
                </a:solidFill>
              </a:rPr>
              <a:t>土浦駅周辺エリア</a:t>
            </a:r>
            <a:endParaRPr lang="ja-JP" altLang="en-US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5" name="AutoShape 2" descr="https://k9p0aa.bay.livefilestore.com/y1pC2AMNOv3QHuQS0WsUGHQPyZC6Iz2wBGym0ANwPnmYqjZ6c_OumTYwjmm2h4bE_LdReZC3Aq3uz7leJxmweS1k1glTXMEVx_B/20110127%E5%9C%9F%E6%B5%A6%E9%A7%85%E5%91%A8%E8%BE%BA%E4%BA%A4%E9%80%9A%E6%B7%B7%E9%9B%91%E5%BA%A6_%E8%A6%8F%E5%88%B6%E5%89%8D.png?psid=1"/>
          <p:cNvSpPr>
            <a:spLocks noChangeAspect="1" noChangeArrowheads="1"/>
          </p:cNvSpPr>
          <p:nvPr/>
        </p:nvSpPr>
        <p:spPr bwMode="auto">
          <a:xfrm>
            <a:off x="63500" y="-136525"/>
            <a:ext cx="5572125" cy="78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4" descr="https://k9p0aa.bay.livefilestore.com/y1pC2AMNOv3QHuQS0WsUGHQPyZC6Iz2wBGym0ANwPnmYqjZ6c_OumTYwjmm2h4bE_LdReZC3Aq3uz7leJxmweS1k1glTXMEVx_B/20110127%E5%9C%9F%E6%B5%A6%E9%A7%85%E5%91%A8%E8%BE%BA%E4%BA%A4%E9%80%9A%E6%B7%B7%E9%9B%91%E5%BA%A6_%E8%A6%8F%E5%88%B6%E5%89%8D.png?psid=1"/>
          <p:cNvSpPr>
            <a:spLocks noChangeAspect="1" noChangeArrowheads="1"/>
          </p:cNvSpPr>
          <p:nvPr/>
        </p:nvSpPr>
        <p:spPr bwMode="auto">
          <a:xfrm>
            <a:off x="215900" y="15875"/>
            <a:ext cx="5572125" cy="78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6" descr="https://k9p0aa.bay.livefilestore.com/y1pC2AMNOv3QHuQS0WsUGHQPyZC6Iz2wBGym0ANwPnmYqjZ6c_OumTYwjmm2h4bE_LdReZC3Aq3uz7leJxmweS1k1glTXMEVx_B/20110127%E5%9C%9F%E6%B5%A6%E9%A7%85%E5%91%A8%E8%BE%BA%E4%BA%A4%E9%80%9A%E6%B7%B7%E9%9B%91%E5%BA%A6_%E8%A6%8F%E5%88%B6%E5%89%8D.png?psid=1"/>
          <p:cNvSpPr>
            <a:spLocks noChangeAspect="1" noChangeArrowheads="1"/>
          </p:cNvSpPr>
          <p:nvPr/>
        </p:nvSpPr>
        <p:spPr bwMode="auto">
          <a:xfrm>
            <a:off x="368300" y="168275"/>
            <a:ext cx="5572125" cy="787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63495"/>
            <a:ext cx="3542279" cy="501346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8" y="1357664"/>
            <a:ext cx="3542280" cy="5013469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6643091" y="4561731"/>
            <a:ext cx="276112" cy="379437"/>
          </a:xfrm>
          <a:prstGeom prst="ellipse">
            <a:avLst/>
          </a:prstGeom>
          <a:solidFill>
            <a:srgbClr val="FF0000">
              <a:alpha val="6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4211960" y="3460104"/>
            <a:ext cx="792088" cy="988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 rot="1380650">
            <a:off x="5497064" y="2824919"/>
            <a:ext cx="1134987" cy="1595883"/>
          </a:xfrm>
          <a:prstGeom prst="ellipse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 rot="1802317">
            <a:off x="6394752" y="4881892"/>
            <a:ext cx="349021" cy="815297"/>
          </a:xfrm>
          <a:prstGeom prst="ellipse">
            <a:avLst/>
          </a:prstGeom>
          <a:noFill/>
          <a:ln w="793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 rot="6996495">
            <a:off x="5861411" y="4037400"/>
            <a:ext cx="615155" cy="1156667"/>
          </a:xfrm>
          <a:prstGeom prst="ellipse">
            <a:avLst/>
          </a:prstGeom>
          <a:noFill/>
          <a:ln w="793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4656994" y="2223712"/>
            <a:ext cx="1440160" cy="468052"/>
          </a:xfrm>
          <a:prstGeom prst="wedgeRoundRectCallout">
            <a:avLst>
              <a:gd name="adj1" fmla="val 36015"/>
              <a:gd name="adj2" fmla="val 76129"/>
              <a:gd name="adj3" fmla="val 16667"/>
            </a:avLst>
          </a:prstGeom>
          <a:solidFill>
            <a:srgbClr val="FFC000">
              <a:alpha val="8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若干の上昇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4650217" y="5640331"/>
            <a:ext cx="1584449" cy="402117"/>
          </a:xfrm>
          <a:prstGeom prst="wedgeRoundRectCallout">
            <a:avLst>
              <a:gd name="adj1" fmla="val 44875"/>
              <a:gd name="adj2" fmla="val -78344"/>
              <a:gd name="adj3" fmla="val 16667"/>
            </a:avLst>
          </a:prstGeom>
          <a:solidFill>
            <a:srgbClr val="00B0F0">
              <a:alpha val="87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若干の減少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3762973" y="4849286"/>
            <a:ext cx="2080121" cy="633657"/>
          </a:xfrm>
          <a:prstGeom prst="wedgeRoundRectCallout">
            <a:avLst>
              <a:gd name="adj1" fmla="val 44875"/>
              <a:gd name="adj2" fmla="val -78344"/>
              <a:gd name="adj3" fmla="val 16667"/>
            </a:avLst>
          </a:prstGeom>
          <a:solidFill>
            <a:srgbClr val="FF0000">
              <a:alpha val="87000"/>
            </a:srgbClr>
          </a:solidFill>
          <a:ln>
            <a:solidFill>
              <a:srgbClr val="FF0000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bg1"/>
                </a:solidFill>
              </a:rPr>
              <a:t>変わらない！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468689" y="2564904"/>
            <a:ext cx="6278630" cy="613605"/>
          </a:xfrm>
          <a:prstGeom prst="roundRect">
            <a:avLst/>
          </a:prstGeom>
          <a:solidFill>
            <a:srgbClr val="FF0000">
              <a:alpha val="7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容量</a:t>
            </a:r>
            <a:r>
              <a:rPr kumimoji="1" lang="ja-JP" altLang="en-US" sz="2400" dirty="0" smtClean="0"/>
              <a:t>の大きな道路が利用されていなかった！</a:t>
            </a:r>
            <a:endParaRPr kumimoji="1" lang="ja-JP" altLang="en-US" sz="2400" dirty="0"/>
          </a:p>
        </p:txBody>
      </p:sp>
      <p:sp>
        <p:nvSpPr>
          <p:cNvPr id="21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ja-JP" altLang="en-US" dirty="0" smtClean="0"/>
              <a:t>②</a:t>
            </a:r>
            <a:r>
              <a:rPr lang="ja-JP" altLang="en-US" dirty="0" smtClean="0">
                <a:latin typeface="Century" pitchFamily="18" charset="0"/>
              </a:rPr>
              <a:t>国道</a:t>
            </a:r>
            <a:r>
              <a:rPr lang="en-US" altLang="ja-JP" dirty="0">
                <a:latin typeface="Century" pitchFamily="18" charset="0"/>
              </a:rPr>
              <a:t>125</a:t>
            </a:r>
            <a:r>
              <a:rPr lang="ja-JP" altLang="en-US" dirty="0" smtClean="0">
                <a:latin typeface="Century" pitchFamily="18" charset="0"/>
              </a:rPr>
              <a:t>号</a:t>
            </a:r>
            <a:r>
              <a:rPr lang="ja-JP" altLang="en-US" dirty="0" smtClean="0"/>
              <a:t>線進入規制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 smtClean="0">
                <a:solidFill>
                  <a:srgbClr val="00B0F0"/>
                </a:solidFill>
              </a:rPr>
              <a:t>土浦駅周辺エリア</a:t>
            </a:r>
            <a:endParaRPr lang="ja-JP" altLang="en-US" sz="18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80" y="1252162"/>
            <a:ext cx="8477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9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6" grpId="0" animBg="1"/>
      <p:bldP spid="14" grpId="0" animBg="1"/>
      <p:bldP spid="14" grpId="1" animBg="1"/>
      <p:bldP spid="18" grpId="0" animBg="1"/>
      <p:bldP spid="18" grpId="1" animBg="1"/>
      <p:bldP spid="18" grpId="2" animBg="1"/>
      <p:bldP spid="19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139375" y="1618150"/>
            <a:ext cx="2304256" cy="936104"/>
          </a:xfrm>
          <a:prstGeom prst="roundRect">
            <a:avLst/>
          </a:prstGeom>
          <a:solidFill>
            <a:srgbClr val="FBFE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住居</a:t>
            </a:r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や教育施設が多く立地</a:t>
            </a:r>
            <a:endParaRPr kumimoji="1" lang="ja-JP" altLang="en-US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185258" y="3349339"/>
            <a:ext cx="2304256" cy="936104"/>
          </a:xfrm>
          <a:prstGeom prst="roundRect">
            <a:avLst/>
          </a:prstGeom>
          <a:solidFill>
            <a:srgbClr val="FBFE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子育て世代の</a:t>
            </a:r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居住需要が高い</a:t>
            </a:r>
            <a:endParaRPr kumimoji="1" lang="ja-JP" altLang="en-US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2080" y="3349339"/>
            <a:ext cx="2304256" cy="936104"/>
          </a:xfrm>
          <a:prstGeom prst="roundRect">
            <a:avLst/>
          </a:prstGeom>
          <a:solidFill>
            <a:srgbClr val="FBFE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今後高齢者の</a:t>
            </a:r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居住需要も増加</a:t>
            </a:r>
            <a:endParaRPr kumimoji="1" lang="ja-JP" altLang="en-US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447187" y="2276872"/>
            <a:ext cx="5688632" cy="172819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i="1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幅広い年齢層のニーズに対応した住環境が必要</a:t>
            </a:r>
            <a:endParaRPr kumimoji="1" lang="ja-JP" altLang="en-US" sz="2800" i="1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2635319" y="4456443"/>
            <a:ext cx="3312368" cy="792088"/>
          </a:xfrm>
          <a:prstGeom prst="down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3728" y="5366303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i="1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世代別住み分け計画</a:t>
            </a:r>
            <a:endParaRPr kumimoji="1" lang="ja-JP" altLang="en-US" sz="3600" i="1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ja-JP" altLang="en-US" dirty="0" smtClean="0"/>
              <a:t>③－１世代別住み分け計画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荒川沖</a:t>
            </a:r>
            <a:r>
              <a:rPr lang="ja-JP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駅周辺エリア</a:t>
            </a:r>
            <a:endParaRPr lang="ja-JP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8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kamura70\Desktop\マスタープラン策定実習\写真・画像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73" y="2338821"/>
            <a:ext cx="4365979" cy="386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 bwMode="auto">
          <a:xfrm>
            <a:off x="457200" y="123121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各地区の住宅開発に対する税優遇制度を設け、それぞれのニーズに合わせた開発を促進させる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pic>
        <p:nvPicPr>
          <p:cNvPr id="11" name="Picture 6" descr="C:\Users\nakamura70\Desktop\マスタープラン策定実習\写真・画像\荒川沖地区\IMGP22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87" y="2737188"/>
            <a:ext cx="1828061" cy="12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nakamura70\Desktop\マスタープラン策定実習\写真・画像\荒川沖地区\IMGP2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60238"/>
            <a:ext cx="1828062" cy="12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nakamura70\Desktop\マスタープラン策定実習\写真・画像\荒川沖地区\IMGP22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86" y="4036723"/>
            <a:ext cx="1828062" cy="1218708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角丸四角形吹き出し 16"/>
          <p:cNvSpPr/>
          <p:nvPr/>
        </p:nvSpPr>
        <p:spPr>
          <a:xfrm>
            <a:off x="6444208" y="3641388"/>
            <a:ext cx="2382798" cy="936104"/>
          </a:xfrm>
          <a:prstGeom prst="wedgeRoundRectCallout">
            <a:avLst>
              <a:gd name="adj1" fmla="val -105632"/>
              <a:gd name="adj2" fmla="val 33183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集合住宅</a:t>
            </a:r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駅前マンション</a:t>
            </a:r>
            <a:endParaRPr kumimoji="1" lang="ja-JP" altLang="en-US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5940152" y="5066850"/>
            <a:ext cx="2382798" cy="936104"/>
          </a:xfrm>
          <a:prstGeom prst="wedgeRoundRectCallout">
            <a:avLst>
              <a:gd name="adj1" fmla="val -85397"/>
              <a:gd name="adj2" fmla="val -54382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商業・利便施設</a:t>
            </a:r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（医療村センターなど）</a:t>
            </a:r>
            <a:endParaRPr kumimoji="1" lang="ja-JP" altLang="en-US" sz="1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727714" y="2314526"/>
            <a:ext cx="2968183" cy="1215483"/>
          </a:xfrm>
          <a:custGeom>
            <a:avLst/>
            <a:gdLst>
              <a:gd name="connsiteX0" fmla="*/ 0 w 2448272"/>
              <a:gd name="connsiteY0" fmla="*/ 108014 h 648072"/>
              <a:gd name="connsiteX1" fmla="*/ 108014 w 2448272"/>
              <a:gd name="connsiteY1" fmla="*/ 0 h 648072"/>
              <a:gd name="connsiteX2" fmla="*/ 1428159 w 2448272"/>
              <a:gd name="connsiteY2" fmla="*/ 0 h 648072"/>
              <a:gd name="connsiteX3" fmla="*/ 1428159 w 2448272"/>
              <a:gd name="connsiteY3" fmla="*/ 0 h 648072"/>
              <a:gd name="connsiteX4" fmla="*/ 2040227 w 2448272"/>
              <a:gd name="connsiteY4" fmla="*/ 0 h 648072"/>
              <a:gd name="connsiteX5" fmla="*/ 2340258 w 2448272"/>
              <a:gd name="connsiteY5" fmla="*/ 0 h 648072"/>
              <a:gd name="connsiteX6" fmla="*/ 2448272 w 2448272"/>
              <a:gd name="connsiteY6" fmla="*/ 108014 h 648072"/>
              <a:gd name="connsiteX7" fmla="*/ 2448272 w 2448272"/>
              <a:gd name="connsiteY7" fmla="*/ 378042 h 648072"/>
              <a:gd name="connsiteX8" fmla="*/ 2448272 w 2448272"/>
              <a:gd name="connsiteY8" fmla="*/ 378042 h 648072"/>
              <a:gd name="connsiteX9" fmla="*/ 2448272 w 2448272"/>
              <a:gd name="connsiteY9" fmla="*/ 540060 h 648072"/>
              <a:gd name="connsiteX10" fmla="*/ 2448272 w 2448272"/>
              <a:gd name="connsiteY10" fmla="*/ 540058 h 648072"/>
              <a:gd name="connsiteX11" fmla="*/ 2340258 w 2448272"/>
              <a:gd name="connsiteY11" fmla="*/ 648072 h 648072"/>
              <a:gd name="connsiteX12" fmla="*/ 2040227 w 2448272"/>
              <a:gd name="connsiteY12" fmla="*/ 648072 h 648072"/>
              <a:gd name="connsiteX13" fmla="*/ 2457820 w 2448272"/>
              <a:gd name="connsiteY13" fmla="*/ 814140 h 648072"/>
              <a:gd name="connsiteX14" fmla="*/ 1428159 w 2448272"/>
              <a:gd name="connsiteY14" fmla="*/ 648072 h 648072"/>
              <a:gd name="connsiteX15" fmla="*/ 108014 w 2448272"/>
              <a:gd name="connsiteY15" fmla="*/ 648072 h 648072"/>
              <a:gd name="connsiteX16" fmla="*/ 0 w 2448272"/>
              <a:gd name="connsiteY16" fmla="*/ 540058 h 648072"/>
              <a:gd name="connsiteX17" fmla="*/ 0 w 2448272"/>
              <a:gd name="connsiteY17" fmla="*/ 540060 h 648072"/>
              <a:gd name="connsiteX18" fmla="*/ 0 w 2448272"/>
              <a:gd name="connsiteY18" fmla="*/ 378042 h 648072"/>
              <a:gd name="connsiteX19" fmla="*/ 0 w 2448272"/>
              <a:gd name="connsiteY19" fmla="*/ 378042 h 648072"/>
              <a:gd name="connsiteX20" fmla="*/ 0 w 2448272"/>
              <a:gd name="connsiteY20" fmla="*/ 108014 h 648072"/>
              <a:gd name="connsiteX0" fmla="*/ 0 w 2457820"/>
              <a:gd name="connsiteY0" fmla="*/ 108014 h 814140"/>
              <a:gd name="connsiteX1" fmla="*/ 108014 w 2457820"/>
              <a:gd name="connsiteY1" fmla="*/ 0 h 814140"/>
              <a:gd name="connsiteX2" fmla="*/ 1428159 w 2457820"/>
              <a:gd name="connsiteY2" fmla="*/ 0 h 814140"/>
              <a:gd name="connsiteX3" fmla="*/ 1428159 w 2457820"/>
              <a:gd name="connsiteY3" fmla="*/ 0 h 814140"/>
              <a:gd name="connsiteX4" fmla="*/ 2040227 w 2457820"/>
              <a:gd name="connsiteY4" fmla="*/ 0 h 814140"/>
              <a:gd name="connsiteX5" fmla="*/ 2340258 w 2457820"/>
              <a:gd name="connsiteY5" fmla="*/ 0 h 814140"/>
              <a:gd name="connsiteX6" fmla="*/ 2448272 w 2457820"/>
              <a:gd name="connsiteY6" fmla="*/ 108014 h 814140"/>
              <a:gd name="connsiteX7" fmla="*/ 2448272 w 2457820"/>
              <a:gd name="connsiteY7" fmla="*/ 378042 h 814140"/>
              <a:gd name="connsiteX8" fmla="*/ 2448272 w 2457820"/>
              <a:gd name="connsiteY8" fmla="*/ 378042 h 814140"/>
              <a:gd name="connsiteX9" fmla="*/ 2448272 w 2457820"/>
              <a:gd name="connsiteY9" fmla="*/ 540060 h 814140"/>
              <a:gd name="connsiteX10" fmla="*/ 2448272 w 2457820"/>
              <a:gd name="connsiteY10" fmla="*/ 540058 h 814140"/>
              <a:gd name="connsiteX11" fmla="*/ 2340258 w 2457820"/>
              <a:gd name="connsiteY11" fmla="*/ 648072 h 814140"/>
              <a:gd name="connsiteX12" fmla="*/ 2040227 w 2457820"/>
              <a:gd name="connsiteY12" fmla="*/ 648072 h 814140"/>
              <a:gd name="connsiteX13" fmla="*/ 2457820 w 2457820"/>
              <a:gd name="connsiteY13" fmla="*/ 814140 h 814140"/>
              <a:gd name="connsiteX14" fmla="*/ 1428159 w 2457820"/>
              <a:gd name="connsiteY14" fmla="*/ 648072 h 814140"/>
              <a:gd name="connsiteX15" fmla="*/ 388705 w 2457820"/>
              <a:gd name="connsiteY15" fmla="*/ 641325 h 814140"/>
              <a:gd name="connsiteX16" fmla="*/ 108014 w 2457820"/>
              <a:gd name="connsiteY16" fmla="*/ 648072 h 814140"/>
              <a:gd name="connsiteX17" fmla="*/ 0 w 2457820"/>
              <a:gd name="connsiteY17" fmla="*/ 540058 h 814140"/>
              <a:gd name="connsiteX18" fmla="*/ 0 w 2457820"/>
              <a:gd name="connsiteY18" fmla="*/ 540060 h 814140"/>
              <a:gd name="connsiteX19" fmla="*/ 0 w 2457820"/>
              <a:gd name="connsiteY19" fmla="*/ 378042 h 814140"/>
              <a:gd name="connsiteX20" fmla="*/ 0 w 2457820"/>
              <a:gd name="connsiteY20" fmla="*/ 378042 h 814140"/>
              <a:gd name="connsiteX21" fmla="*/ 0 w 2457820"/>
              <a:gd name="connsiteY21" fmla="*/ 108014 h 814140"/>
              <a:gd name="connsiteX0" fmla="*/ 0 w 2457820"/>
              <a:gd name="connsiteY0" fmla="*/ 108014 h 814140"/>
              <a:gd name="connsiteX1" fmla="*/ 108014 w 2457820"/>
              <a:gd name="connsiteY1" fmla="*/ 0 h 814140"/>
              <a:gd name="connsiteX2" fmla="*/ 1428159 w 2457820"/>
              <a:gd name="connsiteY2" fmla="*/ 0 h 814140"/>
              <a:gd name="connsiteX3" fmla="*/ 1428159 w 2457820"/>
              <a:gd name="connsiteY3" fmla="*/ 0 h 814140"/>
              <a:gd name="connsiteX4" fmla="*/ 2040227 w 2457820"/>
              <a:gd name="connsiteY4" fmla="*/ 0 h 814140"/>
              <a:gd name="connsiteX5" fmla="*/ 2340258 w 2457820"/>
              <a:gd name="connsiteY5" fmla="*/ 0 h 814140"/>
              <a:gd name="connsiteX6" fmla="*/ 2448272 w 2457820"/>
              <a:gd name="connsiteY6" fmla="*/ 108014 h 814140"/>
              <a:gd name="connsiteX7" fmla="*/ 2448272 w 2457820"/>
              <a:gd name="connsiteY7" fmla="*/ 378042 h 814140"/>
              <a:gd name="connsiteX8" fmla="*/ 2448272 w 2457820"/>
              <a:gd name="connsiteY8" fmla="*/ 378042 h 814140"/>
              <a:gd name="connsiteX9" fmla="*/ 2448272 w 2457820"/>
              <a:gd name="connsiteY9" fmla="*/ 540060 h 814140"/>
              <a:gd name="connsiteX10" fmla="*/ 2448272 w 2457820"/>
              <a:gd name="connsiteY10" fmla="*/ 540058 h 814140"/>
              <a:gd name="connsiteX11" fmla="*/ 2340258 w 2457820"/>
              <a:gd name="connsiteY11" fmla="*/ 648072 h 814140"/>
              <a:gd name="connsiteX12" fmla="*/ 2040227 w 2457820"/>
              <a:gd name="connsiteY12" fmla="*/ 648072 h 814140"/>
              <a:gd name="connsiteX13" fmla="*/ 2457820 w 2457820"/>
              <a:gd name="connsiteY13" fmla="*/ 814140 h 814140"/>
              <a:gd name="connsiteX14" fmla="*/ 1428159 w 2457820"/>
              <a:gd name="connsiteY14" fmla="*/ 648072 h 814140"/>
              <a:gd name="connsiteX15" fmla="*/ 548193 w 2457820"/>
              <a:gd name="connsiteY15" fmla="*/ 641325 h 814140"/>
              <a:gd name="connsiteX16" fmla="*/ 388705 w 2457820"/>
              <a:gd name="connsiteY16" fmla="*/ 641325 h 814140"/>
              <a:gd name="connsiteX17" fmla="*/ 108014 w 2457820"/>
              <a:gd name="connsiteY17" fmla="*/ 648072 h 814140"/>
              <a:gd name="connsiteX18" fmla="*/ 0 w 2457820"/>
              <a:gd name="connsiteY18" fmla="*/ 540058 h 814140"/>
              <a:gd name="connsiteX19" fmla="*/ 0 w 2457820"/>
              <a:gd name="connsiteY19" fmla="*/ 540060 h 814140"/>
              <a:gd name="connsiteX20" fmla="*/ 0 w 2457820"/>
              <a:gd name="connsiteY20" fmla="*/ 378042 h 814140"/>
              <a:gd name="connsiteX21" fmla="*/ 0 w 2457820"/>
              <a:gd name="connsiteY21" fmla="*/ 378042 h 814140"/>
              <a:gd name="connsiteX22" fmla="*/ 0 w 2457820"/>
              <a:gd name="connsiteY22" fmla="*/ 108014 h 814140"/>
              <a:gd name="connsiteX0" fmla="*/ 0 w 2457820"/>
              <a:gd name="connsiteY0" fmla="*/ 108014 h 814140"/>
              <a:gd name="connsiteX1" fmla="*/ 108014 w 2457820"/>
              <a:gd name="connsiteY1" fmla="*/ 0 h 814140"/>
              <a:gd name="connsiteX2" fmla="*/ 1428159 w 2457820"/>
              <a:gd name="connsiteY2" fmla="*/ 0 h 814140"/>
              <a:gd name="connsiteX3" fmla="*/ 1428159 w 2457820"/>
              <a:gd name="connsiteY3" fmla="*/ 0 h 814140"/>
              <a:gd name="connsiteX4" fmla="*/ 2040227 w 2457820"/>
              <a:gd name="connsiteY4" fmla="*/ 0 h 814140"/>
              <a:gd name="connsiteX5" fmla="*/ 2340258 w 2457820"/>
              <a:gd name="connsiteY5" fmla="*/ 0 h 814140"/>
              <a:gd name="connsiteX6" fmla="*/ 2448272 w 2457820"/>
              <a:gd name="connsiteY6" fmla="*/ 108014 h 814140"/>
              <a:gd name="connsiteX7" fmla="*/ 2448272 w 2457820"/>
              <a:gd name="connsiteY7" fmla="*/ 378042 h 814140"/>
              <a:gd name="connsiteX8" fmla="*/ 2448272 w 2457820"/>
              <a:gd name="connsiteY8" fmla="*/ 378042 h 814140"/>
              <a:gd name="connsiteX9" fmla="*/ 2448272 w 2457820"/>
              <a:gd name="connsiteY9" fmla="*/ 540060 h 814140"/>
              <a:gd name="connsiteX10" fmla="*/ 2448272 w 2457820"/>
              <a:gd name="connsiteY10" fmla="*/ 540058 h 814140"/>
              <a:gd name="connsiteX11" fmla="*/ 2340258 w 2457820"/>
              <a:gd name="connsiteY11" fmla="*/ 648072 h 814140"/>
              <a:gd name="connsiteX12" fmla="*/ 2040227 w 2457820"/>
              <a:gd name="connsiteY12" fmla="*/ 648072 h 814140"/>
              <a:gd name="connsiteX13" fmla="*/ 2457820 w 2457820"/>
              <a:gd name="connsiteY13" fmla="*/ 814140 h 814140"/>
              <a:gd name="connsiteX14" fmla="*/ 1428159 w 2457820"/>
              <a:gd name="connsiteY14" fmla="*/ 648072 h 814140"/>
              <a:gd name="connsiteX15" fmla="*/ 707681 w 2457820"/>
              <a:gd name="connsiteY15" fmla="*/ 641325 h 814140"/>
              <a:gd name="connsiteX16" fmla="*/ 548193 w 2457820"/>
              <a:gd name="connsiteY16" fmla="*/ 641325 h 814140"/>
              <a:gd name="connsiteX17" fmla="*/ 388705 w 2457820"/>
              <a:gd name="connsiteY17" fmla="*/ 641325 h 814140"/>
              <a:gd name="connsiteX18" fmla="*/ 108014 w 2457820"/>
              <a:gd name="connsiteY18" fmla="*/ 648072 h 814140"/>
              <a:gd name="connsiteX19" fmla="*/ 0 w 2457820"/>
              <a:gd name="connsiteY19" fmla="*/ 540058 h 814140"/>
              <a:gd name="connsiteX20" fmla="*/ 0 w 2457820"/>
              <a:gd name="connsiteY20" fmla="*/ 540060 h 814140"/>
              <a:gd name="connsiteX21" fmla="*/ 0 w 2457820"/>
              <a:gd name="connsiteY21" fmla="*/ 378042 h 814140"/>
              <a:gd name="connsiteX22" fmla="*/ 0 w 2457820"/>
              <a:gd name="connsiteY22" fmla="*/ 378042 h 814140"/>
              <a:gd name="connsiteX23" fmla="*/ 0 w 2457820"/>
              <a:gd name="connsiteY23" fmla="*/ 108014 h 814140"/>
              <a:gd name="connsiteX0" fmla="*/ 0 w 2457820"/>
              <a:gd name="connsiteY0" fmla="*/ 108014 h 1215483"/>
              <a:gd name="connsiteX1" fmla="*/ 108014 w 2457820"/>
              <a:gd name="connsiteY1" fmla="*/ 0 h 1215483"/>
              <a:gd name="connsiteX2" fmla="*/ 1428159 w 2457820"/>
              <a:gd name="connsiteY2" fmla="*/ 0 h 1215483"/>
              <a:gd name="connsiteX3" fmla="*/ 1428159 w 2457820"/>
              <a:gd name="connsiteY3" fmla="*/ 0 h 1215483"/>
              <a:gd name="connsiteX4" fmla="*/ 2040227 w 2457820"/>
              <a:gd name="connsiteY4" fmla="*/ 0 h 1215483"/>
              <a:gd name="connsiteX5" fmla="*/ 2340258 w 2457820"/>
              <a:gd name="connsiteY5" fmla="*/ 0 h 1215483"/>
              <a:gd name="connsiteX6" fmla="*/ 2448272 w 2457820"/>
              <a:gd name="connsiteY6" fmla="*/ 108014 h 1215483"/>
              <a:gd name="connsiteX7" fmla="*/ 2448272 w 2457820"/>
              <a:gd name="connsiteY7" fmla="*/ 378042 h 1215483"/>
              <a:gd name="connsiteX8" fmla="*/ 2448272 w 2457820"/>
              <a:gd name="connsiteY8" fmla="*/ 378042 h 1215483"/>
              <a:gd name="connsiteX9" fmla="*/ 2448272 w 2457820"/>
              <a:gd name="connsiteY9" fmla="*/ 540060 h 1215483"/>
              <a:gd name="connsiteX10" fmla="*/ 2448272 w 2457820"/>
              <a:gd name="connsiteY10" fmla="*/ 540058 h 1215483"/>
              <a:gd name="connsiteX11" fmla="*/ 2340258 w 2457820"/>
              <a:gd name="connsiteY11" fmla="*/ 648072 h 1215483"/>
              <a:gd name="connsiteX12" fmla="*/ 2040227 w 2457820"/>
              <a:gd name="connsiteY12" fmla="*/ 648072 h 1215483"/>
              <a:gd name="connsiteX13" fmla="*/ 2457820 w 2457820"/>
              <a:gd name="connsiteY13" fmla="*/ 814140 h 1215483"/>
              <a:gd name="connsiteX14" fmla="*/ 1428159 w 2457820"/>
              <a:gd name="connsiteY14" fmla="*/ 648072 h 1215483"/>
              <a:gd name="connsiteX15" fmla="*/ 707681 w 2457820"/>
              <a:gd name="connsiteY15" fmla="*/ 641325 h 1215483"/>
              <a:gd name="connsiteX16" fmla="*/ 590723 w 2457820"/>
              <a:gd name="connsiteY16" fmla="*/ 1215483 h 1215483"/>
              <a:gd name="connsiteX17" fmla="*/ 388705 w 2457820"/>
              <a:gd name="connsiteY17" fmla="*/ 641325 h 1215483"/>
              <a:gd name="connsiteX18" fmla="*/ 108014 w 2457820"/>
              <a:gd name="connsiteY18" fmla="*/ 648072 h 1215483"/>
              <a:gd name="connsiteX19" fmla="*/ 0 w 2457820"/>
              <a:gd name="connsiteY19" fmla="*/ 540058 h 1215483"/>
              <a:gd name="connsiteX20" fmla="*/ 0 w 2457820"/>
              <a:gd name="connsiteY20" fmla="*/ 540060 h 1215483"/>
              <a:gd name="connsiteX21" fmla="*/ 0 w 2457820"/>
              <a:gd name="connsiteY21" fmla="*/ 378042 h 1215483"/>
              <a:gd name="connsiteX22" fmla="*/ 0 w 2457820"/>
              <a:gd name="connsiteY22" fmla="*/ 378042 h 1215483"/>
              <a:gd name="connsiteX23" fmla="*/ 0 w 2457820"/>
              <a:gd name="connsiteY23" fmla="*/ 108014 h 1215483"/>
              <a:gd name="connsiteX0" fmla="*/ 0 w 2968183"/>
              <a:gd name="connsiteY0" fmla="*/ 108014 h 1215483"/>
              <a:gd name="connsiteX1" fmla="*/ 108014 w 2968183"/>
              <a:gd name="connsiteY1" fmla="*/ 0 h 1215483"/>
              <a:gd name="connsiteX2" fmla="*/ 1428159 w 2968183"/>
              <a:gd name="connsiteY2" fmla="*/ 0 h 1215483"/>
              <a:gd name="connsiteX3" fmla="*/ 1428159 w 2968183"/>
              <a:gd name="connsiteY3" fmla="*/ 0 h 1215483"/>
              <a:gd name="connsiteX4" fmla="*/ 2040227 w 2968183"/>
              <a:gd name="connsiteY4" fmla="*/ 0 h 1215483"/>
              <a:gd name="connsiteX5" fmla="*/ 2340258 w 2968183"/>
              <a:gd name="connsiteY5" fmla="*/ 0 h 1215483"/>
              <a:gd name="connsiteX6" fmla="*/ 2448272 w 2968183"/>
              <a:gd name="connsiteY6" fmla="*/ 108014 h 1215483"/>
              <a:gd name="connsiteX7" fmla="*/ 2448272 w 2968183"/>
              <a:gd name="connsiteY7" fmla="*/ 378042 h 1215483"/>
              <a:gd name="connsiteX8" fmla="*/ 2448272 w 2968183"/>
              <a:gd name="connsiteY8" fmla="*/ 378042 h 1215483"/>
              <a:gd name="connsiteX9" fmla="*/ 2448272 w 2968183"/>
              <a:gd name="connsiteY9" fmla="*/ 540060 h 1215483"/>
              <a:gd name="connsiteX10" fmla="*/ 2448272 w 2968183"/>
              <a:gd name="connsiteY10" fmla="*/ 540058 h 1215483"/>
              <a:gd name="connsiteX11" fmla="*/ 2340258 w 2968183"/>
              <a:gd name="connsiteY11" fmla="*/ 648072 h 1215483"/>
              <a:gd name="connsiteX12" fmla="*/ 2040227 w 2968183"/>
              <a:gd name="connsiteY12" fmla="*/ 648072 h 1215483"/>
              <a:gd name="connsiteX13" fmla="*/ 2968183 w 2968183"/>
              <a:gd name="connsiteY13" fmla="*/ 973628 h 1215483"/>
              <a:gd name="connsiteX14" fmla="*/ 1428159 w 2968183"/>
              <a:gd name="connsiteY14" fmla="*/ 648072 h 1215483"/>
              <a:gd name="connsiteX15" fmla="*/ 707681 w 2968183"/>
              <a:gd name="connsiteY15" fmla="*/ 641325 h 1215483"/>
              <a:gd name="connsiteX16" fmla="*/ 590723 w 2968183"/>
              <a:gd name="connsiteY16" fmla="*/ 1215483 h 1215483"/>
              <a:gd name="connsiteX17" fmla="*/ 388705 w 2968183"/>
              <a:gd name="connsiteY17" fmla="*/ 641325 h 1215483"/>
              <a:gd name="connsiteX18" fmla="*/ 108014 w 2968183"/>
              <a:gd name="connsiteY18" fmla="*/ 648072 h 1215483"/>
              <a:gd name="connsiteX19" fmla="*/ 0 w 2968183"/>
              <a:gd name="connsiteY19" fmla="*/ 540058 h 1215483"/>
              <a:gd name="connsiteX20" fmla="*/ 0 w 2968183"/>
              <a:gd name="connsiteY20" fmla="*/ 540060 h 1215483"/>
              <a:gd name="connsiteX21" fmla="*/ 0 w 2968183"/>
              <a:gd name="connsiteY21" fmla="*/ 378042 h 1215483"/>
              <a:gd name="connsiteX22" fmla="*/ 0 w 2968183"/>
              <a:gd name="connsiteY22" fmla="*/ 378042 h 1215483"/>
              <a:gd name="connsiteX23" fmla="*/ 0 w 2968183"/>
              <a:gd name="connsiteY23" fmla="*/ 108014 h 121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68183" h="1215483">
                <a:moveTo>
                  <a:pt x="0" y="108014"/>
                </a:moveTo>
                <a:cubicBezTo>
                  <a:pt x="0" y="48360"/>
                  <a:pt x="48360" y="0"/>
                  <a:pt x="108014" y="0"/>
                </a:cubicBezTo>
                <a:lnTo>
                  <a:pt x="1428159" y="0"/>
                </a:lnTo>
                <a:lnTo>
                  <a:pt x="1428159" y="0"/>
                </a:lnTo>
                <a:lnTo>
                  <a:pt x="2040227" y="0"/>
                </a:lnTo>
                <a:lnTo>
                  <a:pt x="2340258" y="0"/>
                </a:lnTo>
                <a:cubicBezTo>
                  <a:pt x="2399912" y="0"/>
                  <a:pt x="2448272" y="48360"/>
                  <a:pt x="2448272" y="108014"/>
                </a:cubicBezTo>
                <a:lnTo>
                  <a:pt x="2448272" y="378042"/>
                </a:lnTo>
                <a:lnTo>
                  <a:pt x="2448272" y="378042"/>
                </a:lnTo>
                <a:lnTo>
                  <a:pt x="2448272" y="540060"/>
                </a:lnTo>
                <a:lnTo>
                  <a:pt x="2448272" y="540058"/>
                </a:lnTo>
                <a:cubicBezTo>
                  <a:pt x="2448272" y="599712"/>
                  <a:pt x="2399912" y="648072"/>
                  <a:pt x="2340258" y="648072"/>
                </a:cubicBezTo>
                <a:lnTo>
                  <a:pt x="2040227" y="648072"/>
                </a:lnTo>
                <a:lnTo>
                  <a:pt x="2968183" y="973628"/>
                </a:lnTo>
                <a:lnTo>
                  <a:pt x="1428159" y="648072"/>
                </a:lnTo>
                <a:lnTo>
                  <a:pt x="707681" y="641325"/>
                </a:lnTo>
                <a:lnTo>
                  <a:pt x="590723" y="1215483"/>
                </a:lnTo>
                <a:lnTo>
                  <a:pt x="388705" y="641325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540060"/>
                </a:lnTo>
                <a:lnTo>
                  <a:pt x="0" y="378042"/>
                </a:lnTo>
                <a:lnTo>
                  <a:pt x="0" y="378042"/>
                </a:lnTo>
                <a:lnTo>
                  <a:pt x="0" y="108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3315" y="5877272"/>
            <a:ext cx="1659461" cy="439162"/>
          </a:xfrm>
          <a:prstGeom prst="rect">
            <a:avLst/>
          </a:prstGeom>
        </p:spPr>
        <p:txBody>
          <a:bodyPr vert="horz" wrap="square" rtlCol="0">
            <a:normAutofit lnSpcReduction="10000"/>
          </a:bodyPr>
          <a:lstStyle/>
          <a:p>
            <a:r>
              <a:rPr kumimoji="1" lang="ja-JP" altLang="en-US" sz="1200" dirty="0" smtClean="0"/>
              <a:t>写真：荒川沖乙戸地区</a:t>
            </a:r>
            <a:endParaRPr kumimoji="1" lang="en-US" altLang="ja-JP" sz="1200" dirty="0" smtClean="0"/>
          </a:p>
          <a:p>
            <a:r>
              <a:rPr lang="ja-JP" altLang="en-US" sz="1200" dirty="0"/>
              <a:t>　</a:t>
            </a:r>
            <a:r>
              <a:rPr lang="ja-JP" altLang="en-US" sz="1200" dirty="0" smtClean="0"/>
              <a:t>　　　荒川沖駅西口</a:t>
            </a:r>
            <a:endParaRPr kumimoji="1" lang="ja-JP" altLang="en-US" sz="1200" dirty="0" smtClean="0"/>
          </a:p>
        </p:txBody>
      </p:sp>
      <p:sp>
        <p:nvSpPr>
          <p:cNvPr id="6" name="円/楕円 5"/>
          <p:cNvSpPr/>
          <p:nvPr/>
        </p:nvSpPr>
        <p:spPr>
          <a:xfrm>
            <a:off x="3297929" y="4241210"/>
            <a:ext cx="1584176" cy="809733"/>
          </a:xfrm>
          <a:prstGeom prst="ellipse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駅周辺</a:t>
            </a:r>
            <a:endParaRPr kumimoji="1" lang="en-US" altLang="ja-JP" dirty="0" smtClean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地区</a:t>
            </a:r>
            <a:endParaRPr kumimoji="1" lang="ja-JP" altLang="en-US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963229" y="2941675"/>
            <a:ext cx="1584176" cy="809733"/>
          </a:xfrm>
          <a:prstGeom prst="ellipse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三中地区</a:t>
            </a:r>
            <a:endParaRPr kumimoji="1" lang="ja-JP" altLang="en-US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1309567" y="3864725"/>
            <a:ext cx="1584176" cy="809733"/>
          </a:xfrm>
          <a:prstGeom prst="ellipse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乙戸</a:t>
            </a:r>
            <a:r>
              <a:rPr lang="ja-JP" altLang="en-US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地区</a:t>
            </a:r>
            <a:endParaRPr kumimoji="1" lang="ja-JP" altLang="en-US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4474" y="2484392"/>
            <a:ext cx="1404300" cy="324036"/>
          </a:xfrm>
          <a:prstGeom prst="rect">
            <a:avLst/>
          </a:prstGeom>
        </p:spPr>
        <p:txBody>
          <a:bodyPr vert="horz" wrap="square" rtlCol="0">
            <a:normAutofit fontScale="55000" lnSpcReduction="20000"/>
          </a:bodyPr>
          <a:lstStyle/>
          <a:p>
            <a:r>
              <a:rPr kumimoji="1" lang="ja-JP" altLang="en-US" sz="3300" dirty="0" smtClean="0">
                <a:latin typeface="HGS創英角ﾎﾟｯﾌﾟ体" pitchFamily="50" charset="-128"/>
                <a:ea typeface="HGS創英角ﾎﾟｯﾌﾟ体" pitchFamily="50" charset="-128"/>
              </a:rPr>
              <a:t>戸建て住宅</a:t>
            </a:r>
          </a:p>
        </p:txBody>
      </p:sp>
      <p:sp>
        <p:nvSpPr>
          <p:cNvPr id="25" name="フローチャート : 判断 24"/>
          <p:cNvSpPr/>
          <p:nvPr/>
        </p:nvSpPr>
        <p:spPr>
          <a:xfrm>
            <a:off x="1785761" y="4241210"/>
            <a:ext cx="4608512" cy="1368152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駅前で便利な</a:t>
            </a:r>
            <a:endParaRPr kumimoji="1" lang="en-US" altLang="ja-JP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暮らしを望む高齢者をターゲット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4" name="フローチャート : 判断 23"/>
          <p:cNvSpPr/>
          <p:nvPr/>
        </p:nvSpPr>
        <p:spPr>
          <a:xfrm>
            <a:off x="491743" y="2873058"/>
            <a:ext cx="4608512" cy="1368152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広い部屋での</a:t>
            </a:r>
            <a:endParaRPr kumimoji="1" lang="en-US" altLang="ja-JP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暮らしを望む子持ちの夫婦をターゲット</a:t>
            </a:r>
            <a:endParaRPr kumimoji="1" lang="en-US" altLang="ja-JP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6" name="雲 5"/>
          <p:cNvSpPr/>
          <p:nvPr/>
        </p:nvSpPr>
        <p:spPr>
          <a:xfrm>
            <a:off x="1298634" y="2773745"/>
            <a:ext cx="6039011" cy="273135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1 w 43256"/>
              <a:gd name="connsiteY8" fmla="*/ 27382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6371" y="27382"/>
                </a:moveTo>
                <a:cubicBezTo>
                  <a:pt x="38375" y="28710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i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世帯</a:t>
            </a:r>
            <a:r>
              <a:rPr lang="ja-JP" altLang="en-US" sz="4000" i="1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ごと</a:t>
            </a:r>
            <a:r>
              <a:rPr lang="ja-JP" altLang="en-US" sz="4000" i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に住み分けて</a:t>
            </a:r>
            <a:endParaRPr lang="en-US" altLang="ja-JP" sz="4000" i="1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4000" i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異なるニーズを満たす！</a:t>
            </a:r>
            <a:endParaRPr kumimoji="1" lang="en-US" altLang="ja-JP" sz="4000" i="1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1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ja-JP" altLang="en-US" dirty="0" smtClean="0"/>
              <a:t>③－１世代別住み分け計画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27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荒川沖</a:t>
            </a:r>
            <a:r>
              <a:rPr lang="ja-JP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駅周辺エリア</a:t>
            </a:r>
            <a:endParaRPr lang="ja-JP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" grpId="0" animBg="1"/>
      <p:bldP spid="5" grpId="0"/>
      <p:bldP spid="6" grpId="0" animBg="1"/>
      <p:bldP spid="28" grpId="0" animBg="1"/>
      <p:bldP spid="29" grpId="0" animBg="1"/>
      <p:bldP spid="7" grpId="0"/>
      <p:bldP spid="25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pic>
        <p:nvPicPr>
          <p:cNvPr id="11" name="Picture 2" descr="C:\Users\nakamura70\Desktop\マスタープラン策定実習\写真・画像\10-01kawagu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4293096"/>
            <a:ext cx="2795538" cy="18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akamura70\Desktop\マスタープラン策定実習\写真・画像\iryo01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292044"/>
            <a:ext cx="2795538" cy="19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 12"/>
          <p:cNvSpPr/>
          <p:nvPr/>
        </p:nvSpPr>
        <p:spPr>
          <a:xfrm>
            <a:off x="473931" y="4900906"/>
            <a:ext cx="3384376" cy="1080120"/>
          </a:xfrm>
          <a:prstGeom prst="roundRect">
            <a:avLst/>
          </a:prstGeom>
          <a:solidFill>
            <a:srgbClr val="FCFEB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駅前の空き店舗（スペース）</a:t>
            </a:r>
            <a:endParaRPr kumimoji="1" lang="en-US" altLang="ja-JP" sz="2000" dirty="0" smtClean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に医療施設を設置</a:t>
            </a:r>
            <a:endParaRPr kumimoji="1" lang="ja-JP" altLang="en-US" sz="20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73931" y="1702770"/>
            <a:ext cx="3384376" cy="10801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点在する小規模の診療所や</a:t>
            </a:r>
            <a:endParaRPr kumimoji="1" lang="en-US" altLang="ja-JP" sz="2000" dirty="0" smtClean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個人経営</a:t>
            </a:r>
            <a:r>
              <a:rPr lang="ja-JP" altLang="en-US" sz="2000" dirty="0" smtClean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の</a:t>
            </a:r>
            <a:r>
              <a:rPr lang="ja-JP" altLang="en-US" sz="2000" dirty="0">
                <a:solidFill>
                  <a:srgbClr val="7030A0"/>
                </a:solidFill>
                <a:latin typeface="HGP創英角ﾎﾟｯﾌﾟ体" pitchFamily="50" charset="-128"/>
                <a:ea typeface="HGP創英角ﾎﾟｯﾌﾟ体" pitchFamily="50" charset="-128"/>
              </a:rPr>
              <a:t>医院</a:t>
            </a:r>
            <a:endParaRPr kumimoji="1" lang="ja-JP" altLang="en-US" sz="2000" dirty="0">
              <a:solidFill>
                <a:srgbClr val="7030A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905979" y="3356992"/>
            <a:ext cx="2520280" cy="86409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雲形吹き出し 15"/>
          <p:cNvSpPr/>
          <p:nvPr/>
        </p:nvSpPr>
        <p:spPr>
          <a:xfrm>
            <a:off x="4355976" y="1412776"/>
            <a:ext cx="4248472" cy="1008112"/>
          </a:xfrm>
          <a:prstGeom prst="cloudCallout">
            <a:avLst>
              <a:gd name="adj1" fmla="val -58215"/>
              <a:gd name="adj2" fmla="val 5104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B050"/>
                </a:solidFill>
                <a:latin typeface="HGP創英角ﾎﾟｯﾌﾟ体" pitchFamily="50" charset="-128"/>
                <a:ea typeface="HGP創英角ﾎﾟｯﾌﾟ体" pitchFamily="50" charset="-128"/>
              </a:rPr>
              <a:t>駅から微妙に遠い・・・</a:t>
            </a:r>
            <a:endParaRPr kumimoji="1" lang="ja-JP" altLang="en-US" dirty="0">
              <a:solidFill>
                <a:srgbClr val="00B05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7" name="雲形吹き出し 16"/>
          <p:cNvSpPr/>
          <p:nvPr/>
        </p:nvSpPr>
        <p:spPr>
          <a:xfrm>
            <a:off x="4716016" y="4509120"/>
            <a:ext cx="3672408" cy="1008112"/>
          </a:xfrm>
          <a:prstGeom prst="cloudCallout">
            <a:avLst>
              <a:gd name="adj1" fmla="val -66864"/>
              <a:gd name="adj2" fmla="val 5295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駅のすぐそばに</a:t>
            </a:r>
            <a:endParaRPr kumimoji="1" lang="en-US" altLang="ja-JP" dirty="0" smtClean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rgbClr val="0070C0"/>
                </a:solidFill>
                <a:latin typeface="HGP創英角ﾎﾟｯﾌﾟ体" pitchFamily="50" charset="-128"/>
                <a:ea typeface="HGP創英角ﾎﾟｯﾌﾟ体" pitchFamily="50" charset="-128"/>
              </a:rPr>
              <a:t>あって便利！</a:t>
            </a:r>
            <a:endParaRPr kumimoji="1" lang="ja-JP" altLang="en-US" dirty="0">
              <a:solidFill>
                <a:srgbClr val="0070C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0" name="テキスト ボックス 17"/>
          <p:cNvSpPr txBox="1"/>
          <p:nvPr/>
        </p:nvSpPr>
        <p:spPr>
          <a:xfrm>
            <a:off x="3707904" y="2996952"/>
            <a:ext cx="2016224" cy="243233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r>
              <a:rPr kumimoji="1" lang="ja-JP" altLang="en-US" sz="1200" dirty="0" smtClean="0"/>
              <a:t>写真：北九州市くさみ医療村</a:t>
            </a:r>
          </a:p>
        </p:txBody>
      </p:sp>
      <p:sp>
        <p:nvSpPr>
          <p:cNvPr id="21" name="テキスト ボックス 18"/>
          <p:cNvSpPr txBox="1"/>
          <p:nvPr/>
        </p:nvSpPr>
        <p:spPr>
          <a:xfrm>
            <a:off x="3858307" y="5877272"/>
            <a:ext cx="2153853" cy="279516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r>
              <a:rPr kumimoji="1" lang="ja-JP" altLang="en-US" sz="1200" dirty="0" smtClean="0"/>
              <a:t>写真：川口市立医療センター</a:t>
            </a:r>
          </a:p>
        </p:txBody>
      </p:sp>
      <p:sp>
        <p:nvSpPr>
          <p:cNvPr id="18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ja-JP" altLang="en-US" dirty="0" smtClean="0"/>
              <a:t>③－２</a:t>
            </a:r>
            <a:r>
              <a:rPr lang="ja-JP" altLang="en-US" dirty="0"/>
              <a:t>＜</a:t>
            </a:r>
            <a:r>
              <a:rPr lang="ja-JP" altLang="en-US" dirty="0" smtClean="0"/>
              <a:t>補完計画＞駅前医療モール計画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荒川沖</a:t>
            </a:r>
            <a:r>
              <a:rPr lang="ja-JP" altLang="en-US" sz="1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駅周辺エリア</a:t>
            </a:r>
            <a:endParaRPr lang="ja-JP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7499350" cy="1143000"/>
          </a:xfrm>
        </p:spPr>
        <p:txBody>
          <a:bodyPr/>
          <a:lstStyle/>
          <a:p>
            <a:r>
              <a:rPr lang="ja-JP" altLang="en-US" sz="4000" dirty="0" smtClean="0"/>
              <a:t>発表内容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02644" y="1988840"/>
            <a:ext cx="4864100" cy="522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 smtClean="0"/>
              <a:t>将来</a:t>
            </a:r>
            <a:r>
              <a:rPr lang="ja-JP" altLang="en-US" sz="2800" dirty="0"/>
              <a:t>都市像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99956" y="4525335"/>
            <a:ext cx="4864100" cy="522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 smtClean="0"/>
              <a:t>今後の調査方針</a:t>
            </a:r>
            <a:endParaRPr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12963" y="2832028"/>
            <a:ext cx="4864100" cy="5239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 smtClean="0"/>
              <a:t>地区別基本構想</a:t>
            </a:r>
            <a:endParaRPr lang="ja-JP" altLang="en-US" sz="2800" dirty="0"/>
          </a:p>
        </p:txBody>
      </p:sp>
      <p:sp>
        <p:nvSpPr>
          <p:cNvPr id="13" name="下矢印 12"/>
          <p:cNvSpPr/>
          <p:nvPr/>
        </p:nvSpPr>
        <p:spPr>
          <a:xfrm>
            <a:off x="4363244" y="2568398"/>
            <a:ext cx="358775" cy="212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4" name="下矢印 13"/>
          <p:cNvSpPr/>
          <p:nvPr/>
        </p:nvSpPr>
        <p:spPr>
          <a:xfrm>
            <a:off x="4364832" y="3420187"/>
            <a:ext cx="360362" cy="212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4353719" y="4277080"/>
            <a:ext cx="360363" cy="211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41997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CC1373-76C2-475C-8C44-AE1FCB654B5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2963" y="3676678"/>
            <a:ext cx="4864100" cy="522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/>
              <a:t>重点整備計画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コンテンツ プレースホルダー 2"/>
          <p:cNvSpPr txBox="1">
            <a:spLocks/>
          </p:cNvSpPr>
          <p:nvPr/>
        </p:nvSpPr>
        <p:spPr bwMode="auto">
          <a:xfrm>
            <a:off x="616715" y="1371600"/>
            <a:ext cx="82296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638" lvl="1" indent="0" fontAlgn="auto">
              <a:spcAft>
                <a:spcPts val="0"/>
              </a:spcAft>
              <a:buNone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税制措置・基盤整備</a:t>
            </a: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農業化を目指す農業者・農業への参入を希望する会社等への情報提供</a:t>
            </a:r>
            <a:endParaRPr lang="en-US" altLang="ja-JP" dirty="0" smtClean="0"/>
          </a:p>
        </p:txBody>
      </p:sp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④</a:t>
            </a:r>
            <a:r>
              <a:rPr lang="ja-JP" altLang="en-US" dirty="0" smtClean="0"/>
              <a:t>農業の法人化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90872" y="1219200"/>
            <a:ext cx="8229600" cy="49371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1" y="2805543"/>
            <a:ext cx="1303843" cy="10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0" y="1576670"/>
            <a:ext cx="1303843" cy="10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1" y="4024942"/>
            <a:ext cx="1303843" cy="10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68" y="2564947"/>
            <a:ext cx="1448850" cy="139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93" y="3967590"/>
            <a:ext cx="811580" cy="1001951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4" name="直線コネクタ 3"/>
          <p:cNvCxnSpPr>
            <a:endCxn id="4100" idx="1"/>
          </p:cNvCxnSpPr>
          <p:nvPr/>
        </p:nvCxnSpPr>
        <p:spPr>
          <a:xfrm>
            <a:off x="2267744" y="2090058"/>
            <a:ext cx="1620324" cy="11737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4100" idx="1"/>
          </p:cNvCxnSpPr>
          <p:nvPr/>
        </p:nvCxnSpPr>
        <p:spPr>
          <a:xfrm flipH="1">
            <a:off x="2267744" y="3263805"/>
            <a:ext cx="16203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4100" idx="1"/>
          </p:cNvCxnSpPr>
          <p:nvPr/>
        </p:nvCxnSpPr>
        <p:spPr>
          <a:xfrm flipH="1">
            <a:off x="2267744" y="3263805"/>
            <a:ext cx="1620324" cy="110129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5777655" y="2060849"/>
            <a:ext cx="2826792" cy="936103"/>
          </a:xfrm>
          <a:prstGeom prst="roundRect">
            <a:avLst/>
          </a:prstGeom>
          <a:solidFill>
            <a:srgbClr val="FF9396"/>
          </a:solidFill>
          <a:ln>
            <a:solidFill>
              <a:srgbClr val="FF9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幅広い人材・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/>
              <a:t>後継者の確保</a:t>
            </a:r>
            <a:endParaRPr kumimoji="1" lang="ja-JP" altLang="en-US" sz="2400" dirty="0"/>
          </a:p>
        </p:txBody>
      </p:sp>
      <p:sp>
        <p:nvSpPr>
          <p:cNvPr id="24" name="角丸四角形 23"/>
          <p:cNvSpPr/>
          <p:nvPr/>
        </p:nvSpPr>
        <p:spPr>
          <a:xfrm>
            <a:off x="5777654" y="3573016"/>
            <a:ext cx="2826793" cy="936103"/>
          </a:xfrm>
          <a:prstGeom prst="roundRect">
            <a:avLst/>
          </a:prstGeom>
          <a:solidFill>
            <a:srgbClr val="FF9396"/>
          </a:solidFill>
          <a:ln>
            <a:solidFill>
              <a:srgbClr val="FF9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耕作</a:t>
            </a:r>
            <a:r>
              <a:rPr lang="ja-JP" altLang="en-US" sz="2400" dirty="0" smtClean="0"/>
              <a:t>放棄地の解消</a:t>
            </a:r>
            <a:endParaRPr lang="en-US" altLang="ja-JP" sz="24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0658" y="1360325"/>
            <a:ext cx="936104" cy="432048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r>
              <a:rPr kumimoji="1" lang="ja-JP" altLang="en-US" sz="2400" dirty="0" smtClean="0"/>
              <a:t>個人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63463" y="2090058"/>
            <a:ext cx="936104" cy="432048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r>
              <a:rPr lang="ja-JP" altLang="en-US" sz="2400" dirty="0"/>
              <a:t>法人</a:t>
            </a:r>
            <a:endParaRPr kumimoji="1" lang="ja-JP" altLang="en-US" sz="2400" dirty="0" smtClean="0"/>
          </a:p>
        </p:txBody>
      </p:sp>
      <p:sp>
        <p:nvSpPr>
          <p:cNvPr id="20" name="角丸四角形 19"/>
          <p:cNvSpPr/>
          <p:nvPr/>
        </p:nvSpPr>
        <p:spPr>
          <a:xfrm>
            <a:off x="-1620688" y="5645477"/>
            <a:ext cx="1314186" cy="905666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経営を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/>
              <a:t>委託</a:t>
            </a:r>
            <a:endParaRPr kumimoji="1" lang="ja-JP" altLang="en-US" sz="2400" dirty="0"/>
          </a:p>
        </p:txBody>
      </p:sp>
      <p:sp>
        <p:nvSpPr>
          <p:cNvPr id="26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 smtClean="0">
                <a:solidFill>
                  <a:srgbClr val="CBBCF6"/>
                </a:solidFill>
              </a:rPr>
              <a:t>霞ヶ浦・新治エリア</a:t>
            </a:r>
            <a:endParaRPr lang="ja-JP" altLang="en-US" sz="1800" dirty="0">
              <a:solidFill>
                <a:srgbClr val="CBBC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⑤</a:t>
            </a:r>
            <a:r>
              <a:rPr lang="ja-JP" altLang="en-US" dirty="0" smtClean="0"/>
              <a:t>６次産業化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90872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生産・加工・販売を一貫して行う産業</a:t>
            </a: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/>
              <a:t>法人化</a:t>
            </a:r>
            <a:r>
              <a:rPr lang="ja-JP" altLang="en-US" dirty="0" smtClean="0"/>
              <a:t>に伴い小規模なものを拡大していく</a:t>
            </a:r>
            <a:endParaRPr lang="en-US" altLang="ja-JP" dirty="0" smtClean="0"/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pic>
        <p:nvPicPr>
          <p:cNvPr id="2053" name="Picture 5" descr="長ネギ・長ねぎ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23" y="3281213"/>
            <a:ext cx="13906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7" y="2656822"/>
            <a:ext cx="152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79" y="2415203"/>
            <a:ext cx="771270" cy="77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252" y="2432928"/>
            <a:ext cx="1738967" cy="173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85" y="2312516"/>
            <a:ext cx="1937393" cy="193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右矢印 1"/>
          <p:cNvSpPr/>
          <p:nvPr/>
        </p:nvSpPr>
        <p:spPr>
          <a:xfrm>
            <a:off x="2981164" y="3186473"/>
            <a:ext cx="576064" cy="4228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740170" y="3186918"/>
            <a:ext cx="576064" cy="4228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6726" y="4345771"/>
            <a:ext cx="1152128" cy="648072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r>
              <a:rPr kumimoji="1" lang="ja-JP" altLang="en-US" sz="2800" dirty="0" smtClean="0"/>
              <a:t>生産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76576" y="4348228"/>
            <a:ext cx="1152128" cy="648072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r>
              <a:rPr lang="ja-JP" altLang="en-US" sz="2800" dirty="0"/>
              <a:t>加工</a:t>
            </a:r>
            <a:endParaRPr kumimoji="1" lang="ja-JP" altLang="en-US" sz="28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49084" y="4345771"/>
            <a:ext cx="1685757" cy="648072"/>
          </a:xfrm>
          <a:prstGeom prst="rect">
            <a:avLst/>
          </a:prstGeom>
        </p:spPr>
        <p:txBody>
          <a:bodyPr vert="horz" wrap="square" rtlCol="0">
            <a:normAutofit fontScale="92500"/>
          </a:bodyPr>
          <a:lstStyle/>
          <a:p>
            <a:r>
              <a:rPr lang="ja-JP" altLang="en-US" sz="2800" dirty="0" smtClean="0"/>
              <a:t>流通・販売</a:t>
            </a:r>
            <a:endParaRPr kumimoji="1" lang="ja-JP" altLang="en-US" sz="2800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3547114" y="5099146"/>
            <a:ext cx="2411051" cy="864096"/>
          </a:xfrm>
          <a:prstGeom prst="roundRect">
            <a:avLst/>
          </a:prstGeom>
          <a:solidFill>
            <a:srgbClr val="FF9396"/>
          </a:solidFill>
          <a:ln>
            <a:solidFill>
              <a:srgbClr val="FF9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付加</a:t>
            </a:r>
            <a:r>
              <a:rPr lang="ja-JP" altLang="en-US" sz="2400" dirty="0" smtClean="0"/>
              <a:t>価値を生む</a:t>
            </a:r>
            <a:endParaRPr kumimoji="1" lang="ja-JP" altLang="en-US" sz="2400" dirty="0"/>
          </a:p>
        </p:txBody>
      </p:sp>
      <p:sp>
        <p:nvSpPr>
          <p:cNvPr id="22" name="角丸四角形 21"/>
          <p:cNvSpPr/>
          <p:nvPr/>
        </p:nvSpPr>
        <p:spPr>
          <a:xfrm>
            <a:off x="6250265" y="5099146"/>
            <a:ext cx="2682715" cy="864096"/>
          </a:xfrm>
          <a:prstGeom prst="roundRect">
            <a:avLst/>
          </a:prstGeom>
          <a:solidFill>
            <a:srgbClr val="FF9396"/>
          </a:solidFill>
          <a:ln>
            <a:solidFill>
              <a:srgbClr val="FF9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土浦</a:t>
            </a:r>
            <a:r>
              <a:rPr lang="ja-JP" altLang="en-US" sz="2400" dirty="0" smtClean="0"/>
              <a:t>北</a:t>
            </a:r>
            <a:r>
              <a:rPr lang="en-US" altLang="ja-JP" sz="2400" dirty="0" smtClean="0"/>
              <a:t>IC</a:t>
            </a:r>
            <a:r>
              <a:rPr lang="ja-JP" altLang="en-US" sz="2400" dirty="0" smtClean="0"/>
              <a:t>に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/>
              <a:t>近い立地を活かす</a:t>
            </a:r>
            <a:endParaRPr kumimoji="1" lang="ja-JP" altLang="en-US" sz="2400" dirty="0"/>
          </a:p>
        </p:txBody>
      </p:sp>
      <p:sp>
        <p:nvSpPr>
          <p:cNvPr id="23" name="角丸四角形 22"/>
          <p:cNvSpPr/>
          <p:nvPr/>
        </p:nvSpPr>
        <p:spPr>
          <a:xfrm>
            <a:off x="235664" y="5099146"/>
            <a:ext cx="3033532" cy="864096"/>
          </a:xfrm>
          <a:prstGeom prst="roundRect">
            <a:avLst/>
          </a:prstGeom>
          <a:solidFill>
            <a:srgbClr val="FF9396"/>
          </a:solidFill>
          <a:ln>
            <a:solidFill>
              <a:srgbClr val="FF9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素材</a:t>
            </a:r>
            <a:r>
              <a:rPr lang="ja-JP" altLang="en-US" sz="2400" dirty="0" smtClean="0"/>
              <a:t>の良さを活かす</a:t>
            </a:r>
            <a:endParaRPr kumimoji="1" lang="ja-JP" altLang="en-US" sz="2400" dirty="0"/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 smtClean="0">
                <a:solidFill>
                  <a:srgbClr val="CBBCF6"/>
                </a:solidFill>
              </a:rPr>
              <a:t>霞ヶ浦・新治エリア</a:t>
            </a:r>
            <a:endParaRPr lang="ja-JP" altLang="en-US" sz="1800" dirty="0">
              <a:solidFill>
                <a:srgbClr val="CBBC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⑤</a:t>
            </a:r>
            <a:r>
              <a:rPr lang="ja-JP" altLang="en-US" dirty="0" smtClean="0"/>
              <a:t>６次産業化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90872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土浦市</a:t>
            </a:r>
            <a:r>
              <a:rPr lang="ja-JP" altLang="en-US" dirty="0"/>
              <a:t>で</a:t>
            </a:r>
            <a:r>
              <a:rPr lang="ja-JP" altLang="en-US" dirty="0" smtClean="0"/>
              <a:t>は「麦・そば・大豆」の拡大を推進</a:t>
            </a: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/>
              <a:t>大規模農業</a:t>
            </a:r>
            <a:r>
              <a:rPr lang="ja-JP" altLang="en-US" dirty="0" smtClean="0"/>
              <a:t>に適している</a:t>
            </a: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/>
              <a:t>新治</a:t>
            </a:r>
            <a:r>
              <a:rPr lang="ja-JP" altLang="en-US" dirty="0" smtClean="0"/>
              <a:t>でそばの実の栽培増加</a:t>
            </a: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  <a:p>
            <a:pPr marL="274638" lvl="1" indent="0" fontAlgn="auto">
              <a:spcAft>
                <a:spcPts val="0"/>
              </a:spcAft>
              <a:buNone/>
              <a:defRPr/>
            </a:pPr>
            <a:endParaRPr lang="en-US" altLang="ja-JP" dirty="0"/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pic>
        <p:nvPicPr>
          <p:cNvPr id="1028" name="Picture 4" descr="C:\Users\yabuki80\Desktop\キャプチャ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45" y="2632742"/>
            <a:ext cx="1771203" cy="11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2808312" cy="25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74" y="3789040"/>
            <a:ext cx="1686958" cy="100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6148089" y="5229200"/>
            <a:ext cx="2643386" cy="943182"/>
          </a:xfrm>
          <a:prstGeom prst="roundRect">
            <a:avLst/>
          </a:prstGeom>
          <a:solidFill>
            <a:srgbClr val="FF9396"/>
          </a:solidFill>
          <a:ln>
            <a:solidFill>
              <a:srgbClr val="FF9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ブランドとしての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確立を目指す</a:t>
            </a:r>
            <a:endParaRPr kumimoji="1" lang="ja-JP" altLang="en-US" sz="2400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 smtClean="0">
                <a:solidFill>
                  <a:srgbClr val="CBBCF6"/>
                </a:solidFill>
              </a:rPr>
              <a:t>霞ヶ浦・新治エリア</a:t>
            </a:r>
            <a:endParaRPr lang="ja-JP" altLang="en-US" sz="1800" dirty="0">
              <a:solidFill>
                <a:srgbClr val="CBBCF6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95536" y="5229200"/>
            <a:ext cx="2643386" cy="943182"/>
          </a:xfrm>
          <a:prstGeom prst="roundRect">
            <a:avLst/>
          </a:prstGeom>
          <a:solidFill>
            <a:srgbClr val="FF9396"/>
          </a:solidFill>
          <a:ln>
            <a:solidFill>
              <a:srgbClr val="FF9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質を重視</a:t>
            </a:r>
            <a:endParaRPr kumimoji="1" lang="ja-JP" altLang="en-US" sz="2400" dirty="0"/>
          </a:p>
        </p:txBody>
      </p:sp>
      <p:sp>
        <p:nvSpPr>
          <p:cNvPr id="18" name="角丸四角形 17"/>
          <p:cNvSpPr/>
          <p:nvPr/>
        </p:nvSpPr>
        <p:spPr>
          <a:xfrm>
            <a:off x="3244117" y="5220093"/>
            <a:ext cx="2643386" cy="943182"/>
          </a:xfrm>
          <a:prstGeom prst="roundRect">
            <a:avLst/>
          </a:prstGeom>
          <a:solidFill>
            <a:srgbClr val="FF9396"/>
          </a:solidFill>
          <a:ln>
            <a:solidFill>
              <a:srgbClr val="FF9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他の農作物との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差別化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40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今後の調査方針</a:t>
            </a:r>
            <a:endParaRPr lang="ja-JP" altLang="en-US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90872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各重点整備計画のより具体的な提案及び実現性の調査</a:t>
            </a: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/>
              <a:t>周辺地域とのつながりを</a:t>
            </a:r>
            <a:r>
              <a:rPr lang="ja-JP" altLang="en-US" dirty="0" smtClean="0"/>
              <a:t>考えた施策の模索</a:t>
            </a: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CUE</a:t>
            </a:r>
            <a:r>
              <a:rPr lang="ja-JP" altLang="en-US" dirty="0" smtClean="0"/>
              <a:t>を用いた施策の効果について</a:t>
            </a:r>
            <a:r>
              <a:rPr lang="ja-JP" altLang="en-US" smtClean="0"/>
              <a:t>の定量分析</a:t>
            </a:r>
            <a:endParaRPr lang="en-US" altLang="ja-JP" dirty="0" smtClean="0"/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7904" y="6397255"/>
            <a:ext cx="51619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今後の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241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sz="1600" dirty="0" smtClean="0"/>
              <a:t>土浦市</a:t>
            </a:r>
            <a:r>
              <a:rPr kumimoji="1" lang="en-US" altLang="ja-JP" sz="1600" dirty="0" smtClean="0"/>
              <a:t>HP</a:t>
            </a:r>
            <a:r>
              <a:rPr kumimoji="1" lang="ja-JP" altLang="en-US" sz="1600" dirty="0" smtClean="0"/>
              <a:t>　　</a:t>
            </a:r>
            <a:r>
              <a:rPr lang="en-US" altLang="ja-JP" sz="1600" dirty="0">
                <a:hlinkClick r:id="rId2"/>
              </a:rPr>
              <a:t>http://www.city.tsuchiura.lg.jp</a:t>
            </a:r>
            <a:r>
              <a:rPr lang="en-US" altLang="ja-JP" sz="1600" dirty="0" smtClean="0">
                <a:hlinkClick r:id="rId2"/>
              </a:rPr>
              <a:t>/</a:t>
            </a:r>
            <a:endParaRPr lang="en-US" altLang="ja-JP" sz="1600" dirty="0"/>
          </a:p>
          <a:p>
            <a:r>
              <a:rPr kumimoji="1" lang="ja-JP" altLang="en-US" sz="1600" dirty="0" smtClean="0"/>
              <a:t>霞ヶ浦医療センター</a:t>
            </a:r>
            <a:r>
              <a:rPr kumimoji="1" lang="en-US" altLang="ja-JP" sz="1600" dirty="0" smtClean="0"/>
              <a:t>HP</a:t>
            </a:r>
            <a:r>
              <a:rPr kumimoji="1" lang="ja-JP" altLang="en-US" sz="1600" dirty="0" smtClean="0"/>
              <a:t>　</a:t>
            </a:r>
            <a:r>
              <a:rPr lang="en-US" altLang="ja-JP" sz="1600" dirty="0" smtClean="0">
                <a:hlinkClick r:id="rId3"/>
              </a:rPr>
              <a:t>http</a:t>
            </a:r>
            <a:r>
              <a:rPr lang="en-US" altLang="ja-JP" sz="1600" dirty="0">
                <a:hlinkClick r:id="rId3"/>
              </a:rPr>
              <a:t>://www.hosp.go.jp/~kasumi</a:t>
            </a:r>
            <a:r>
              <a:rPr lang="en-US" altLang="ja-JP" sz="1600" dirty="0" smtClean="0">
                <a:hlinkClick r:id="rId3"/>
              </a:rPr>
              <a:t>/</a:t>
            </a:r>
            <a:endParaRPr lang="en-US" altLang="ja-JP" sz="1600" dirty="0" smtClean="0"/>
          </a:p>
          <a:p>
            <a:r>
              <a:rPr lang="ja-JP" altLang="en-US" sz="1600" dirty="0" smtClean="0"/>
              <a:t>土浦協同病院</a:t>
            </a:r>
            <a:r>
              <a:rPr lang="en-US" altLang="ja-JP" sz="1600" dirty="0" smtClean="0"/>
              <a:t>HP</a:t>
            </a:r>
            <a:r>
              <a:rPr lang="ja-JP" altLang="en-US" sz="1600" dirty="0" smtClean="0"/>
              <a:t>　</a:t>
            </a:r>
            <a:r>
              <a:rPr lang="en-US" altLang="ja-JP" sz="1600" dirty="0" smtClean="0">
                <a:hlinkClick r:id="rId4"/>
              </a:rPr>
              <a:t>http</a:t>
            </a:r>
            <a:r>
              <a:rPr lang="en-US" altLang="ja-JP" sz="1600" dirty="0">
                <a:hlinkClick r:id="rId4"/>
              </a:rPr>
              <a:t>://www.tkgh.jp</a:t>
            </a:r>
            <a:r>
              <a:rPr lang="en-US" altLang="ja-JP" sz="1600" dirty="0" smtClean="0">
                <a:hlinkClick r:id="rId4"/>
              </a:rPr>
              <a:t>/</a:t>
            </a:r>
            <a:endParaRPr lang="en-US" altLang="ja-JP" sz="1600" dirty="0" smtClean="0"/>
          </a:p>
          <a:p>
            <a:r>
              <a:rPr kumimoji="1" lang="ja-JP" altLang="en-US" sz="1600" dirty="0"/>
              <a:t>茨城</a:t>
            </a:r>
            <a:r>
              <a:rPr kumimoji="1" lang="ja-JP" altLang="en-US" sz="1600" dirty="0" smtClean="0"/>
              <a:t>新聞</a:t>
            </a:r>
            <a:r>
              <a:rPr kumimoji="1" lang="en-US" altLang="ja-JP" sz="1600" dirty="0" smtClean="0"/>
              <a:t>HP</a:t>
            </a:r>
            <a:r>
              <a:rPr kumimoji="1" lang="ja-JP" altLang="en-US" sz="1600" dirty="0" smtClean="0"/>
              <a:t>　</a:t>
            </a:r>
            <a:r>
              <a:rPr lang="en-US" altLang="ja-JP" sz="1600" dirty="0">
                <a:hlinkClick r:id="rId5"/>
              </a:rPr>
              <a:t>http://</a:t>
            </a:r>
            <a:r>
              <a:rPr lang="en-US" altLang="ja-JP" sz="1600" dirty="0" smtClean="0">
                <a:hlinkClick r:id="rId5"/>
              </a:rPr>
              <a:t>www.ibaraki-np.co.jp/news/index.php</a:t>
            </a:r>
            <a:endParaRPr lang="en-US" altLang="ja-JP" sz="1600" dirty="0" smtClean="0"/>
          </a:p>
          <a:p>
            <a:r>
              <a:rPr kumimoji="1" lang="ja-JP" altLang="en-US" sz="1600" dirty="0"/>
              <a:t>農林</a:t>
            </a:r>
            <a:r>
              <a:rPr kumimoji="1" lang="ja-JP" altLang="en-US" sz="1600" dirty="0" smtClean="0"/>
              <a:t>水産省</a:t>
            </a:r>
            <a:r>
              <a:rPr kumimoji="1" lang="en-US" altLang="ja-JP" sz="1600" dirty="0" smtClean="0"/>
              <a:t>HP</a:t>
            </a:r>
            <a:r>
              <a:rPr kumimoji="1" lang="ja-JP" altLang="en-US" sz="1600" dirty="0" smtClean="0"/>
              <a:t>　</a:t>
            </a:r>
            <a:r>
              <a:rPr lang="en-US" altLang="ja-JP" sz="1600" dirty="0">
                <a:hlinkClick r:id="rId6"/>
              </a:rPr>
              <a:t>http://www.maff.go.jp</a:t>
            </a:r>
            <a:r>
              <a:rPr lang="en-US" altLang="ja-JP" sz="1600" dirty="0" smtClean="0">
                <a:hlinkClick r:id="rId6"/>
              </a:rPr>
              <a:t>/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水戸医療センター</a:t>
            </a:r>
            <a:r>
              <a:rPr kumimoji="1" lang="en-US" altLang="ja-JP" sz="1600" dirty="0" smtClean="0"/>
              <a:t>HP</a:t>
            </a:r>
            <a:r>
              <a:rPr kumimoji="1" lang="ja-JP" altLang="en-US" sz="1600" dirty="0" smtClean="0"/>
              <a:t>　</a:t>
            </a:r>
            <a:r>
              <a:rPr lang="en-US" altLang="ja-JP" sz="1600" dirty="0">
                <a:hlinkClick r:id="rId7"/>
              </a:rPr>
              <a:t>http://www.hosp.go.jp/~mito-mc</a:t>
            </a:r>
            <a:r>
              <a:rPr lang="en-US" altLang="ja-JP" sz="1600" dirty="0" smtClean="0">
                <a:hlinkClick r:id="rId7"/>
              </a:rPr>
              <a:t>/</a:t>
            </a:r>
            <a:endParaRPr lang="en-US" altLang="ja-JP" sz="1600" dirty="0" smtClean="0"/>
          </a:p>
          <a:p>
            <a:r>
              <a:rPr lang="ja-JP" altLang="en-US" sz="1600" dirty="0"/>
              <a:t>社団法人日本農業法人協会　</a:t>
            </a:r>
            <a:r>
              <a:rPr lang="en-US" altLang="ja-JP" sz="1600" dirty="0"/>
              <a:t>http://hojin.or.jp/</a:t>
            </a:r>
          </a:p>
          <a:p>
            <a:r>
              <a:rPr lang="ja-JP" altLang="en-US" sz="1600" dirty="0"/>
              <a:t>土浦石岡地方広域市町村圏観光ガイド　</a:t>
            </a:r>
            <a:r>
              <a:rPr lang="en-US" altLang="ja-JP" sz="1600" dirty="0"/>
              <a:t>http://www.kouikikankou-ibaraki.jp/omiyage.html</a:t>
            </a:r>
          </a:p>
          <a:p>
            <a:r>
              <a:rPr lang="ja-JP" altLang="en-US" sz="1600" dirty="0"/>
              <a:t>直売所ドットコム　</a:t>
            </a:r>
            <a:r>
              <a:rPr lang="en-US" altLang="ja-JP" sz="1600" dirty="0"/>
              <a:t>http://www.tyokubaisyo.com/index1.html</a:t>
            </a:r>
          </a:p>
          <a:p>
            <a:r>
              <a:rPr lang="ja-JP" altLang="en-US" sz="1600" dirty="0"/>
              <a:t>医療モールでの開業　</a:t>
            </a:r>
            <a:r>
              <a:rPr lang="en-US" altLang="ja-JP" sz="1600" dirty="0">
                <a:hlinkClick r:id="rId8"/>
              </a:rPr>
              <a:t>http://</a:t>
            </a:r>
            <a:r>
              <a:rPr lang="en-US" altLang="ja-JP" sz="1600" dirty="0" smtClean="0">
                <a:hlinkClick r:id="rId8"/>
              </a:rPr>
              <a:t>www.eisteddfod-ny.com/1004/8.php</a:t>
            </a:r>
            <a:endParaRPr lang="en-US" altLang="ja-JP" sz="1600" dirty="0" smtClean="0"/>
          </a:p>
          <a:p>
            <a:r>
              <a:rPr lang="ja-JP" altLang="en-US" sz="1600" dirty="0"/>
              <a:t>ユーカリが丘｜山万の街づくり公式</a:t>
            </a:r>
            <a:r>
              <a:rPr lang="en-US" altLang="ja-JP" sz="1600" dirty="0"/>
              <a:t>HP</a:t>
            </a:r>
            <a:r>
              <a:rPr lang="ja-JP" altLang="en-US" sz="1600" dirty="0"/>
              <a:t>　</a:t>
            </a:r>
            <a:r>
              <a:rPr lang="en-US" altLang="ja-JP" sz="1600" u="sng" dirty="0">
                <a:hlinkClick r:id="rId9"/>
              </a:rPr>
              <a:t>http://www.yukarigaoka.jp</a:t>
            </a:r>
            <a:r>
              <a:rPr lang="en-US" altLang="ja-JP" sz="1600" u="sng" dirty="0" smtClean="0">
                <a:hlinkClick r:id="rId9"/>
              </a:rPr>
              <a:t>/</a:t>
            </a:r>
            <a:endParaRPr lang="en-US" altLang="ja-JP" sz="1600" dirty="0" smtClean="0"/>
          </a:p>
          <a:p>
            <a:pPr lvl="0"/>
            <a:r>
              <a:rPr lang="ja-JP" altLang="ja-JP" sz="1600" dirty="0"/>
              <a:t>農業経営の法人化と経営戦略　伊藤忠雄、八巻正</a:t>
            </a:r>
          </a:p>
          <a:p>
            <a:pPr lvl="0"/>
            <a:r>
              <a:rPr lang="ja-JP" altLang="ja-JP" sz="1600" dirty="0"/>
              <a:t>土浦市耕作放棄地解消計画</a:t>
            </a:r>
          </a:p>
          <a:p>
            <a:pPr lvl="0"/>
            <a:r>
              <a:rPr lang="ja-JP" altLang="ja-JP" sz="1600" dirty="0"/>
              <a:t>食料・農業・農村基本計画</a:t>
            </a:r>
          </a:p>
          <a:p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1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御清聴ありがとう</a:t>
            </a:r>
            <a:r>
              <a:rPr lang="ja-JP" altLang="en-US" dirty="0"/>
              <a:t>ございました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66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2" name="AutoShape 2" descr="https://k9p0aa.bay.livefilestore.com/y1paztqFFE5L7c3MCtWSWE5ICbhmIxsYioYWBVdGvCWJv0iDhW_82iyJwanLcMu3KeZaV3HqIv28Z8gG26bfwQKW8BLgPuJsRAI/20110128%E5%9C%9F%E6%B5%A6%E9%A7%85%E5%91%A8%E8%BE%BA%E4%BA%A4%E9%80%9A%E9%87%8F_%E8%A6%8F%E5%88%B6%E5%89%8D_%E6%8B%A1%E5%A4%A7.png?psid=1"/>
          <p:cNvSpPr>
            <a:spLocks noChangeAspect="1" noChangeArrowheads="1"/>
          </p:cNvSpPr>
          <p:nvPr/>
        </p:nvSpPr>
        <p:spPr bwMode="auto">
          <a:xfrm>
            <a:off x="63500" y="-136525"/>
            <a:ext cx="5324475" cy="75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https://k9p0aa.bay.livefilestore.com/y1paztqFFE5L7c3MCtWSWE5ICbhmIxsYioYWBVdGvCWJv0iDhW_82iyJwanLcMu3KeZaV3HqIv28Z8gG26bfwQKW8BLgPuJsRAI/20110128%E5%9C%9F%E6%B5%A6%E9%A7%85%E5%91%A8%E8%BE%BA%E4%BA%A4%E9%80%9A%E9%87%8F_%E8%A6%8F%E5%88%B6%E5%89%8D_%E6%8B%A1%E5%A4%A7.png?psid=1"/>
          <p:cNvSpPr>
            <a:spLocks noChangeAspect="1" noChangeArrowheads="1"/>
          </p:cNvSpPr>
          <p:nvPr/>
        </p:nvSpPr>
        <p:spPr bwMode="auto">
          <a:xfrm>
            <a:off x="215900" y="15875"/>
            <a:ext cx="5324475" cy="75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" y="15875"/>
            <a:ext cx="4550429" cy="6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08" y="41578"/>
            <a:ext cx="4520289" cy="641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5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72C69-120B-4FBB-9D29-EA0830F453DF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5" name="AutoShape 2" descr="https://k9p0aa.bay.livefilestore.com/y1p6qZA5nweTN-hhjl-y57hmtTe8Z9ojKlDOzviEBZ6t4WBskgG9r7DXQWANZfSPnx5_c74T0Y6FRnNLwQtJQtlvcT9zKPoSYjx/20110128%E5%9C%9F%E6%B5%A6%E9%A7%85%E5%91%A8%E8%BE%BA%E4%BA%A4%E9%80%9A%E9%87%8F_%E8%A6%8F%E5%88%B6%E5%89%8D.png?psid=1"/>
          <p:cNvSpPr>
            <a:spLocks noChangeAspect="1" noChangeArrowheads="1"/>
          </p:cNvSpPr>
          <p:nvPr/>
        </p:nvSpPr>
        <p:spPr bwMode="auto">
          <a:xfrm>
            <a:off x="63500" y="-136525"/>
            <a:ext cx="5324475" cy="75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372329"/>
            <a:ext cx="4400265" cy="622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87" y="403140"/>
            <a:ext cx="4378485" cy="61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63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90872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土浦市の農業は衰退の一途をたどっている</a:t>
            </a: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農業人口の減少</a:t>
            </a: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後継者不足・農業の高齢化</a:t>
            </a: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経営耕地</a:t>
            </a:r>
            <a:r>
              <a:rPr lang="ja-JP" altLang="en-US" dirty="0"/>
              <a:t>面積</a:t>
            </a:r>
            <a:r>
              <a:rPr lang="ja-JP" altLang="en-US" dirty="0" smtClean="0"/>
              <a:t>の縮小・耕作放棄地の増加傾向</a:t>
            </a:r>
            <a:endParaRPr lang="en-US" altLang="ja-JP" dirty="0"/>
          </a:p>
          <a:p>
            <a:pPr marL="274638" lvl="1" indent="0" fontAlgn="auto">
              <a:spcAft>
                <a:spcPts val="0"/>
              </a:spcAft>
              <a:buNone/>
              <a:defRPr/>
            </a:pP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直売所→農作物の価格の崩壊</a:t>
            </a:r>
            <a:endParaRPr lang="en-US" altLang="ja-JP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/>
              <a:t>価格の値下げ競争が起こり、適正価格が</a:t>
            </a:r>
            <a:r>
              <a:rPr lang="ja-JP" altLang="en-US" dirty="0" smtClean="0"/>
              <a:t>守られない</a:t>
            </a:r>
            <a:endParaRPr lang="en-US" altLang="ja-JP" dirty="0"/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07904" y="6397255"/>
            <a:ext cx="516840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　地区別基本構想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　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539552" y="-11845"/>
            <a:ext cx="366402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HG明朝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/>
                <a:cs typeface="HG明朝E"/>
              </a:defRPr>
            </a:lvl9pPr>
          </a:lstStyle>
          <a:p>
            <a:r>
              <a:rPr lang="ja-JP" altLang="en-US" sz="1800" dirty="0" smtClean="0">
                <a:solidFill>
                  <a:srgbClr val="CBBCF6"/>
                </a:solidFill>
              </a:rPr>
              <a:t>霞ヶ浦・新治エリア</a:t>
            </a:r>
            <a:endParaRPr lang="ja-JP" altLang="en-US" sz="1800" dirty="0">
              <a:solidFill>
                <a:srgbClr val="CBBC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251520" y="4941168"/>
            <a:ext cx="4752528" cy="72008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駅前を中心としたまちの形成</a:t>
            </a:r>
            <a:endParaRPr lang="en-US" altLang="ja-JP" sz="2400" dirty="0"/>
          </a:p>
        </p:txBody>
      </p:sp>
      <p:sp>
        <p:nvSpPr>
          <p:cNvPr id="12" name="乗算記号 11"/>
          <p:cNvSpPr/>
          <p:nvPr/>
        </p:nvSpPr>
        <p:spPr>
          <a:xfrm>
            <a:off x="2051720" y="4797152"/>
            <a:ext cx="1080120" cy="10801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51520" y="4941168"/>
            <a:ext cx="4752528" cy="72008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各地域の特徴を活かしたまちづくり</a:t>
            </a:r>
            <a:endParaRPr lang="en-US" altLang="ja-JP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04" y="1228303"/>
            <a:ext cx="4076700" cy="508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90872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商業の郊外化</a:t>
            </a: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各地域での産業の特色</a:t>
            </a: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地域による常住人口・居住者層の差</a:t>
            </a:r>
            <a:endParaRPr lang="en-US" altLang="ja-JP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生活環境の違い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 　　　　　　　　　　　　　</a:t>
            </a:r>
            <a:r>
              <a:rPr lang="en-US" altLang="ja-JP" dirty="0" smtClean="0"/>
              <a:t>etc…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altLang="ja-JP" dirty="0" smtClean="0"/>
          </a:p>
        </p:txBody>
      </p:sp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将来都市像　～土浦市の現状～</a:t>
            </a:r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5896" y="6381328"/>
            <a:ext cx="533992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将来都市像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地区別基本構想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3645024"/>
            <a:ext cx="4896544" cy="720080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それぞれの地域が異なる特徴を持つ</a:t>
            </a:r>
            <a:endParaRPr kumimoji="1" lang="ja-JP" altLang="en-US" sz="2400" dirty="0"/>
          </a:p>
        </p:txBody>
      </p:sp>
      <p:sp>
        <p:nvSpPr>
          <p:cNvPr id="7" name="下矢印 6"/>
          <p:cNvSpPr/>
          <p:nvPr/>
        </p:nvSpPr>
        <p:spPr>
          <a:xfrm>
            <a:off x="2411760" y="4509120"/>
            <a:ext cx="432048" cy="28803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ge80\Desktop\土浦市~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930" y="1574109"/>
            <a:ext cx="7391114" cy="459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tuge80\Desktop\エリア~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770" y="1574109"/>
            <a:ext cx="7187945" cy="463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将来都市像　～コンセプト～</a:t>
            </a:r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21478" y="6417953"/>
            <a:ext cx="530145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将来都市像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地区別基本構想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76056" y="2060848"/>
            <a:ext cx="3528392" cy="792088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各地域が生活しやすく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独自で</a:t>
            </a:r>
            <a:r>
              <a:rPr lang="ja-JP" altLang="en-US" sz="2400" dirty="0" smtClean="0"/>
              <a:t>生活をまかなえる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076056" y="5157192"/>
            <a:ext cx="3528392" cy="792088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市の産業を担い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ja-JP" altLang="en-US" sz="2400" dirty="0" smtClean="0"/>
              <a:t>市の発展を支える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788024" y="3573016"/>
            <a:ext cx="4104456" cy="79208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暮らし・産業を各地域が核となって担い市全体をつくるまち</a:t>
            </a:r>
            <a:endParaRPr kumimoji="1" lang="en-US" altLang="ja-JP" sz="2400" dirty="0" smtClean="0"/>
          </a:p>
        </p:txBody>
      </p:sp>
      <p:sp>
        <p:nvSpPr>
          <p:cNvPr id="8" name="下矢印 7"/>
          <p:cNvSpPr/>
          <p:nvPr/>
        </p:nvSpPr>
        <p:spPr>
          <a:xfrm>
            <a:off x="6552220" y="3068960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0800000">
            <a:off x="6552221" y="4581128"/>
            <a:ext cx="5760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2"/>
          <p:cNvSpPr/>
          <p:nvPr/>
        </p:nvSpPr>
        <p:spPr>
          <a:xfrm>
            <a:off x="4644008" y="3573016"/>
            <a:ext cx="4392488" cy="79208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多核型都市によるまちづくり</a:t>
            </a:r>
            <a:endParaRPr kumimoji="1"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598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tuge80\Desktop\エリア~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6192688" cy="43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地区</a:t>
            </a:r>
            <a:r>
              <a:rPr lang="ja-JP" altLang="en-US" dirty="0" smtClean="0"/>
              <a:t>別</a:t>
            </a:r>
            <a:r>
              <a:rPr lang="ja-JP" altLang="en-US" dirty="0"/>
              <a:t>基本</a:t>
            </a:r>
            <a:r>
              <a:rPr lang="ja-JP" altLang="en-US" dirty="0" smtClean="0"/>
              <a:t>構想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1156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ja-JP" altLang="en-US" dirty="0" smtClean="0"/>
              <a:t>土浦市を産業・生活圏から</a:t>
            </a:r>
            <a:r>
              <a:rPr lang="en-US" altLang="ja-JP" dirty="0" smtClean="0"/>
              <a:t>5</a:t>
            </a:r>
            <a:r>
              <a:rPr lang="ja-JP" altLang="en-US" dirty="0" err="1"/>
              <a:t>つ</a:t>
            </a:r>
            <a:r>
              <a:rPr lang="ja-JP" altLang="en-US" dirty="0" err="1" smtClean="0"/>
              <a:t>に</a:t>
            </a:r>
            <a:r>
              <a:rPr lang="ja-JP" altLang="en-US" dirty="0" smtClean="0"/>
              <a:t>ゾーニング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dirty="0" smtClean="0"/>
              <a:t>○土浦駅前周辺エリア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dirty="0"/>
              <a:t>○</a:t>
            </a:r>
            <a:r>
              <a:rPr lang="ja-JP" altLang="en-US" dirty="0" smtClean="0"/>
              <a:t>神立駅周辺エリア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dirty="0"/>
              <a:t>○</a:t>
            </a:r>
            <a:r>
              <a:rPr lang="ja-JP" altLang="en-US" dirty="0" smtClean="0"/>
              <a:t>霞ヶ浦エリア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dirty="0"/>
              <a:t>○</a:t>
            </a:r>
            <a:r>
              <a:rPr lang="ja-JP" altLang="en-US" dirty="0" smtClean="0"/>
              <a:t>新治エリア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dirty="0"/>
              <a:t>○</a:t>
            </a:r>
            <a:r>
              <a:rPr lang="ja-JP" altLang="en-US" dirty="0" smtClean="0"/>
              <a:t>荒川沖駅周辺エリア</a:t>
            </a:r>
            <a:endParaRPr lang="en-US" altLang="ja-JP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ja-JP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ja-JP" altLang="en-US" dirty="0"/>
              <a:t>エリア</a:t>
            </a:r>
            <a:r>
              <a:rPr lang="ja-JP" altLang="en-US" dirty="0" smtClean="0"/>
              <a:t>の現状や問題点を踏まえて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各地域に合った整備計画を考える</a:t>
            </a:r>
            <a:endParaRPr lang="en-US" altLang="ja-JP" dirty="0" smtClean="0"/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292080" y="2348880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新治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812360" y="3738761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霞ヶ浦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948264" y="2869704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神立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96880" y="3933056"/>
            <a:ext cx="12073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土浦</a:t>
            </a:r>
            <a:r>
              <a:rPr lang="ja-JP" altLang="en-US" dirty="0">
                <a:solidFill>
                  <a:schemeClr val="tx1"/>
                </a:solidFill>
              </a:rPr>
              <a:t>駅前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96880" y="5013176"/>
            <a:ext cx="13513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荒川沖駅前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07904" y="6409659"/>
            <a:ext cx="52886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地区別基本構想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754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ge80\Desktop\駅前地~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1644"/>
            <a:ext cx="657285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地区</a:t>
            </a:r>
            <a:r>
              <a:rPr lang="ja-JP" altLang="en-US" dirty="0" smtClean="0"/>
              <a:t>別</a:t>
            </a:r>
            <a:r>
              <a:rPr lang="ja-JP" altLang="en-US" dirty="0"/>
              <a:t>基本</a:t>
            </a:r>
            <a:r>
              <a:rPr lang="ja-JP" altLang="en-US" dirty="0" smtClean="0"/>
              <a:t>構想　～土浦駅周辺エリア～</a:t>
            </a:r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1"/>
          </p:nvPr>
        </p:nvSpPr>
        <p:spPr>
          <a:xfrm>
            <a:off x="467544" y="1227544"/>
            <a:ext cx="8229600" cy="4937760"/>
          </a:xfrm>
        </p:spPr>
        <p:txBody>
          <a:bodyPr/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暮らし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・市役所や郵便局などの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  行政機能の集積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・駅前交通の混雑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・駅前商業の衰退、郊外化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・医療施設の充実</a:t>
            </a:r>
            <a:endParaRPr kumimoji="1" lang="en-US" altLang="ja-JP" dirty="0"/>
          </a:p>
          <a:p>
            <a:r>
              <a:rPr lang="ja-JP" altLang="en-US" dirty="0" smtClean="0"/>
              <a:t>産業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・土浦協同病院の移転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・霞ヶ浦医療センターの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老朽化</a:t>
            </a:r>
            <a:endParaRPr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179512" y="1448780"/>
            <a:ext cx="4824536" cy="47165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76841" y="1196752"/>
            <a:ext cx="2448272" cy="50405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現状・問題点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4283968" y="5445224"/>
            <a:ext cx="4824536" cy="5760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行政</a:t>
            </a:r>
            <a:r>
              <a:rPr lang="ja-JP" altLang="en-US" sz="2400" dirty="0" smtClean="0"/>
              <a:t>機能と医療を担う市の中心地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07904" y="6409659"/>
            <a:ext cx="52886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地区別基本構想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pic>
        <p:nvPicPr>
          <p:cNvPr id="3" name="Picture 2" descr="C:\Users\tuge80\Desktop\土浦駅前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1813148" cy="135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ge80\Desktop\協同病院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78355"/>
            <a:ext cx="1731392" cy="113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7402016" y="6042992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r>
              <a:rPr lang="en-US" altLang="ja-JP" sz="1200" dirty="0"/>
              <a:t>http://www.47news.jp/</a:t>
            </a:r>
            <a:endParaRPr kumimoji="1" lang="ja-JP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195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ge80\Desktop\荒川沖~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00" y="1340768"/>
            <a:ext cx="7081972" cy="45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79512" y="1448780"/>
            <a:ext cx="4824536" cy="47165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地区</a:t>
            </a:r>
            <a:r>
              <a:rPr lang="ja-JP" altLang="en-US" dirty="0" smtClean="0"/>
              <a:t>別</a:t>
            </a:r>
            <a:r>
              <a:rPr lang="ja-JP" altLang="en-US" dirty="0"/>
              <a:t>基本</a:t>
            </a:r>
            <a:r>
              <a:rPr lang="ja-JP" altLang="en-US" dirty="0" smtClean="0"/>
              <a:t>構想　～荒川沖駅周辺エリア～</a:t>
            </a:r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39952" y="5445224"/>
            <a:ext cx="4968552" cy="5760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住環境が特に整備された生活のまち</a:t>
            </a:r>
            <a:endParaRPr kumimoji="1" lang="ja-JP" altLang="en-US" sz="24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暮らし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・駅周辺を中心とした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  住宅市街地化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・幹線道路沿いの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  ロードショップの展開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・小中学校の立地等による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教育施設の充実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・高齢者、児童人口の増加</a:t>
            </a:r>
            <a:endParaRPr kumimoji="1" lang="en-US" altLang="ja-JP" dirty="0"/>
          </a:p>
          <a:p>
            <a:r>
              <a:rPr lang="ja-JP" altLang="en-US" dirty="0" smtClean="0"/>
              <a:t>産業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・医療施設の点在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76841" y="1196752"/>
            <a:ext cx="2448272" cy="50405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現状・問題点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07904" y="6409659"/>
            <a:ext cx="52886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地区別基本構想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pic>
        <p:nvPicPr>
          <p:cNvPr id="3" name="Picture 2" descr="C:\Users\tuge80\Desktop\荒川沖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82323"/>
            <a:ext cx="1480046" cy="10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ge80\Desktop\高齢者~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50" y="3933056"/>
            <a:ext cx="1385093" cy="13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300192" y="6042992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r>
              <a:rPr lang="en-US" altLang="ja-JP" sz="1200" dirty="0"/>
              <a:t>http://jcpk.web.infoseek.co.jp/o/cgi-bin/</a:t>
            </a:r>
            <a:endParaRPr kumimoji="1" lang="ja-JP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493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ge80\Desktop\神立地~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80" y="1513097"/>
            <a:ext cx="64614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地区</a:t>
            </a:r>
            <a:r>
              <a:rPr lang="ja-JP" altLang="en-US" dirty="0" smtClean="0"/>
              <a:t>別</a:t>
            </a:r>
            <a:r>
              <a:rPr lang="ja-JP" altLang="en-US" dirty="0"/>
              <a:t>基本</a:t>
            </a:r>
            <a:r>
              <a:rPr lang="ja-JP" altLang="en-US" dirty="0" smtClean="0"/>
              <a:t>構想　～神立駅周辺エリア～</a:t>
            </a:r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904" y="6409659"/>
            <a:ext cx="52886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地区別基本構想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暮らし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・駅前商業の衰退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・工業従業者の駅利用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・都市公園の充実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・商店の点在</a:t>
            </a:r>
            <a:endParaRPr kumimoji="1" lang="en-US" altLang="ja-JP" dirty="0"/>
          </a:p>
          <a:p>
            <a:r>
              <a:rPr lang="ja-JP" altLang="en-US" dirty="0" smtClean="0"/>
              <a:t>産業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・日立建機をはじめとした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工業施設の立地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・駅前商業の衰退</a:t>
            </a:r>
            <a:endParaRPr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179512" y="1448780"/>
            <a:ext cx="4824536" cy="47165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76841" y="1196752"/>
            <a:ext cx="2448272" cy="50405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現状・問題点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4283968" y="5445224"/>
            <a:ext cx="4824536" cy="5760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市産業の柱となる工業の集積地</a:t>
            </a:r>
            <a:endParaRPr kumimoji="1" lang="ja-JP" altLang="en-US" sz="2400" dirty="0"/>
          </a:p>
        </p:txBody>
      </p:sp>
      <p:pic>
        <p:nvPicPr>
          <p:cNvPr id="3" name="Picture 2" descr="C:\Users\tuge80\Desktop\日立建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60" y="1310508"/>
            <a:ext cx="1955344" cy="14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948264" y="6093296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r>
              <a:rPr lang="en-US" altLang="ja-JP" sz="1200" dirty="0"/>
              <a:t>http://www.hitachi-kenki.co.jp/</a:t>
            </a:r>
            <a:endParaRPr kumimoji="1" lang="ja-JP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678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ge80\Desktop\新治地~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74489"/>
            <a:ext cx="6828366" cy="441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79512" y="1448780"/>
            <a:ext cx="4824536" cy="47165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地区</a:t>
            </a:r>
            <a:r>
              <a:rPr lang="ja-JP" altLang="en-US" dirty="0" smtClean="0"/>
              <a:t>別</a:t>
            </a:r>
            <a:r>
              <a:rPr lang="ja-JP" altLang="en-US" dirty="0"/>
              <a:t>基本</a:t>
            </a:r>
            <a:r>
              <a:rPr lang="ja-JP" altLang="en-US" dirty="0" smtClean="0"/>
              <a:t>構想　～新治エリア～</a:t>
            </a:r>
          </a:p>
        </p:txBody>
      </p:sp>
      <p:sp>
        <p:nvSpPr>
          <p:cNvPr id="43014" name="スライド番号プレースホルダー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C07B-BA7E-4650-A729-3A79A04D2B40}" type="slidenum">
              <a:rPr lang="ja-JP" altLang="en-US">
                <a:solidFill>
                  <a:srgbClr val="46465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 dirty="0">
              <a:solidFill>
                <a:srgbClr val="464653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5896" y="6397253"/>
            <a:ext cx="52886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将来都市像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ill Sans MT"/>
                <a:ea typeface="ＭＳ Ｐゴシック"/>
              </a:rPr>
              <a:t>地区別基本構想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重点整備計画</a:t>
            </a:r>
            <a:r>
              <a:rPr lang="ja-JP" alt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　</a:t>
            </a:r>
            <a:r>
              <a:rPr lang="ja-JP" alt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MT"/>
                <a:ea typeface="ＭＳ Ｐゴシック"/>
              </a:rPr>
              <a:t>今後の調査方針</a:t>
            </a:r>
            <a:endParaRPr lang="ja-JP" alt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MT"/>
              <a:ea typeface="ＭＳ Ｐゴシック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暮らし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・大規模商店の展開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・高齢化の進行</a:t>
            </a:r>
            <a:endParaRPr kumimoji="1" lang="en-US" altLang="ja-JP" dirty="0" smtClean="0"/>
          </a:p>
          <a:p>
            <a:r>
              <a:rPr lang="ja-JP" altLang="en-US" dirty="0" smtClean="0"/>
              <a:t>産業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・農業が盛ん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後継者の減少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　耕作放棄地の増加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・医療施設が点在、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　　訪問医療も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・常磐自動車道</a:t>
            </a:r>
            <a:r>
              <a:rPr lang="en-US" altLang="ja-JP" dirty="0" smtClean="0"/>
              <a:t>IC</a:t>
            </a:r>
            <a:r>
              <a:rPr lang="ja-JP" altLang="en-US" dirty="0" smtClean="0"/>
              <a:t>に近い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376841" y="1196752"/>
            <a:ext cx="2448272" cy="504056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現状・問題点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4283968" y="5445224"/>
            <a:ext cx="4824536" cy="57606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農業と交通を活かした住み良いまち</a:t>
            </a:r>
            <a:endParaRPr kumimoji="1" lang="ja-JP" altLang="en-US" sz="2400" dirty="0"/>
          </a:p>
        </p:txBody>
      </p:sp>
      <p:pic>
        <p:nvPicPr>
          <p:cNvPr id="3" name="Picture 2" descr="C:\Users\tuge80\Desktop\農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95" y="3429000"/>
            <a:ext cx="2052228" cy="15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868144" y="6042992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r>
              <a:rPr lang="en-US" altLang="ja-JP" sz="1200" dirty="0"/>
              <a:t>http://tsuchiura-n.or.jp/index2.html</a:t>
            </a:r>
            <a:endParaRPr kumimoji="1" lang="ja-JP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519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/>
      <a:bodyPr vert="horz">
        <a:normAutofit fontScale="77500" lnSpcReduction="20000"/>
      </a:bodyPr>
      <a:lstStyle>
        <a:defPPr>
          <a:defRPr sz="33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1833</TotalTime>
  <Words>1005</Words>
  <Application>Microsoft Office PowerPoint</Application>
  <PresentationFormat>画面に合わせる (4:3)</PresentationFormat>
  <Paragraphs>307</Paragraphs>
  <Slides>28</Slides>
  <Notes>17</Notes>
  <HiddenSlides>3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  <vt:variant>
        <vt:lpstr>目的別スライド ショー</vt:lpstr>
      </vt:variant>
      <vt:variant>
        <vt:i4>2</vt:i4>
      </vt:variant>
    </vt:vector>
  </HeadingPairs>
  <TitlesOfParts>
    <vt:vector size="31" baseType="lpstr">
      <vt:lpstr>1_アース</vt:lpstr>
      <vt:lpstr>PowerPoint プレゼンテーション</vt:lpstr>
      <vt:lpstr>発表内容</vt:lpstr>
      <vt:lpstr>将来都市像　～土浦市の現状～</vt:lpstr>
      <vt:lpstr>将来都市像　～コンセプト～</vt:lpstr>
      <vt:lpstr>地区別基本構想　</vt:lpstr>
      <vt:lpstr>地区別基本構想　～土浦駅周辺エリア～</vt:lpstr>
      <vt:lpstr>地区別基本構想　～荒川沖駅周辺エリア～</vt:lpstr>
      <vt:lpstr>地区別基本構想　～神立駅周辺エリア～</vt:lpstr>
      <vt:lpstr>地区別基本構想　～新治エリア～</vt:lpstr>
      <vt:lpstr>地区別基本構想　～霞ヶ浦周辺地域～</vt:lpstr>
      <vt:lpstr>「とある未来の多核型都市」構成</vt:lpstr>
      <vt:lpstr>①－１霞ヶ浦医療センター移転計画</vt:lpstr>
      <vt:lpstr>①－１霞ヶ浦医療センター移転計画</vt:lpstr>
      <vt:lpstr>①－２＜補完計画＞土浦協同病院の移転</vt:lpstr>
      <vt:lpstr>②国道125号線進入規制</vt:lpstr>
      <vt:lpstr>②国道125号線進入規制</vt:lpstr>
      <vt:lpstr>③－１世代別住み分け計画</vt:lpstr>
      <vt:lpstr>③－１世代別住み分け計画</vt:lpstr>
      <vt:lpstr>③－２＜補完計画＞駅前医療モール計画</vt:lpstr>
      <vt:lpstr>④農業の法人化</vt:lpstr>
      <vt:lpstr>⑤６次産業化</vt:lpstr>
      <vt:lpstr>⑤６次産業化</vt:lpstr>
      <vt:lpstr>今後の調査方針</vt:lpstr>
      <vt:lpstr>参考文献</vt:lpstr>
      <vt:lpstr>PowerPoint プレゼンテーション</vt:lpstr>
      <vt:lpstr>PowerPoint プレゼンテーション</vt:lpstr>
      <vt:lpstr>PowerPoint プレゼンテーション</vt:lpstr>
      <vt:lpstr>④</vt:lpstr>
      <vt:lpstr>発表用スライド ショー</vt:lpstr>
      <vt:lpstr>印刷用スライド ショー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win-admin</dc:creator>
  <cp:lastModifiedBy>win-admin</cp:lastModifiedBy>
  <cp:revision>225</cp:revision>
  <cp:lastPrinted>2010-12-24T00:36:19Z</cp:lastPrinted>
  <dcterms:created xsi:type="dcterms:W3CDTF">2010-12-21T02:31:35Z</dcterms:created>
  <dcterms:modified xsi:type="dcterms:W3CDTF">2011-01-28T02:46:47Z</dcterms:modified>
</cp:coreProperties>
</file>