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7.xml" ContentType="application/vnd.openxmlformats-officedocument.themeOverride+xml"/>
  <Override PartName="/ppt/charts/chart3.xml" ContentType="application/vnd.openxmlformats-officedocument.drawingml.chart+xml"/>
  <Override PartName="/ppt/theme/themeOverride8.xml" ContentType="application/vnd.openxmlformats-officedocument.themeOverr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notesSlides/notesSlide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780" r:id="rId3"/>
    <p:sldMasterId id="2147483835" r:id="rId4"/>
  </p:sldMasterIdLst>
  <p:notesMasterIdLst>
    <p:notesMasterId r:id="rId43"/>
  </p:notesMasterIdLst>
  <p:handoutMasterIdLst>
    <p:handoutMasterId r:id="rId44"/>
  </p:handoutMasterIdLst>
  <p:sldIdLst>
    <p:sldId id="256" r:id="rId5"/>
    <p:sldId id="257" r:id="rId6"/>
    <p:sldId id="287" r:id="rId7"/>
    <p:sldId id="258" r:id="rId8"/>
    <p:sldId id="290" r:id="rId9"/>
    <p:sldId id="288" r:id="rId10"/>
    <p:sldId id="291" r:id="rId11"/>
    <p:sldId id="289" r:id="rId12"/>
    <p:sldId id="265" r:id="rId13"/>
    <p:sldId id="292" r:id="rId14"/>
    <p:sldId id="293" r:id="rId15"/>
    <p:sldId id="260" r:id="rId16"/>
    <p:sldId id="305" r:id="rId17"/>
    <p:sldId id="262" r:id="rId18"/>
    <p:sldId id="263" r:id="rId19"/>
    <p:sldId id="279" r:id="rId20"/>
    <p:sldId id="264" r:id="rId21"/>
    <p:sldId id="280" r:id="rId22"/>
    <p:sldId id="296" r:id="rId23"/>
    <p:sldId id="266" r:id="rId24"/>
    <p:sldId id="300" r:id="rId25"/>
    <p:sldId id="267" r:id="rId26"/>
    <p:sldId id="268" r:id="rId27"/>
    <p:sldId id="311" r:id="rId28"/>
    <p:sldId id="269" r:id="rId29"/>
    <p:sldId id="270" r:id="rId30"/>
    <p:sldId id="302" r:id="rId31"/>
    <p:sldId id="307" r:id="rId32"/>
    <p:sldId id="310" r:id="rId33"/>
    <p:sldId id="309" r:id="rId34"/>
    <p:sldId id="308" r:id="rId35"/>
    <p:sldId id="299" r:id="rId36"/>
    <p:sldId id="304" r:id="rId37"/>
    <p:sldId id="275" r:id="rId38"/>
    <p:sldId id="276" r:id="rId39"/>
    <p:sldId id="277" r:id="rId40"/>
    <p:sldId id="301" r:id="rId41"/>
    <p:sldId id="278" r:id="rId42"/>
  </p:sldIdLst>
  <p:sldSz cx="9144000" cy="6858000" type="screen4x3"/>
  <p:notesSz cx="6807200" cy="9939338"/>
  <p:custShowLst>
    <p:custShow name="通常スライド ショー 1" id="0">
      <p:sldLst>
        <p:sld r:id="rId5"/>
        <p:sld r:id="rId6"/>
        <p:sld r:id="rId7"/>
        <p:sld r:id="rId8"/>
        <p:sld r:id="rId10"/>
        <p:sld r:id="rId12"/>
        <p:sld r:id="rId13"/>
        <p:sld r:id="rId16"/>
        <p:sld r:id="rId18"/>
        <p:sld r:id="rId19"/>
        <p:sld r:id="rId20"/>
        <p:sld r:id="rId21"/>
        <p:sld r:id="rId22"/>
        <p:sld r:id="rId24"/>
        <p:sld r:id="rId26"/>
        <p:sld r:id="rId27"/>
        <p:sld r:id="rId29"/>
        <p:sld r:id="rId30"/>
        <p:sld r:id="rId42"/>
        <p:sld r:id="rId38"/>
        <p:sld r:id="rId39"/>
        <p:sld r:id="rId40"/>
      </p:sldLst>
    </p:custShow>
    <p:custShow name="印刷用スライド ショー 1" id="1">
      <p:sldLst>
        <p:sld r:id="rId5"/>
        <p:sld r:id="rId6"/>
        <p:sld r:id="rId7"/>
        <p:sld r:id="rId8"/>
        <p:sld r:id="rId10"/>
        <p:sld r:id="rId12"/>
        <p:sld r:id="rId13"/>
        <p:sld r:id="rId16"/>
        <p:sld r:id="rId18"/>
        <p:sld r:id="rId19"/>
        <p:sld r:id="rId20"/>
        <p:sld r:id="rId21"/>
        <p:sld r:id="rId22"/>
        <p:sld r:id="rId24"/>
        <p:sld r:id="rId26"/>
        <p:sld r:id="rId27"/>
        <p:sld r:id="rId29"/>
      </p:sldLst>
    </p:custShow>
  </p:custShow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a:srgbClr val="FF7C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https://eojvbq.docs.live.net/d49551b9405b20ce/&#32113;&#35336;&#12487;&#12540;&#12479;/101218&#12288;&#12467;&#12540;&#12507;&#12540;&#12488;&#20998;&#26512;&#29992;&#20154;&#21475;&#3492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25480;&#26989;\&#37117;&#24066;&#35336;&#30011;&#12510;&#12473;&#12479;&#12540;&#12503;&#12521;&#12531;\121022&#12288;&#33258;&#28982;&#29872;&#22659;&#12395;&#38306;&#12377;&#12427;&#12487;&#12540;&#12479;.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https://eojvbq.docs.live.net/d49551b9405b20ce/&#32113;&#35336;&#12487;&#12540;&#12479;/101218&#12288;&#12467;&#12540;&#12507;&#12540;&#12488;&#20998;&#26512;&#29992;&#20154;&#21475;&#34920;.xlsx"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https://eojvbq.docs.live.net/d49551b9405b20ce/&#32113;&#35336;&#12487;&#12540;&#12479;/101218&#12288;&#12467;&#12540;&#12507;&#12540;&#12488;&#20998;&#26512;&#29992;&#20154;&#21475;&#34920;.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file:///C:\Users\higo80\Desktop\MP\&#36786;&#26989;\101209&#36786;&#26519;&#27700;&#29987;.xlsx" TargetMode="External"/><Relationship Id="rId1" Type="http://schemas.openxmlformats.org/officeDocument/2006/relationships/themeOverride" Target="../theme/themeOverride7.xml"/></Relationships>
</file>

<file path=ppt/charts/_rels/chart3.xml.rels><?xml version="1.0" encoding="UTF-8" standalone="yes"?>
<Relationships xmlns="http://schemas.openxmlformats.org/package/2006/relationships"><Relationship Id="rId2" Type="http://schemas.openxmlformats.org/officeDocument/2006/relationships/oleObject" Target="file:///C:\Users\higo80\Desktop\MP\&#36786;&#26989;\101209&#36786;&#26519;&#27700;&#29987;.xlsx" TargetMode="External"/><Relationship Id="rId1" Type="http://schemas.openxmlformats.org/officeDocument/2006/relationships/themeOverride" Target="../theme/themeOverride8.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igo80\Desktop\MP\&#36786;&#26989;\101209&#36786;&#26519;&#27700;&#29987;.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igo80\Desktop\MP\&#24037;&#26989;\101209&#24037;&#269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igo80\Desktop\MP\&#24037;&#26989;\101209&#24037;&#26989;.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higo80\Desktop\MP\&#21830;&#26989;\101209&#21830;&#269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eojvbq.docs.live.net/d49551b9405b20ce/&#32113;&#35336;&#12487;&#12540;&#12479;/101213&#25945;&#3294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25480;&#26989;\&#37117;&#24066;&#35336;&#30011;&#12510;&#12473;&#12479;&#12540;&#12503;&#12521;&#12531;\121022&#12288;&#33258;&#28982;&#29872;&#22659;&#12395;&#38306;&#12377;&#12427;&#12487;&#12540;&#1247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41478190457471"/>
          <c:y val="5.161858205186453E-2"/>
          <c:w val="0.68336355484311251"/>
          <c:h val="0.76251478179873056"/>
        </c:manualLayout>
      </c:layout>
      <c:barChart>
        <c:barDir val="col"/>
        <c:grouping val="clustered"/>
        <c:varyColors val="0"/>
        <c:ser>
          <c:idx val="0"/>
          <c:order val="0"/>
          <c:tx>
            <c:v>総人口</c:v>
          </c:tx>
          <c:spPr>
            <a:ln>
              <a:noFill/>
            </a:ln>
          </c:spPr>
          <c:invertIfNegative val="0"/>
          <c:cat>
            <c:numRef>
              <c:f>コーホート分析!$A$100:$A$118</c:f>
              <c:numCache>
                <c:formatCode>General</c:formatCode>
                <c:ptCount val="19"/>
                <c:pt idx="0">
                  <c:v>1920</c:v>
                </c:pt>
                <c:pt idx="1">
                  <c:v>1925</c:v>
                </c:pt>
                <c:pt idx="2">
                  <c:v>1930</c:v>
                </c:pt>
                <c:pt idx="3">
                  <c:v>1935</c:v>
                </c:pt>
                <c:pt idx="4">
                  <c:v>1940</c:v>
                </c:pt>
                <c:pt idx="5">
                  <c:v>1945</c:v>
                </c:pt>
                <c:pt idx="6">
                  <c:v>1950</c:v>
                </c:pt>
                <c:pt idx="7">
                  <c:v>1955</c:v>
                </c:pt>
                <c:pt idx="8">
                  <c:v>1960</c:v>
                </c:pt>
                <c:pt idx="9">
                  <c:v>1965</c:v>
                </c:pt>
                <c:pt idx="10">
                  <c:v>1970</c:v>
                </c:pt>
                <c:pt idx="11">
                  <c:v>1975</c:v>
                </c:pt>
                <c:pt idx="12">
                  <c:v>1980</c:v>
                </c:pt>
                <c:pt idx="13">
                  <c:v>1985</c:v>
                </c:pt>
                <c:pt idx="14">
                  <c:v>1990</c:v>
                </c:pt>
                <c:pt idx="15">
                  <c:v>1995</c:v>
                </c:pt>
                <c:pt idx="16">
                  <c:v>2000</c:v>
                </c:pt>
                <c:pt idx="17">
                  <c:v>2005</c:v>
                </c:pt>
                <c:pt idx="18">
                  <c:v>2010</c:v>
                </c:pt>
              </c:numCache>
            </c:numRef>
          </c:cat>
          <c:val>
            <c:numRef>
              <c:f>コーホート分析!$E$100:$E$118</c:f>
              <c:numCache>
                <c:formatCode>#,##0_);[Red]\(#,##0\)</c:formatCode>
                <c:ptCount val="19"/>
                <c:pt idx="0">
                  <c:v>41660</c:v>
                </c:pt>
                <c:pt idx="1">
                  <c:v>47645</c:v>
                </c:pt>
                <c:pt idx="2">
                  <c:v>52192</c:v>
                </c:pt>
                <c:pt idx="3">
                  <c:v>53159</c:v>
                </c:pt>
                <c:pt idx="4">
                  <c:v>55594</c:v>
                </c:pt>
                <c:pt idx="5">
                  <c:v>77803</c:v>
                </c:pt>
                <c:pt idx="6">
                  <c:v>78251</c:v>
                </c:pt>
                <c:pt idx="7">
                  <c:v>81010</c:v>
                </c:pt>
                <c:pt idx="8">
                  <c:v>79778</c:v>
                </c:pt>
                <c:pt idx="9">
                  <c:v>87211</c:v>
                </c:pt>
                <c:pt idx="10">
                  <c:v>98313</c:v>
                </c:pt>
                <c:pt idx="11">
                  <c:v>112577</c:v>
                </c:pt>
                <c:pt idx="12">
                  <c:v>121300</c:v>
                </c:pt>
                <c:pt idx="13">
                  <c:v>129236</c:v>
                </c:pt>
                <c:pt idx="14">
                  <c:v>137053</c:v>
                </c:pt>
                <c:pt idx="15">
                  <c:v>141862</c:v>
                </c:pt>
                <c:pt idx="16">
                  <c:v>144106</c:v>
                </c:pt>
                <c:pt idx="17">
                  <c:v>144047</c:v>
                </c:pt>
                <c:pt idx="18">
                  <c:v>143422</c:v>
                </c:pt>
              </c:numCache>
            </c:numRef>
          </c:val>
        </c:ser>
        <c:dLbls>
          <c:showLegendKey val="0"/>
          <c:showVal val="0"/>
          <c:showCatName val="0"/>
          <c:showSerName val="0"/>
          <c:showPercent val="0"/>
          <c:showBubbleSize val="0"/>
        </c:dLbls>
        <c:gapWidth val="150"/>
        <c:axId val="170400384"/>
        <c:axId val="170434944"/>
      </c:barChart>
      <c:catAx>
        <c:axId val="170400384"/>
        <c:scaling>
          <c:orientation val="minMax"/>
        </c:scaling>
        <c:delete val="0"/>
        <c:axPos val="b"/>
        <c:numFmt formatCode="General" sourceLinked="1"/>
        <c:majorTickMark val="out"/>
        <c:minorTickMark val="none"/>
        <c:tickLblPos val="nextTo"/>
        <c:txPr>
          <a:bodyPr rot="-1860000"/>
          <a:lstStyle/>
          <a:p>
            <a:pPr>
              <a:defRPr sz="1600">
                <a:latin typeface="+mn-ea"/>
                <a:ea typeface="+mn-ea"/>
              </a:defRPr>
            </a:pPr>
            <a:endParaRPr lang="ja-JP"/>
          </a:p>
        </c:txPr>
        <c:crossAx val="170434944"/>
        <c:crosses val="autoZero"/>
        <c:auto val="1"/>
        <c:lblAlgn val="ctr"/>
        <c:lblOffset val="100"/>
        <c:noMultiLvlLbl val="0"/>
      </c:catAx>
      <c:valAx>
        <c:axId val="170434944"/>
        <c:scaling>
          <c:orientation val="minMax"/>
        </c:scaling>
        <c:delete val="0"/>
        <c:axPos val="l"/>
        <c:majorGridlines/>
        <c:numFmt formatCode="#,##0_);[Red]\(#,##0\)" sourceLinked="1"/>
        <c:majorTickMark val="out"/>
        <c:minorTickMark val="none"/>
        <c:tickLblPos val="nextTo"/>
        <c:txPr>
          <a:bodyPr/>
          <a:lstStyle/>
          <a:p>
            <a:pPr>
              <a:defRPr sz="1600"/>
            </a:pPr>
            <a:endParaRPr lang="ja-JP"/>
          </a:p>
        </c:txPr>
        <c:crossAx val="170400384"/>
        <c:crosses val="autoZero"/>
        <c:crossBetween val="between"/>
        <c:dispUnits>
          <c:builtInUnit val="hundreds"/>
          <c:dispUnitsLbl>
            <c:layout/>
            <c:tx>
              <c:rich>
                <a:bodyPr rot="0" vert="horz"/>
                <a:lstStyle/>
                <a:p>
                  <a:pPr>
                    <a:defRPr sz="1800"/>
                  </a:pPr>
                  <a:r>
                    <a:rPr lang="ja-JP" altLang="en-US" sz="1800"/>
                    <a:t>（百人）</a:t>
                  </a:r>
                </a:p>
              </c:rich>
            </c:tx>
          </c:dispUnitsLbl>
        </c:dispUnits>
      </c:valAx>
    </c:plotArea>
    <c:legend>
      <c:legendPos val="r"/>
      <c:layout/>
      <c:overlay val="0"/>
      <c:txPr>
        <a:bodyPr/>
        <a:lstStyle/>
        <a:p>
          <a:pPr>
            <a:defRPr sz="1800"/>
          </a:pPr>
          <a:endParaRPr lang="ja-JP"/>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Sheet1!$E$2</c:f>
              <c:strCache>
                <c:ptCount val="1"/>
                <c:pt idx="0">
                  <c:v>一人当たりの公園面積（㎡・人）</c:v>
                </c:pt>
              </c:strCache>
            </c:strRef>
          </c:tx>
          <c:invertIfNegative val="0"/>
          <c:cat>
            <c:strRef>
              <c:f>Sheet1!$A$3:$A$5</c:f>
              <c:strCache>
                <c:ptCount val="3"/>
                <c:pt idx="0">
                  <c:v>全国</c:v>
                </c:pt>
                <c:pt idx="1">
                  <c:v>茨城県</c:v>
                </c:pt>
                <c:pt idx="2">
                  <c:v>土浦市</c:v>
                </c:pt>
              </c:strCache>
            </c:strRef>
          </c:cat>
          <c:val>
            <c:numRef>
              <c:f>Sheet1!$E$3:$E$5</c:f>
              <c:numCache>
                <c:formatCode>General</c:formatCode>
                <c:ptCount val="3"/>
                <c:pt idx="0">
                  <c:v>10.4</c:v>
                </c:pt>
                <c:pt idx="1">
                  <c:v>8.3000000000000007</c:v>
                </c:pt>
                <c:pt idx="2">
                  <c:v>5.9</c:v>
                </c:pt>
              </c:numCache>
            </c:numRef>
          </c:val>
        </c:ser>
        <c:dLbls>
          <c:showLegendKey val="0"/>
          <c:showVal val="1"/>
          <c:showCatName val="0"/>
          <c:showSerName val="0"/>
          <c:showPercent val="0"/>
          <c:showBubbleSize val="0"/>
        </c:dLbls>
        <c:gapWidth val="75"/>
        <c:axId val="176371968"/>
        <c:axId val="176418816"/>
      </c:barChart>
      <c:catAx>
        <c:axId val="176371968"/>
        <c:scaling>
          <c:orientation val="minMax"/>
        </c:scaling>
        <c:delete val="0"/>
        <c:axPos val="b"/>
        <c:majorTickMark val="none"/>
        <c:minorTickMark val="none"/>
        <c:tickLblPos val="nextTo"/>
        <c:crossAx val="176418816"/>
        <c:crosses val="autoZero"/>
        <c:auto val="1"/>
        <c:lblAlgn val="ctr"/>
        <c:lblOffset val="100"/>
        <c:noMultiLvlLbl val="0"/>
      </c:catAx>
      <c:valAx>
        <c:axId val="176418816"/>
        <c:scaling>
          <c:orientation val="minMax"/>
        </c:scaling>
        <c:delete val="0"/>
        <c:axPos val="l"/>
        <c:majorGridlines/>
        <c:numFmt formatCode="General" sourceLinked="1"/>
        <c:majorTickMark val="none"/>
        <c:minorTickMark val="none"/>
        <c:tickLblPos val="nextTo"/>
        <c:crossAx val="176371968"/>
        <c:crosses val="autoZero"/>
        <c:crossBetween val="between"/>
      </c:valAx>
    </c:plotArea>
    <c:legend>
      <c:legendPos val="b"/>
      <c:layout/>
      <c:overlay val="0"/>
    </c:legend>
    <c:plotVisOnly val="1"/>
    <c:dispBlanksAs val="gap"/>
    <c:showDLblsOverMax val="0"/>
  </c:chart>
  <c:spPr>
    <a:ln>
      <a:solidFill>
        <a:schemeClr val="accent1"/>
      </a:solid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v>男</c:v>
          </c:tx>
          <c:invertIfNegative val="0"/>
          <c:cat>
            <c:numRef>
              <c:f>コーホート分析!$A$86:$A$92</c:f>
              <c:numCache>
                <c:formatCode>General</c:formatCode>
                <c:ptCount val="7"/>
                <c:pt idx="0">
                  <c:v>2000</c:v>
                </c:pt>
                <c:pt idx="1">
                  <c:v>2005</c:v>
                </c:pt>
                <c:pt idx="2">
                  <c:v>2010</c:v>
                </c:pt>
                <c:pt idx="3">
                  <c:v>2015</c:v>
                </c:pt>
                <c:pt idx="4">
                  <c:v>2020</c:v>
                </c:pt>
                <c:pt idx="5">
                  <c:v>2025</c:v>
                </c:pt>
                <c:pt idx="6">
                  <c:v>2030</c:v>
                </c:pt>
              </c:numCache>
            </c:numRef>
          </c:cat>
          <c:val>
            <c:numRef>
              <c:f>コーホート分析!$B$86:$B$92</c:f>
              <c:numCache>
                <c:formatCode>#,##0_);[Red]\(#,##0\)</c:formatCode>
                <c:ptCount val="7"/>
                <c:pt idx="0">
                  <c:v>71818</c:v>
                </c:pt>
                <c:pt idx="1">
                  <c:v>71683</c:v>
                </c:pt>
                <c:pt idx="2">
                  <c:v>71734</c:v>
                </c:pt>
                <c:pt idx="3">
                  <c:v>71019.389968842486</c:v>
                </c:pt>
                <c:pt idx="4">
                  <c:v>69495.16623062233</c:v>
                </c:pt>
                <c:pt idx="5">
                  <c:v>67323.651444382456</c:v>
                </c:pt>
                <c:pt idx="6">
                  <c:v>64687.342388983736</c:v>
                </c:pt>
              </c:numCache>
            </c:numRef>
          </c:val>
        </c:ser>
        <c:ser>
          <c:idx val="1"/>
          <c:order val="1"/>
          <c:tx>
            <c:v>女</c:v>
          </c:tx>
          <c:invertIfNegative val="0"/>
          <c:cat>
            <c:numRef>
              <c:f>コーホート分析!$A$86:$A$92</c:f>
              <c:numCache>
                <c:formatCode>General</c:formatCode>
                <c:ptCount val="7"/>
                <c:pt idx="0">
                  <c:v>2000</c:v>
                </c:pt>
                <c:pt idx="1">
                  <c:v>2005</c:v>
                </c:pt>
                <c:pt idx="2">
                  <c:v>2010</c:v>
                </c:pt>
                <c:pt idx="3">
                  <c:v>2015</c:v>
                </c:pt>
                <c:pt idx="4">
                  <c:v>2020</c:v>
                </c:pt>
                <c:pt idx="5">
                  <c:v>2025</c:v>
                </c:pt>
                <c:pt idx="6">
                  <c:v>2030</c:v>
                </c:pt>
              </c:numCache>
            </c:numRef>
          </c:cat>
          <c:val>
            <c:numRef>
              <c:f>コーホート分析!$C$86:$C$92</c:f>
              <c:numCache>
                <c:formatCode>#,##0_);[Red]\(#,##0\)</c:formatCode>
                <c:ptCount val="7"/>
                <c:pt idx="0">
                  <c:v>72288</c:v>
                </c:pt>
                <c:pt idx="1">
                  <c:v>72364</c:v>
                </c:pt>
                <c:pt idx="2">
                  <c:v>71688</c:v>
                </c:pt>
                <c:pt idx="3">
                  <c:v>70311.919050394674</c:v>
                </c:pt>
                <c:pt idx="4">
                  <c:v>68277.149314176422</c:v>
                </c:pt>
                <c:pt idx="5">
                  <c:v>65814.106638509707</c:v>
                </c:pt>
                <c:pt idx="6">
                  <c:v>62848.750076868782</c:v>
                </c:pt>
              </c:numCache>
            </c:numRef>
          </c:val>
        </c:ser>
        <c:ser>
          <c:idx val="2"/>
          <c:order val="2"/>
          <c:tx>
            <c:v>人口増加分</c:v>
          </c:tx>
          <c:invertIfNegative val="0"/>
          <c:cat>
            <c:numRef>
              <c:f>コーホート分析!$A$86:$A$92</c:f>
              <c:numCache>
                <c:formatCode>General</c:formatCode>
                <c:ptCount val="7"/>
                <c:pt idx="0">
                  <c:v>2000</c:v>
                </c:pt>
                <c:pt idx="1">
                  <c:v>2005</c:v>
                </c:pt>
                <c:pt idx="2">
                  <c:v>2010</c:v>
                </c:pt>
                <c:pt idx="3">
                  <c:v>2015</c:v>
                </c:pt>
                <c:pt idx="4">
                  <c:v>2020</c:v>
                </c:pt>
                <c:pt idx="5">
                  <c:v>2025</c:v>
                </c:pt>
                <c:pt idx="6">
                  <c:v>2030</c:v>
                </c:pt>
              </c:numCache>
            </c:numRef>
          </c:cat>
          <c:val>
            <c:numRef>
              <c:f>コーホート分析!$D$86:$D$92</c:f>
              <c:numCache>
                <c:formatCode>#,##0_);[Red]\(#,##0\)</c:formatCode>
                <c:ptCount val="7"/>
                <c:pt idx="0">
                  <c:v>0</c:v>
                </c:pt>
                <c:pt idx="1">
                  <c:v>0</c:v>
                </c:pt>
                <c:pt idx="2">
                  <c:v>0</c:v>
                </c:pt>
                <c:pt idx="3">
                  <c:v>0</c:v>
                </c:pt>
                <c:pt idx="4">
                  <c:v>2227.6844552011607</c:v>
                </c:pt>
                <c:pt idx="5">
                  <c:v>6862.2419171077927</c:v>
                </c:pt>
                <c:pt idx="6">
                  <c:v>12463.907534147475</c:v>
                </c:pt>
              </c:numCache>
            </c:numRef>
          </c:val>
        </c:ser>
        <c:dLbls>
          <c:showLegendKey val="0"/>
          <c:showVal val="0"/>
          <c:showCatName val="0"/>
          <c:showSerName val="0"/>
          <c:showPercent val="0"/>
          <c:showBubbleSize val="0"/>
        </c:dLbls>
        <c:gapWidth val="150"/>
        <c:overlap val="100"/>
        <c:axId val="176071424"/>
        <c:axId val="176072960"/>
      </c:barChart>
      <c:catAx>
        <c:axId val="176071424"/>
        <c:scaling>
          <c:orientation val="minMax"/>
        </c:scaling>
        <c:delete val="0"/>
        <c:axPos val="b"/>
        <c:numFmt formatCode="General" sourceLinked="1"/>
        <c:majorTickMark val="out"/>
        <c:minorTickMark val="none"/>
        <c:tickLblPos val="nextTo"/>
        <c:txPr>
          <a:bodyPr/>
          <a:lstStyle/>
          <a:p>
            <a:pPr>
              <a:defRPr sz="1100"/>
            </a:pPr>
            <a:endParaRPr lang="ja-JP"/>
          </a:p>
        </c:txPr>
        <c:crossAx val="176072960"/>
        <c:crosses val="autoZero"/>
        <c:auto val="1"/>
        <c:lblAlgn val="ctr"/>
        <c:lblOffset val="100"/>
        <c:noMultiLvlLbl val="0"/>
      </c:catAx>
      <c:valAx>
        <c:axId val="176072960"/>
        <c:scaling>
          <c:orientation val="minMax"/>
        </c:scaling>
        <c:delete val="0"/>
        <c:axPos val="l"/>
        <c:majorGridlines/>
        <c:numFmt formatCode="#,##0_);[Red]\(#,##0\)" sourceLinked="1"/>
        <c:majorTickMark val="out"/>
        <c:minorTickMark val="none"/>
        <c:tickLblPos val="nextTo"/>
        <c:txPr>
          <a:bodyPr/>
          <a:lstStyle/>
          <a:p>
            <a:pPr>
              <a:defRPr sz="1200"/>
            </a:pPr>
            <a:endParaRPr lang="ja-JP"/>
          </a:p>
        </c:txPr>
        <c:crossAx val="176071424"/>
        <c:crosses val="autoZero"/>
        <c:crossBetween val="between"/>
        <c:dispUnits>
          <c:builtInUnit val="hundreds"/>
          <c:dispUnitsLbl>
            <c:layout/>
            <c:tx>
              <c:rich>
                <a:bodyPr/>
                <a:lstStyle/>
                <a:p>
                  <a:pPr>
                    <a:defRPr/>
                  </a:pPr>
                  <a:r>
                    <a:rPr lang="ja-JP" altLang="en-US"/>
                    <a:t>（百人）</a:t>
                  </a:r>
                </a:p>
              </c:rich>
            </c:tx>
          </c:dispUnitsLbl>
        </c:dispUnits>
      </c:valAx>
    </c:plotArea>
    <c:legend>
      <c:legendPos val="r"/>
      <c:layout/>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54298645179776"/>
          <c:y val="3.3188873552656109E-2"/>
          <c:w val="0.84472339330717683"/>
          <c:h val="0.71256536467699438"/>
        </c:manualLayout>
      </c:layout>
      <c:lineChart>
        <c:grouping val="standard"/>
        <c:varyColors val="0"/>
        <c:ser>
          <c:idx val="0"/>
          <c:order val="0"/>
          <c:tx>
            <c:strRef>
              <c:f>コーホート分析!$V$27</c:f>
              <c:strCache>
                <c:ptCount val="1"/>
                <c:pt idx="0">
                  <c:v>年少人口割合</c:v>
                </c:pt>
              </c:strCache>
            </c:strRef>
          </c:tx>
          <c:marker>
            <c:symbol val="none"/>
          </c:marker>
          <c:cat>
            <c:numRef>
              <c:f>コーホート分析!$U$28:$U$34</c:f>
              <c:numCache>
                <c:formatCode>General</c:formatCode>
                <c:ptCount val="7"/>
                <c:pt idx="0">
                  <c:v>2000</c:v>
                </c:pt>
                <c:pt idx="1">
                  <c:v>2005</c:v>
                </c:pt>
                <c:pt idx="2">
                  <c:v>2010</c:v>
                </c:pt>
                <c:pt idx="3">
                  <c:v>2015</c:v>
                </c:pt>
                <c:pt idx="4">
                  <c:v>2020</c:v>
                </c:pt>
                <c:pt idx="5">
                  <c:v>2025</c:v>
                </c:pt>
                <c:pt idx="6">
                  <c:v>2030</c:v>
                </c:pt>
              </c:numCache>
            </c:numRef>
          </c:cat>
          <c:val>
            <c:numRef>
              <c:f>コーホート分析!$V$28:$V$34</c:f>
              <c:numCache>
                <c:formatCode>#,##0.000_);[Red]\(#,##0.000\)</c:formatCode>
                <c:ptCount val="7"/>
                <c:pt idx="0">
                  <c:v>20.655000000000001</c:v>
                </c:pt>
                <c:pt idx="1">
                  <c:v>19.100999999999999</c:v>
                </c:pt>
                <c:pt idx="2">
                  <c:v>18.24199999999999</c:v>
                </c:pt>
                <c:pt idx="3">
                  <c:v>17.510000000000005</c:v>
                </c:pt>
                <c:pt idx="4">
                  <c:v>16.686</c:v>
                </c:pt>
                <c:pt idx="5">
                  <c:v>16.120999999999999</c:v>
                </c:pt>
                <c:pt idx="6">
                  <c:v>15.742000000000001</c:v>
                </c:pt>
              </c:numCache>
            </c:numRef>
          </c:val>
          <c:smooth val="0"/>
        </c:ser>
        <c:ser>
          <c:idx val="1"/>
          <c:order val="1"/>
          <c:tx>
            <c:strRef>
              <c:f>コーホート分析!$W$27</c:f>
              <c:strCache>
                <c:ptCount val="1"/>
                <c:pt idx="0">
                  <c:v>生産人口割合</c:v>
                </c:pt>
              </c:strCache>
            </c:strRef>
          </c:tx>
          <c:marker>
            <c:symbol val="none"/>
          </c:marker>
          <c:cat>
            <c:numRef>
              <c:f>コーホート分析!$U$28:$U$34</c:f>
              <c:numCache>
                <c:formatCode>General</c:formatCode>
                <c:ptCount val="7"/>
                <c:pt idx="0">
                  <c:v>2000</c:v>
                </c:pt>
                <c:pt idx="1">
                  <c:v>2005</c:v>
                </c:pt>
                <c:pt idx="2">
                  <c:v>2010</c:v>
                </c:pt>
                <c:pt idx="3">
                  <c:v>2015</c:v>
                </c:pt>
                <c:pt idx="4">
                  <c:v>2020</c:v>
                </c:pt>
                <c:pt idx="5">
                  <c:v>2025</c:v>
                </c:pt>
                <c:pt idx="6">
                  <c:v>2030</c:v>
                </c:pt>
              </c:numCache>
            </c:numRef>
          </c:cat>
          <c:val>
            <c:numRef>
              <c:f>コーホート分析!$W$28:$W$34</c:f>
              <c:numCache>
                <c:formatCode>#,##0.000_);[Red]\(#,##0.000\)</c:formatCode>
                <c:ptCount val="7"/>
                <c:pt idx="0">
                  <c:v>63.734000000000002</c:v>
                </c:pt>
                <c:pt idx="1">
                  <c:v>62.411999999999999</c:v>
                </c:pt>
                <c:pt idx="2">
                  <c:v>59.618000000000002</c:v>
                </c:pt>
                <c:pt idx="3">
                  <c:v>56.127000000000002</c:v>
                </c:pt>
                <c:pt idx="4">
                  <c:v>54.543000000000006</c:v>
                </c:pt>
                <c:pt idx="5">
                  <c:v>54.403000000000006</c:v>
                </c:pt>
                <c:pt idx="6">
                  <c:v>54.4</c:v>
                </c:pt>
              </c:numCache>
            </c:numRef>
          </c:val>
          <c:smooth val="0"/>
        </c:ser>
        <c:ser>
          <c:idx val="2"/>
          <c:order val="2"/>
          <c:tx>
            <c:strRef>
              <c:f>コーホート分析!$X$27</c:f>
              <c:strCache>
                <c:ptCount val="1"/>
                <c:pt idx="0">
                  <c:v>老年人口割合</c:v>
                </c:pt>
              </c:strCache>
            </c:strRef>
          </c:tx>
          <c:marker>
            <c:symbol val="none"/>
          </c:marker>
          <c:cat>
            <c:numRef>
              <c:f>コーホート分析!$U$28:$U$34</c:f>
              <c:numCache>
                <c:formatCode>General</c:formatCode>
                <c:ptCount val="7"/>
                <c:pt idx="0">
                  <c:v>2000</c:v>
                </c:pt>
                <c:pt idx="1">
                  <c:v>2005</c:v>
                </c:pt>
                <c:pt idx="2">
                  <c:v>2010</c:v>
                </c:pt>
                <c:pt idx="3">
                  <c:v>2015</c:v>
                </c:pt>
                <c:pt idx="4">
                  <c:v>2020</c:v>
                </c:pt>
                <c:pt idx="5">
                  <c:v>2025</c:v>
                </c:pt>
                <c:pt idx="6">
                  <c:v>2030</c:v>
                </c:pt>
              </c:numCache>
            </c:numRef>
          </c:cat>
          <c:val>
            <c:numRef>
              <c:f>コーホート分析!$X$28:$X$34</c:f>
              <c:numCache>
                <c:formatCode>General</c:formatCode>
                <c:ptCount val="7"/>
                <c:pt idx="0">
                  <c:v>15.591000000000001</c:v>
                </c:pt>
                <c:pt idx="1">
                  <c:v>18.486999999999981</c:v>
                </c:pt>
                <c:pt idx="2">
                  <c:v>22.14</c:v>
                </c:pt>
                <c:pt idx="3">
                  <c:v>26.363</c:v>
                </c:pt>
                <c:pt idx="4">
                  <c:v>28.771000000000001</c:v>
                </c:pt>
                <c:pt idx="5">
                  <c:v>29.474999999999991</c:v>
                </c:pt>
                <c:pt idx="6">
                  <c:v>29.858000000000001</c:v>
                </c:pt>
              </c:numCache>
            </c:numRef>
          </c:val>
          <c:smooth val="0"/>
        </c:ser>
        <c:dLbls>
          <c:showLegendKey val="0"/>
          <c:showVal val="0"/>
          <c:showCatName val="0"/>
          <c:showSerName val="0"/>
          <c:showPercent val="0"/>
          <c:showBubbleSize val="0"/>
        </c:dLbls>
        <c:marker val="1"/>
        <c:smooth val="0"/>
        <c:axId val="176143744"/>
        <c:axId val="176153728"/>
      </c:lineChart>
      <c:catAx>
        <c:axId val="176143744"/>
        <c:scaling>
          <c:orientation val="minMax"/>
        </c:scaling>
        <c:delete val="0"/>
        <c:axPos val="b"/>
        <c:numFmt formatCode="General" sourceLinked="1"/>
        <c:majorTickMark val="out"/>
        <c:minorTickMark val="none"/>
        <c:tickLblPos val="nextTo"/>
        <c:crossAx val="176153728"/>
        <c:crosses val="autoZero"/>
        <c:auto val="1"/>
        <c:lblAlgn val="ctr"/>
        <c:lblOffset val="100"/>
        <c:noMultiLvlLbl val="0"/>
      </c:catAx>
      <c:valAx>
        <c:axId val="176153728"/>
        <c:scaling>
          <c:orientation val="minMax"/>
        </c:scaling>
        <c:delete val="0"/>
        <c:axPos val="l"/>
        <c:majorGridlines/>
        <c:numFmt formatCode="#,##0.000_);[Red]\(#,##0.000\)" sourceLinked="1"/>
        <c:majorTickMark val="out"/>
        <c:minorTickMark val="none"/>
        <c:tickLblPos val="nextTo"/>
        <c:crossAx val="176143744"/>
        <c:crosses val="autoZero"/>
        <c:crossBetween val="between"/>
      </c:valAx>
    </c:plotArea>
    <c:legend>
      <c:legendPos val="r"/>
      <c:layout>
        <c:manualLayout>
          <c:xMode val="edge"/>
          <c:yMode val="edge"/>
          <c:x val="0.73544606154871683"/>
          <c:y val="0.82845220587542967"/>
          <c:w val="0.2088583724615394"/>
          <c:h val="0.16216630355572553"/>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216806038645283"/>
          <c:y val="5.686556449332715E-2"/>
          <c:w val="0.78156019523471731"/>
          <c:h val="0.65089190271528208"/>
        </c:manualLayout>
      </c:layout>
      <c:lineChart>
        <c:grouping val="standard"/>
        <c:varyColors val="0"/>
        <c:ser>
          <c:idx val="1"/>
          <c:order val="0"/>
          <c:tx>
            <c:strRef>
              <c:f>Sheet1!$C$5:$C$6</c:f>
              <c:strCache>
                <c:ptCount val="1"/>
                <c:pt idx="0">
                  <c:v>専業農家</c:v>
                </c:pt>
              </c:strCache>
            </c:strRef>
          </c:tx>
          <c:spPr>
            <a:ln w="44450">
              <a:solidFill>
                <a:srgbClr val="C00000"/>
              </a:solidFill>
            </a:ln>
          </c:spPr>
          <c:marker>
            <c:symbol val="none"/>
          </c:marker>
          <c:cat>
            <c:strRef>
              <c:f>Sheet1!$A$7:$A$14</c:f>
              <c:strCache>
                <c:ptCount val="8"/>
                <c:pt idx="0">
                  <c:v>昭和６０年</c:v>
                </c:pt>
                <c:pt idx="1">
                  <c:v>昭和６１年</c:v>
                </c:pt>
                <c:pt idx="2">
                  <c:v>昭和６３年</c:v>
                </c:pt>
                <c:pt idx="3">
                  <c:v>平成２年</c:v>
                </c:pt>
                <c:pt idx="4">
                  <c:v>平成７年</c:v>
                </c:pt>
                <c:pt idx="5">
                  <c:v>平成１０年</c:v>
                </c:pt>
                <c:pt idx="6">
                  <c:v>平成１２年</c:v>
                </c:pt>
                <c:pt idx="7">
                  <c:v>平成１７年</c:v>
                </c:pt>
              </c:strCache>
            </c:strRef>
          </c:cat>
          <c:val>
            <c:numRef>
              <c:f>Sheet1!$C$7:$C$14</c:f>
              <c:numCache>
                <c:formatCode>General</c:formatCode>
                <c:ptCount val="8"/>
                <c:pt idx="0">
                  <c:v>495</c:v>
                </c:pt>
                <c:pt idx="1">
                  <c:v>461</c:v>
                </c:pt>
                <c:pt idx="2">
                  <c:v>467</c:v>
                </c:pt>
                <c:pt idx="3">
                  <c:v>451</c:v>
                </c:pt>
                <c:pt idx="4">
                  <c:v>373</c:v>
                </c:pt>
                <c:pt idx="5">
                  <c:v>499</c:v>
                </c:pt>
                <c:pt idx="6">
                  <c:v>298</c:v>
                </c:pt>
                <c:pt idx="7">
                  <c:v>339</c:v>
                </c:pt>
              </c:numCache>
            </c:numRef>
          </c:val>
          <c:smooth val="0"/>
        </c:ser>
        <c:ser>
          <c:idx val="2"/>
          <c:order val="1"/>
          <c:tx>
            <c:v>兼業農家</c:v>
          </c:tx>
          <c:spPr>
            <a:ln w="47625">
              <a:solidFill>
                <a:srgbClr val="7030A0"/>
              </a:solidFill>
              <a:prstDash val="dash"/>
            </a:ln>
          </c:spPr>
          <c:marker>
            <c:symbol val="none"/>
          </c:marker>
          <c:cat>
            <c:strRef>
              <c:f>Sheet1!$A$7:$A$14</c:f>
              <c:strCache>
                <c:ptCount val="8"/>
                <c:pt idx="0">
                  <c:v>昭和６０年</c:v>
                </c:pt>
                <c:pt idx="1">
                  <c:v>昭和６１年</c:v>
                </c:pt>
                <c:pt idx="2">
                  <c:v>昭和６３年</c:v>
                </c:pt>
                <c:pt idx="3">
                  <c:v>平成２年</c:v>
                </c:pt>
                <c:pt idx="4">
                  <c:v>平成７年</c:v>
                </c:pt>
                <c:pt idx="5">
                  <c:v>平成１０年</c:v>
                </c:pt>
                <c:pt idx="6">
                  <c:v>平成１２年</c:v>
                </c:pt>
                <c:pt idx="7">
                  <c:v>平成１７年</c:v>
                </c:pt>
              </c:strCache>
            </c:strRef>
          </c:cat>
          <c:val>
            <c:numRef>
              <c:f>Sheet1!$D$7:$D$14</c:f>
              <c:numCache>
                <c:formatCode>#,##0</c:formatCode>
                <c:ptCount val="8"/>
                <c:pt idx="0">
                  <c:v>2129</c:v>
                </c:pt>
                <c:pt idx="1">
                  <c:v>2122</c:v>
                </c:pt>
                <c:pt idx="2">
                  <c:v>2055</c:v>
                </c:pt>
                <c:pt idx="3">
                  <c:v>1937</c:v>
                </c:pt>
                <c:pt idx="4">
                  <c:v>1789</c:v>
                </c:pt>
                <c:pt idx="5">
                  <c:v>1542</c:v>
                </c:pt>
                <c:pt idx="6">
                  <c:v>1310</c:v>
                </c:pt>
                <c:pt idx="7">
                  <c:v>912</c:v>
                </c:pt>
              </c:numCache>
            </c:numRef>
          </c:val>
          <c:smooth val="0"/>
        </c:ser>
        <c:dLbls>
          <c:showLegendKey val="0"/>
          <c:showVal val="0"/>
          <c:showCatName val="0"/>
          <c:showSerName val="0"/>
          <c:showPercent val="0"/>
          <c:showBubbleSize val="0"/>
        </c:dLbls>
        <c:marker val="1"/>
        <c:smooth val="0"/>
        <c:axId val="174374912"/>
        <c:axId val="174376448"/>
      </c:lineChart>
      <c:catAx>
        <c:axId val="174374912"/>
        <c:scaling>
          <c:orientation val="minMax"/>
        </c:scaling>
        <c:delete val="0"/>
        <c:axPos val="b"/>
        <c:majorTickMark val="out"/>
        <c:minorTickMark val="none"/>
        <c:tickLblPos val="nextTo"/>
        <c:txPr>
          <a:bodyPr/>
          <a:lstStyle/>
          <a:p>
            <a:pPr>
              <a:defRPr sz="1400"/>
            </a:pPr>
            <a:endParaRPr lang="ja-JP"/>
          </a:p>
        </c:txPr>
        <c:crossAx val="174376448"/>
        <c:crosses val="autoZero"/>
        <c:auto val="1"/>
        <c:lblAlgn val="ctr"/>
        <c:lblOffset val="100"/>
        <c:noMultiLvlLbl val="0"/>
      </c:catAx>
      <c:valAx>
        <c:axId val="174376448"/>
        <c:scaling>
          <c:orientation val="minMax"/>
          <c:max val="2500"/>
        </c:scaling>
        <c:delete val="0"/>
        <c:axPos val="l"/>
        <c:majorGridlines/>
        <c:title>
          <c:tx>
            <c:rich>
              <a:bodyPr rot="0" vert="horz"/>
              <a:lstStyle/>
              <a:p>
                <a:pPr>
                  <a:defRPr sz="1400"/>
                </a:pPr>
                <a:r>
                  <a:rPr lang="en-US" altLang="ja-JP" sz="1400"/>
                  <a:t>(</a:t>
                </a:r>
                <a:r>
                  <a:rPr lang="ja-JP" altLang="en-US" sz="1400"/>
                  <a:t>戸</a:t>
                </a:r>
                <a:r>
                  <a:rPr lang="en-US" altLang="ja-JP" sz="1400"/>
                  <a:t>)</a:t>
                </a:r>
                <a:endParaRPr lang="ja-JP" altLang="en-US" sz="1400"/>
              </a:p>
            </c:rich>
          </c:tx>
          <c:layout>
            <c:manualLayout>
              <c:xMode val="edge"/>
              <c:yMode val="edge"/>
              <c:x val="9.8086513979420923E-4"/>
              <c:y val="7.7522380341247019E-2"/>
            </c:manualLayout>
          </c:layout>
          <c:overlay val="0"/>
        </c:title>
        <c:numFmt formatCode="#,##0_);[Red]\(#,##0\)" sourceLinked="0"/>
        <c:majorTickMark val="out"/>
        <c:minorTickMark val="none"/>
        <c:tickLblPos val="nextTo"/>
        <c:txPr>
          <a:bodyPr/>
          <a:lstStyle/>
          <a:p>
            <a:pPr>
              <a:defRPr sz="1800"/>
            </a:pPr>
            <a:endParaRPr lang="ja-JP"/>
          </a:p>
        </c:txPr>
        <c:crossAx val="174374912"/>
        <c:crosses val="autoZero"/>
        <c:crossBetween val="between"/>
      </c:valAx>
    </c:plotArea>
    <c:legend>
      <c:legendPos val="b"/>
      <c:layout>
        <c:manualLayout>
          <c:xMode val="edge"/>
          <c:yMode val="edge"/>
          <c:x val="0.23917217335788982"/>
          <c:y val="0.91915592711920902"/>
          <c:w val="0.52165565328422081"/>
          <c:h val="8.0844072880791054E-2"/>
        </c:manualLayout>
      </c:layout>
      <c:overlay val="0"/>
      <c:txPr>
        <a:bodyPr/>
        <a:lstStyle/>
        <a:p>
          <a:pPr>
            <a:defRPr sz="1400"/>
          </a:pPr>
          <a:endParaRPr lang="ja-JP"/>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74451063657578"/>
          <c:y val="6.968500771215741E-2"/>
          <c:w val="0.58899990403827185"/>
          <c:h val="0.65802636997400044"/>
        </c:manualLayout>
      </c:layout>
      <c:barChart>
        <c:barDir val="col"/>
        <c:grouping val="clustered"/>
        <c:varyColors val="0"/>
        <c:ser>
          <c:idx val="2"/>
          <c:order val="0"/>
          <c:tx>
            <c:strRef>
              <c:f>Sheet1!$A$178</c:f>
              <c:strCache>
                <c:ptCount val="1"/>
                <c:pt idx="0">
                  <c:v>平成１２年</c:v>
                </c:pt>
              </c:strCache>
            </c:strRef>
          </c:tx>
          <c:spPr>
            <a:pattFill prst="wdDnDiag">
              <a:fgClr>
                <a:srgbClr val="4F81BD"/>
              </a:fgClr>
              <a:bgClr>
                <a:sysClr val="window" lastClr="FFFFFF"/>
              </a:bgClr>
            </a:pattFill>
            <a:ln>
              <a:solidFill>
                <a:sysClr val="windowText" lastClr="000000"/>
              </a:solidFill>
            </a:ln>
          </c:spPr>
          <c:invertIfNegative val="0"/>
          <c:cat>
            <c:strRef>
              <c:f>Sheet1!$C$177:$J$177</c:f>
              <c:strCache>
                <c:ptCount val="8"/>
                <c:pt idx="0">
                  <c:v>１９歳以下</c:v>
                </c:pt>
                <c:pt idx="1">
                  <c:v>２０歳代</c:v>
                </c:pt>
                <c:pt idx="2">
                  <c:v>３０歳代</c:v>
                </c:pt>
                <c:pt idx="3">
                  <c:v>４０歳代</c:v>
                </c:pt>
                <c:pt idx="4">
                  <c:v>５０歳代</c:v>
                </c:pt>
                <c:pt idx="5">
                  <c:v>６０歳代</c:v>
                </c:pt>
                <c:pt idx="6">
                  <c:v>７０歳から７４歳</c:v>
                </c:pt>
                <c:pt idx="7">
                  <c:v>７５歳以上</c:v>
                </c:pt>
              </c:strCache>
            </c:strRef>
          </c:cat>
          <c:val>
            <c:numRef>
              <c:f>Sheet1!$C$180:$J$180</c:f>
              <c:numCache>
                <c:formatCode>General</c:formatCode>
                <c:ptCount val="8"/>
                <c:pt idx="0">
                  <c:v>58</c:v>
                </c:pt>
                <c:pt idx="1">
                  <c:v>375</c:v>
                </c:pt>
                <c:pt idx="2">
                  <c:v>678</c:v>
                </c:pt>
                <c:pt idx="3" formatCode="#,##0">
                  <c:v>1270</c:v>
                </c:pt>
                <c:pt idx="4" formatCode="#,##0">
                  <c:v>1269</c:v>
                </c:pt>
                <c:pt idx="5" formatCode="#,##0">
                  <c:v>1513</c:v>
                </c:pt>
                <c:pt idx="6">
                  <c:v>819</c:v>
                </c:pt>
                <c:pt idx="7">
                  <c:v>651</c:v>
                </c:pt>
              </c:numCache>
            </c:numRef>
          </c:val>
        </c:ser>
        <c:ser>
          <c:idx val="5"/>
          <c:order val="1"/>
          <c:tx>
            <c:strRef>
              <c:f>Sheet1!$A$181</c:f>
              <c:strCache>
                <c:ptCount val="1"/>
                <c:pt idx="0">
                  <c:v>平成１７年</c:v>
                </c:pt>
              </c:strCache>
            </c:strRef>
          </c:tx>
          <c:spPr>
            <a:pattFill prst="pct50">
              <a:fgClr>
                <a:srgbClr val="4F81BD"/>
              </a:fgClr>
              <a:bgClr>
                <a:sysClr val="window" lastClr="FFFFFF"/>
              </a:bgClr>
            </a:pattFill>
            <a:ln>
              <a:solidFill>
                <a:sysClr val="windowText" lastClr="000000"/>
              </a:solidFill>
            </a:ln>
          </c:spPr>
          <c:invertIfNegative val="0"/>
          <c:cat>
            <c:strRef>
              <c:f>Sheet1!$C$177:$J$177</c:f>
              <c:strCache>
                <c:ptCount val="8"/>
                <c:pt idx="0">
                  <c:v>１９歳以下</c:v>
                </c:pt>
                <c:pt idx="1">
                  <c:v>２０歳代</c:v>
                </c:pt>
                <c:pt idx="2">
                  <c:v>３０歳代</c:v>
                </c:pt>
                <c:pt idx="3">
                  <c:v>４０歳代</c:v>
                </c:pt>
                <c:pt idx="4">
                  <c:v>５０歳代</c:v>
                </c:pt>
                <c:pt idx="5">
                  <c:v>６０歳代</c:v>
                </c:pt>
                <c:pt idx="6">
                  <c:v>７０歳から７４歳</c:v>
                </c:pt>
                <c:pt idx="7">
                  <c:v>７５歳以上</c:v>
                </c:pt>
              </c:strCache>
            </c:strRef>
          </c:cat>
          <c:val>
            <c:numRef>
              <c:f>Sheet1!$C$184:$J$184</c:f>
              <c:numCache>
                <c:formatCode>General</c:formatCode>
                <c:ptCount val="8"/>
                <c:pt idx="0">
                  <c:v>31</c:v>
                </c:pt>
                <c:pt idx="1">
                  <c:v>284</c:v>
                </c:pt>
                <c:pt idx="2">
                  <c:v>417</c:v>
                </c:pt>
                <c:pt idx="3">
                  <c:v>766</c:v>
                </c:pt>
                <c:pt idx="4" formatCode="#,##0">
                  <c:v>1072</c:v>
                </c:pt>
                <c:pt idx="5" formatCode="#,##0">
                  <c:v>1069</c:v>
                </c:pt>
                <c:pt idx="6">
                  <c:v>602</c:v>
                </c:pt>
                <c:pt idx="7">
                  <c:v>834</c:v>
                </c:pt>
              </c:numCache>
            </c:numRef>
          </c:val>
        </c:ser>
        <c:ser>
          <c:idx val="0"/>
          <c:order val="2"/>
          <c:tx>
            <c:v>平成４２年（予測値）</c:v>
          </c:tx>
          <c:invertIfNegative val="0"/>
          <c:dPt>
            <c:idx val="1"/>
            <c:invertIfNegative val="0"/>
            <c:bubble3D val="0"/>
            <c:spPr>
              <a:ln>
                <a:solidFill>
                  <a:sysClr val="windowText" lastClr="000000"/>
                </a:solidFill>
              </a:ln>
            </c:spPr>
          </c:dPt>
          <c:cat>
            <c:strRef>
              <c:f>Sheet1!$C$177:$J$177</c:f>
              <c:strCache>
                <c:ptCount val="8"/>
                <c:pt idx="0">
                  <c:v>１９歳以下</c:v>
                </c:pt>
                <c:pt idx="1">
                  <c:v>２０歳代</c:v>
                </c:pt>
                <c:pt idx="2">
                  <c:v>３０歳代</c:v>
                </c:pt>
                <c:pt idx="3">
                  <c:v>４０歳代</c:v>
                </c:pt>
                <c:pt idx="4">
                  <c:v>５０歳代</c:v>
                </c:pt>
                <c:pt idx="5">
                  <c:v>６０歳代</c:v>
                </c:pt>
                <c:pt idx="6">
                  <c:v>７０歳から７４歳</c:v>
                </c:pt>
                <c:pt idx="7">
                  <c:v>７５歳以上</c:v>
                </c:pt>
              </c:strCache>
            </c:strRef>
          </c:cat>
          <c:val>
            <c:numRef>
              <c:f>Sheet1!$C$186:$J$186</c:f>
              <c:numCache>
                <c:formatCode>General</c:formatCode>
                <c:ptCount val="8"/>
                <c:pt idx="0">
                  <c:v>22.620738533110416</c:v>
                </c:pt>
                <c:pt idx="1">
                  <c:v>205.74836782117958</c:v>
                </c:pt>
                <c:pt idx="2">
                  <c:v>273.37453527332826</c:v>
                </c:pt>
                <c:pt idx="3">
                  <c:v>284</c:v>
                </c:pt>
                <c:pt idx="4">
                  <c:v>417</c:v>
                </c:pt>
                <c:pt idx="5">
                  <c:v>766</c:v>
                </c:pt>
                <c:pt idx="6" formatCode="#,##0">
                  <c:v>494.30844881537774</c:v>
                </c:pt>
                <c:pt idx="7" formatCode="#,##0">
                  <c:v>1668.2842778014488</c:v>
                </c:pt>
              </c:numCache>
            </c:numRef>
          </c:val>
        </c:ser>
        <c:dLbls>
          <c:showLegendKey val="0"/>
          <c:showVal val="0"/>
          <c:showCatName val="0"/>
          <c:showSerName val="0"/>
          <c:showPercent val="0"/>
          <c:showBubbleSize val="0"/>
        </c:dLbls>
        <c:gapWidth val="150"/>
        <c:axId val="174423040"/>
        <c:axId val="174441216"/>
      </c:barChart>
      <c:catAx>
        <c:axId val="174423040"/>
        <c:scaling>
          <c:orientation val="minMax"/>
        </c:scaling>
        <c:delete val="0"/>
        <c:axPos val="b"/>
        <c:majorTickMark val="out"/>
        <c:minorTickMark val="none"/>
        <c:tickLblPos val="nextTo"/>
        <c:txPr>
          <a:bodyPr/>
          <a:lstStyle/>
          <a:p>
            <a:pPr>
              <a:defRPr sz="1400"/>
            </a:pPr>
            <a:endParaRPr lang="ja-JP"/>
          </a:p>
        </c:txPr>
        <c:crossAx val="174441216"/>
        <c:crosses val="autoZero"/>
        <c:auto val="1"/>
        <c:lblAlgn val="ctr"/>
        <c:lblOffset val="100"/>
        <c:noMultiLvlLbl val="0"/>
      </c:catAx>
      <c:valAx>
        <c:axId val="174441216"/>
        <c:scaling>
          <c:orientation val="minMax"/>
        </c:scaling>
        <c:delete val="0"/>
        <c:axPos val="l"/>
        <c:majorGridlines/>
        <c:title>
          <c:tx>
            <c:rich>
              <a:bodyPr rot="0" vert="horz"/>
              <a:lstStyle/>
              <a:p>
                <a:pPr>
                  <a:defRPr sz="1800"/>
                </a:pPr>
                <a:r>
                  <a:rPr lang="en-US" altLang="ja-JP" sz="1800"/>
                  <a:t>(</a:t>
                </a:r>
                <a:r>
                  <a:rPr lang="ja-JP" altLang="en-US" sz="1800"/>
                  <a:t>人</a:t>
                </a:r>
                <a:r>
                  <a:rPr lang="en-US" altLang="ja-JP" sz="1800"/>
                  <a:t>)</a:t>
                </a:r>
                <a:endParaRPr lang="ja-JP" altLang="en-US" sz="1800"/>
              </a:p>
            </c:rich>
          </c:tx>
          <c:layout>
            <c:manualLayout>
              <c:xMode val="edge"/>
              <c:yMode val="edge"/>
              <c:x val="1.1656314699792961E-2"/>
              <c:y val="5.7540288379983005E-2"/>
            </c:manualLayout>
          </c:layout>
          <c:overlay val="0"/>
        </c:title>
        <c:numFmt formatCode="#,##0_);[Red]\(#,##0\)" sourceLinked="0"/>
        <c:majorTickMark val="out"/>
        <c:minorTickMark val="none"/>
        <c:tickLblPos val="nextTo"/>
        <c:txPr>
          <a:bodyPr/>
          <a:lstStyle/>
          <a:p>
            <a:pPr>
              <a:defRPr sz="1800"/>
            </a:pPr>
            <a:endParaRPr lang="ja-JP"/>
          </a:p>
        </c:txPr>
        <c:crossAx val="174423040"/>
        <c:crosses val="autoZero"/>
        <c:crossBetween val="between"/>
      </c:valAx>
    </c:plotArea>
    <c:legend>
      <c:legendPos val="r"/>
      <c:layout>
        <c:manualLayout>
          <c:xMode val="edge"/>
          <c:yMode val="edge"/>
          <c:x val="0.78419540996352555"/>
          <c:y val="0.26215438447724254"/>
          <c:w val="0.18696946585514532"/>
          <c:h val="0.46161977236342916"/>
        </c:manualLayout>
      </c:layout>
      <c:overlay val="0"/>
      <c:txPr>
        <a:bodyPr/>
        <a:lstStyle/>
        <a:p>
          <a:pPr>
            <a:defRPr sz="1600">
              <a:latin typeface="+mn-ea"/>
              <a:ea typeface="+mn-ea"/>
            </a:defRPr>
          </a:pPr>
          <a:endParaRPr lang="ja-JP"/>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81310184347226"/>
          <c:y val="3.3583547145702088E-2"/>
          <c:w val="0.69070340242176298"/>
          <c:h val="0.85402662180844291"/>
        </c:manualLayout>
      </c:layout>
      <c:barChart>
        <c:barDir val="col"/>
        <c:grouping val="clustered"/>
        <c:varyColors val="0"/>
        <c:ser>
          <c:idx val="0"/>
          <c:order val="0"/>
          <c:tx>
            <c:strRef>
              <c:f>Sheet3!$O$15</c:f>
              <c:strCache>
                <c:ptCount val="1"/>
                <c:pt idx="0">
                  <c:v>1件当たり所有台数</c:v>
                </c:pt>
              </c:strCache>
            </c:strRef>
          </c:tx>
          <c:invertIfNegative val="0"/>
          <c:cat>
            <c:strRef>
              <c:f>Sheet3!$P$14:$Q$14</c:f>
              <c:strCache>
                <c:ptCount val="2"/>
                <c:pt idx="0">
                  <c:v>平成10年</c:v>
                </c:pt>
                <c:pt idx="1">
                  <c:v>平成１７年（旧土浦市）</c:v>
                </c:pt>
              </c:strCache>
            </c:strRef>
          </c:cat>
          <c:val>
            <c:numRef>
              <c:f>Sheet3!$P$15:$Q$15</c:f>
              <c:numCache>
                <c:formatCode>General</c:formatCode>
                <c:ptCount val="2"/>
                <c:pt idx="0">
                  <c:v>0.44096031357177856</c:v>
                </c:pt>
                <c:pt idx="1">
                  <c:v>0.76818545163868945</c:v>
                </c:pt>
              </c:numCache>
            </c:numRef>
          </c:val>
        </c:ser>
        <c:dLbls>
          <c:showLegendKey val="0"/>
          <c:showVal val="0"/>
          <c:showCatName val="0"/>
          <c:showSerName val="0"/>
          <c:showPercent val="0"/>
          <c:showBubbleSize val="0"/>
        </c:dLbls>
        <c:gapWidth val="150"/>
        <c:axId val="174490368"/>
        <c:axId val="174491904"/>
      </c:barChart>
      <c:catAx>
        <c:axId val="174490368"/>
        <c:scaling>
          <c:orientation val="minMax"/>
        </c:scaling>
        <c:delete val="0"/>
        <c:axPos val="b"/>
        <c:majorTickMark val="out"/>
        <c:minorTickMark val="none"/>
        <c:tickLblPos val="nextTo"/>
        <c:txPr>
          <a:bodyPr/>
          <a:lstStyle/>
          <a:p>
            <a:pPr>
              <a:defRPr sz="1600"/>
            </a:pPr>
            <a:endParaRPr lang="ja-JP"/>
          </a:p>
        </c:txPr>
        <c:crossAx val="174491904"/>
        <c:crosses val="autoZero"/>
        <c:auto val="1"/>
        <c:lblAlgn val="ctr"/>
        <c:lblOffset val="100"/>
        <c:noMultiLvlLbl val="0"/>
      </c:catAx>
      <c:valAx>
        <c:axId val="174491904"/>
        <c:scaling>
          <c:orientation val="minMax"/>
        </c:scaling>
        <c:delete val="0"/>
        <c:axPos val="l"/>
        <c:majorGridlines/>
        <c:numFmt formatCode="General" sourceLinked="1"/>
        <c:majorTickMark val="out"/>
        <c:minorTickMark val="none"/>
        <c:tickLblPos val="nextTo"/>
        <c:txPr>
          <a:bodyPr/>
          <a:lstStyle/>
          <a:p>
            <a:pPr>
              <a:defRPr sz="1600"/>
            </a:pPr>
            <a:endParaRPr lang="ja-JP"/>
          </a:p>
        </c:txPr>
        <c:crossAx val="174490368"/>
        <c:crosses val="autoZero"/>
        <c:crossBetween val="between"/>
      </c:valAx>
    </c:plotArea>
    <c:legend>
      <c:legendPos val="r"/>
      <c:layout>
        <c:manualLayout>
          <c:xMode val="edge"/>
          <c:yMode val="edge"/>
          <c:x val="0.8106993170356328"/>
          <c:y val="0.2199803812402239"/>
          <c:w val="0.18382130244190686"/>
          <c:h val="0.47586415334446852"/>
        </c:manualLayout>
      </c:layout>
      <c:overlay val="0"/>
      <c:txPr>
        <a:bodyPr/>
        <a:lstStyle/>
        <a:p>
          <a:pPr>
            <a:defRPr sz="1800"/>
          </a:pPr>
          <a:endParaRPr lang="ja-JP"/>
        </a:p>
      </c:txPr>
    </c:legend>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54369106808654"/>
          <c:y val="5.0466016630643061E-2"/>
          <c:w val="0.60028215367845994"/>
          <c:h val="0.58093204068943582"/>
        </c:manualLayout>
      </c:layout>
      <c:lineChart>
        <c:grouping val="standard"/>
        <c:varyColors val="0"/>
        <c:ser>
          <c:idx val="2"/>
          <c:order val="0"/>
          <c:tx>
            <c:strRef>
              <c:f>Sheet1!$D$5</c:f>
              <c:strCache>
                <c:ptCount val="1"/>
                <c:pt idx="0">
                  <c:v>製造品出荷額等</c:v>
                </c:pt>
              </c:strCache>
            </c:strRef>
          </c:tx>
          <c:spPr>
            <a:ln>
              <a:solidFill>
                <a:srgbClr val="0070C0"/>
              </a:solidFill>
              <a:prstDash val="lgDash"/>
            </a:ln>
          </c:spPr>
          <c:marker>
            <c:symbol val="none"/>
          </c:marker>
          <c:cat>
            <c:strRef>
              <c:f>Sheet1!$A$7:$A$12</c:f>
              <c:strCache>
                <c:ptCount val="6"/>
                <c:pt idx="0">
                  <c:v>平成１４年</c:v>
                </c:pt>
                <c:pt idx="1">
                  <c:v>平成１５年</c:v>
                </c:pt>
                <c:pt idx="2">
                  <c:v>平成１６年</c:v>
                </c:pt>
                <c:pt idx="3">
                  <c:v>平成１７年</c:v>
                </c:pt>
                <c:pt idx="4">
                  <c:v>平成１８年</c:v>
                </c:pt>
                <c:pt idx="5">
                  <c:v>平成１９年</c:v>
                </c:pt>
              </c:strCache>
            </c:strRef>
          </c:cat>
          <c:val>
            <c:numRef>
              <c:f>Sheet1!$D$7:$D$12</c:f>
              <c:numCache>
                <c:formatCode>#,##0</c:formatCode>
                <c:ptCount val="6"/>
                <c:pt idx="0">
                  <c:v>46280005</c:v>
                </c:pt>
                <c:pt idx="1">
                  <c:v>49414999</c:v>
                </c:pt>
                <c:pt idx="2">
                  <c:v>57338005</c:v>
                </c:pt>
                <c:pt idx="3">
                  <c:v>57198590</c:v>
                </c:pt>
                <c:pt idx="4">
                  <c:v>72396311</c:v>
                </c:pt>
                <c:pt idx="5">
                  <c:v>83089505</c:v>
                </c:pt>
              </c:numCache>
            </c:numRef>
          </c:val>
          <c:smooth val="0"/>
        </c:ser>
        <c:dLbls>
          <c:showLegendKey val="0"/>
          <c:showVal val="0"/>
          <c:showCatName val="0"/>
          <c:showSerName val="0"/>
          <c:showPercent val="0"/>
          <c:showBubbleSize val="0"/>
        </c:dLbls>
        <c:marker val="1"/>
        <c:smooth val="0"/>
        <c:axId val="174812544"/>
        <c:axId val="174818432"/>
      </c:lineChart>
      <c:lineChart>
        <c:grouping val="standard"/>
        <c:varyColors val="0"/>
        <c:ser>
          <c:idx val="0"/>
          <c:order val="1"/>
          <c:tx>
            <c:strRef>
              <c:f>Sheet1!$C$5</c:f>
              <c:strCache>
                <c:ptCount val="1"/>
                <c:pt idx="0">
                  <c:v>従業者数</c:v>
                </c:pt>
              </c:strCache>
            </c:strRef>
          </c:tx>
          <c:spPr>
            <a:ln>
              <a:solidFill>
                <a:srgbClr val="C00000"/>
              </a:solidFill>
            </a:ln>
          </c:spPr>
          <c:marker>
            <c:symbol val="none"/>
          </c:marker>
          <c:val>
            <c:numRef>
              <c:f>Sheet1!$C$7:$C$12</c:f>
              <c:numCache>
                <c:formatCode>#,##0</c:formatCode>
                <c:ptCount val="6"/>
                <c:pt idx="0">
                  <c:v>10109</c:v>
                </c:pt>
                <c:pt idx="1">
                  <c:v>9814</c:v>
                </c:pt>
                <c:pt idx="2">
                  <c:v>11074</c:v>
                </c:pt>
                <c:pt idx="3">
                  <c:v>11674</c:v>
                </c:pt>
                <c:pt idx="4">
                  <c:v>12231</c:v>
                </c:pt>
                <c:pt idx="5">
                  <c:v>13152</c:v>
                </c:pt>
              </c:numCache>
            </c:numRef>
          </c:val>
          <c:smooth val="0"/>
        </c:ser>
        <c:dLbls>
          <c:showLegendKey val="0"/>
          <c:showVal val="0"/>
          <c:showCatName val="0"/>
          <c:showSerName val="0"/>
          <c:showPercent val="0"/>
          <c:showBubbleSize val="0"/>
        </c:dLbls>
        <c:marker val="1"/>
        <c:smooth val="0"/>
        <c:axId val="174827008"/>
        <c:axId val="174820736"/>
      </c:lineChart>
      <c:catAx>
        <c:axId val="174812544"/>
        <c:scaling>
          <c:orientation val="minMax"/>
        </c:scaling>
        <c:delete val="0"/>
        <c:axPos val="b"/>
        <c:majorTickMark val="out"/>
        <c:minorTickMark val="none"/>
        <c:tickLblPos val="nextTo"/>
        <c:txPr>
          <a:bodyPr/>
          <a:lstStyle/>
          <a:p>
            <a:pPr>
              <a:defRPr sz="1800"/>
            </a:pPr>
            <a:endParaRPr lang="ja-JP"/>
          </a:p>
        </c:txPr>
        <c:crossAx val="174818432"/>
        <c:crosses val="autoZero"/>
        <c:auto val="1"/>
        <c:lblAlgn val="ctr"/>
        <c:lblOffset val="100"/>
        <c:noMultiLvlLbl val="0"/>
      </c:catAx>
      <c:valAx>
        <c:axId val="174818432"/>
        <c:scaling>
          <c:orientation val="minMax"/>
        </c:scaling>
        <c:delete val="0"/>
        <c:axPos val="l"/>
        <c:majorGridlines/>
        <c:title>
          <c:tx>
            <c:rich>
              <a:bodyPr rot="0" vert="wordArtVertRtl"/>
              <a:lstStyle/>
              <a:p>
                <a:pPr>
                  <a:defRPr sz="1800"/>
                </a:pPr>
                <a:r>
                  <a:rPr lang="ja-JP" altLang="en-US" sz="1800"/>
                  <a:t>製造品出荷額</a:t>
                </a:r>
              </a:p>
            </c:rich>
          </c:tx>
          <c:layout>
            <c:manualLayout>
              <c:xMode val="edge"/>
              <c:yMode val="edge"/>
              <c:x val="2.3493858172587843E-2"/>
              <c:y val="0.2296023572628364"/>
            </c:manualLayout>
          </c:layout>
          <c:overlay val="0"/>
        </c:title>
        <c:numFmt formatCode="#,##0" sourceLinked="1"/>
        <c:majorTickMark val="out"/>
        <c:minorTickMark val="none"/>
        <c:tickLblPos val="nextTo"/>
        <c:txPr>
          <a:bodyPr/>
          <a:lstStyle/>
          <a:p>
            <a:pPr>
              <a:defRPr sz="1800"/>
            </a:pPr>
            <a:endParaRPr lang="ja-JP"/>
          </a:p>
        </c:txPr>
        <c:crossAx val="174812544"/>
        <c:crosses val="autoZero"/>
        <c:crossBetween val="between"/>
        <c:dispUnits>
          <c:builtInUnit val="hundredThousands"/>
          <c:dispUnitsLbl>
            <c:layout>
              <c:manualLayout>
                <c:xMode val="edge"/>
                <c:yMode val="edge"/>
                <c:x val="1.804964190819639E-3"/>
                <c:y val="0.10241469816272965"/>
              </c:manualLayout>
            </c:layout>
            <c:tx>
              <c:rich>
                <a:bodyPr rot="0" vert="horz"/>
                <a:lstStyle/>
                <a:p>
                  <a:pPr>
                    <a:defRPr sz="1600" b="1"/>
                  </a:pPr>
                  <a:r>
                    <a:rPr lang="en-US" altLang="ja-JP" sz="1600" b="1"/>
                    <a:t>(</a:t>
                  </a:r>
                  <a:r>
                    <a:rPr lang="ja-JP" altLang="en-US" sz="1600" b="1"/>
                    <a:t>十万円</a:t>
                  </a:r>
                  <a:r>
                    <a:rPr lang="en-US" altLang="ja-JP" sz="1600" b="1"/>
                    <a:t>)</a:t>
                  </a:r>
                  <a:endParaRPr lang="ja-JP" altLang="en-US" sz="1600" b="1"/>
                </a:p>
              </c:rich>
            </c:tx>
          </c:dispUnitsLbl>
        </c:dispUnits>
      </c:valAx>
      <c:valAx>
        <c:axId val="174820736"/>
        <c:scaling>
          <c:orientation val="minMax"/>
        </c:scaling>
        <c:delete val="0"/>
        <c:axPos val="r"/>
        <c:title>
          <c:tx>
            <c:rich>
              <a:bodyPr rot="0" vert="wordArtVertRtl"/>
              <a:lstStyle/>
              <a:p>
                <a:pPr>
                  <a:defRPr sz="1800"/>
                </a:pPr>
                <a:r>
                  <a:rPr lang="ja-JP" altLang="en-US" sz="1800"/>
                  <a:t>従業者数</a:t>
                </a:r>
              </a:p>
            </c:rich>
          </c:tx>
          <c:layout>
            <c:manualLayout>
              <c:xMode val="edge"/>
              <c:yMode val="edge"/>
              <c:x val="0.9322239282057927"/>
              <c:y val="0.27389339200247032"/>
            </c:manualLayout>
          </c:layout>
          <c:overlay val="0"/>
        </c:title>
        <c:numFmt formatCode="#,##0" sourceLinked="1"/>
        <c:majorTickMark val="out"/>
        <c:minorTickMark val="none"/>
        <c:tickLblPos val="nextTo"/>
        <c:txPr>
          <a:bodyPr/>
          <a:lstStyle/>
          <a:p>
            <a:pPr>
              <a:defRPr sz="1800"/>
            </a:pPr>
            <a:endParaRPr lang="ja-JP"/>
          </a:p>
        </c:txPr>
        <c:crossAx val="174827008"/>
        <c:crosses val="max"/>
        <c:crossBetween val="between"/>
      </c:valAx>
      <c:catAx>
        <c:axId val="174827008"/>
        <c:scaling>
          <c:orientation val="minMax"/>
        </c:scaling>
        <c:delete val="1"/>
        <c:axPos val="b"/>
        <c:majorTickMark val="out"/>
        <c:minorTickMark val="none"/>
        <c:tickLblPos val="none"/>
        <c:crossAx val="174820736"/>
        <c:crosses val="autoZero"/>
        <c:auto val="1"/>
        <c:lblAlgn val="ctr"/>
        <c:lblOffset val="100"/>
        <c:noMultiLvlLbl val="0"/>
      </c:catAx>
    </c:plotArea>
    <c:legend>
      <c:legendPos val="b"/>
      <c:layout>
        <c:manualLayout>
          <c:xMode val="edge"/>
          <c:yMode val="edge"/>
          <c:x val="0.18244611792544202"/>
          <c:y val="0.84570912022307132"/>
          <c:w val="0.63178321896748091"/>
          <c:h val="8.7285432928492765E-2"/>
        </c:manualLayout>
      </c:layout>
      <c:overlay val="0"/>
      <c:spPr>
        <a:ln>
          <a:noFill/>
        </a:ln>
      </c:spPr>
      <c:txPr>
        <a:bodyPr/>
        <a:lstStyle/>
        <a:p>
          <a:pPr>
            <a:defRPr sz="1600"/>
          </a:pPr>
          <a:endParaRPr lang="ja-JP"/>
        </a:p>
      </c:txPr>
    </c:legend>
    <c:plotVisOnly val="1"/>
    <c:dispBlanksAs val="gap"/>
    <c:showDLblsOverMax val="0"/>
  </c:chart>
  <c:spPr>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96062992125985"/>
          <c:y val="3.2882035578885992E-2"/>
          <c:w val="0.62911587440458883"/>
          <c:h val="0.62305930654169772"/>
        </c:manualLayout>
      </c:layout>
      <c:barChart>
        <c:barDir val="col"/>
        <c:grouping val="clustered"/>
        <c:varyColors val="0"/>
        <c:ser>
          <c:idx val="0"/>
          <c:order val="0"/>
          <c:tx>
            <c:strRef>
              <c:f>Sheet1!$Z$63</c:f>
              <c:strCache>
                <c:ptCount val="1"/>
                <c:pt idx="0">
                  <c:v>平成14年</c:v>
                </c:pt>
              </c:strCache>
            </c:strRef>
          </c:tx>
          <c:spPr>
            <a:solidFill>
              <a:srgbClr val="FF0000"/>
            </a:solidFill>
            <a:ln>
              <a:noFill/>
            </a:ln>
          </c:spPr>
          <c:invertIfNegative val="0"/>
          <c:cat>
            <c:strRef>
              <c:f>Sheet1!$Y$43:$Y$50</c:f>
              <c:strCache>
                <c:ptCount val="8"/>
                <c:pt idx="0">
                  <c:v>電気機械</c:v>
                </c:pt>
                <c:pt idx="1">
                  <c:v>精密機械</c:v>
                </c:pt>
                <c:pt idx="2">
                  <c:v>プラスチック</c:v>
                </c:pt>
                <c:pt idx="3">
                  <c:v>金属製品</c:v>
                </c:pt>
                <c:pt idx="4">
                  <c:v>非鉄金属</c:v>
                </c:pt>
                <c:pt idx="5">
                  <c:v>食料品</c:v>
                </c:pt>
                <c:pt idx="6">
                  <c:v>一般機械</c:v>
                </c:pt>
                <c:pt idx="7">
                  <c:v>その他の工業品</c:v>
                </c:pt>
              </c:strCache>
            </c:strRef>
          </c:cat>
          <c:val>
            <c:numRef>
              <c:f>Sheet1!$Z$43:$Z$50</c:f>
              <c:numCache>
                <c:formatCode>#,##0</c:formatCode>
                <c:ptCount val="8"/>
                <c:pt idx="0">
                  <c:v>10268540000</c:v>
                </c:pt>
                <c:pt idx="1">
                  <c:v>12852590000</c:v>
                </c:pt>
                <c:pt idx="2">
                  <c:v>15025880000</c:v>
                </c:pt>
                <c:pt idx="3">
                  <c:v>37366650000</c:v>
                </c:pt>
                <c:pt idx="4">
                  <c:v>48154680000</c:v>
                </c:pt>
                <c:pt idx="5">
                  <c:v>83430130000</c:v>
                </c:pt>
                <c:pt idx="6">
                  <c:v>189426230000</c:v>
                </c:pt>
                <c:pt idx="7" formatCode="General">
                  <c:v>11494120000</c:v>
                </c:pt>
              </c:numCache>
            </c:numRef>
          </c:val>
        </c:ser>
        <c:ser>
          <c:idx val="1"/>
          <c:order val="1"/>
          <c:tx>
            <c:strRef>
              <c:f>Sheet1!$AA$63</c:f>
              <c:strCache>
                <c:ptCount val="1"/>
                <c:pt idx="0">
                  <c:v>平成19年</c:v>
                </c:pt>
              </c:strCache>
            </c:strRef>
          </c:tx>
          <c:spPr>
            <a:solidFill>
              <a:srgbClr val="0070C0"/>
            </a:solidFill>
          </c:spPr>
          <c:invertIfNegative val="0"/>
          <c:cat>
            <c:strRef>
              <c:f>Sheet1!$Y$43:$Y$50</c:f>
              <c:strCache>
                <c:ptCount val="8"/>
                <c:pt idx="0">
                  <c:v>電気機械</c:v>
                </c:pt>
                <c:pt idx="1">
                  <c:v>精密機械</c:v>
                </c:pt>
                <c:pt idx="2">
                  <c:v>プラスチック</c:v>
                </c:pt>
                <c:pt idx="3">
                  <c:v>金属製品</c:v>
                </c:pt>
                <c:pt idx="4">
                  <c:v>非鉄金属</c:v>
                </c:pt>
                <c:pt idx="5">
                  <c:v>食料品</c:v>
                </c:pt>
                <c:pt idx="6">
                  <c:v>一般機械</c:v>
                </c:pt>
                <c:pt idx="7">
                  <c:v>その他の工業品</c:v>
                </c:pt>
              </c:strCache>
            </c:strRef>
          </c:cat>
          <c:val>
            <c:numRef>
              <c:f>Sheet1!$AA$43:$AA$50</c:f>
              <c:numCache>
                <c:formatCode>#,##0</c:formatCode>
                <c:ptCount val="8"/>
                <c:pt idx="0">
                  <c:v>19665360000</c:v>
                </c:pt>
                <c:pt idx="1">
                  <c:v>21162880000</c:v>
                </c:pt>
                <c:pt idx="2">
                  <c:v>24355050000</c:v>
                </c:pt>
                <c:pt idx="3">
                  <c:v>30433830000</c:v>
                </c:pt>
                <c:pt idx="4">
                  <c:v>95490700000</c:v>
                </c:pt>
                <c:pt idx="5">
                  <c:v>44718700000</c:v>
                </c:pt>
                <c:pt idx="6">
                  <c:v>516399210000</c:v>
                </c:pt>
                <c:pt idx="7" formatCode="General">
                  <c:v>45823340000</c:v>
                </c:pt>
              </c:numCache>
            </c:numRef>
          </c:val>
        </c:ser>
        <c:dLbls>
          <c:showLegendKey val="0"/>
          <c:showVal val="0"/>
          <c:showCatName val="0"/>
          <c:showSerName val="0"/>
          <c:showPercent val="0"/>
          <c:showBubbleSize val="0"/>
        </c:dLbls>
        <c:gapWidth val="150"/>
        <c:axId val="174860160"/>
        <c:axId val="174861696"/>
      </c:barChart>
      <c:catAx>
        <c:axId val="174860160"/>
        <c:scaling>
          <c:orientation val="minMax"/>
        </c:scaling>
        <c:delete val="0"/>
        <c:axPos val="b"/>
        <c:majorTickMark val="out"/>
        <c:minorTickMark val="none"/>
        <c:tickLblPos val="nextTo"/>
        <c:txPr>
          <a:bodyPr/>
          <a:lstStyle/>
          <a:p>
            <a:pPr>
              <a:defRPr sz="1600"/>
            </a:pPr>
            <a:endParaRPr lang="ja-JP"/>
          </a:p>
        </c:txPr>
        <c:crossAx val="174861696"/>
        <c:crosses val="autoZero"/>
        <c:auto val="1"/>
        <c:lblAlgn val="ctr"/>
        <c:lblOffset val="100"/>
        <c:noMultiLvlLbl val="0"/>
      </c:catAx>
      <c:valAx>
        <c:axId val="174861696"/>
        <c:scaling>
          <c:orientation val="minMax"/>
          <c:max val="600000000000"/>
        </c:scaling>
        <c:delete val="0"/>
        <c:axPos val="l"/>
        <c:majorGridlines/>
        <c:numFmt formatCode="#,##0" sourceLinked="1"/>
        <c:majorTickMark val="out"/>
        <c:minorTickMark val="none"/>
        <c:tickLblPos val="nextTo"/>
        <c:txPr>
          <a:bodyPr/>
          <a:lstStyle/>
          <a:p>
            <a:pPr>
              <a:defRPr sz="1600"/>
            </a:pPr>
            <a:endParaRPr lang="ja-JP"/>
          </a:p>
        </c:txPr>
        <c:crossAx val="174860160"/>
        <c:crosses val="autoZero"/>
        <c:crossBetween val="between"/>
        <c:dispUnits>
          <c:builtInUnit val="billions"/>
          <c:dispUnitsLbl>
            <c:layout>
              <c:manualLayout>
                <c:xMode val="edge"/>
                <c:yMode val="edge"/>
                <c:x val="1.6594488188976385E-3"/>
                <c:y val="4.4189632545931799E-2"/>
              </c:manualLayout>
            </c:layout>
            <c:tx>
              <c:rich>
                <a:bodyPr rot="0" vert="horz"/>
                <a:lstStyle/>
                <a:p>
                  <a:pPr>
                    <a:defRPr sz="1600"/>
                  </a:pPr>
                  <a:r>
                    <a:rPr lang="en-US" altLang="ja-JP" sz="1600"/>
                    <a:t>(</a:t>
                  </a:r>
                  <a:r>
                    <a:rPr lang="ja-JP" altLang="en-US" sz="1600"/>
                    <a:t>十億円</a:t>
                  </a:r>
                  <a:r>
                    <a:rPr lang="en-US" altLang="ja-JP" sz="1600"/>
                    <a:t>)</a:t>
                  </a:r>
                  <a:endParaRPr lang="ja-JP" altLang="en-US" sz="1600"/>
                </a:p>
              </c:rich>
            </c:tx>
          </c:dispUnitsLbl>
        </c:dispUnits>
      </c:valAx>
    </c:plotArea>
    <c:legend>
      <c:legendPos val="r"/>
      <c:layout>
        <c:manualLayout>
          <c:xMode val="edge"/>
          <c:yMode val="edge"/>
          <c:x val="0.82172304850782563"/>
          <c:y val="0.34048619015373088"/>
          <c:w val="0.15667201322056962"/>
          <c:h val="0.24410317042949564"/>
        </c:manualLayout>
      </c:layout>
      <c:overlay val="0"/>
      <c:txPr>
        <a:bodyPr/>
        <a:lstStyle/>
        <a:p>
          <a:pPr>
            <a:defRPr sz="1600"/>
          </a:pPr>
          <a:endParaRPr lang="ja-JP"/>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169653107326699"/>
          <c:y val="6.2275681057109275E-2"/>
          <c:w val="0.64678355844059698"/>
          <c:h val="0.59007814324485486"/>
        </c:manualLayout>
      </c:layout>
      <c:lineChart>
        <c:grouping val="standard"/>
        <c:varyColors val="0"/>
        <c:ser>
          <c:idx val="2"/>
          <c:order val="1"/>
          <c:tx>
            <c:strRef>
              <c:f>Sheet1!$D$3:$D$4</c:f>
              <c:strCache>
                <c:ptCount val="1"/>
                <c:pt idx="0">
                  <c:v>1商店当たり 年間商品販売額</c:v>
                </c:pt>
              </c:strCache>
            </c:strRef>
          </c:tx>
          <c:spPr>
            <a:ln w="41275">
              <a:solidFill>
                <a:srgbClr val="FF0000"/>
              </a:solidFill>
            </a:ln>
          </c:spPr>
          <c:marker>
            <c:symbol val="none"/>
          </c:marker>
          <c:cat>
            <c:strRef>
              <c:f>Sheet1!$A$5:$A$9</c:f>
              <c:strCache>
                <c:ptCount val="5"/>
                <c:pt idx="0">
                  <c:v>平成９年</c:v>
                </c:pt>
                <c:pt idx="1">
                  <c:v>平成１１年</c:v>
                </c:pt>
                <c:pt idx="2">
                  <c:v>平成１４年</c:v>
                </c:pt>
                <c:pt idx="3">
                  <c:v>平成１６年</c:v>
                </c:pt>
                <c:pt idx="4">
                  <c:v>平成１９年</c:v>
                </c:pt>
              </c:strCache>
            </c:strRef>
          </c:cat>
          <c:val>
            <c:numRef>
              <c:f>Sheet1!$D$5:$D$9</c:f>
              <c:numCache>
                <c:formatCode>#,##0</c:formatCode>
                <c:ptCount val="5"/>
                <c:pt idx="0" formatCode="General">
                  <c:v>325440000</c:v>
                </c:pt>
                <c:pt idx="1">
                  <c:v>309940000</c:v>
                </c:pt>
                <c:pt idx="2">
                  <c:v>270200000</c:v>
                </c:pt>
                <c:pt idx="3">
                  <c:v>275690000</c:v>
                </c:pt>
                <c:pt idx="4">
                  <c:v>318690000</c:v>
                </c:pt>
              </c:numCache>
            </c:numRef>
          </c:val>
          <c:smooth val="0"/>
        </c:ser>
        <c:dLbls>
          <c:showLegendKey val="0"/>
          <c:showVal val="0"/>
          <c:showCatName val="0"/>
          <c:showSerName val="0"/>
          <c:showPercent val="0"/>
          <c:showBubbleSize val="0"/>
        </c:dLbls>
        <c:marker val="1"/>
        <c:smooth val="0"/>
        <c:axId val="174530944"/>
        <c:axId val="174532480"/>
      </c:lineChart>
      <c:lineChart>
        <c:grouping val="standard"/>
        <c:varyColors val="0"/>
        <c:ser>
          <c:idx val="0"/>
          <c:order val="0"/>
          <c:tx>
            <c:strRef>
              <c:f>Sheet1!$B$3:$B$4</c:f>
              <c:strCache>
                <c:ptCount val="1"/>
                <c:pt idx="0">
                  <c:v>事業所数</c:v>
                </c:pt>
              </c:strCache>
            </c:strRef>
          </c:tx>
          <c:spPr>
            <a:ln w="41275"/>
          </c:spPr>
          <c:marker>
            <c:symbol val="none"/>
          </c:marker>
          <c:cat>
            <c:strRef>
              <c:f>Sheet1!$A$5:$A$9</c:f>
              <c:strCache>
                <c:ptCount val="5"/>
                <c:pt idx="0">
                  <c:v>平成９年</c:v>
                </c:pt>
                <c:pt idx="1">
                  <c:v>平成１１年</c:v>
                </c:pt>
                <c:pt idx="2">
                  <c:v>平成１４年</c:v>
                </c:pt>
                <c:pt idx="3">
                  <c:v>平成１６年</c:v>
                </c:pt>
                <c:pt idx="4">
                  <c:v>平成１９年</c:v>
                </c:pt>
              </c:strCache>
            </c:strRef>
          </c:cat>
          <c:val>
            <c:numRef>
              <c:f>Sheet1!$B$5:$B$9</c:f>
              <c:numCache>
                <c:formatCode>#,##0</c:formatCode>
                <c:ptCount val="5"/>
                <c:pt idx="0">
                  <c:v>2169</c:v>
                </c:pt>
                <c:pt idx="1">
                  <c:v>2244</c:v>
                </c:pt>
                <c:pt idx="2">
                  <c:v>2022</c:v>
                </c:pt>
                <c:pt idx="3">
                  <c:v>1952</c:v>
                </c:pt>
                <c:pt idx="4">
                  <c:v>1802</c:v>
                </c:pt>
              </c:numCache>
            </c:numRef>
          </c:val>
          <c:smooth val="0"/>
        </c:ser>
        <c:dLbls>
          <c:showLegendKey val="0"/>
          <c:showVal val="0"/>
          <c:showCatName val="0"/>
          <c:showSerName val="0"/>
          <c:showPercent val="0"/>
          <c:showBubbleSize val="0"/>
        </c:dLbls>
        <c:marker val="1"/>
        <c:smooth val="0"/>
        <c:axId val="174536960"/>
        <c:axId val="174535040"/>
      </c:lineChart>
      <c:catAx>
        <c:axId val="174530944"/>
        <c:scaling>
          <c:orientation val="minMax"/>
        </c:scaling>
        <c:delete val="0"/>
        <c:axPos val="b"/>
        <c:majorTickMark val="out"/>
        <c:minorTickMark val="none"/>
        <c:tickLblPos val="nextTo"/>
        <c:txPr>
          <a:bodyPr/>
          <a:lstStyle/>
          <a:p>
            <a:pPr>
              <a:defRPr sz="1600"/>
            </a:pPr>
            <a:endParaRPr lang="ja-JP"/>
          </a:p>
        </c:txPr>
        <c:crossAx val="174532480"/>
        <c:crosses val="autoZero"/>
        <c:auto val="1"/>
        <c:lblAlgn val="ctr"/>
        <c:lblOffset val="100"/>
        <c:noMultiLvlLbl val="0"/>
      </c:catAx>
      <c:valAx>
        <c:axId val="174532480"/>
        <c:scaling>
          <c:orientation val="minMax"/>
        </c:scaling>
        <c:delete val="0"/>
        <c:axPos val="l"/>
        <c:majorGridlines/>
        <c:title>
          <c:tx>
            <c:rich>
              <a:bodyPr rot="0" vert="wordArtVertRtl"/>
              <a:lstStyle/>
              <a:p>
                <a:pPr>
                  <a:defRPr sz="1600"/>
                </a:pPr>
                <a:r>
                  <a:rPr lang="ja-JP" altLang="en-US" sz="1600"/>
                  <a:t>販売額</a:t>
                </a:r>
              </a:p>
            </c:rich>
          </c:tx>
          <c:layout>
            <c:manualLayout>
              <c:xMode val="edge"/>
              <c:yMode val="edge"/>
              <c:x val="1.6507484346026724E-2"/>
              <c:y val="0.26264066329457186"/>
            </c:manualLayout>
          </c:layout>
          <c:overlay val="0"/>
        </c:title>
        <c:numFmt formatCode="General" sourceLinked="1"/>
        <c:majorTickMark val="out"/>
        <c:minorTickMark val="none"/>
        <c:tickLblPos val="nextTo"/>
        <c:txPr>
          <a:bodyPr/>
          <a:lstStyle/>
          <a:p>
            <a:pPr>
              <a:defRPr sz="1600"/>
            </a:pPr>
            <a:endParaRPr lang="ja-JP"/>
          </a:p>
        </c:txPr>
        <c:crossAx val="174530944"/>
        <c:crosses val="autoZero"/>
        <c:crossBetween val="between"/>
        <c:dispUnits>
          <c:builtInUnit val="millions"/>
          <c:dispUnitsLbl>
            <c:layout>
              <c:manualLayout>
                <c:xMode val="edge"/>
                <c:yMode val="edge"/>
                <c:x val="1.915223705302585E-2"/>
                <c:y val="8.2326775367708674E-2"/>
              </c:manualLayout>
            </c:layout>
            <c:tx>
              <c:rich>
                <a:bodyPr rot="0" vert="horz"/>
                <a:lstStyle/>
                <a:p>
                  <a:pPr>
                    <a:defRPr sz="1600"/>
                  </a:pPr>
                  <a:r>
                    <a:rPr lang="en-US" altLang="ja-JP" sz="1600"/>
                    <a:t>(</a:t>
                  </a:r>
                  <a:r>
                    <a:rPr lang="ja-JP" altLang="en-US" sz="1600"/>
                    <a:t>百万</a:t>
                  </a:r>
                  <a:r>
                    <a:rPr lang="en-US" altLang="ja-JP" sz="1600"/>
                    <a:t>)</a:t>
                  </a:r>
                  <a:endParaRPr lang="ja-JP" altLang="en-US" sz="1600"/>
                </a:p>
              </c:rich>
            </c:tx>
          </c:dispUnitsLbl>
        </c:dispUnits>
      </c:valAx>
      <c:valAx>
        <c:axId val="174535040"/>
        <c:scaling>
          <c:orientation val="minMax"/>
        </c:scaling>
        <c:delete val="0"/>
        <c:axPos val="r"/>
        <c:title>
          <c:tx>
            <c:rich>
              <a:bodyPr rot="0" vert="wordArtVertRtl"/>
              <a:lstStyle/>
              <a:p>
                <a:pPr>
                  <a:defRPr sz="1600"/>
                </a:pPr>
                <a:r>
                  <a:rPr lang="ja-JP" altLang="en-US" sz="1600"/>
                  <a:t>事業所数</a:t>
                </a:r>
                <a:endParaRPr lang="en-US" altLang="ja-JP" sz="1600"/>
              </a:p>
            </c:rich>
          </c:tx>
          <c:layout>
            <c:manualLayout>
              <c:xMode val="edge"/>
              <c:yMode val="edge"/>
              <c:x val="0.94315089328698953"/>
              <c:y val="0.2687184945552189"/>
            </c:manualLayout>
          </c:layout>
          <c:overlay val="0"/>
        </c:title>
        <c:numFmt formatCode="#,##0" sourceLinked="1"/>
        <c:majorTickMark val="out"/>
        <c:minorTickMark val="none"/>
        <c:tickLblPos val="nextTo"/>
        <c:txPr>
          <a:bodyPr/>
          <a:lstStyle/>
          <a:p>
            <a:pPr>
              <a:defRPr sz="1600"/>
            </a:pPr>
            <a:endParaRPr lang="ja-JP"/>
          </a:p>
        </c:txPr>
        <c:crossAx val="174536960"/>
        <c:crosses val="max"/>
        <c:crossBetween val="between"/>
      </c:valAx>
      <c:catAx>
        <c:axId val="174536960"/>
        <c:scaling>
          <c:orientation val="minMax"/>
        </c:scaling>
        <c:delete val="1"/>
        <c:axPos val="b"/>
        <c:majorTickMark val="out"/>
        <c:minorTickMark val="none"/>
        <c:tickLblPos val="none"/>
        <c:crossAx val="174535040"/>
        <c:crosses val="autoZero"/>
        <c:auto val="1"/>
        <c:lblAlgn val="ctr"/>
        <c:lblOffset val="100"/>
        <c:noMultiLvlLbl val="0"/>
      </c:catAx>
    </c:plotArea>
    <c:legend>
      <c:legendPos val="b"/>
      <c:layout>
        <c:manualLayout>
          <c:xMode val="edge"/>
          <c:yMode val="edge"/>
          <c:x val="0.18978989107030447"/>
          <c:y val="0.91519492184484197"/>
          <c:w val="0.62713904804228104"/>
          <c:h val="7.2847837999167733E-2"/>
        </c:manualLayout>
      </c:layout>
      <c:overlay val="0"/>
      <c:txPr>
        <a:bodyPr/>
        <a:lstStyle/>
        <a:p>
          <a:pPr>
            <a:defRPr sz="1600"/>
          </a:pPr>
          <a:endParaRPr lang="ja-JP"/>
        </a:p>
      </c:txPr>
    </c:legend>
    <c:plotVisOnly val="1"/>
    <c:dispBlanksAs val="gap"/>
    <c:showDLblsOverMax val="0"/>
  </c:chart>
  <c:spPr>
    <a:ln>
      <a:no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84562157003101"/>
          <c:y val="3.9779620058505903E-2"/>
          <c:w val="0.65507978635537689"/>
          <c:h val="0.80308208170013995"/>
        </c:manualLayout>
      </c:layout>
      <c:barChart>
        <c:barDir val="col"/>
        <c:grouping val="stacked"/>
        <c:varyColors val="0"/>
        <c:ser>
          <c:idx val="1"/>
          <c:order val="0"/>
          <c:tx>
            <c:strRef>
              <c:f>'[101213教育.xlsx]Sheet1'!$U$17</c:f>
              <c:strCache>
                <c:ptCount val="1"/>
                <c:pt idx="0">
                  <c:v>土浦市在住</c:v>
                </c:pt>
              </c:strCache>
            </c:strRef>
          </c:tx>
          <c:spPr>
            <a:solidFill>
              <a:srgbClr val="C00000"/>
            </a:solidFill>
          </c:spPr>
          <c:invertIfNegative val="0"/>
          <c:dLbls>
            <c:numFmt formatCode="#,##0_);[Red]\(#,##0\)" sourceLinked="0"/>
            <c:spPr>
              <a:solidFill>
                <a:schemeClr val="lt1"/>
              </a:solidFill>
            </c:spPr>
            <c:showLegendKey val="0"/>
            <c:showVal val="1"/>
            <c:showCatName val="0"/>
            <c:showSerName val="0"/>
            <c:showPercent val="0"/>
            <c:showBubbleSize val="0"/>
            <c:showLeaderLines val="0"/>
          </c:dLbls>
          <c:val>
            <c:numRef>
              <c:f>'[101213教育.xlsx]Sheet1'!$V$17:$X$17</c:f>
              <c:numCache>
                <c:formatCode>General</c:formatCode>
                <c:ptCount val="3"/>
                <c:pt idx="1">
                  <c:v>3800</c:v>
                </c:pt>
              </c:numCache>
            </c:numRef>
          </c:val>
        </c:ser>
        <c:ser>
          <c:idx val="0"/>
          <c:order val="1"/>
          <c:tx>
            <c:v>高校生数</c:v>
          </c:tx>
          <c:invertIfNegative val="0"/>
          <c:dLbls>
            <c:dLbl>
              <c:idx val="0"/>
              <c:layout>
                <c:manualLayout>
                  <c:x val="1.8648018648018991E-3"/>
                  <c:y val="-0.39262108756229258"/>
                </c:manualLayout>
              </c:layout>
              <c:showLegendKey val="0"/>
              <c:showVal val="1"/>
              <c:showCatName val="0"/>
              <c:showSerName val="0"/>
              <c:showPercent val="0"/>
              <c:showBubbleSize val="0"/>
            </c:dLbl>
            <c:dLbl>
              <c:idx val="1"/>
              <c:delete val="1"/>
            </c:dLbl>
            <c:dLbl>
              <c:idx val="2"/>
              <c:layout>
                <c:manualLayout>
                  <c:x val="0"/>
                  <c:y val="-0.11031577000011562"/>
                </c:manualLayout>
              </c:layout>
              <c:numFmt formatCode="#,##0_);[Red]\(#,##0\)" sourceLinked="0"/>
              <c:spPr/>
              <c:txPr>
                <a:bodyPr/>
                <a:lstStyle/>
                <a:p>
                  <a:pPr>
                    <a:defRPr/>
                  </a:pPr>
                  <a:endParaRPr lang="ja-JP"/>
                </a:p>
              </c:txPr>
              <c:showLegendKey val="0"/>
              <c:showVal val="1"/>
              <c:showCatName val="0"/>
              <c:showSerName val="0"/>
              <c:showPercent val="0"/>
              <c:showBubbleSize val="0"/>
            </c:dLbl>
            <c:showLegendKey val="0"/>
            <c:showVal val="1"/>
            <c:showCatName val="0"/>
            <c:showSerName val="0"/>
            <c:showPercent val="0"/>
            <c:showBubbleSize val="0"/>
            <c:showLeaderLines val="0"/>
          </c:dLbls>
          <c:cat>
            <c:strRef>
              <c:f>'[101213教育.xlsx]Sheet1'!$I$15:$K$15</c:f>
              <c:strCache>
                <c:ptCount val="3"/>
                <c:pt idx="0">
                  <c:v>水戸（人口1位）</c:v>
                </c:pt>
                <c:pt idx="1">
                  <c:v>土浦（人口6位）</c:v>
                </c:pt>
                <c:pt idx="2">
                  <c:v>日立（人口3位）</c:v>
                </c:pt>
              </c:strCache>
            </c:strRef>
          </c:cat>
          <c:val>
            <c:numRef>
              <c:f>'[101213教育.xlsx]Sheet1'!$I$20:$K$20</c:f>
              <c:numCache>
                <c:formatCode>General</c:formatCode>
                <c:ptCount val="3"/>
                <c:pt idx="0" formatCode="#,##0">
                  <c:v>13137</c:v>
                </c:pt>
                <c:pt idx="1">
                  <c:v>4513</c:v>
                </c:pt>
                <c:pt idx="2">
                  <c:v>3056</c:v>
                </c:pt>
              </c:numCache>
            </c:numRef>
          </c:val>
        </c:ser>
        <c:dLbls>
          <c:showLegendKey val="0"/>
          <c:showVal val="1"/>
          <c:showCatName val="0"/>
          <c:showSerName val="0"/>
          <c:showPercent val="0"/>
          <c:showBubbleSize val="0"/>
        </c:dLbls>
        <c:gapWidth val="75"/>
        <c:overlap val="100"/>
        <c:axId val="176299392"/>
        <c:axId val="176305280"/>
      </c:barChart>
      <c:catAx>
        <c:axId val="176299392"/>
        <c:scaling>
          <c:orientation val="minMax"/>
        </c:scaling>
        <c:delete val="0"/>
        <c:axPos val="b"/>
        <c:majorTickMark val="none"/>
        <c:minorTickMark val="none"/>
        <c:tickLblPos val="nextTo"/>
        <c:crossAx val="176305280"/>
        <c:crosses val="autoZero"/>
        <c:auto val="1"/>
        <c:lblAlgn val="ctr"/>
        <c:lblOffset val="100"/>
        <c:noMultiLvlLbl val="0"/>
      </c:catAx>
      <c:valAx>
        <c:axId val="176305280"/>
        <c:scaling>
          <c:orientation val="minMax"/>
        </c:scaling>
        <c:delete val="0"/>
        <c:axPos val="l"/>
        <c:majorGridlines/>
        <c:minorGridlines>
          <c:spPr>
            <a:ln>
              <a:noFill/>
            </a:ln>
          </c:spPr>
        </c:minorGridlines>
        <c:title>
          <c:tx>
            <c:rich>
              <a:bodyPr rot="0" vert="horz"/>
              <a:lstStyle/>
              <a:p>
                <a:pPr>
                  <a:defRPr/>
                </a:pPr>
                <a:r>
                  <a:rPr lang="en-US" altLang="ja-JP"/>
                  <a:t>(</a:t>
                </a:r>
                <a:r>
                  <a:rPr lang="ja-JP" altLang="en-US"/>
                  <a:t>人</a:t>
                </a:r>
                <a:r>
                  <a:rPr lang="en-US" altLang="ja-JP"/>
                  <a:t>)</a:t>
                </a:r>
                <a:endParaRPr lang="ja-JP" altLang="en-US"/>
              </a:p>
            </c:rich>
          </c:tx>
          <c:layout>
            <c:manualLayout>
              <c:xMode val="edge"/>
              <c:yMode val="edge"/>
              <c:x val="0"/>
              <c:y val="6.217234960167424E-2"/>
            </c:manualLayout>
          </c:layout>
          <c:overlay val="0"/>
        </c:title>
        <c:numFmt formatCode="#,##0_);[Red]\(#,##0\)" sourceLinked="0"/>
        <c:majorTickMark val="none"/>
        <c:minorTickMark val="none"/>
        <c:tickLblPos val="nextTo"/>
        <c:crossAx val="176299392"/>
        <c:crosses val="autoZero"/>
        <c:crossBetween val="between"/>
      </c:valAx>
    </c:plotArea>
    <c:legend>
      <c:legendPos val="r"/>
      <c:layout/>
      <c:overlay val="0"/>
    </c:legend>
    <c:plotVisOnly val="1"/>
    <c:dispBlanksAs val="gap"/>
    <c:showDLblsOverMax val="0"/>
  </c:chart>
  <c:txPr>
    <a:bodyPr/>
    <a:lstStyle/>
    <a:p>
      <a:pPr>
        <a:defRPr sz="14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Sheet1!$F$2</c:f>
              <c:strCache>
                <c:ptCount val="1"/>
                <c:pt idx="0">
                  <c:v>一人あたりの都市公園数</c:v>
                </c:pt>
              </c:strCache>
            </c:strRef>
          </c:tx>
          <c:invertIfNegative val="0"/>
          <c:cat>
            <c:strRef>
              <c:f>Sheet1!$A$3:$A$5</c:f>
              <c:strCache>
                <c:ptCount val="3"/>
                <c:pt idx="0">
                  <c:v>全国</c:v>
                </c:pt>
                <c:pt idx="1">
                  <c:v>茨城県</c:v>
                </c:pt>
                <c:pt idx="2">
                  <c:v>土浦市</c:v>
                </c:pt>
              </c:strCache>
            </c:strRef>
          </c:cat>
          <c:val>
            <c:numRef>
              <c:f>Sheet1!$F$3:$F$5</c:f>
              <c:numCache>
                <c:formatCode>#,##0.000_ </c:formatCode>
                <c:ptCount val="3"/>
                <c:pt idx="0">
                  <c:v>5.4757541584437552</c:v>
                </c:pt>
                <c:pt idx="1">
                  <c:v>5.7005203405388674</c:v>
                </c:pt>
                <c:pt idx="2">
                  <c:v>3.5559398139755407</c:v>
                </c:pt>
              </c:numCache>
            </c:numRef>
          </c:val>
        </c:ser>
        <c:dLbls>
          <c:showLegendKey val="0"/>
          <c:showVal val="1"/>
          <c:showCatName val="0"/>
          <c:showSerName val="0"/>
          <c:showPercent val="0"/>
          <c:showBubbleSize val="0"/>
        </c:dLbls>
        <c:gapWidth val="75"/>
        <c:axId val="176357760"/>
        <c:axId val="176359296"/>
      </c:barChart>
      <c:catAx>
        <c:axId val="176357760"/>
        <c:scaling>
          <c:orientation val="minMax"/>
        </c:scaling>
        <c:delete val="0"/>
        <c:axPos val="b"/>
        <c:majorTickMark val="none"/>
        <c:minorTickMark val="none"/>
        <c:tickLblPos val="nextTo"/>
        <c:crossAx val="176359296"/>
        <c:crosses val="autoZero"/>
        <c:auto val="1"/>
        <c:lblAlgn val="ctr"/>
        <c:lblOffset val="100"/>
        <c:noMultiLvlLbl val="0"/>
      </c:catAx>
      <c:valAx>
        <c:axId val="176359296"/>
        <c:scaling>
          <c:orientation val="minMax"/>
        </c:scaling>
        <c:delete val="0"/>
        <c:axPos val="l"/>
        <c:majorGridlines/>
        <c:numFmt formatCode="#,##0.000_ " sourceLinked="1"/>
        <c:majorTickMark val="none"/>
        <c:minorTickMark val="none"/>
        <c:tickLblPos val="nextTo"/>
        <c:crossAx val="176357760"/>
        <c:crosses val="autoZero"/>
        <c:crossBetween val="between"/>
      </c:valAx>
    </c:plotArea>
    <c:legend>
      <c:legendPos val="b"/>
      <c:layout/>
      <c:overlay val="0"/>
    </c:legend>
    <c:plotVisOnly val="1"/>
    <c:dispBlanksAs val="gap"/>
    <c:showDLblsOverMax val="0"/>
  </c:chart>
  <c:spPr>
    <a:ln>
      <a:solidFill>
        <a:schemeClr val="accent1"/>
      </a:solid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cdr:x>
      <cdr:y>0.03551</cdr:y>
    </cdr:from>
    <cdr:to>
      <cdr:x>0.09147</cdr:x>
      <cdr:y>0.11884</cdr:y>
    </cdr:to>
    <cdr:sp macro="" textlink="">
      <cdr:nvSpPr>
        <cdr:cNvPr id="3" name="テキスト ボックス 1"/>
        <cdr:cNvSpPr txBox="1"/>
      </cdr:nvSpPr>
      <cdr:spPr>
        <a:xfrm xmlns:a="http://schemas.openxmlformats.org/drawingml/2006/main">
          <a:off x="0" y="118720"/>
          <a:ext cx="561974" cy="2785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800" b="1" dirty="0"/>
            <a:t>(</a:t>
          </a:r>
          <a:r>
            <a:rPr lang="ja-JP" altLang="en-US" sz="1800" b="1" dirty="0"/>
            <a:t>台</a:t>
          </a:r>
          <a:r>
            <a:rPr lang="en-US" altLang="ja-JP" sz="1800" b="1" dirty="0"/>
            <a:t>)</a:t>
          </a:r>
        </a:p>
        <a:p xmlns:a="http://schemas.openxmlformats.org/drawingml/2006/main">
          <a:endParaRPr lang="ja-JP" altLang="en-US"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0.9124</cdr:x>
      <cdr:y>0.03142</cdr:y>
    </cdr:from>
    <cdr:to>
      <cdr:x>1</cdr:x>
      <cdr:y>0.15603</cdr:y>
    </cdr:to>
    <cdr:sp macro="" textlink="">
      <cdr:nvSpPr>
        <cdr:cNvPr id="2" name="テキスト ボックス 1"/>
        <cdr:cNvSpPr txBox="1"/>
      </cdr:nvSpPr>
      <cdr:spPr>
        <a:xfrm xmlns:a="http://schemas.openxmlformats.org/drawingml/2006/main">
          <a:off x="6750024" y="122829"/>
          <a:ext cx="648072" cy="4871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600" b="1" dirty="0"/>
            <a:t>(</a:t>
          </a:r>
          <a:r>
            <a:rPr lang="ja-JP" altLang="en-US" sz="1600" b="1" dirty="0"/>
            <a:t>人</a:t>
          </a:r>
          <a:r>
            <a:rPr lang="en-US" altLang="ja-JP" sz="1600" b="1" dirty="0"/>
            <a:t>)</a:t>
          </a:r>
          <a:endParaRPr lang="ja-JP" altLang="en-US" sz="16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0.91429</cdr:x>
      <cdr:y>0.05298</cdr:y>
    </cdr:from>
    <cdr:to>
      <cdr:x>1</cdr:x>
      <cdr:y>0.12914</cdr:y>
    </cdr:to>
    <cdr:sp macro="" textlink="">
      <cdr:nvSpPr>
        <cdr:cNvPr id="2" name="テキスト ボックス 1"/>
        <cdr:cNvSpPr txBox="1"/>
      </cdr:nvSpPr>
      <cdr:spPr>
        <a:xfrm xmlns:a="http://schemas.openxmlformats.org/drawingml/2006/main">
          <a:off x="6912769" y="225084"/>
          <a:ext cx="648071" cy="3235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600" b="1" dirty="0"/>
            <a:t>(</a:t>
          </a:r>
          <a:r>
            <a:rPr lang="ja-JP" altLang="en-US" sz="1600" b="1" dirty="0" smtClean="0"/>
            <a:t>件</a:t>
          </a:r>
          <a:r>
            <a:rPr lang="en-US" altLang="ja-JP" sz="1600" b="1" dirty="0" smtClean="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BAA233E-A8CF-4D14-95D4-D5CBD7638274}" type="datetimeFigureOut">
              <a:rPr lang="ja-JP" altLang="en-US"/>
              <a:pPr>
                <a:defRPr/>
              </a:pPr>
              <a:t>2010/12/22</a:t>
            </a:fld>
            <a:endParaRPr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E96AE76C-CF43-4B49-BE8E-839278D1B15E}" type="slidenum">
              <a:rPr lang="ja-JP" altLang="en-US"/>
              <a:pPr>
                <a:defRPr/>
              </a:pPr>
              <a:t>‹#›</a:t>
            </a:fld>
            <a:endParaRPr lang="ja-JP" altLang="en-US"/>
          </a:p>
        </p:txBody>
      </p:sp>
    </p:spTree>
    <p:extLst>
      <p:ext uri="{BB962C8B-B14F-4D97-AF65-F5344CB8AC3E}">
        <p14:creationId xmlns:p14="http://schemas.microsoft.com/office/powerpoint/2010/main" val="4008232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2DC0A536-8973-46B7-9ABD-E027222BE5D0}" type="datetimeFigureOut">
              <a:rPr lang="ja-JP" altLang="en-US"/>
              <a:pPr>
                <a:defRPr/>
              </a:pPr>
              <a:t>2010/12/22</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8AB21634-29D6-45B6-A050-6D2676FD6775}" type="slidenum">
              <a:rPr lang="ja-JP" altLang="en-US"/>
              <a:pPr>
                <a:defRPr/>
              </a:pPr>
              <a:t>‹#›</a:t>
            </a:fld>
            <a:endParaRPr lang="ja-JP" altLang="en-US"/>
          </a:p>
        </p:txBody>
      </p:sp>
    </p:spTree>
    <p:extLst>
      <p:ext uri="{BB962C8B-B14F-4D97-AF65-F5344CB8AC3E}">
        <p14:creationId xmlns:p14="http://schemas.microsoft.com/office/powerpoint/2010/main" val="30806738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09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4096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1298F9-9700-4ACE-A2E8-7D80025A44D8}" type="slidenum">
              <a:rPr lang="ja-JP" altLang="en-US"/>
              <a:pPr fontAlgn="base">
                <a:spcBef>
                  <a:spcPct val="0"/>
                </a:spcBef>
                <a:spcAft>
                  <a:spcPct val="0"/>
                </a:spcAft>
              </a:pPr>
              <a:t>1</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734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5734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BE356C-7B86-4025-A262-E89EC1B93D2D}" type="slidenum">
              <a:rPr lang="ja-JP" altLang="en-US"/>
              <a:pPr fontAlgn="base">
                <a:spcBef>
                  <a:spcPct val="0"/>
                </a:spcBef>
                <a:spcAft>
                  <a:spcPct val="0"/>
                </a:spcAft>
              </a:pPr>
              <a:t>16</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正方形/長方形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正方形/長方形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タイトル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ja-JP" altLang="en-US" smtClean="0"/>
              <a:t>マスター タイトルの書式設定</a:t>
            </a:r>
            <a:endParaRPr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a:p>
        </p:txBody>
      </p:sp>
      <p:sp>
        <p:nvSpPr>
          <p:cNvPr id="10" name="日付プレースホルダー 27"/>
          <p:cNvSpPr>
            <a:spLocks noGrp="1"/>
          </p:cNvSpPr>
          <p:nvPr>
            <p:ph type="dt" sz="half" idx="10"/>
          </p:nvPr>
        </p:nvSpPr>
        <p:spPr>
          <a:xfrm>
            <a:off x="6400800" y="6354763"/>
            <a:ext cx="2286000" cy="366712"/>
          </a:xfrm>
        </p:spPr>
        <p:txBody>
          <a:bodyPr/>
          <a:lstStyle>
            <a:lvl1pPr>
              <a:defRPr sz="1400" smtClean="0"/>
            </a:lvl1pPr>
          </a:lstStyle>
          <a:p>
            <a:pPr>
              <a:defRPr/>
            </a:pPr>
            <a:fld id="{6AAEBC7E-54A4-4363-92DA-38F7E8FEC1F5}" type="datetime1">
              <a:rPr lang="ja-JP" altLang="en-US"/>
              <a:pPr>
                <a:defRPr/>
              </a:pPr>
              <a:t>2010/12/22</a:t>
            </a:fld>
            <a:endParaRPr lang="ja-JP" altLang="en-US"/>
          </a:p>
        </p:txBody>
      </p:sp>
      <p:sp>
        <p:nvSpPr>
          <p:cNvPr id="11" name="フッター プレースホルダー 16"/>
          <p:cNvSpPr>
            <a:spLocks noGrp="1"/>
          </p:cNvSpPr>
          <p:nvPr>
            <p:ph type="ftr" sz="quarter" idx="11"/>
          </p:nvPr>
        </p:nvSpPr>
        <p:spPr>
          <a:xfrm>
            <a:off x="2898775" y="6354763"/>
            <a:ext cx="3475038" cy="366712"/>
          </a:xfrm>
        </p:spPr>
        <p:txBody>
          <a:bodyPr/>
          <a:lstStyle>
            <a:lvl1pPr>
              <a:defRPr/>
            </a:lvl1pPr>
          </a:lstStyle>
          <a:p>
            <a:pPr>
              <a:defRPr/>
            </a:pPr>
            <a:endParaRPr lang="ja-JP" altLang="en-US"/>
          </a:p>
        </p:txBody>
      </p:sp>
      <p:sp>
        <p:nvSpPr>
          <p:cNvPr id="12" name="スライド番号プレースホルダー 28"/>
          <p:cNvSpPr>
            <a:spLocks noGrp="1"/>
          </p:cNvSpPr>
          <p:nvPr>
            <p:ph type="sldNum" sz="quarter" idx="12"/>
          </p:nvPr>
        </p:nvSpPr>
        <p:spPr>
          <a:xfrm>
            <a:off x="1216025" y="6354763"/>
            <a:ext cx="1219200" cy="366712"/>
          </a:xfrm>
        </p:spPr>
        <p:txBody>
          <a:bodyPr/>
          <a:lstStyle>
            <a:lvl1pPr>
              <a:defRPr/>
            </a:lvl1pPr>
          </a:lstStyle>
          <a:p>
            <a:pPr>
              <a:defRPr/>
            </a:pPr>
            <a:fld id="{DB71D53E-7408-4606-8DAB-81D06CF0B0FF}"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fld id="{D39DF76A-06B5-4A80-BF07-1A76BFA31C5C}" type="datetime1">
              <a:rPr lang="ja-JP" altLang="en-US"/>
              <a:pPr>
                <a:defRPr/>
              </a:pPr>
              <a:t>2010/12/22</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764728F6-5AA9-41F4-B787-A3F9EBFAB2FC}"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5" name="二等辺三角形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直線コネクタ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3"/>
          <p:cNvSpPr>
            <a:spLocks noGrp="1"/>
          </p:cNvSpPr>
          <p:nvPr>
            <p:ph type="dt" sz="half" idx="10"/>
          </p:nvPr>
        </p:nvSpPr>
        <p:spPr/>
        <p:txBody>
          <a:bodyPr/>
          <a:lstStyle>
            <a:lvl1pPr>
              <a:defRPr/>
            </a:lvl1pPr>
          </a:lstStyle>
          <a:p>
            <a:pPr>
              <a:defRPr/>
            </a:pPr>
            <a:fld id="{40D4DBE3-EB10-4174-A97C-F2F6E6304D7B}" type="datetime1">
              <a:rPr lang="ja-JP" altLang="en-US"/>
              <a:pPr>
                <a:defRPr/>
              </a:pPr>
              <a:t>2010/12/22</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39DB59BB-FD83-4E01-AAFD-10FD6E45D71E}"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正方形/長方形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正方形/長方形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8" name="タイトル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ja-JP" altLang="en-US" smtClean="0"/>
              <a:t>マスター タイトルの書式設定</a:t>
            </a:r>
            <a:endParaRPr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a:p>
        </p:txBody>
      </p:sp>
      <p:sp>
        <p:nvSpPr>
          <p:cNvPr id="10" name="日付プレースホルダー 27"/>
          <p:cNvSpPr>
            <a:spLocks noGrp="1"/>
          </p:cNvSpPr>
          <p:nvPr>
            <p:ph type="dt" sz="half" idx="10"/>
          </p:nvPr>
        </p:nvSpPr>
        <p:spPr>
          <a:xfrm>
            <a:off x="6400800" y="6354763"/>
            <a:ext cx="2286000" cy="366712"/>
          </a:xfrm>
        </p:spPr>
        <p:txBody>
          <a:bodyPr/>
          <a:lstStyle>
            <a:lvl1pPr>
              <a:defRPr sz="1400" smtClean="0"/>
            </a:lvl1pPr>
          </a:lstStyle>
          <a:p>
            <a:pPr>
              <a:defRPr/>
            </a:pPr>
            <a:fld id="{679EAAC5-CEAF-4607-A832-2B1CF6144990}" type="datetime1">
              <a:rPr lang="ja-JP" altLang="en-US"/>
              <a:pPr>
                <a:defRPr/>
              </a:pPr>
              <a:t>2010/12/22</a:t>
            </a:fld>
            <a:endParaRPr lang="ja-JP" altLang="en-US"/>
          </a:p>
        </p:txBody>
      </p:sp>
      <p:sp>
        <p:nvSpPr>
          <p:cNvPr id="11" name="フッター プレースホルダー 16"/>
          <p:cNvSpPr>
            <a:spLocks noGrp="1"/>
          </p:cNvSpPr>
          <p:nvPr>
            <p:ph type="ftr" sz="quarter" idx="11"/>
          </p:nvPr>
        </p:nvSpPr>
        <p:spPr>
          <a:xfrm>
            <a:off x="2898775" y="6354763"/>
            <a:ext cx="3475038" cy="366712"/>
          </a:xfrm>
        </p:spPr>
        <p:txBody>
          <a:bodyPr/>
          <a:lstStyle>
            <a:lvl1pPr>
              <a:defRPr/>
            </a:lvl1pPr>
          </a:lstStyle>
          <a:p>
            <a:pPr>
              <a:defRPr/>
            </a:pPr>
            <a:endParaRPr lang="ja-JP" altLang="en-US"/>
          </a:p>
        </p:txBody>
      </p:sp>
      <p:sp>
        <p:nvSpPr>
          <p:cNvPr id="12" name="スライド番号プレースホルダー 28"/>
          <p:cNvSpPr>
            <a:spLocks noGrp="1"/>
          </p:cNvSpPr>
          <p:nvPr>
            <p:ph type="sldNum" sz="quarter" idx="12"/>
          </p:nvPr>
        </p:nvSpPr>
        <p:spPr>
          <a:xfrm>
            <a:off x="1216025" y="6354763"/>
            <a:ext cx="1219200" cy="366712"/>
          </a:xfrm>
        </p:spPr>
        <p:txBody>
          <a:bodyPr/>
          <a:lstStyle>
            <a:lvl1pPr>
              <a:defRPr/>
            </a:lvl1pPr>
          </a:lstStyle>
          <a:p>
            <a:pPr>
              <a:defRPr/>
            </a:pPr>
            <a:fld id="{0111F3E4-9209-4207-984A-785FBE90497B}" type="slidenum">
              <a:rPr lang="ja-JP" altLang="en-US"/>
              <a:pPr>
                <a:defRPr/>
              </a:pPr>
              <a: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8" name="コンテンツ プレースホルダー 7"/>
          <p:cNvSpPr>
            <a:spLocks noGrp="1"/>
          </p:cNvSpPr>
          <p:nvPr>
            <p:ph sz="quarter" idx="1"/>
          </p:nvPr>
        </p:nvSpPr>
        <p:spPr>
          <a:xfrm>
            <a:off x="457200" y="1219200"/>
            <a:ext cx="8229600"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fld id="{8EB3AD40-8EAC-4E3C-8CF2-D51A25D605EC}" type="datetime1">
              <a:rPr lang="ja-JP" altLang="en-US"/>
              <a:pPr>
                <a:defRPr/>
              </a:pPr>
              <a:t>2010/12/22</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E2872C69-120B-4FBB-9D29-EA0830F453DF}" type="slidenum">
              <a:rPr lang="ja-JP" altLang="en-US"/>
              <a:pPr>
                <a:defRPr/>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4" name="正方形/長方形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1219200" y="2971800"/>
            <a:ext cx="6858000" cy="1066800"/>
          </a:xfrm>
        </p:spPr>
        <p:txBody>
          <a:bodyPr anchor="t"/>
          <a:lstStyle>
            <a:lvl1pPr algn="r">
              <a:buNone/>
              <a:defRPr sz="3200" b="0" cap="none" baseline="0"/>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6" name="日付プレースホルダー 3"/>
          <p:cNvSpPr>
            <a:spLocks noGrp="1"/>
          </p:cNvSpPr>
          <p:nvPr>
            <p:ph type="dt" sz="half" idx="10"/>
          </p:nvPr>
        </p:nvSpPr>
        <p:spPr>
          <a:xfrm>
            <a:off x="6400800" y="6354763"/>
            <a:ext cx="2286000" cy="366712"/>
          </a:xfrm>
        </p:spPr>
        <p:txBody>
          <a:bodyPr/>
          <a:lstStyle>
            <a:lvl1pPr>
              <a:defRPr/>
            </a:lvl1pPr>
          </a:lstStyle>
          <a:p>
            <a:pPr>
              <a:defRPr/>
            </a:pPr>
            <a:fld id="{C1189F63-9E37-44BC-98E5-852E80E9B78C}" type="datetime1">
              <a:rPr lang="ja-JP" altLang="en-US"/>
              <a:pPr>
                <a:defRPr/>
              </a:pPr>
              <a:t>2010/12/22</a:t>
            </a:fld>
            <a:endParaRPr lang="ja-JP" altLang="en-US"/>
          </a:p>
        </p:txBody>
      </p:sp>
      <p:sp>
        <p:nvSpPr>
          <p:cNvPr id="7" name="フッター プレースホルダー 4"/>
          <p:cNvSpPr>
            <a:spLocks noGrp="1"/>
          </p:cNvSpPr>
          <p:nvPr>
            <p:ph type="ftr" sz="quarter" idx="11"/>
          </p:nvPr>
        </p:nvSpPr>
        <p:spPr>
          <a:xfrm>
            <a:off x="2898775" y="6354763"/>
            <a:ext cx="3475038" cy="366712"/>
          </a:xfrm>
        </p:spPr>
        <p:txBody>
          <a:bodyPr/>
          <a:lstStyle>
            <a:lvl1pPr>
              <a:defRPr/>
            </a:lvl1pPr>
          </a:lstStyle>
          <a:p>
            <a:pPr>
              <a:defRPr/>
            </a:pPr>
            <a:endParaRPr lang="ja-JP" altLang="en-US"/>
          </a:p>
        </p:txBody>
      </p:sp>
      <p:sp>
        <p:nvSpPr>
          <p:cNvPr id="8" name="スライド番号プレースホルダー 5"/>
          <p:cNvSpPr>
            <a:spLocks noGrp="1"/>
          </p:cNvSpPr>
          <p:nvPr>
            <p:ph type="sldNum" sz="quarter" idx="12"/>
          </p:nvPr>
        </p:nvSpPr>
        <p:spPr>
          <a:xfrm>
            <a:off x="1069975" y="6354763"/>
            <a:ext cx="1520825" cy="366712"/>
          </a:xfrm>
        </p:spPr>
        <p:txBody>
          <a:bodyPr/>
          <a:lstStyle>
            <a:lvl1pPr>
              <a:defRPr/>
            </a:lvl1pPr>
          </a:lstStyle>
          <a:p>
            <a:pPr>
              <a:defRPr/>
            </a:pPr>
            <a:fld id="{0737755D-4D4B-4EAB-BC51-00D6CC703CF3}"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lang="ja-JP" altLang="en-US" smtClean="0"/>
              <a:t>マスター タイトルの書式設定</a:t>
            </a:r>
            <a:endParaRPr lang="en-US"/>
          </a:p>
        </p:txBody>
      </p:sp>
      <p:sp>
        <p:nvSpPr>
          <p:cNvPr id="9" name="コンテンツ プレースホルダー 8"/>
          <p:cNvSpPr>
            <a:spLocks noGrp="1"/>
          </p:cNvSpPr>
          <p:nvPr>
            <p:ph sz="quarter" idx="1"/>
          </p:nvPr>
        </p:nvSpPr>
        <p:spPr>
          <a:xfrm>
            <a:off x="457200" y="1219200"/>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13"/>
          <p:cNvSpPr>
            <a:spLocks noGrp="1"/>
          </p:cNvSpPr>
          <p:nvPr>
            <p:ph type="dt" sz="half" idx="10"/>
          </p:nvPr>
        </p:nvSpPr>
        <p:spPr/>
        <p:txBody>
          <a:bodyPr/>
          <a:lstStyle>
            <a:lvl1pPr>
              <a:defRPr/>
            </a:lvl1pPr>
          </a:lstStyle>
          <a:p>
            <a:pPr>
              <a:defRPr/>
            </a:pPr>
            <a:fld id="{646717AA-FDF4-4F9C-AF0A-124477A5FF94}" type="datetime1">
              <a:rPr lang="ja-JP" altLang="en-US"/>
              <a:pPr>
                <a:defRPr/>
              </a:pPr>
              <a:t>2010/12/22</a:t>
            </a:fld>
            <a:endParaRPr lang="ja-JP" altLang="en-US"/>
          </a:p>
        </p:txBody>
      </p:sp>
      <p:sp>
        <p:nvSpPr>
          <p:cNvPr id="6"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22"/>
          <p:cNvSpPr>
            <a:spLocks noGrp="1"/>
          </p:cNvSpPr>
          <p:nvPr>
            <p:ph type="sldNum" sz="quarter" idx="12"/>
          </p:nvPr>
        </p:nvSpPr>
        <p:spPr/>
        <p:txBody>
          <a:bodyPr/>
          <a:lstStyle>
            <a:lvl1pPr>
              <a:defRPr/>
            </a:lvl1pPr>
          </a:lstStyle>
          <a:p>
            <a:pPr>
              <a:defRPr/>
            </a:pPr>
            <a:fld id="{5A154ACE-E4D9-4484-A730-46A30D895B16}" type="slidenum">
              <a:rPr lang="ja-JP" altLang="en-US"/>
              <a:pPr>
                <a:defRPr/>
              </a:pPr>
              <a: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11" name="コンテンツ プレースホルダー 10"/>
          <p:cNvSpPr>
            <a:spLocks noGrp="1"/>
          </p:cNvSpPr>
          <p:nvPr>
            <p:ph sz="quarter" idx="2"/>
          </p:nvPr>
        </p:nvSpPr>
        <p:spPr>
          <a:xfrm>
            <a:off x="457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13"/>
          <p:cNvSpPr>
            <a:spLocks noGrp="1"/>
          </p:cNvSpPr>
          <p:nvPr>
            <p:ph type="dt" sz="half" idx="10"/>
          </p:nvPr>
        </p:nvSpPr>
        <p:spPr/>
        <p:txBody>
          <a:bodyPr/>
          <a:lstStyle>
            <a:lvl1pPr>
              <a:defRPr/>
            </a:lvl1pPr>
          </a:lstStyle>
          <a:p>
            <a:pPr>
              <a:defRPr/>
            </a:pPr>
            <a:fld id="{4C9071E4-EFD7-4578-B7A4-9D98269BD9E0}" type="datetime1">
              <a:rPr lang="ja-JP" altLang="en-US"/>
              <a:pPr>
                <a:defRPr/>
              </a:pPr>
              <a:t>2010/12/22</a:t>
            </a:fld>
            <a:endParaRPr lang="ja-JP" altLang="en-US"/>
          </a:p>
        </p:txBody>
      </p:sp>
      <p:sp>
        <p:nvSpPr>
          <p:cNvPr id="8"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22"/>
          <p:cNvSpPr>
            <a:spLocks noGrp="1"/>
          </p:cNvSpPr>
          <p:nvPr>
            <p:ph type="sldNum" sz="quarter" idx="12"/>
          </p:nvPr>
        </p:nvSpPr>
        <p:spPr/>
        <p:txBody>
          <a:bodyPr/>
          <a:lstStyle>
            <a:lvl1pPr>
              <a:defRPr/>
            </a:lvl1pPr>
          </a:lstStyle>
          <a:p>
            <a:pPr>
              <a:defRPr/>
            </a:pPr>
            <a:fld id="{5FBEB57F-B85D-44EB-AE2D-7FCC45501591}" type="slidenum">
              <a:rPr lang="ja-JP" altLang="en-US"/>
              <a:pPr>
                <a:defRPr/>
              </a:pPr>
              <a: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457200" y="228600"/>
            <a:ext cx="8229600" cy="914400"/>
          </a:xfrm>
        </p:spPr>
        <p:txBody>
          <a:bodyPr/>
          <a:lstStyle/>
          <a:p>
            <a:r>
              <a:rPr lang="ja-JP" altLang="en-US" smtClean="0"/>
              <a:t>マスター タイトルの書式設定</a:t>
            </a:r>
            <a:endParaRPr lang="en-US"/>
          </a:p>
        </p:txBody>
      </p:sp>
      <p:sp>
        <p:nvSpPr>
          <p:cNvPr id="4" name="日付プレースホルダー 2"/>
          <p:cNvSpPr>
            <a:spLocks noGrp="1"/>
          </p:cNvSpPr>
          <p:nvPr>
            <p:ph type="dt" sz="half" idx="10"/>
          </p:nvPr>
        </p:nvSpPr>
        <p:spPr/>
        <p:txBody>
          <a:bodyPr/>
          <a:lstStyle>
            <a:lvl1pPr>
              <a:defRPr/>
            </a:lvl1pPr>
          </a:lstStyle>
          <a:p>
            <a:pPr>
              <a:defRPr/>
            </a:pPr>
            <a:fld id="{6C47A3C8-E2CD-4C7C-99D3-D7053F447291}" type="datetime1">
              <a:rPr lang="ja-JP" altLang="en-US"/>
              <a:pPr>
                <a:defRPr/>
              </a:pPr>
              <a:t>2010/12/22</a:t>
            </a:fld>
            <a:endParaRPr lang="ja-JP" altLang="en-US"/>
          </a:p>
        </p:txBody>
      </p:sp>
      <p:sp>
        <p:nvSpPr>
          <p:cNvPr id="5"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4"/>
          <p:cNvSpPr>
            <a:spLocks noGrp="1"/>
          </p:cNvSpPr>
          <p:nvPr>
            <p:ph type="sldNum" sz="quarter" idx="12"/>
          </p:nvPr>
        </p:nvSpPr>
        <p:spPr/>
        <p:txBody>
          <a:bodyPr/>
          <a:lstStyle>
            <a:lvl1pPr>
              <a:defRPr/>
            </a:lvl1pPr>
          </a:lstStyle>
          <a:p>
            <a:pPr>
              <a:defRPr/>
            </a:pPr>
            <a:fld id="{84C9FD7F-AB55-4B7D-B9DC-B1B5283DDBAB}" type="slidenum">
              <a:rPr lang="ja-JP" altLang="en-US"/>
              <a:pPr>
                <a:defRPr/>
              </a:pPr>
              <a: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3"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 name="日付プレースホルダー 1"/>
          <p:cNvSpPr>
            <a:spLocks noGrp="1"/>
          </p:cNvSpPr>
          <p:nvPr>
            <p:ph type="dt" sz="half" idx="10"/>
          </p:nvPr>
        </p:nvSpPr>
        <p:spPr/>
        <p:txBody>
          <a:bodyPr/>
          <a:lstStyle>
            <a:lvl1pPr>
              <a:defRPr/>
            </a:lvl1pPr>
          </a:lstStyle>
          <a:p>
            <a:pPr>
              <a:defRPr/>
            </a:pPr>
            <a:fld id="{0F4ED419-2126-47CF-968E-8811ADB27622}" type="datetime1">
              <a:rPr lang="ja-JP" altLang="en-US"/>
              <a:pPr>
                <a:defRPr/>
              </a:pPr>
              <a:t>2010/12/22</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3"/>
          <p:cNvSpPr>
            <a:spLocks noGrp="1"/>
          </p:cNvSpPr>
          <p:nvPr>
            <p:ph type="sldNum" sz="quarter" idx="12"/>
          </p:nvPr>
        </p:nvSpPr>
        <p:spPr/>
        <p:txBody>
          <a:bodyPr/>
          <a:lstStyle>
            <a:lvl1pPr>
              <a:defRPr/>
            </a:lvl1pPr>
          </a:lstStyle>
          <a:p>
            <a:pPr>
              <a:defRPr/>
            </a:pPr>
            <a:fld id="{36FA1B4A-5D1F-4A4C-BABC-DAD5AA9A0D03}" type="slidenum">
              <a:rPr lang="ja-JP" altLang="en-US"/>
              <a:pPr>
                <a:defRPr/>
              </a:pPr>
              <a: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直線コネクタ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7"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ja-JP" altLang="en-US" smtClean="0"/>
              <a:t>マスター タイトルの書式設定</a:t>
            </a:r>
            <a:endParaRPr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ja-JP" altLang="en-US" smtClean="0"/>
              <a:t>マスター テキストの書式設定</a:t>
            </a:r>
          </a:p>
        </p:txBody>
      </p:sp>
      <p:sp>
        <p:nvSpPr>
          <p:cNvPr id="12" name="コンテンツ プレースホルダー 11"/>
          <p:cNvSpPr>
            <a:spLocks noGrp="1"/>
          </p:cNvSpPr>
          <p:nvPr>
            <p:ph sz="quarter" idx="1"/>
          </p:nvPr>
        </p:nvSpPr>
        <p:spPr>
          <a:xfrm>
            <a:off x="304800" y="304800"/>
            <a:ext cx="5715000" cy="5715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日付プレースホルダー 4"/>
          <p:cNvSpPr>
            <a:spLocks noGrp="1"/>
          </p:cNvSpPr>
          <p:nvPr>
            <p:ph type="dt" sz="half" idx="10"/>
          </p:nvPr>
        </p:nvSpPr>
        <p:spPr/>
        <p:txBody>
          <a:bodyPr/>
          <a:lstStyle>
            <a:lvl1pPr>
              <a:defRPr/>
            </a:lvl1pPr>
          </a:lstStyle>
          <a:p>
            <a:pPr>
              <a:defRPr/>
            </a:pPr>
            <a:fld id="{7B59735A-7727-4615-B754-B7785052F98E}" type="datetime1">
              <a:rPr lang="ja-JP" altLang="en-US"/>
              <a:pPr>
                <a:defRPr/>
              </a:pPr>
              <a:t>2010/12/22</a:t>
            </a:fld>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3BE521F1-E125-4B1D-8D25-540FBAFADAF8}"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8" name="コンテンツ プレースホルダー 7"/>
          <p:cNvSpPr>
            <a:spLocks noGrp="1"/>
          </p:cNvSpPr>
          <p:nvPr>
            <p:ph sz="quarter" idx="1"/>
          </p:nvPr>
        </p:nvSpPr>
        <p:spPr>
          <a:xfrm>
            <a:off x="457200" y="1219200"/>
            <a:ext cx="8229600"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fld id="{FCD839A5-3D47-4824-847D-54A1C6F3B63E}" type="datetime1">
              <a:rPr lang="ja-JP" altLang="en-US"/>
              <a:pPr>
                <a:defRPr/>
              </a:pPr>
              <a:t>2010/12/22</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E959193C-B57D-47FE-A4D5-F46DF8165A08}"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ja-JP" altLang="en-US" noProof="0" smtClean="0"/>
              <a:t>アイコンをクリックして図を追加</a:t>
            </a:r>
            <a:endParaRPr lang="en-US" noProof="0" dirty="0"/>
          </a:p>
        </p:txBody>
      </p:sp>
      <p:sp>
        <p:nvSpPr>
          <p:cNvPr id="4" name="テキスト プレースホルダー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ja-JP" altLang="en-US" smtClean="0"/>
              <a:t>マスター テキストの書式設定</a:t>
            </a:r>
          </a:p>
        </p:txBody>
      </p:sp>
      <p:sp>
        <p:nvSpPr>
          <p:cNvPr id="8" name="日付プレースホルダー 4"/>
          <p:cNvSpPr>
            <a:spLocks noGrp="1"/>
          </p:cNvSpPr>
          <p:nvPr>
            <p:ph type="dt" sz="half" idx="10"/>
          </p:nvPr>
        </p:nvSpPr>
        <p:spPr/>
        <p:txBody>
          <a:bodyPr/>
          <a:lstStyle>
            <a:lvl1pPr>
              <a:defRPr/>
            </a:lvl1pPr>
          </a:lstStyle>
          <a:p>
            <a:pPr>
              <a:defRPr/>
            </a:pPr>
            <a:fld id="{9B443182-1022-45EC-92B3-15D2EB5C4013}" type="datetime1">
              <a:rPr lang="ja-JP" altLang="en-US"/>
              <a:pPr>
                <a:defRPr/>
              </a:pPr>
              <a:t>2010/12/22</a:t>
            </a:fld>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7F6DF27E-7535-4450-955B-74BA9FFAAB96}"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fld id="{46B8AE29-1EDD-458C-9DA4-2C5E37AFFDFE}" type="datetime1">
              <a:rPr lang="ja-JP" altLang="en-US"/>
              <a:pPr>
                <a:defRPr/>
              </a:pPr>
              <a:t>2010/12/22</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F24650A0-F988-46C9-97A4-D22611FBA2FD}" type="slidenum">
              <a:rPr lang="ja-JP" altLang="en-US"/>
              <a:pPr>
                <a:defRPr/>
              </a:pPr>
              <a: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5" name="二等辺三角形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直線コネクタ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3"/>
          <p:cNvSpPr>
            <a:spLocks noGrp="1"/>
          </p:cNvSpPr>
          <p:nvPr>
            <p:ph type="dt" sz="half" idx="10"/>
          </p:nvPr>
        </p:nvSpPr>
        <p:spPr/>
        <p:txBody>
          <a:bodyPr/>
          <a:lstStyle>
            <a:lvl1pPr>
              <a:defRPr/>
            </a:lvl1pPr>
          </a:lstStyle>
          <a:p>
            <a:pPr>
              <a:defRPr/>
            </a:pPr>
            <a:fld id="{5A4F1251-54AA-4175-8ACB-0F7BCF406B6F}" type="datetime1">
              <a:rPr lang="ja-JP" altLang="en-US"/>
              <a:pPr>
                <a:defRPr/>
              </a:pPr>
              <a:t>2010/12/22</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3A8496A2-0EE5-49C3-9F4E-67B1AAC1F8D1}" type="slidenum">
              <a:rPr lang="ja-JP" altLang="en-US"/>
              <a:pPr>
                <a:defRPr/>
              </a:pPr>
              <a: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正方形/長方形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5"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6" name="正方形/長方形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7"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8" name="タイトル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ja-JP" altLang="en-US" smtClean="0"/>
              <a:t>マスター タイトルの書式設定</a:t>
            </a:r>
            <a:endParaRPr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a:p>
        </p:txBody>
      </p:sp>
      <p:sp>
        <p:nvSpPr>
          <p:cNvPr id="10" name="日付プレースホルダー 27"/>
          <p:cNvSpPr>
            <a:spLocks noGrp="1"/>
          </p:cNvSpPr>
          <p:nvPr>
            <p:ph type="dt" sz="half" idx="10"/>
          </p:nvPr>
        </p:nvSpPr>
        <p:spPr>
          <a:xfrm>
            <a:off x="6400800" y="6354763"/>
            <a:ext cx="2286000" cy="366712"/>
          </a:xfrm>
        </p:spPr>
        <p:txBody>
          <a:bodyPr/>
          <a:lstStyle>
            <a:lvl1pPr>
              <a:defRPr sz="1400" smtClean="0"/>
            </a:lvl1pPr>
          </a:lstStyle>
          <a:p>
            <a:pPr>
              <a:defRPr/>
            </a:pPr>
            <a:fld id="{98FB20DA-44D4-4091-B73D-1F7FA22054C0}" type="datetimeFigureOut">
              <a:rPr lang="ja-JP" altLang="en-US"/>
              <a:pPr>
                <a:defRPr/>
              </a:pPr>
              <a:t>2010/12/22</a:t>
            </a:fld>
            <a:endParaRPr lang="ja-JP" altLang="en-US"/>
          </a:p>
        </p:txBody>
      </p:sp>
      <p:sp>
        <p:nvSpPr>
          <p:cNvPr id="11" name="フッター プレースホルダー 16"/>
          <p:cNvSpPr>
            <a:spLocks noGrp="1"/>
          </p:cNvSpPr>
          <p:nvPr>
            <p:ph type="ftr" sz="quarter" idx="11"/>
          </p:nvPr>
        </p:nvSpPr>
        <p:spPr>
          <a:xfrm>
            <a:off x="2898775" y="6354763"/>
            <a:ext cx="3475038" cy="366712"/>
          </a:xfrm>
        </p:spPr>
        <p:txBody>
          <a:bodyPr/>
          <a:lstStyle>
            <a:lvl1pPr>
              <a:defRPr/>
            </a:lvl1pPr>
          </a:lstStyle>
          <a:p>
            <a:pPr>
              <a:defRPr/>
            </a:pPr>
            <a:endParaRPr lang="ja-JP" altLang="en-US"/>
          </a:p>
        </p:txBody>
      </p:sp>
      <p:sp>
        <p:nvSpPr>
          <p:cNvPr id="12" name="スライド番号プレースホルダー 28"/>
          <p:cNvSpPr>
            <a:spLocks noGrp="1"/>
          </p:cNvSpPr>
          <p:nvPr>
            <p:ph type="sldNum" sz="quarter" idx="12"/>
          </p:nvPr>
        </p:nvSpPr>
        <p:spPr>
          <a:xfrm>
            <a:off x="1216025" y="6354763"/>
            <a:ext cx="1219200" cy="366712"/>
          </a:xfrm>
        </p:spPr>
        <p:txBody>
          <a:bodyPr/>
          <a:lstStyle>
            <a:lvl1pPr>
              <a:defRPr/>
            </a:lvl1pPr>
          </a:lstStyle>
          <a:p>
            <a:pPr>
              <a:defRPr/>
            </a:pPr>
            <a:fld id="{07938BA5-4D89-4391-A3FD-8C55DA48D2B6}" type="slidenum">
              <a:rPr lang="ja-JP" altLang="en-US"/>
              <a:pPr>
                <a:defRPr/>
              </a:pPr>
              <a: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8" name="コンテンツ プレースホルダー 7"/>
          <p:cNvSpPr>
            <a:spLocks noGrp="1"/>
          </p:cNvSpPr>
          <p:nvPr>
            <p:ph sz="quarter" idx="1"/>
          </p:nvPr>
        </p:nvSpPr>
        <p:spPr>
          <a:xfrm>
            <a:off x="457200" y="1219200"/>
            <a:ext cx="8229600"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fld id="{98FB20DA-44D4-4091-B73D-1F7FA22054C0}" type="datetimeFigureOut">
              <a:rPr lang="ja-JP" altLang="en-US"/>
              <a:pPr>
                <a:defRPr/>
              </a:pPr>
              <a:t>2010/12/22</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97C11002-A783-408E-A3C8-44FEEB0C98C9}" type="slidenum">
              <a:rPr lang="ja-JP" altLang="en-US"/>
              <a:pPr>
                <a:defRPr/>
              </a:pPr>
              <a:t>‹#›</a:t>
            </a:fld>
            <a:endParaRPr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4" name="正方形/長方形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5" name="正方形/長方形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2" name="タイトル 1"/>
          <p:cNvSpPr>
            <a:spLocks noGrp="1"/>
          </p:cNvSpPr>
          <p:nvPr>
            <p:ph type="title"/>
          </p:nvPr>
        </p:nvSpPr>
        <p:spPr>
          <a:xfrm>
            <a:off x="1219200" y="2971800"/>
            <a:ext cx="6858000" cy="1066800"/>
          </a:xfrm>
        </p:spPr>
        <p:txBody>
          <a:bodyPr anchor="t"/>
          <a:lstStyle>
            <a:lvl1pPr algn="r">
              <a:buNone/>
              <a:defRPr sz="3200" b="0" cap="none" baseline="0"/>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6" name="日付プレースホルダー 3"/>
          <p:cNvSpPr>
            <a:spLocks noGrp="1"/>
          </p:cNvSpPr>
          <p:nvPr>
            <p:ph type="dt" sz="half" idx="10"/>
          </p:nvPr>
        </p:nvSpPr>
        <p:spPr>
          <a:xfrm>
            <a:off x="6400800" y="6354763"/>
            <a:ext cx="2286000" cy="366712"/>
          </a:xfrm>
        </p:spPr>
        <p:txBody>
          <a:bodyPr/>
          <a:lstStyle>
            <a:lvl1pPr>
              <a:defRPr>
                <a:solidFill>
                  <a:srgbClr val="DDE9EC"/>
                </a:solidFill>
              </a:defRPr>
            </a:lvl1pPr>
          </a:lstStyle>
          <a:p>
            <a:pPr>
              <a:defRPr/>
            </a:pPr>
            <a:fld id="{98FB20DA-44D4-4091-B73D-1F7FA22054C0}" type="datetimeFigureOut">
              <a:rPr lang="ja-JP" altLang="en-US"/>
              <a:pPr>
                <a:defRPr/>
              </a:pPr>
              <a:t>2010/12/22</a:t>
            </a:fld>
            <a:endParaRPr lang="ja-JP" altLang="en-US"/>
          </a:p>
        </p:txBody>
      </p:sp>
      <p:sp>
        <p:nvSpPr>
          <p:cNvPr id="7" name="フッター プレースホルダー 4"/>
          <p:cNvSpPr>
            <a:spLocks noGrp="1"/>
          </p:cNvSpPr>
          <p:nvPr>
            <p:ph type="ftr" sz="quarter" idx="11"/>
          </p:nvPr>
        </p:nvSpPr>
        <p:spPr>
          <a:xfrm>
            <a:off x="2898775" y="6354763"/>
            <a:ext cx="3475038" cy="366712"/>
          </a:xfrm>
        </p:spPr>
        <p:txBody>
          <a:bodyPr/>
          <a:lstStyle>
            <a:lvl1pPr>
              <a:defRPr>
                <a:solidFill>
                  <a:srgbClr val="DDE9EC"/>
                </a:solidFill>
              </a:defRPr>
            </a:lvl1pPr>
          </a:lstStyle>
          <a:p>
            <a:pPr>
              <a:defRPr/>
            </a:pPr>
            <a:endParaRPr lang="ja-JP" altLang="en-US"/>
          </a:p>
        </p:txBody>
      </p:sp>
      <p:sp>
        <p:nvSpPr>
          <p:cNvPr id="8" name="スライド番号プレースホルダー 5"/>
          <p:cNvSpPr>
            <a:spLocks noGrp="1"/>
          </p:cNvSpPr>
          <p:nvPr>
            <p:ph type="sldNum" sz="quarter" idx="12"/>
          </p:nvPr>
        </p:nvSpPr>
        <p:spPr>
          <a:xfrm>
            <a:off x="1069975" y="6354763"/>
            <a:ext cx="1520825" cy="366712"/>
          </a:xfrm>
        </p:spPr>
        <p:txBody>
          <a:bodyPr/>
          <a:lstStyle>
            <a:lvl1pPr>
              <a:defRPr>
                <a:solidFill>
                  <a:srgbClr val="DDE9EC"/>
                </a:solidFill>
              </a:defRPr>
            </a:lvl1pPr>
          </a:lstStyle>
          <a:p>
            <a:pPr>
              <a:defRPr/>
            </a:pPr>
            <a:fld id="{F1B47284-52B9-4C55-8DCE-4E271E5D5CD6}"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lang="ja-JP" altLang="en-US" smtClean="0"/>
              <a:t>マスター タイトルの書式設定</a:t>
            </a:r>
            <a:endParaRPr lang="en-US"/>
          </a:p>
        </p:txBody>
      </p:sp>
      <p:sp>
        <p:nvSpPr>
          <p:cNvPr id="9" name="コンテンツ プレースホルダー 8"/>
          <p:cNvSpPr>
            <a:spLocks noGrp="1"/>
          </p:cNvSpPr>
          <p:nvPr>
            <p:ph sz="quarter" idx="1"/>
          </p:nvPr>
        </p:nvSpPr>
        <p:spPr>
          <a:xfrm>
            <a:off x="457200" y="1219200"/>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13"/>
          <p:cNvSpPr>
            <a:spLocks noGrp="1"/>
          </p:cNvSpPr>
          <p:nvPr>
            <p:ph type="dt" sz="half" idx="10"/>
          </p:nvPr>
        </p:nvSpPr>
        <p:spPr/>
        <p:txBody>
          <a:bodyPr/>
          <a:lstStyle>
            <a:lvl1pPr>
              <a:defRPr/>
            </a:lvl1pPr>
          </a:lstStyle>
          <a:p>
            <a:pPr>
              <a:defRPr/>
            </a:pPr>
            <a:fld id="{98FB20DA-44D4-4091-B73D-1F7FA22054C0}" type="datetimeFigureOut">
              <a:rPr lang="ja-JP" altLang="en-US"/>
              <a:pPr>
                <a:defRPr/>
              </a:pPr>
              <a:t>2010/12/22</a:t>
            </a:fld>
            <a:endParaRPr lang="ja-JP" altLang="en-US"/>
          </a:p>
        </p:txBody>
      </p:sp>
      <p:sp>
        <p:nvSpPr>
          <p:cNvPr id="6"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22"/>
          <p:cNvSpPr>
            <a:spLocks noGrp="1"/>
          </p:cNvSpPr>
          <p:nvPr>
            <p:ph type="sldNum" sz="quarter" idx="12"/>
          </p:nvPr>
        </p:nvSpPr>
        <p:spPr/>
        <p:txBody>
          <a:bodyPr/>
          <a:lstStyle>
            <a:lvl1pPr>
              <a:defRPr/>
            </a:lvl1pPr>
          </a:lstStyle>
          <a:p>
            <a:pPr>
              <a:defRPr/>
            </a:pPr>
            <a:fld id="{58AFCEF1-4330-4339-A38E-B1875A574752}" type="slidenum">
              <a:rPr lang="ja-JP" altLang="en-US"/>
              <a:pPr>
                <a:defRPr/>
              </a:pPr>
              <a:t>‹#›</a:t>
            </a:fld>
            <a:endParaRPr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11" name="コンテンツ プレースホルダー 10"/>
          <p:cNvSpPr>
            <a:spLocks noGrp="1"/>
          </p:cNvSpPr>
          <p:nvPr>
            <p:ph sz="quarter" idx="2"/>
          </p:nvPr>
        </p:nvSpPr>
        <p:spPr>
          <a:xfrm>
            <a:off x="457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13"/>
          <p:cNvSpPr>
            <a:spLocks noGrp="1"/>
          </p:cNvSpPr>
          <p:nvPr>
            <p:ph type="dt" sz="half" idx="10"/>
          </p:nvPr>
        </p:nvSpPr>
        <p:spPr/>
        <p:txBody>
          <a:bodyPr/>
          <a:lstStyle>
            <a:lvl1pPr>
              <a:defRPr/>
            </a:lvl1pPr>
          </a:lstStyle>
          <a:p>
            <a:pPr>
              <a:defRPr/>
            </a:pPr>
            <a:fld id="{98FB20DA-44D4-4091-B73D-1F7FA22054C0}" type="datetimeFigureOut">
              <a:rPr lang="ja-JP" altLang="en-US"/>
              <a:pPr>
                <a:defRPr/>
              </a:pPr>
              <a:t>2010/12/22</a:t>
            </a:fld>
            <a:endParaRPr lang="ja-JP" altLang="en-US"/>
          </a:p>
        </p:txBody>
      </p:sp>
      <p:sp>
        <p:nvSpPr>
          <p:cNvPr id="8"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22"/>
          <p:cNvSpPr>
            <a:spLocks noGrp="1"/>
          </p:cNvSpPr>
          <p:nvPr>
            <p:ph type="sldNum" sz="quarter" idx="12"/>
          </p:nvPr>
        </p:nvSpPr>
        <p:spPr/>
        <p:txBody>
          <a:bodyPr/>
          <a:lstStyle>
            <a:lvl1pPr>
              <a:defRPr/>
            </a:lvl1pPr>
          </a:lstStyle>
          <a:p>
            <a:pPr>
              <a:defRPr/>
            </a:pPr>
            <a:fld id="{47F9B8AE-5DE4-42E4-ACE6-1C0069CAB8F1}" type="slidenum">
              <a:rPr lang="ja-JP" altLang="en-US"/>
              <a:pPr>
                <a:defRPr/>
              </a:pPr>
              <a:t>‹#›</a:t>
            </a:fld>
            <a:endParaRPr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2" name="タイトル 1"/>
          <p:cNvSpPr>
            <a:spLocks noGrp="1"/>
          </p:cNvSpPr>
          <p:nvPr>
            <p:ph type="title"/>
          </p:nvPr>
        </p:nvSpPr>
        <p:spPr>
          <a:xfrm>
            <a:off x="457200" y="228600"/>
            <a:ext cx="8229600" cy="914400"/>
          </a:xfrm>
        </p:spPr>
        <p:txBody>
          <a:bodyPr/>
          <a:lstStyle/>
          <a:p>
            <a:r>
              <a:rPr lang="ja-JP" altLang="en-US" smtClean="0"/>
              <a:t>マスター タイトルの書式設定</a:t>
            </a:r>
            <a:endParaRPr lang="en-US"/>
          </a:p>
        </p:txBody>
      </p:sp>
      <p:sp>
        <p:nvSpPr>
          <p:cNvPr id="4" name="日付プレースホルダー 2"/>
          <p:cNvSpPr>
            <a:spLocks noGrp="1"/>
          </p:cNvSpPr>
          <p:nvPr>
            <p:ph type="dt" sz="half" idx="10"/>
          </p:nvPr>
        </p:nvSpPr>
        <p:spPr/>
        <p:txBody>
          <a:bodyPr/>
          <a:lstStyle>
            <a:lvl1pPr>
              <a:defRPr/>
            </a:lvl1pPr>
          </a:lstStyle>
          <a:p>
            <a:pPr>
              <a:defRPr/>
            </a:pPr>
            <a:fld id="{98FB20DA-44D4-4091-B73D-1F7FA22054C0}" type="datetimeFigureOut">
              <a:rPr lang="ja-JP" altLang="en-US"/>
              <a:pPr>
                <a:defRPr/>
              </a:pPr>
              <a:t>2010/12/22</a:t>
            </a:fld>
            <a:endParaRPr lang="ja-JP" altLang="en-US"/>
          </a:p>
        </p:txBody>
      </p:sp>
      <p:sp>
        <p:nvSpPr>
          <p:cNvPr id="5"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4"/>
          <p:cNvSpPr>
            <a:spLocks noGrp="1"/>
          </p:cNvSpPr>
          <p:nvPr>
            <p:ph type="sldNum" sz="quarter" idx="12"/>
          </p:nvPr>
        </p:nvSpPr>
        <p:spPr/>
        <p:txBody>
          <a:bodyPr/>
          <a:lstStyle>
            <a:lvl1pPr>
              <a:defRPr/>
            </a:lvl1pPr>
          </a:lstStyle>
          <a:p>
            <a:pPr>
              <a:defRPr/>
            </a:pPr>
            <a:fld id="{B949203F-2DAD-4E07-A484-464AD7FF1C8A}" type="slidenum">
              <a:rPr lang="ja-JP" altLang="en-US"/>
              <a:pPr>
                <a:defRPr/>
              </a:pPr>
              <a:t>‹#›</a:t>
            </a:fld>
            <a:endParaRPr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solidFill>
                <a:prstClr val="black"/>
              </a:solidFill>
              <a:latin typeface="+mn-lt"/>
              <a:ea typeface="+mn-ea"/>
            </a:endParaRPr>
          </a:p>
        </p:txBody>
      </p:sp>
      <p:sp>
        <p:nvSpPr>
          <p:cNvPr id="3"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4" name="日付プレースホルダー 1"/>
          <p:cNvSpPr>
            <a:spLocks noGrp="1"/>
          </p:cNvSpPr>
          <p:nvPr>
            <p:ph type="dt" sz="half" idx="10"/>
          </p:nvPr>
        </p:nvSpPr>
        <p:spPr/>
        <p:txBody>
          <a:bodyPr/>
          <a:lstStyle>
            <a:lvl1pPr>
              <a:defRPr/>
            </a:lvl1pPr>
          </a:lstStyle>
          <a:p>
            <a:pPr>
              <a:defRPr/>
            </a:pPr>
            <a:fld id="{98FB20DA-44D4-4091-B73D-1F7FA22054C0}" type="datetimeFigureOut">
              <a:rPr lang="ja-JP" altLang="en-US"/>
              <a:pPr>
                <a:defRPr/>
              </a:pPr>
              <a:t>2010/12/22</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3"/>
          <p:cNvSpPr>
            <a:spLocks noGrp="1"/>
          </p:cNvSpPr>
          <p:nvPr>
            <p:ph type="sldNum" sz="quarter" idx="12"/>
          </p:nvPr>
        </p:nvSpPr>
        <p:spPr/>
        <p:txBody>
          <a:bodyPr/>
          <a:lstStyle>
            <a:lvl1pPr>
              <a:defRPr/>
            </a:lvl1pPr>
          </a:lstStyle>
          <a:p>
            <a:pPr>
              <a:defRPr/>
            </a:pPr>
            <a:fld id="{1022A77E-AE5C-4B90-9A1F-2871575A1E99}"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4" name="正方形/長方形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正方形/長方形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1219200" y="2971800"/>
            <a:ext cx="6858000" cy="1066800"/>
          </a:xfrm>
        </p:spPr>
        <p:txBody>
          <a:bodyPr anchor="t"/>
          <a:lstStyle>
            <a:lvl1pPr algn="r">
              <a:buNone/>
              <a:defRPr sz="3200" b="0" cap="none" baseline="0"/>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6" name="日付プレースホルダー 3"/>
          <p:cNvSpPr>
            <a:spLocks noGrp="1"/>
          </p:cNvSpPr>
          <p:nvPr>
            <p:ph type="dt" sz="half" idx="10"/>
          </p:nvPr>
        </p:nvSpPr>
        <p:spPr>
          <a:xfrm>
            <a:off x="6400800" y="6354763"/>
            <a:ext cx="2286000" cy="366712"/>
          </a:xfrm>
        </p:spPr>
        <p:txBody>
          <a:bodyPr/>
          <a:lstStyle>
            <a:lvl1pPr>
              <a:defRPr/>
            </a:lvl1pPr>
          </a:lstStyle>
          <a:p>
            <a:pPr>
              <a:defRPr/>
            </a:pPr>
            <a:fld id="{D66DE510-9FB7-4599-99CF-8A923D169245}" type="datetime1">
              <a:rPr lang="ja-JP" altLang="en-US"/>
              <a:pPr>
                <a:defRPr/>
              </a:pPr>
              <a:t>2010/12/22</a:t>
            </a:fld>
            <a:endParaRPr lang="ja-JP" altLang="en-US"/>
          </a:p>
        </p:txBody>
      </p:sp>
      <p:sp>
        <p:nvSpPr>
          <p:cNvPr id="7" name="フッター プレースホルダー 4"/>
          <p:cNvSpPr>
            <a:spLocks noGrp="1"/>
          </p:cNvSpPr>
          <p:nvPr>
            <p:ph type="ftr" sz="quarter" idx="11"/>
          </p:nvPr>
        </p:nvSpPr>
        <p:spPr>
          <a:xfrm>
            <a:off x="2898775" y="6354763"/>
            <a:ext cx="3475038" cy="366712"/>
          </a:xfrm>
        </p:spPr>
        <p:txBody>
          <a:bodyPr/>
          <a:lstStyle>
            <a:lvl1pPr>
              <a:defRPr/>
            </a:lvl1pPr>
          </a:lstStyle>
          <a:p>
            <a:pPr>
              <a:defRPr/>
            </a:pPr>
            <a:endParaRPr lang="ja-JP" altLang="en-US"/>
          </a:p>
        </p:txBody>
      </p:sp>
      <p:sp>
        <p:nvSpPr>
          <p:cNvPr id="8" name="スライド番号プレースホルダー 5"/>
          <p:cNvSpPr>
            <a:spLocks noGrp="1"/>
          </p:cNvSpPr>
          <p:nvPr>
            <p:ph type="sldNum" sz="quarter" idx="12"/>
          </p:nvPr>
        </p:nvSpPr>
        <p:spPr>
          <a:xfrm>
            <a:off x="1069975" y="6354763"/>
            <a:ext cx="1520825" cy="366712"/>
          </a:xfrm>
        </p:spPr>
        <p:txBody>
          <a:bodyPr/>
          <a:lstStyle>
            <a:lvl1pPr>
              <a:defRPr/>
            </a:lvl1pPr>
          </a:lstStyle>
          <a:p>
            <a:pPr>
              <a:defRPr/>
            </a:pPr>
            <a:fld id="{4B666D14-1C4F-4351-B5D4-D548711D9FBB}"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solidFill>
                <a:prstClr val="black"/>
              </a:solidFill>
              <a:latin typeface="+mn-lt"/>
              <a:ea typeface="+mn-ea"/>
            </a:endParaRPr>
          </a:p>
        </p:txBody>
      </p:sp>
      <p:sp>
        <p:nvSpPr>
          <p:cNvPr id="6" name="直線コネクタ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dirty="0">
              <a:solidFill>
                <a:prstClr val="black"/>
              </a:solidFill>
              <a:latin typeface="+mn-lt"/>
              <a:ea typeface="+mn-ea"/>
            </a:endParaRPr>
          </a:p>
        </p:txBody>
      </p:sp>
      <p:sp>
        <p:nvSpPr>
          <p:cNvPr id="7"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2" name="タイトル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ja-JP" altLang="en-US" smtClean="0"/>
              <a:t>マスター タイトルの書式設定</a:t>
            </a:r>
            <a:endParaRPr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ja-JP" altLang="en-US" smtClean="0"/>
              <a:t>マスター テキストの書式設定</a:t>
            </a:r>
          </a:p>
        </p:txBody>
      </p:sp>
      <p:sp>
        <p:nvSpPr>
          <p:cNvPr id="12" name="コンテンツ プレースホルダー 11"/>
          <p:cNvSpPr>
            <a:spLocks noGrp="1"/>
          </p:cNvSpPr>
          <p:nvPr>
            <p:ph sz="quarter" idx="1"/>
          </p:nvPr>
        </p:nvSpPr>
        <p:spPr>
          <a:xfrm>
            <a:off x="304800" y="304800"/>
            <a:ext cx="5715000" cy="5715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日付プレースホルダー 4"/>
          <p:cNvSpPr>
            <a:spLocks noGrp="1"/>
          </p:cNvSpPr>
          <p:nvPr>
            <p:ph type="dt" sz="half" idx="10"/>
          </p:nvPr>
        </p:nvSpPr>
        <p:spPr/>
        <p:txBody>
          <a:bodyPr/>
          <a:lstStyle>
            <a:lvl1pPr>
              <a:defRPr/>
            </a:lvl1pPr>
          </a:lstStyle>
          <a:p>
            <a:pPr>
              <a:defRPr/>
            </a:pPr>
            <a:fld id="{98FB20DA-44D4-4091-B73D-1F7FA22054C0}" type="datetimeFigureOut">
              <a:rPr lang="ja-JP" altLang="en-US"/>
              <a:pPr>
                <a:defRPr/>
              </a:pPr>
              <a:t>2010/12/22</a:t>
            </a:fld>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7D21CE7C-5A13-42F1-A247-4FB61EC85CA3}" type="slidenum">
              <a:rPr lang="ja-JP" altLang="en-US"/>
              <a:pPr>
                <a:defRPr/>
              </a:pPr>
              <a:t>‹#›</a:t>
            </a:fld>
            <a:endParaRPr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solidFill>
                <a:prstClr val="white"/>
              </a:solidFill>
              <a:latin typeface="+mn-lt"/>
              <a:ea typeface="+mn-ea"/>
            </a:endParaRPr>
          </a:p>
        </p:txBody>
      </p:sp>
      <p:sp>
        <p:nvSpPr>
          <p:cNvPr id="6"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7" name="正方形/長方形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ja-JP" altLang="en-US" noProof="0" smtClean="0"/>
              <a:t>アイコンをクリックして図を追加</a:t>
            </a:r>
            <a:endParaRPr lang="en-US" noProof="0" dirty="0"/>
          </a:p>
        </p:txBody>
      </p:sp>
      <p:sp>
        <p:nvSpPr>
          <p:cNvPr id="4" name="テキスト プレースホルダー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ja-JP" altLang="en-US" smtClean="0"/>
              <a:t>マスター テキストの書式設定</a:t>
            </a:r>
          </a:p>
        </p:txBody>
      </p:sp>
      <p:sp>
        <p:nvSpPr>
          <p:cNvPr id="8" name="日付プレースホルダー 4"/>
          <p:cNvSpPr>
            <a:spLocks noGrp="1"/>
          </p:cNvSpPr>
          <p:nvPr>
            <p:ph type="dt" sz="half" idx="10"/>
          </p:nvPr>
        </p:nvSpPr>
        <p:spPr/>
        <p:txBody>
          <a:bodyPr/>
          <a:lstStyle>
            <a:lvl1pPr>
              <a:defRPr>
                <a:solidFill>
                  <a:srgbClr val="DDE9EC"/>
                </a:solidFill>
              </a:defRPr>
            </a:lvl1pPr>
          </a:lstStyle>
          <a:p>
            <a:pPr>
              <a:defRPr/>
            </a:pPr>
            <a:fld id="{98FB20DA-44D4-4091-B73D-1F7FA22054C0}" type="datetimeFigureOut">
              <a:rPr lang="ja-JP" altLang="en-US"/>
              <a:pPr>
                <a:defRPr/>
              </a:pPr>
              <a:t>2010/12/22</a:t>
            </a:fld>
            <a:endParaRPr lang="ja-JP" altLang="en-US"/>
          </a:p>
        </p:txBody>
      </p:sp>
      <p:sp>
        <p:nvSpPr>
          <p:cNvPr id="9" name="フッター プレースホルダー 5"/>
          <p:cNvSpPr>
            <a:spLocks noGrp="1"/>
          </p:cNvSpPr>
          <p:nvPr>
            <p:ph type="ftr" sz="quarter" idx="11"/>
          </p:nvPr>
        </p:nvSpPr>
        <p:spPr/>
        <p:txBody>
          <a:bodyPr/>
          <a:lstStyle>
            <a:lvl1pPr>
              <a:defRPr>
                <a:solidFill>
                  <a:srgbClr val="DDE9EC"/>
                </a:solidFill>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solidFill>
                  <a:srgbClr val="DDE9EC"/>
                </a:solidFill>
              </a:defRPr>
            </a:lvl1pPr>
          </a:lstStyle>
          <a:p>
            <a:pPr>
              <a:defRPr/>
            </a:pPr>
            <a:fld id="{ACD74159-9597-4FD5-8F92-B837951B7C1B}"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13"/>
          <p:cNvSpPr>
            <a:spLocks noGrp="1"/>
          </p:cNvSpPr>
          <p:nvPr>
            <p:ph type="dt" sz="half" idx="10"/>
          </p:nvPr>
        </p:nvSpPr>
        <p:spPr/>
        <p:txBody>
          <a:bodyPr/>
          <a:lstStyle>
            <a:lvl1pPr>
              <a:defRPr/>
            </a:lvl1pPr>
          </a:lstStyle>
          <a:p>
            <a:pPr>
              <a:defRPr/>
            </a:pPr>
            <a:fld id="{98FB20DA-44D4-4091-B73D-1F7FA22054C0}" type="datetimeFigureOut">
              <a:rPr lang="ja-JP" altLang="en-US"/>
              <a:pPr>
                <a:defRPr/>
              </a:pPr>
              <a:t>2010/12/22</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22"/>
          <p:cNvSpPr>
            <a:spLocks noGrp="1"/>
          </p:cNvSpPr>
          <p:nvPr>
            <p:ph type="sldNum" sz="quarter" idx="12"/>
          </p:nvPr>
        </p:nvSpPr>
        <p:spPr/>
        <p:txBody>
          <a:bodyPr/>
          <a:lstStyle>
            <a:lvl1pPr>
              <a:defRPr/>
            </a:lvl1pPr>
          </a:lstStyle>
          <a:p>
            <a:pPr>
              <a:defRPr/>
            </a:pPr>
            <a:fld id="{16E6555A-B0C1-4DAB-AF68-AE2F639ECBFE}" type="slidenum">
              <a:rPr lang="ja-JP" altLang="en-US"/>
              <a:pPr>
                <a:defRPr/>
              </a:pPr>
              <a:t>‹#›</a:t>
            </a:fld>
            <a:endParaRPr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solidFill>
                <a:prstClr val="black"/>
              </a:solidFill>
              <a:latin typeface="+mn-lt"/>
              <a:ea typeface="+mn-ea"/>
            </a:endParaRPr>
          </a:p>
        </p:txBody>
      </p:sp>
      <p:sp>
        <p:nvSpPr>
          <p:cNvPr id="5" name="二等辺三角形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
        <p:nvSpPr>
          <p:cNvPr id="6" name="直線コネクタ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solidFill>
                <a:prstClr val="black"/>
              </a:solidFill>
              <a:latin typeface="+mn-lt"/>
              <a:ea typeface="+mn-ea"/>
            </a:endParaRPr>
          </a:p>
        </p:txBody>
      </p:sp>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3"/>
          <p:cNvSpPr>
            <a:spLocks noGrp="1"/>
          </p:cNvSpPr>
          <p:nvPr>
            <p:ph type="dt" sz="half" idx="10"/>
          </p:nvPr>
        </p:nvSpPr>
        <p:spPr/>
        <p:txBody>
          <a:bodyPr/>
          <a:lstStyle>
            <a:lvl1pPr>
              <a:defRPr/>
            </a:lvl1pPr>
          </a:lstStyle>
          <a:p>
            <a:pPr>
              <a:defRPr/>
            </a:pPr>
            <a:fld id="{98FB20DA-44D4-4091-B73D-1F7FA22054C0}" type="datetimeFigureOut">
              <a:rPr lang="ja-JP" altLang="en-US"/>
              <a:pPr>
                <a:defRPr/>
              </a:pPr>
              <a:t>2010/12/22</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93D583EE-AC56-428E-A6A0-70A39F345B6A}" type="slidenum">
              <a:rPr lang="ja-JP" altLang="en-US"/>
              <a:pPr>
                <a:defRPr/>
              </a:pPr>
              <a:t>‹#›</a:t>
            </a:fld>
            <a:endParaRPr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fld id="{887001A7-166F-465F-ACBE-4338331C9752}" type="datetime1">
              <a:rPr kumimoji="1" lang="ja-JP" altLang="en-US" smtClean="0">
                <a:solidFill>
                  <a:srgbClr val="464653"/>
                </a:solidFill>
              </a:rPr>
              <a:pPr/>
              <a:t>2010/12/22</a:t>
            </a:fld>
            <a:endParaRPr kumimoji="1" lang="ja-JP" altLang="en-US">
              <a:solidFill>
                <a:srgbClr val="464653"/>
              </a:solidFill>
            </a:endParaRPr>
          </a:p>
        </p:txBody>
      </p:sp>
      <p:sp>
        <p:nvSpPr>
          <p:cNvPr id="17" name="フッター プレースホルダー 16"/>
          <p:cNvSpPr>
            <a:spLocks noGrp="1"/>
          </p:cNvSpPr>
          <p:nvPr>
            <p:ph type="ftr" sz="quarter" idx="11"/>
          </p:nvPr>
        </p:nvSpPr>
        <p:spPr>
          <a:xfrm>
            <a:off x="2898648" y="6355080"/>
            <a:ext cx="3474720" cy="365760"/>
          </a:xfrm>
        </p:spPr>
        <p:txBody>
          <a:bodyPr/>
          <a:lstStyle/>
          <a:p>
            <a:endParaRPr kumimoji="1" lang="ja-JP" altLang="en-US">
              <a:solidFill>
                <a:srgbClr val="464653"/>
              </a:solidFill>
            </a:endParaRPr>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40F2B364-301A-4003-9DD6-BFFF39F2DA14}" type="slidenum">
              <a:rPr kumimoji="1" lang="ja-JP" altLang="en-US" smtClean="0">
                <a:solidFill>
                  <a:srgbClr val="464653"/>
                </a:solidFill>
              </a:rPr>
              <a:pPr/>
              <a:t>‹#›</a:t>
            </a:fld>
            <a:endParaRPr kumimoji="1" lang="ja-JP" altLang="en-US">
              <a:solidFill>
                <a:srgbClr val="464653"/>
              </a:solidFill>
            </a:endParaRPr>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Tree>
    <p:extLst>
      <p:ext uri="{BB962C8B-B14F-4D97-AF65-F5344CB8AC3E}">
        <p14:creationId xmlns:p14="http://schemas.microsoft.com/office/powerpoint/2010/main" val="1526860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1F0DD823-A3AD-4E05-AEB9-F7622B0C53A9}" type="datetime1">
              <a:rPr kumimoji="1" lang="ja-JP" altLang="en-US" smtClean="0">
                <a:solidFill>
                  <a:srgbClr val="464653"/>
                </a:solidFill>
              </a:rPr>
              <a:pPr/>
              <a:t>2010/12/22</a:t>
            </a:fld>
            <a:endParaRPr kumimoji="1" lang="ja-JP" altLang="en-US">
              <a:solidFill>
                <a:srgbClr val="464653"/>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64653"/>
              </a:solidFill>
            </a:endParaRPr>
          </a:p>
        </p:txBody>
      </p:sp>
      <p:sp>
        <p:nvSpPr>
          <p:cNvPr id="6" name="スライド番号プレースホルダー 5"/>
          <p:cNvSpPr>
            <a:spLocks noGrp="1"/>
          </p:cNvSpPr>
          <p:nvPr>
            <p:ph type="sldNum" sz="quarter" idx="12"/>
          </p:nvPr>
        </p:nvSpPr>
        <p:spPr/>
        <p:txBody>
          <a:bodyPr/>
          <a:lstStyle/>
          <a:p>
            <a:fld id="{40F2B364-301A-4003-9DD6-BFFF39F2DA14}" type="slidenum">
              <a:rPr kumimoji="1" lang="ja-JP" altLang="en-US" smtClean="0">
                <a:solidFill>
                  <a:srgbClr val="464653"/>
                </a:solidFill>
              </a:rPr>
              <a:pPr/>
              <a:t>‹#›</a:t>
            </a:fld>
            <a:endParaRPr kumimoji="1" lang="ja-JP" altLang="en-US">
              <a:solidFill>
                <a:srgbClr val="464653"/>
              </a:solidFill>
            </a:endParaRPr>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5563554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fld id="{4D7A11EE-1532-4362-A21B-CBD76D59705D}" type="datetime1">
              <a:rPr kumimoji="1" lang="ja-JP" altLang="en-US" smtClean="0">
                <a:solidFill>
                  <a:srgbClr val="DDE9EC"/>
                </a:solidFill>
              </a:rPr>
              <a:pPr/>
              <a:t>2010/12/22</a:t>
            </a:fld>
            <a:endParaRPr kumimoji="1" lang="ja-JP" altLang="en-US">
              <a:solidFill>
                <a:srgbClr val="DDE9EC"/>
              </a:solidFill>
            </a:endParaRPr>
          </a:p>
        </p:txBody>
      </p:sp>
      <p:sp>
        <p:nvSpPr>
          <p:cNvPr id="5" name="フッター プレースホルダー 4"/>
          <p:cNvSpPr>
            <a:spLocks noGrp="1"/>
          </p:cNvSpPr>
          <p:nvPr>
            <p:ph type="ftr" sz="quarter" idx="11"/>
          </p:nvPr>
        </p:nvSpPr>
        <p:spPr>
          <a:xfrm>
            <a:off x="2898648" y="6355080"/>
            <a:ext cx="3474720" cy="365760"/>
          </a:xfrm>
        </p:spPr>
        <p:txBody>
          <a:bodyPr/>
          <a:lstStyle/>
          <a:p>
            <a:endParaRPr kumimoji="1" lang="ja-JP" altLang="en-US">
              <a:solidFill>
                <a:srgbClr val="DDE9EC"/>
              </a:solidFill>
            </a:endParaRPr>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40F2B364-301A-4003-9DD6-BFFF39F2DA14}" type="slidenum">
              <a:rPr kumimoji="1" lang="ja-JP" altLang="en-US" smtClean="0">
                <a:solidFill>
                  <a:srgbClr val="DDE9EC"/>
                </a:solidFill>
              </a:rPr>
              <a:pPr/>
              <a:t>‹#›</a:t>
            </a:fld>
            <a:endParaRPr kumimoji="1" lang="ja-JP" altLang="en-US">
              <a:solidFill>
                <a:srgbClr val="DDE9EC"/>
              </a:solidFill>
            </a:endParaRPr>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Tree>
    <p:extLst>
      <p:ext uri="{BB962C8B-B14F-4D97-AF65-F5344CB8AC3E}">
        <p14:creationId xmlns:p14="http://schemas.microsoft.com/office/powerpoint/2010/main" val="278834808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CD8B516F-2F42-4B0B-9A73-D8B6197A7918}" type="datetime1">
              <a:rPr kumimoji="1" lang="ja-JP" altLang="en-US" smtClean="0">
                <a:solidFill>
                  <a:srgbClr val="464653"/>
                </a:solidFill>
              </a:rPr>
              <a:pPr/>
              <a:t>2010/12/22</a:t>
            </a:fld>
            <a:endParaRPr kumimoji="1" lang="ja-JP" altLang="en-US">
              <a:solidFill>
                <a:srgbClr val="464653"/>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464653"/>
              </a:solidFill>
            </a:endParaRPr>
          </a:p>
        </p:txBody>
      </p:sp>
      <p:sp>
        <p:nvSpPr>
          <p:cNvPr id="7" name="スライド番号プレースホルダー 6"/>
          <p:cNvSpPr>
            <a:spLocks noGrp="1"/>
          </p:cNvSpPr>
          <p:nvPr>
            <p:ph type="sldNum" sz="quarter" idx="12"/>
          </p:nvPr>
        </p:nvSpPr>
        <p:spPr/>
        <p:txBody>
          <a:bodyPr/>
          <a:lstStyle/>
          <a:p>
            <a:fld id="{40F2B364-301A-4003-9DD6-BFFF39F2DA14}" type="slidenum">
              <a:rPr kumimoji="1" lang="ja-JP" altLang="en-US" smtClean="0">
                <a:solidFill>
                  <a:srgbClr val="464653"/>
                </a:solidFill>
              </a:rPr>
              <a:pPr/>
              <a:t>‹#›</a:t>
            </a:fld>
            <a:endParaRPr kumimoji="1" lang="ja-JP" altLang="en-US">
              <a:solidFill>
                <a:srgbClr val="464653"/>
              </a:solidFill>
            </a:endParaRPr>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2871737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A2A36ADE-2329-468E-85B6-8058B1D963F5}" type="datetime1">
              <a:rPr kumimoji="1" lang="ja-JP" altLang="en-US" smtClean="0">
                <a:solidFill>
                  <a:srgbClr val="464653"/>
                </a:solidFill>
              </a:rPr>
              <a:pPr/>
              <a:t>2010/12/22</a:t>
            </a:fld>
            <a:endParaRPr kumimoji="1" lang="ja-JP" altLang="en-US">
              <a:solidFill>
                <a:srgbClr val="464653"/>
              </a:solidFill>
            </a:endParaRPr>
          </a:p>
        </p:txBody>
      </p:sp>
      <p:sp>
        <p:nvSpPr>
          <p:cNvPr id="8" name="フッター プレースホルダー 7"/>
          <p:cNvSpPr>
            <a:spLocks noGrp="1"/>
          </p:cNvSpPr>
          <p:nvPr>
            <p:ph type="ftr" sz="quarter" idx="11"/>
          </p:nvPr>
        </p:nvSpPr>
        <p:spPr/>
        <p:txBody>
          <a:bodyPr/>
          <a:lstStyle/>
          <a:p>
            <a:endParaRPr kumimoji="1" lang="ja-JP" altLang="en-US">
              <a:solidFill>
                <a:srgbClr val="464653"/>
              </a:solidFill>
            </a:endParaRPr>
          </a:p>
        </p:txBody>
      </p:sp>
      <p:sp>
        <p:nvSpPr>
          <p:cNvPr id="9" name="スライド番号プレースホルダー 8"/>
          <p:cNvSpPr>
            <a:spLocks noGrp="1"/>
          </p:cNvSpPr>
          <p:nvPr>
            <p:ph type="sldNum" sz="quarter" idx="12"/>
          </p:nvPr>
        </p:nvSpPr>
        <p:spPr/>
        <p:txBody>
          <a:bodyPr/>
          <a:lstStyle/>
          <a:p>
            <a:fld id="{40F2B364-301A-4003-9DD6-BFFF39F2DA14}" type="slidenum">
              <a:rPr kumimoji="1" lang="ja-JP" altLang="en-US" smtClean="0">
                <a:solidFill>
                  <a:srgbClr val="464653"/>
                </a:solidFill>
              </a:rPr>
              <a:pPr/>
              <a:t>‹#›</a:t>
            </a:fld>
            <a:endParaRPr kumimoji="1" lang="ja-JP" altLang="en-US">
              <a:solidFill>
                <a:srgbClr val="464653"/>
              </a:solidFill>
            </a:endParaRPr>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2918811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51F0DC6C-9E98-4A5B-AAE8-9893EA266941}" type="datetime1">
              <a:rPr kumimoji="1" lang="ja-JP" altLang="en-US" smtClean="0">
                <a:solidFill>
                  <a:srgbClr val="464653"/>
                </a:solidFill>
              </a:rPr>
              <a:pPr/>
              <a:t>2010/12/22</a:t>
            </a:fld>
            <a:endParaRPr kumimoji="1" lang="ja-JP" altLang="en-US">
              <a:solidFill>
                <a:srgbClr val="464653"/>
              </a:solidFill>
            </a:endParaRPr>
          </a:p>
        </p:txBody>
      </p:sp>
      <p:sp>
        <p:nvSpPr>
          <p:cNvPr id="4" name="フッター プレースホルダー 3"/>
          <p:cNvSpPr>
            <a:spLocks noGrp="1"/>
          </p:cNvSpPr>
          <p:nvPr>
            <p:ph type="ftr" sz="quarter" idx="11"/>
          </p:nvPr>
        </p:nvSpPr>
        <p:spPr/>
        <p:txBody>
          <a:bodyPr/>
          <a:lstStyle/>
          <a:p>
            <a:endParaRPr kumimoji="1" lang="ja-JP" altLang="en-US">
              <a:solidFill>
                <a:srgbClr val="464653"/>
              </a:solidFill>
            </a:endParaRPr>
          </a:p>
        </p:txBody>
      </p:sp>
      <p:sp>
        <p:nvSpPr>
          <p:cNvPr id="5" name="スライド番号プレースホルダー 4"/>
          <p:cNvSpPr>
            <a:spLocks noGrp="1"/>
          </p:cNvSpPr>
          <p:nvPr>
            <p:ph type="sldNum" sz="quarter" idx="12"/>
          </p:nvPr>
        </p:nvSpPr>
        <p:spPr/>
        <p:txBody>
          <a:bodyPr/>
          <a:lstStyle/>
          <a:p>
            <a:fld id="{40F2B364-301A-4003-9DD6-BFFF39F2DA14}" type="slidenum">
              <a:rPr kumimoji="1" lang="ja-JP" altLang="en-US" smtClean="0">
                <a:solidFill>
                  <a:srgbClr val="464653"/>
                </a:solidFill>
              </a:rPr>
              <a:pPr/>
              <a:t>‹#›</a:t>
            </a:fld>
            <a:endParaRPr kumimoji="1" lang="ja-JP" altLang="en-US">
              <a:solidFill>
                <a:srgbClr val="464653"/>
              </a:solidFill>
            </a:endParaRPr>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Tree>
    <p:extLst>
      <p:ext uri="{BB962C8B-B14F-4D97-AF65-F5344CB8AC3E}">
        <p14:creationId xmlns:p14="http://schemas.microsoft.com/office/powerpoint/2010/main" val="175162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lang="ja-JP" altLang="en-US" smtClean="0"/>
              <a:t>マスター タイトルの書式設定</a:t>
            </a:r>
            <a:endParaRPr lang="en-US"/>
          </a:p>
        </p:txBody>
      </p:sp>
      <p:sp>
        <p:nvSpPr>
          <p:cNvPr id="9" name="コンテンツ プレースホルダー 8"/>
          <p:cNvSpPr>
            <a:spLocks noGrp="1"/>
          </p:cNvSpPr>
          <p:nvPr>
            <p:ph sz="quarter" idx="1"/>
          </p:nvPr>
        </p:nvSpPr>
        <p:spPr>
          <a:xfrm>
            <a:off x="457200" y="1219200"/>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13"/>
          <p:cNvSpPr>
            <a:spLocks noGrp="1"/>
          </p:cNvSpPr>
          <p:nvPr>
            <p:ph type="dt" sz="half" idx="10"/>
          </p:nvPr>
        </p:nvSpPr>
        <p:spPr/>
        <p:txBody>
          <a:bodyPr/>
          <a:lstStyle>
            <a:lvl1pPr>
              <a:defRPr/>
            </a:lvl1pPr>
          </a:lstStyle>
          <a:p>
            <a:pPr>
              <a:defRPr/>
            </a:pPr>
            <a:fld id="{ACCE453D-6544-4320-B829-B50E60D380B9}" type="datetime1">
              <a:rPr lang="ja-JP" altLang="en-US"/>
              <a:pPr>
                <a:defRPr/>
              </a:pPr>
              <a:t>2010/12/22</a:t>
            </a:fld>
            <a:endParaRPr lang="ja-JP" altLang="en-US"/>
          </a:p>
        </p:txBody>
      </p:sp>
      <p:sp>
        <p:nvSpPr>
          <p:cNvPr id="6"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22"/>
          <p:cNvSpPr>
            <a:spLocks noGrp="1"/>
          </p:cNvSpPr>
          <p:nvPr>
            <p:ph type="sldNum" sz="quarter" idx="12"/>
          </p:nvPr>
        </p:nvSpPr>
        <p:spPr/>
        <p:txBody>
          <a:bodyPr/>
          <a:lstStyle>
            <a:lvl1pPr>
              <a:defRPr/>
            </a:lvl1pPr>
          </a:lstStyle>
          <a:p>
            <a:pPr>
              <a:defRPr/>
            </a:pPr>
            <a:fld id="{2C0F4C23-87A4-4942-A556-E20393040820}" type="slidenum">
              <a:rPr lang="ja-JP" altLang="en-US"/>
              <a:pPr>
                <a:defRPr/>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90548AA-D8FE-4812-8DE5-4F201B4C7D2F}" type="datetime1">
              <a:rPr kumimoji="1" lang="ja-JP" altLang="en-US" smtClean="0">
                <a:solidFill>
                  <a:srgbClr val="464653"/>
                </a:solidFill>
              </a:rPr>
              <a:pPr/>
              <a:t>2010/12/22</a:t>
            </a:fld>
            <a:endParaRPr kumimoji="1" lang="ja-JP" altLang="en-US">
              <a:solidFill>
                <a:srgbClr val="464653"/>
              </a:solidFill>
            </a:endParaRPr>
          </a:p>
        </p:txBody>
      </p:sp>
      <p:sp>
        <p:nvSpPr>
          <p:cNvPr id="3" name="フッター プレースホルダー 2"/>
          <p:cNvSpPr>
            <a:spLocks noGrp="1"/>
          </p:cNvSpPr>
          <p:nvPr>
            <p:ph type="ftr" sz="quarter" idx="11"/>
          </p:nvPr>
        </p:nvSpPr>
        <p:spPr/>
        <p:txBody>
          <a:bodyPr/>
          <a:lstStyle/>
          <a:p>
            <a:endParaRPr kumimoji="1" lang="ja-JP" altLang="en-US">
              <a:solidFill>
                <a:srgbClr val="464653"/>
              </a:solidFill>
            </a:endParaRPr>
          </a:p>
        </p:txBody>
      </p:sp>
      <p:sp>
        <p:nvSpPr>
          <p:cNvPr id="4" name="スライド番号プレースホルダー 3"/>
          <p:cNvSpPr>
            <a:spLocks noGrp="1"/>
          </p:cNvSpPr>
          <p:nvPr>
            <p:ph type="sldNum" sz="quarter" idx="12"/>
          </p:nvPr>
        </p:nvSpPr>
        <p:spPr/>
        <p:txBody>
          <a:bodyPr/>
          <a:lstStyle/>
          <a:p>
            <a:fld id="{40F2B364-301A-4003-9DD6-BFFF39F2DA14}" type="slidenum">
              <a:rPr kumimoji="1" lang="ja-JP" altLang="en-US" smtClean="0">
                <a:solidFill>
                  <a:srgbClr val="464653"/>
                </a:solidFill>
              </a:rPr>
              <a:pPr/>
              <a:t>‹#›</a:t>
            </a:fld>
            <a:endParaRPr kumimoji="1" lang="ja-JP" altLang="en-US">
              <a:solidFill>
                <a:srgbClr val="464653"/>
              </a:solidFill>
            </a:endParaRPr>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kumimoji="0" lang="en-US">
              <a:solidFill>
                <a:prstClr val="black"/>
              </a:solidFill>
              <a:latin typeface="Gill Sans MT"/>
              <a:ea typeface="+mn-ea"/>
            </a:endParaRPr>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Tree>
    <p:extLst>
      <p:ext uri="{BB962C8B-B14F-4D97-AF65-F5344CB8AC3E}">
        <p14:creationId xmlns:p14="http://schemas.microsoft.com/office/powerpoint/2010/main" val="7684304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0460B274-37EB-4A8C-A108-918B96B6CF9F}" type="datetime1">
              <a:rPr kumimoji="1" lang="ja-JP" altLang="en-US" smtClean="0">
                <a:solidFill>
                  <a:srgbClr val="464653"/>
                </a:solidFill>
              </a:rPr>
              <a:pPr/>
              <a:t>2010/12/22</a:t>
            </a:fld>
            <a:endParaRPr kumimoji="1" lang="ja-JP" altLang="en-US">
              <a:solidFill>
                <a:srgbClr val="464653"/>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464653"/>
              </a:solidFill>
            </a:endParaRPr>
          </a:p>
        </p:txBody>
      </p:sp>
      <p:sp>
        <p:nvSpPr>
          <p:cNvPr id="7" name="スライド番号プレースホルダー 6"/>
          <p:cNvSpPr>
            <a:spLocks noGrp="1"/>
          </p:cNvSpPr>
          <p:nvPr>
            <p:ph type="sldNum" sz="quarter" idx="12"/>
          </p:nvPr>
        </p:nvSpPr>
        <p:spPr/>
        <p:txBody>
          <a:bodyPr/>
          <a:lstStyle/>
          <a:p>
            <a:fld id="{40F2B364-301A-4003-9DD6-BFFF39F2DA14}" type="slidenum">
              <a:rPr kumimoji="1" lang="ja-JP" altLang="en-US" smtClean="0">
                <a:solidFill>
                  <a:srgbClr val="464653"/>
                </a:solidFill>
              </a:rPr>
              <a:pPr/>
              <a:t>‹#›</a:t>
            </a:fld>
            <a:endParaRPr kumimoji="1" lang="ja-JP" altLang="en-US">
              <a:solidFill>
                <a:srgbClr val="464653"/>
              </a:solidFill>
            </a:endParaRPr>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kumimoji="0" lang="en-US">
              <a:solidFill>
                <a:prstClr val="black"/>
              </a:solidFill>
              <a:latin typeface="Gill Sans MT"/>
              <a:ea typeface="+mn-ea"/>
            </a:endParaRPr>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kumimoji="0" lang="en-US" dirty="0">
              <a:solidFill>
                <a:prstClr val="black"/>
              </a:solidFill>
              <a:latin typeface="Gill Sans MT"/>
              <a:ea typeface="+mn-ea"/>
            </a:endParaRPr>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2147162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C44F0A52-B0E2-4DE2-AB40-F6DA55AEE911}" type="datetime1">
              <a:rPr kumimoji="1" lang="ja-JP" altLang="en-US" smtClean="0">
                <a:solidFill>
                  <a:srgbClr val="DDE9EC"/>
                </a:solidFill>
              </a:rPr>
              <a:pPr/>
              <a:t>2010/12/22</a:t>
            </a:fld>
            <a:endParaRPr kumimoji="1" lang="ja-JP" altLang="en-US">
              <a:solidFill>
                <a:srgbClr val="DDE9EC"/>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DDE9EC"/>
              </a:solidFill>
            </a:endParaRPr>
          </a:p>
        </p:txBody>
      </p:sp>
      <p:sp>
        <p:nvSpPr>
          <p:cNvPr id="7" name="スライド番号プレースホルダー 6"/>
          <p:cNvSpPr>
            <a:spLocks noGrp="1"/>
          </p:cNvSpPr>
          <p:nvPr>
            <p:ph type="sldNum" sz="quarter" idx="12"/>
          </p:nvPr>
        </p:nvSpPr>
        <p:spPr/>
        <p:txBody>
          <a:bodyPr/>
          <a:lstStyle/>
          <a:p>
            <a:fld id="{40F2B364-301A-4003-9DD6-BFFF39F2DA14}" type="slidenum">
              <a:rPr kumimoji="1" lang="ja-JP" altLang="en-US" smtClean="0">
                <a:solidFill>
                  <a:srgbClr val="DDE9EC"/>
                </a:solidFill>
              </a:rPr>
              <a:pPr/>
              <a:t>‹#›</a:t>
            </a:fld>
            <a:endParaRPr kumimoji="1" lang="ja-JP" altLang="en-US">
              <a:solidFill>
                <a:srgbClr val="DDE9EC"/>
              </a:solidFill>
            </a:endParaRPr>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kumimoji="0" lang="en-US">
              <a:solidFill>
                <a:prstClr val="white"/>
              </a:solidFill>
              <a:latin typeface="Gill Sans MT"/>
              <a:ea typeface="+mn-ea"/>
            </a:endParaRPr>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Tree>
    <p:extLst>
      <p:ext uri="{BB962C8B-B14F-4D97-AF65-F5344CB8AC3E}">
        <p14:creationId xmlns:p14="http://schemas.microsoft.com/office/powerpoint/2010/main" val="136334069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E5BB98C-5799-49B5-A787-25BF4DB44418}" type="datetime1">
              <a:rPr kumimoji="1" lang="ja-JP" altLang="en-US" smtClean="0">
                <a:solidFill>
                  <a:srgbClr val="464653"/>
                </a:solidFill>
              </a:rPr>
              <a:pPr/>
              <a:t>2010/12/22</a:t>
            </a:fld>
            <a:endParaRPr kumimoji="1" lang="ja-JP" altLang="en-US">
              <a:solidFill>
                <a:srgbClr val="464653"/>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64653"/>
              </a:solidFill>
            </a:endParaRPr>
          </a:p>
        </p:txBody>
      </p:sp>
      <p:sp>
        <p:nvSpPr>
          <p:cNvPr id="6" name="スライド番号プレースホルダー 5"/>
          <p:cNvSpPr>
            <a:spLocks noGrp="1"/>
          </p:cNvSpPr>
          <p:nvPr>
            <p:ph type="sldNum" sz="quarter" idx="12"/>
          </p:nvPr>
        </p:nvSpPr>
        <p:spPr/>
        <p:txBody>
          <a:bodyPr/>
          <a:lstStyle/>
          <a:p>
            <a:fld id="{40F2B364-301A-4003-9DD6-BFFF39F2DA14}" type="slidenum">
              <a:rPr kumimoji="1" lang="ja-JP" altLang="en-US" smtClean="0">
                <a:solidFill>
                  <a:srgbClr val="464653"/>
                </a:solidFill>
              </a:rPr>
              <a:pPr/>
              <a:t>‹#›</a:t>
            </a:fld>
            <a:endParaRPr kumimoji="1" lang="ja-JP" altLang="en-US">
              <a:solidFill>
                <a:srgbClr val="464653"/>
              </a:solidFill>
            </a:endParaRPr>
          </a:p>
        </p:txBody>
      </p:sp>
    </p:spTree>
    <p:extLst>
      <p:ext uri="{BB962C8B-B14F-4D97-AF65-F5344CB8AC3E}">
        <p14:creationId xmlns:p14="http://schemas.microsoft.com/office/powerpoint/2010/main" val="39601010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34DE3E70-82B8-48BE-BF5C-B38F59F5D46F}" type="datetime1">
              <a:rPr kumimoji="1" lang="ja-JP" altLang="en-US" smtClean="0">
                <a:solidFill>
                  <a:srgbClr val="464653"/>
                </a:solidFill>
              </a:rPr>
              <a:pPr/>
              <a:t>2010/12/22</a:t>
            </a:fld>
            <a:endParaRPr kumimoji="1" lang="ja-JP" altLang="en-US">
              <a:solidFill>
                <a:srgbClr val="464653"/>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64653"/>
              </a:solidFill>
            </a:endParaRPr>
          </a:p>
        </p:txBody>
      </p:sp>
      <p:sp>
        <p:nvSpPr>
          <p:cNvPr id="6" name="スライド番号プレースホルダー 5"/>
          <p:cNvSpPr>
            <a:spLocks noGrp="1"/>
          </p:cNvSpPr>
          <p:nvPr>
            <p:ph type="sldNum" sz="quarter" idx="12"/>
          </p:nvPr>
        </p:nvSpPr>
        <p:spPr/>
        <p:txBody>
          <a:bodyPr/>
          <a:lstStyle/>
          <a:p>
            <a:fld id="{40F2B364-301A-4003-9DD6-BFFF39F2DA14}" type="slidenum">
              <a:rPr kumimoji="1" lang="ja-JP" altLang="en-US" smtClean="0">
                <a:solidFill>
                  <a:srgbClr val="464653"/>
                </a:solidFill>
              </a:rPr>
              <a:pPr/>
              <a:t>‹#›</a:t>
            </a:fld>
            <a:endParaRPr kumimoji="1" lang="ja-JP" altLang="en-US">
              <a:solidFill>
                <a:srgbClr val="464653"/>
              </a:solidFill>
            </a:endParaRPr>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kumimoji="0" lang="en-US">
              <a:solidFill>
                <a:prstClr val="black"/>
              </a:solidFill>
              <a:latin typeface="Gill Sans MT"/>
              <a:ea typeface="+mn-ea"/>
            </a:endParaRPr>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kumimoji="0" lang="en-US">
              <a:solidFill>
                <a:prstClr val="black"/>
              </a:solidFill>
              <a:latin typeface="Gill Sans MT"/>
              <a:ea typeface="+mn-ea"/>
            </a:endParaRPr>
          </a:p>
        </p:txBody>
      </p:sp>
    </p:spTree>
    <p:extLst>
      <p:ext uri="{BB962C8B-B14F-4D97-AF65-F5344CB8AC3E}">
        <p14:creationId xmlns:p14="http://schemas.microsoft.com/office/powerpoint/2010/main" val="288002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ja-JP" altLang="en-US" smtClean="0"/>
              <a:t>マスター テキストの書式設定</a:t>
            </a:r>
          </a:p>
        </p:txBody>
      </p:sp>
      <p:sp>
        <p:nvSpPr>
          <p:cNvPr id="11" name="コンテンツ プレースホルダー 10"/>
          <p:cNvSpPr>
            <a:spLocks noGrp="1"/>
          </p:cNvSpPr>
          <p:nvPr>
            <p:ph sz="quarter" idx="2"/>
          </p:nvPr>
        </p:nvSpPr>
        <p:spPr>
          <a:xfrm>
            <a:off x="457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13"/>
          <p:cNvSpPr>
            <a:spLocks noGrp="1"/>
          </p:cNvSpPr>
          <p:nvPr>
            <p:ph type="dt" sz="half" idx="10"/>
          </p:nvPr>
        </p:nvSpPr>
        <p:spPr/>
        <p:txBody>
          <a:bodyPr/>
          <a:lstStyle>
            <a:lvl1pPr>
              <a:defRPr/>
            </a:lvl1pPr>
          </a:lstStyle>
          <a:p>
            <a:pPr>
              <a:defRPr/>
            </a:pPr>
            <a:fld id="{8046F039-464A-4E3E-8830-4DE0F27DD909}" type="datetime1">
              <a:rPr lang="ja-JP" altLang="en-US"/>
              <a:pPr>
                <a:defRPr/>
              </a:pPr>
              <a:t>2010/12/22</a:t>
            </a:fld>
            <a:endParaRPr lang="ja-JP" altLang="en-US"/>
          </a:p>
        </p:txBody>
      </p:sp>
      <p:sp>
        <p:nvSpPr>
          <p:cNvPr id="8"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22"/>
          <p:cNvSpPr>
            <a:spLocks noGrp="1"/>
          </p:cNvSpPr>
          <p:nvPr>
            <p:ph type="sldNum" sz="quarter" idx="12"/>
          </p:nvPr>
        </p:nvSpPr>
        <p:spPr/>
        <p:txBody>
          <a:bodyPr/>
          <a:lstStyle>
            <a:lvl1pPr>
              <a:defRPr/>
            </a:lvl1pPr>
          </a:lstStyle>
          <a:p>
            <a:pPr>
              <a:defRPr/>
            </a:pPr>
            <a:fld id="{CD63A457-46F8-4788-BD68-736667E167E4}"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457200" y="228600"/>
            <a:ext cx="8229600" cy="914400"/>
          </a:xfrm>
        </p:spPr>
        <p:txBody>
          <a:bodyPr/>
          <a:lstStyle/>
          <a:p>
            <a:r>
              <a:rPr lang="ja-JP" altLang="en-US" smtClean="0"/>
              <a:t>マスター タイトルの書式設定</a:t>
            </a:r>
            <a:endParaRPr lang="en-US"/>
          </a:p>
        </p:txBody>
      </p:sp>
      <p:sp>
        <p:nvSpPr>
          <p:cNvPr id="4" name="日付プレースホルダー 2"/>
          <p:cNvSpPr>
            <a:spLocks noGrp="1"/>
          </p:cNvSpPr>
          <p:nvPr>
            <p:ph type="dt" sz="half" idx="10"/>
          </p:nvPr>
        </p:nvSpPr>
        <p:spPr/>
        <p:txBody>
          <a:bodyPr/>
          <a:lstStyle>
            <a:lvl1pPr>
              <a:defRPr/>
            </a:lvl1pPr>
          </a:lstStyle>
          <a:p>
            <a:pPr>
              <a:defRPr/>
            </a:pPr>
            <a:fld id="{C86CA24F-58AE-4017-B62D-B6C4BECF3FF7}" type="datetime1">
              <a:rPr lang="ja-JP" altLang="en-US"/>
              <a:pPr>
                <a:defRPr/>
              </a:pPr>
              <a:t>2010/12/22</a:t>
            </a:fld>
            <a:endParaRPr lang="ja-JP" altLang="en-US"/>
          </a:p>
        </p:txBody>
      </p:sp>
      <p:sp>
        <p:nvSpPr>
          <p:cNvPr id="5" name="フッター プレースホルダー 3"/>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4"/>
          <p:cNvSpPr>
            <a:spLocks noGrp="1"/>
          </p:cNvSpPr>
          <p:nvPr>
            <p:ph type="sldNum" sz="quarter" idx="12"/>
          </p:nvPr>
        </p:nvSpPr>
        <p:spPr/>
        <p:txBody>
          <a:bodyPr/>
          <a:lstStyle>
            <a:lvl1pPr>
              <a:defRPr/>
            </a:lvl1pPr>
          </a:lstStyle>
          <a:p>
            <a:pPr>
              <a:defRPr/>
            </a:pPr>
            <a:fld id="{9BC1DEB1-8734-4D7A-9312-C9573E11D08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3" name="二等辺三角形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4" name="日付プレースホルダー 1"/>
          <p:cNvSpPr>
            <a:spLocks noGrp="1"/>
          </p:cNvSpPr>
          <p:nvPr>
            <p:ph type="dt" sz="half" idx="10"/>
          </p:nvPr>
        </p:nvSpPr>
        <p:spPr/>
        <p:txBody>
          <a:bodyPr/>
          <a:lstStyle>
            <a:lvl1pPr>
              <a:defRPr/>
            </a:lvl1pPr>
          </a:lstStyle>
          <a:p>
            <a:pPr>
              <a:defRPr/>
            </a:pPr>
            <a:fld id="{A9214A22-3E41-4E00-AED8-47BC80D14A0F}" type="datetime1">
              <a:rPr lang="ja-JP" altLang="en-US"/>
              <a:pPr>
                <a:defRPr/>
              </a:pPr>
              <a:t>2010/12/22</a:t>
            </a:fld>
            <a:endParaRPr lang="ja-JP" altLang="en-US"/>
          </a:p>
        </p:txBody>
      </p:sp>
      <p:sp>
        <p:nvSpPr>
          <p:cNvPr id="5" name="フッター プレースホルダー 2"/>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3"/>
          <p:cNvSpPr>
            <a:spLocks noGrp="1"/>
          </p:cNvSpPr>
          <p:nvPr>
            <p:ph type="sldNum" sz="quarter" idx="12"/>
          </p:nvPr>
        </p:nvSpPr>
        <p:spPr/>
        <p:txBody>
          <a:bodyPr/>
          <a:lstStyle>
            <a:lvl1pPr>
              <a:defRPr/>
            </a:lvl1pPr>
          </a:lstStyle>
          <a:p>
            <a:pPr>
              <a:defRPr/>
            </a:pPr>
            <a:fld id="{39FA36FE-930E-4ADC-9728-8953A3984696}"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直線コネクタ 9"/>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dirty="0">
              <a:latin typeface="+mn-lt"/>
              <a:ea typeface="+mn-ea"/>
            </a:endParaRPr>
          </a:p>
        </p:txBody>
      </p:sp>
      <p:sp>
        <p:nvSpPr>
          <p:cNvPr id="7"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ja-JP" altLang="en-US" smtClean="0"/>
              <a:t>マスター タイトルの書式設定</a:t>
            </a:r>
            <a:endParaRPr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ja-JP" altLang="en-US" smtClean="0"/>
              <a:t>マスター テキストの書式設定</a:t>
            </a:r>
          </a:p>
        </p:txBody>
      </p:sp>
      <p:sp>
        <p:nvSpPr>
          <p:cNvPr id="12" name="コンテンツ プレースホルダー 11"/>
          <p:cNvSpPr>
            <a:spLocks noGrp="1"/>
          </p:cNvSpPr>
          <p:nvPr>
            <p:ph sz="quarter" idx="1"/>
          </p:nvPr>
        </p:nvSpPr>
        <p:spPr>
          <a:xfrm>
            <a:off x="304800" y="304800"/>
            <a:ext cx="5715000" cy="5715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日付プレースホルダー 4"/>
          <p:cNvSpPr>
            <a:spLocks noGrp="1"/>
          </p:cNvSpPr>
          <p:nvPr>
            <p:ph type="dt" sz="half" idx="10"/>
          </p:nvPr>
        </p:nvSpPr>
        <p:spPr/>
        <p:txBody>
          <a:bodyPr/>
          <a:lstStyle>
            <a:lvl1pPr>
              <a:defRPr/>
            </a:lvl1pPr>
          </a:lstStyle>
          <a:p>
            <a:pPr>
              <a:defRPr/>
            </a:pPr>
            <a:fld id="{9512BBD7-772C-4C4E-802C-691C2AA7B25F}" type="datetime1">
              <a:rPr lang="ja-JP" altLang="en-US"/>
              <a:pPr>
                <a:defRPr/>
              </a:pPr>
              <a:t>2010/12/22</a:t>
            </a:fld>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EA38233B-7CA9-42CD-8D9F-11F3A8746D37}"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5"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6" name="二等辺三角形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正方形/長方形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ja-JP" altLang="en-US" noProof="0" smtClean="0"/>
              <a:t>アイコンをクリックして図を追加</a:t>
            </a:r>
            <a:endParaRPr lang="en-US" noProof="0" dirty="0"/>
          </a:p>
        </p:txBody>
      </p:sp>
      <p:sp>
        <p:nvSpPr>
          <p:cNvPr id="4" name="テキスト プレースホルダー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ja-JP" altLang="en-US" smtClean="0"/>
              <a:t>マスター テキストの書式設定</a:t>
            </a:r>
          </a:p>
        </p:txBody>
      </p:sp>
      <p:sp>
        <p:nvSpPr>
          <p:cNvPr id="8" name="日付プレースホルダー 4"/>
          <p:cNvSpPr>
            <a:spLocks noGrp="1"/>
          </p:cNvSpPr>
          <p:nvPr>
            <p:ph type="dt" sz="half" idx="10"/>
          </p:nvPr>
        </p:nvSpPr>
        <p:spPr/>
        <p:txBody>
          <a:bodyPr/>
          <a:lstStyle>
            <a:lvl1pPr>
              <a:defRPr/>
            </a:lvl1pPr>
          </a:lstStyle>
          <a:p>
            <a:pPr>
              <a:defRPr/>
            </a:pPr>
            <a:fld id="{70D1CD1E-CFF7-4BED-A48A-5816BED31CE2}" type="datetime1">
              <a:rPr lang="ja-JP" altLang="en-US"/>
              <a:pPr>
                <a:defRPr/>
              </a:pPr>
              <a:t>2010/12/22</a:t>
            </a:fld>
            <a:endParaRPr lang="ja-JP" altLang="en-US"/>
          </a:p>
        </p:txBody>
      </p:sp>
      <p:sp>
        <p:nvSpPr>
          <p:cNvPr id="9" name="フッター プレースホルダー 5"/>
          <p:cNvSpPr>
            <a:spLocks noGrp="1"/>
          </p:cNvSpPr>
          <p:nvPr>
            <p:ph type="ftr" sz="quarter" idx="11"/>
          </p:nvPr>
        </p:nvSpPr>
        <p:spPr/>
        <p:txBody>
          <a:bodyPr/>
          <a:lstStyle>
            <a:lvl1pPr>
              <a:defRPr/>
            </a:lvl1pPr>
          </a:lstStyle>
          <a:p>
            <a:pPr>
              <a:defRPr/>
            </a:pPr>
            <a:endParaRPr lang="ja-JP" altLang="en-US"/>
          </a:p>
        </p:txBody>
      </p:sp>
      <p:sp>
        <p:nvSpPr>
          <p:cNvPr id="10" name="スライド番号プレースホルダー 6"/>
          <p:cNvSpPr>
            <a:spLocks noGrp="1"/>
          </p:cNvSpPr>
          <p:nvPr>
            <p:ph type="sldNum" sz="quarter" idx="12"/>
          </p:nvPr>
        </p:nvSpPr>
        <p:spPr/>
        <p:txBody>
          <a:bodyPr/>
          <a:lstStyle>
            <a:lvl1pPr>
              <a:defRPr/>
            </a:lvl1pPr>
          </a:lstStyle>
          <a:p>
            <a:pPr>
              <a:defRPr/>
            </a:pPr>
            <a:fld id="{F44A11EC-2118-4ACD-B6D0-C269E1866713}"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マスター タイトルの書式設定</a:t>
            </a:r>
            <a:endParaRPr lang="en-US" smtClean="0"/>
          </a:p>
        </p:txBody>
      </p:sp>
      <p:sp>
        <p:nvSpPr>
          <p:cNvPr id="1027" name="テキスト プレースホルダー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ー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1" sz="1400" smtClean="0">
                <a:solidFill>
                  <a:schemeClr val="tx2"/>
                </a:solidFill>
                <a:latin typeface="+mn-lt"/>
                <a:ea typeface="+mn-ea"/>
              </a:defRPr>
            </a:lvl1pPr>
          </a:lstStyle>
          <a:p>
            <a:pPr>
              <a:defRPr/>
            </a:pPr>
            <a:fld id="{62552881-53ED-404A-90AB-18E4CF67E656}" type="datetime1">
              <a:rPr lang="ja-JP" altLang="en-US"/>
              <a:pPr>
                <a:defRPr/>
              </a:pPr>
              <a:t>2010/12/22</a:t>
            </a:fld>
            <a:endParaRPr lang="ja-JP" altLang="en-US"/>
          </a:p>
        </p:txBody>
      </p:sp>
      <p:sp>
        <p:nvSpPr>
          <p:cNvPr id="3" name="フッター プレースホルダー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23" name="スライド番号プレースホルダー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1" sz="1400" smtClean="0">
                <a:solidFill>
                  <a:schemeClr val="tx2"/>
                </a:solidFill>
                <a:latin typeface="+mn-lt"/>
                <a:ea typeface="+mn-ea"/>
              </a:defRPr>
            </a:lvl1pPr>
          </a:lstStyle>
          <a:p>
            <a:pPr>
              <a:defRPr/>
            </a:pPr>
            <a:fld id="{88955C5E-9EC8-4001-A9B6-0DAAA64EFC68}" type="slidenum">
              <a:rPr lang="ja-JP" altLang="en-US"/>
              <a:pPr>
                <a:defRPr/>
              </a:pPr>
              <a:t>‹#›</a:t>
            </a:fld>
            <a:endParaRPr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0" name="二等辺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Tree>
  </p:cSld>
  <p:clrMap bg1="lt1" tx1="dk1" bg2="lt2" tx2="dk2" accent1="accent1" accent2="accent2" accent3="accent3" accent4="accent4" accent5="accent5" accent6="accent6" hlink="hlink" folHlink="folHlink"/>
  <p:sldLayoutIdLst>
    <p:sldLayoutId id="2147483814" r:id="rId1"/>
    <p:sldLayoutId id="2147483805" r:id="rId2"/>
    <p:sldLayoutId id="2147483815" r:id="rId3"/>
    <p:sldLayoutId id="2147483804" r:id="rId4"/>
    <p:sldLayoutId id="2147483803" r:id="rId5"/>
    <p:sldLayoutId id="2147483816" r:id="rId6"/>
    <p:sldLayoutId id="2147483817" r:id="rId7"/>
    <p:sldLayoutId id="2147483818" r:id="rId8"/>
    <p:sldLayoutId id="2147483819" r:id="rId9"/>
    <p:sldLayoutId id="2147483802" r:id="rId10"/>
    <p:sldLayoutId id="2147483820" r:id="rId11"/>
  </p:sldLayoutIdLst>
  <p:hf hdr="0" ftr="0" dt="0"/>
  <p:txStyles>
    <p:titleStyle>
      <a:lvl1pPr algn="l" rtl="0" fontAlgn="base">
        <a:spcBef>
          <a:spcPct val="0"/>
        </a:spcBef>
        <a:spcAft>
          <a:spcPct val="0"/>
        </a:spcAft>
        <a:defRPr kumimoji="1" sz="3200" kern="1200">
          <a:solidFill>
            <a:schemeClr val="tx2"/>
          </a:solidFill>
          <a:latin typeface="+mj-lt"/>
          <a:ea typeface="+mj-ea"/>
          <a:cs typeface="HG明朝E"/>
        </a:defRPr>
      </a:lvl1pPr>
      <a:lvl2pPr algn="l" rtl="0" fontAlgn="base">
        <a:spcBef>
          <a:spcPct val="0"/>
        </a:spcBef>
        <a:spcAft>
          <a:spcPct val="0"/>
        </a:spcAft>
        <a:defRPr kumimoji="1" sz="3200">
          <a:solidFill>
            <a:schemeClr val="tx2"/>
          </a:solidFill>
          <a:latin typeface="Bookman Old Style" pitchFamily="18" charset="0"/>
          <a:ea typeface="HG明朝E"/>
          <a:cs typeface="HG明朝E"/>
        </a:defRPr>
      </a:lvl2pPr>
      <a:lvl3pPr algn="l" rtl="0" fontAlgn="base">
        <a:spcBef>
          <a:spcPct val="0"/>
        </a:spcBef>
        <a:spcAft>
          <a:spcPct val="0"/>
        </a:spcAft>
        <a:defRPr kumimoji="1" sz="3200">
          <a:solidFill>
            <a:schemeClr val="tx2"/>
          </a:solidFill>
          <a:latin typeface="Bookman Old Style" pitchFamily="18" charset="0"/>
          <a:ea typeface="HG明朝E"/>
          <a:cs typeface="HG明朝E"/>
        </a:defRPr>
      </a:lvl3pPr>
      <a:lvl4pPr algn="l" rtl="0" fontAlgn="base">
        <a:spcBef>
          <a:spcPct val="0"/>
        </a:spcBef>
        <a:spcAft>
          <a:spcPct val="0"/>
        </a:spcAft>
        <a:defRPr kumimoji="1" sz="3200">
          <a:solidFill>
            <a:schemeClr val="tx2"/>
          </a:solidFill>
          <a:latin typeface="Bookman Old Style" pitchFamily="18" charset="0"/>
          <a:ea typeface="HG明朝E"/>
          <a:cs typeface="HG明朝E"/>
        </a:defRPr>
      </a:lvl4pPr>
      <a:lvl5pPr algn="l" rtl="0" fontAlgn="base">
        <a:spcBef>
          <a:spcPct val="0"/>
        </a:spcBef>
        <a:spcAft>
          <a:spcPct val="0"/>
        </a:spcAft>
        <a:defRPr kumimoji="1" sz="3200">
          <a:solidFill>
            <a:schemeClr val="tx2"/>
          </a:solidFill>
          <a:latin typeface="Bookman Old Style" pitchFamily="18" charset="0"/>
          <a:ea typeface="HG明朝E"/>
          <a:cs typeface="HG明朝E"/>
        </a:defRPr>
      </a:lvl5pPr>
      <a:lvl6pPr marL="457200" algn="l" rtl="0" fontAlgn="base">
        <a:spcBef>
          <a:spcPct val="0"/>
        </a:spcBef>
        <a:spcAft>
          <a:spcPct val="0"/>
        </a:spcAft>
        <a:defRPr kumimoji="1" sz="3200">
          <a:solidFill>
            <a:schemeClr val="tx2"/>
          </a:solidFill>
          <a:latin typeface="Bookman Old Style" pitchFamily="18" charset="0"/>
          <a:ea typeface="HG明朝E"/>
          <a:cs typeface="HG明朝E"/>
        </a:defRPr>
      </a:lvl6pPr>
      <a:lvl7pPr marL="914400" algn="l" rtl="0" fontAlgn="base">
        <a:spcBef>
          <a:spcPct val="0"/>
        </a:spcBef>
        <a:spcAft>
          <a:spcPct val="0"/>
        </a:spcAft>
        <a:defRPr kumimoji="1" sz="3200">
          <a:solidFill>
            <a:schemeClr val="tx2"/>
          </a:solidFill>
          <a:latin typeface="Bookman Old Style" pitchFamily="18" charset="0"/>
          <a:ea typeface="HG明朝E"/>
          <a:cs typeface="HG明朝E"/>
        </a:defRPr>
      </a:lvl7pPr>
      <a:lvl8pPr marL="1371600" algn="l" rtl="0" fontAlgn="base">
        <a:spcBef>
          <a:spcPct val="0"/>
        </a:spcBef>
        <a:spcAft>
          <a:spcPct val="0"/>
        </a:spcAft>
        <a:defRPr kumimoji="1" sz="3200">
          <a:solidFill>
            <a:schemeClr val="tx2"/>
          </a:solidFill>
          <a:latin typeface="Bookman Old Style" pitchFamily="18" charset="0"/>
          <a:ea typeface="HG明朝E"/>
          <a:cs typeface="HG明朝E"/>
        </a:defRPr>
      </a:lvl8pPr>
      <a:lvl9pPr marL="1828800" algn="l" rtl="0" fontAlgn="base">
        <a:spcBef>
          <a:spcPct val="0"/>
        </a:spcBef>
        <a:spcAft>
          <a:spcPct val="0"/>
        </a:spcAft>
        <a:defRPr kumimoji="1" sz="3200">
          <a:solidFill>
            <a:schemeClr val="tx2"/>
          </a:solidFill>
          <a:latin typeface="Bookman Old Style" pitchFamily="18" charset="0"/>
          <a:ea typeface="HG明朝E"/>
          <a:cs typeface="HG明朝E"/>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タイトル プレースホルダー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マスター タイトルの書式設定</a:t>
            </a:r>
            <a:endParaRPr lang="en-US" smtClean="0"/>
          </a:p>
        </p:txBody>
      </p:sp>
      <p:sp>
        <p:nvSpPr>
          <p:cNvPr id="13315" name="テキスト プレースホルダー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ー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1" sz="1400" smtClean="0">
                <a:solidFill>
                  <a:schemeClr val="tx2"/>
                </a:solidFill>
                <a:latin typeface="+mn-lt"/>
                <a:ea typeface="+mn-ea"/>
              </a:defRPr>
            </a:lvl1pPr>
          </a:lstStyle>
          <a:p>
            <a:pPr>
              <a:defRPr/>
            </a:pPr>
            <a:fld id="{8F37D374-F796-405F-A8B1-593806741A09}" type="datetime1">
              <a:rPr lang="ja-JP" altLang="en-US"/>
              <a:pPr>
                <a:defRPr/>
              </a:pPr>
              <a:t>2010/12/22</a:t>
            </a:fld>
            <a:endParaRPr lang="ja-JP" altLang="en-US"/>
          </a:p>
        </p:txBody>
      </p:sp>
      <p:sp>
        <p:nvSpPr>
          <p:cNvPr id="3" name="フッター プレースホルダー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1" sz="1400">
                <a:solidFill>
                  <a:schemeClr val="tx2"/>
                </a:solidFill>
                <a:latin typeface="+mn-lt"/>
                <a:ea typeface="+mn-ea"/>
              </a:defRPr>
            </a:lvl1pPr>
          </a:lstStyle>
          <a:p>
            <a:pPr>
              <a:defRPr/>
            </a:pPr>
            <a:endParaRPr lang="ja-JP" altLang="en-US"/>
          </a:p>
        </p:txBody>
      </p:sp>
      <p:sp>
        <p:nvSpPr>
          <p:cNvPr id="23" name="スライド番号プレースホルダー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1" sz="1400" smtClean="0">
                <a:solidFill>
                  <a:schemeClr val="tx2"/>
                </a:solidFill>
                <a:latin typeface="+mn-lt"/>
                <a:ea typeface="+mn-ea"/>
              </a:defRPr>
            </a:lvl1pPr>
          </a:lstStyle>
          <a:p>
            <a:pPr>
              <a:defRPr/>
            </a:pPr>
            <a:fld id="{6B02B71D-726B-4037-BB75-C78769FEB1BB}" type="slidenum">
              <a:rPr lang="ja-JP" altLang="en-US"/>
              <a:pPr>
                <a:defRPr/>
              </a:pPr>
              <a:t>‹#›</a:t>
            </a:fld>
            <a:endParaRPr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0" name="二等辺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p>
        </p:txBody>
      </p:sp>
    </p:spTree>
  </p:cSld>
  <p:clrMap bg1="lt1" tx1="dk1" bg2="lt2" tx2="dk2" accent1="accent1" accent2="accent2" accent3="accent3" accent4="accent4" accent5="accent5" accent6="accent6" hlink="hlink" folHlink="folHlink"/>
  <p:sldLayoutIdLst>
    <p:sldLayoutId id="2147483821" r:id="rId1"/>
    <p:sldLayoutId id="2147483809" r:id="rId2"/>
    <p:sldLayoutId id="2147483822" r:id="rId3"/>
    <p:sldLayoutId id="2147483808" r:id="rId4"/>
    <p:sldLayoutId id="2147483807" r:id="rId5"/>
    <p:sldLayoutId id="2147483823" r:id="rId6"/>
    <p:sldLayoutId id="2147483824" r:id="rId7"/>
    <p:sldLayoutId id="2147483825" r:id="rId8"/>
    <p:sldLayoutId id="2147483826" r:id="rId9"/>
    <p:sldLayoutId id="2147483806" r:id="rId10"/>
    <p:sldLayoutId id="2147483827" r:id="rId11"/>
  </p:sldLayoutIdLst>
  <p:hf hdr="0" ftr="0" dt="0"/>
  <p:txStyles>
    <p:titleStyle>
      <a:lvl1pPr algn="l" rtl="0" fontAlgn="base">
        <a:spcBef>
          <a:spcPct val="0"/>
        </a:spcBef>
        <a:spcAft>
          <a:spcPct val="0"/>
        </a:spcAft>
        <a:defRPr kumimoji="1" sz="3200" kern="1200">
          <a:solidFill>
            <a:schemeClr val="tx2"/>
          </a:solidFill>
          <a:latin typeface="+mj-lt"/>
          <a:ea typeface="+mj-ea"/>
          <a:cs typeface="HG明朝E"/>
        </a:defRPr>
      </a:lvl1pPr>
      <a:lvl2pPr algn="l" rtl="0" fontAlgn="base">
        <a:spcBef>
          <a:spcPct val="0"/>
        </a:spcBef>
        <a:spcAft>
          <a:spcPct val="0"/>
        </a:spcAft>
        <a:defRPr kumimoji="1" sz="3200">
          <a:solidFill>
            <a:schemeClr val="tx2"/>
          </a:solidFill>
          <a:latin typeface="Bookman Old Style" pitchFamily="18" charset="0"/>
          <a:ea typeface="HG明朝E"/>
          <a:cs typeface="HG明朝E"/>
        </a:defRPr>
      </a:lvl2pPr>
      <a:lvl3pPr algn="l" rtl="0" fontAlgn="base">
        <a:spcBef>
          <a:spcPct val="0"/>
        </a:spcBef>
        <a:spcAft>
          <a:spcPct val="0"/>
        </a:spcAft>
        <a:defRPr kumimoji="1" sz="3200">
          <a:solidFill>
            <a:schemeClr val="tx2"/>
          </a:solidFill>
          <a:latin typeface="Bookman Old Style" pitchFamily="18" charset="0"/>
          <a:ea typeface="HG明朝E"/>
          <a:cs typeface="HG明朝E"/>
        </a:defRPr>
      </a:lvl3pPr>
      <a:lvl4pPr algn="l" rtl="0" fontAlgn="base">
        <a:spcBef>
          <a:spcPct val="0"/>
        </a:spcBef>
        <a:spcAft>
          <a:spcPct val="0"/>
        </a:spcAft>
        <a:defRPr kumimoji="1" sz="3200">
          <a:solidFill>
            <a:schemeClr val="tx2"/>
          </a:solidFill>
          <a:latin typeface="Bookman Old Style" pitchFamily="18" charset="0"/>
          <a:ea typeface="HG明朝E"/>
          <a:cs typeface="HG明朝E"/>
        </a:defRPr>
      </a:lvl4pPr>
      <a:lvl5pPr algn="l" rtl="0" fontAlgn="base">
        <a:spcBef>
          <a:spcPct val="0"/>
        </a:spcBef>
        <a:spcAft>
          <a:spcPct val="0"/>
        </a:spcAft>
        <a:defRPr kumimoji="1" sz="3200">
          <a:solidFill>
            <a:schemeClr val="tx2"/>
          </a:solidFill>
          <a:latin typeface="Bookman Old Style" pitchFamily="18" charset="0"/>
          <a:ea typeface="HG明朝E"/>
          <a:cs typeface="HG明朝E"/>
        </a:defRPr>
      </a:lvl5pPr>
      <a:lvl6pPr marL="457200" algn="l" rtl="0" fontAlgn="base">
        <a:spcBef>
          <a:spcPct val="0"/>
        </a:spcBef>
        <a:spcAft>
          <a:spcPct val="0"/>
        </a:spcAft>
        <a:defRPr kumimoji="1" sz="3200">
          <a:solidFill>
            <a:schemeClr val="tx2"/>
          </a:solidFill>
          <a:latin typeface="Bookman Old Style" pitchFamily="18" charset="0"/>
          <a:ea typeface="HG明朝E"/>
          <a:cs typeface="HG明朝E"/>
        </a:defRPr>
      </a:lvl6pPr>
      <a:lvl7pPr marL="914400" algn="l" rtl="0" fontAlgn="base">
        <a:spcBef>
          <a:spcPct val="0"/>
        </a:spcBef>
        <a:spcAft>
          <a:spcPct val="0"/>
        </a:spcAft>
        <a:defRPr kumimoji="1" sz="3200">
          <a:solidFill>
            <a:schemeClr val="tx2"/>
          </a:solidFill>
          <a:latin typeface="Bookman Old Style" pitchFamily="18" charset="0"/>
          <a:ea typeface="HG明朝E"/>
          <a:cs typeface="HG明朝E"/>
        </a:defRPr>
      </a:lvl7pPr>
      <a:lvl8pPr marL="1371600" algn="l" rtl="0" fontAlgn="base">
        <a:spcBef>
          <a:spcPct val="0"/>
        </a:spcBef>
        <a:spcAft>
          <a:spcPct val="0"/>
        </a:spcAft>
        <a:defRPr kumimoji="1" sz="3200">
          <a:solidFill>
            <a:schemeClr val="tx2"/>
          </a:solidFill>
          <a:latin typeface="Bookman Old Style" pitchFamily="18" charset="0"/>
          <a:ea typeface="HG明朝E"/>
          <a:cs typeface="HG明朝E"/>
        </a:defRPr>
      </a:lvl8pPr>
      <a:lvl9pPr marL="1828800" algn="l" rtl="0" fontAlgn="base">
        <a:spcBef>
          <a:spcPct val="0"/>
        </a:spcBef>
        <a:spcAft>
          <a:spcPct val="0"/>
        </a:spcAft>
        <a:defRPr kumimoji="1" sz="3200">
          <a:solidFill>
            <a:schemeClr val="tx2"/>
          </a:solidFill>
          <a:latin typeface="Bookman Old Style" pitchFamily="18" charset="0"/>
          <a:ea typeface="HG明朝E"/>
          <a:cs typeface="HG明朝E"/>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タイトル プレースホルダー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マスター タイトルの書式設定</a:t>
            </a:r>
            <a:endParaRPr lang="en-US" smtClean="0"/>
          </a:p>
        </p:txBody>
      </p:sp>
      <p:sp>
        <p:nvSpPr>
          <p:cNvPr id="25603" name="テキスト プレースホルダー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4" name="日付プレースホルダー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1" sz="1400" smtClean="0">
                <a:solidFill>
                  <a:srgbClr val="464653"/>
                </a:solidFill>
                <a:latin typeface="+mn-lt"/>
                <a:ea typeface="+mn-ea"/>
              </a:defRPr>
            </a:lvl1pPr>
          </a:lstStyle>
          <a:p>
            <a:pPr>
              <a:defRPr/>
            </a:pPr>
            <a:fld id="{98FB20DA-44D4-4091-B73D-1F7FA22054C0}" type="datetimeFigureOut">
              <a:rPr lang="ja-JP" altLang="en-US"/>
              <a:pPr>
                <a:defRPr/>
              </a:pPr>
              <a:t>2010/12/22</a:t>
            </a:fld>
            <a:endParaRPr lang="ja-JP" altLang="en-US"/>
          </a:p>
        </p:txBody>
      </p:sp>
      <p:sp>
        <p:nvSpPr>
          <p:cNvPr id="3" name="フッター プレースホルダー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1" sz="1400">
                <a:solidFill>
                  <a:srgbClr val="464653"/>
                </a:solidFill>
                <a:latin typeface="+mn-lt"/>
                <a:ea typeface="+mn-ea"/>
              </a:defRPr>
            </a:lvl1pPr>
          </a:lstStyle>
          <a:p>
            <a:pPr>
              <a:defRPr/>
            </a:pPr>
            <a:endParaRPr lang="ja-JP" altLang="en-US"/>
          </a:p>
        </p:txBody>
      </p:sp>
      <p:sp>
        <p:nvSpPr>
          <p:cNvPr id="23" name="スライド番号プレースホルダー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1" sz="1400" smtClean="0">
                <a:solidFill>
                  <a:srgbClr val="464653"/>
                </a:solidFill>
                <a:latin typeface="+mn-lt"/>
                <a:ea typeface="+mn-ea"/>
              </a:defRPr>
            </a:lvl1pPr>
          </a:lstStyle>
          <a:p>
            <a:pPr>
              <a:defRPr/>
            </a:pPr>
            <a:fld id="{2C4B731B-3650-429A-AA35-603988E3FD56}" type="slidenum">
              <a:rPr lang="ja-JP" altLang="en-US"/>
              <a:pPr>
                <a:defRPr/>
              </a:pPr>
              <a:t>‹#›</a:t>
            </a:fld>
            <a:endParaRPr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solidFill>
                <a:prstClr val="black"/>
              </a:solidFill>
              <a:latin typeface="+mn-lt"/>
              <a:ea typeface="+mn-ea"/>
            </a:endParaRPr>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kumimoji="0" lang="en-US">
              <a:solidFill>
                <a:prstClr val="black"/>
              </a:solidFill>
              <a:latin typeface="+mn-lt"/>
              <a:ea typeface="+mn-ea"/>
            </a:endParaRPr>
          </a:p>
        </p:txBody>
      </p:sp>
      <p:sp>
        <p:nvSpPr>
          <p:cNvPr id="10" name="二等辺三角形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828" r:id="rId1"/>
    <p:sldLayoutId id="2147483813" r:id="rId2"/>
    <p:sldLayoutId id="2147483829" r:id="rId3"/>
    <p:sldLayoutId id="2147483812" r:id="rId4"/>
    <p:sldLayoutId id="2147483811" r:id="rId5"/>
    <p:sldLayoutId id="2147483830" r:id="rId6"/>
    <p:sldLayoutId id="2147483831" r:id="rId7"/>
    <p:sldLayoutId id="2147483832" r:id="rId8"/>
    <p:sldLayoutId id="2147483833" r:id="rId9"/>
    <p:sldLayoutId id="2147483810" r:id="rId10"/>
    <p:sldLayoutId id="2147483834" r:id="rId11"/>
  </p:sldLayoutIdLst>
  <p:txStyles>
    <p:titleStyle>
      <a:lvl1pPr algn="l" rtl="0" fontAlgn="base">
        <a:spcBef>
          <a:spcPct val="0"/>
        </a:spcBef>
        <a:spcAft>
          <a:spcPct val="0"/>
        </a:spcAft>
        <a:defRPr kumimoji="1" sz="3200" kern="1200">
          <a:solidFill>
            <a:schemeClr val="tx2"/>
          </a:solidFill>
          <a:latin typeface="+mj-lt"/>
          <a:ea typeface="+mj-ea"/>
          <a:cs typeface="HG明朝E"/>
        </a:defRPr>
      </a:lvl1pPr>
      <a:lvl2pPr algn="l" rtl="0" fontAlgn="base">
        <a:spcBef>
          <a:spcPct val="0"/>
        </a:spcBef>
        <a:spcAft>
          <a:spcPct val="0"/>
        </a:spcAft>
        <a:defRPr kumimoji="1" sz="3200">
          <a:solidFill>
            <a:schemeClr val="tx2"/>
          </a:solidFill>
          <a:latin typeface="Bookman Old Style" pitchFamily="18" charset="0"/>
          <a:ea typeface="HG明朝E"/>
          <a:cs typeface="HG明朝E"/>
        </a:defRPr>
      </a:lvl2pPr>
      <a:lvl3pPr algn="l" rtl="0" fontAlgn="base">
        <a:spcBef>
          <a:spcPct val="0"/>
        </a:spcBef>
        <a:spcAft>
          <a:spcPct val="0"/>
        </a:spcAft>
        <a:defRPr kumimoji="1" sz="3200">
          <a:solidFill>
            <a:schemeClr val="tx2"/>
          </a:solidFill>
          <a:latin typeface="Bookman Old Style" pitchFamily="18" charset="0"/>
          <a:ea typeface="HG明朝E"/>
          <a:cs typeface="HG明朝E"/>
        </a:defRPr>
      </a:lvl3pPr>
      <a:lvl4pPr algn="l" rtl="0" fontAlgn="base">
        <a:spcBef>
          <a:spcPct val="0"/>
        </a:spcBef>
        <a:spcAft>
          <a:spcPct val="0"/>
        </a:spcAft>
        <a:defRPr kumimoji="1" sz="3200">
          <a:solidFill>
            <a:schemeClr val="tx2"/>
          </a:solidFill>
          <a:latin typeface="Bookman Old Style" pitchFamily="18" charset="0"/>
          <a:ea typeface="HG明朝E"/>
          <a:cs typeface="HG明朝E"/>
        </a:defRPr>
      </a:lvl4pPr>
      <a:lvl5pPr algn="l" rtl="0" fontAlgn="base">
        <a:spcBef>
          <a:spcPct val="0"/>
        </a:spcBef>
        <a:spcAft>
          <a:spcPct val="0"/>
        </a:spcAft>
        <a:defRPr kumimoji="1" sz="3200">
          <a:solidFill>
            <a:schemeClr val="tx2"/>
          </a:solidFill>
          <a:latin typeface="Bookman Old Style" pitchFamily="18" charset="0"/>
          <a:ea typeface="HG明朝E"/>
          <a:cs typeface="HG明朝E"/>
        </a:defRPr>
      </a:lvl5pPr>
      <a:lvl6pPr marL="457200" algn="l" rtl="0" fontAlgn="base">
        <a:spcBef>
          <a:spcPct val="0"/>
        </a:spcBef>
        <a:spcAft>
          <a:spcPct val="0"/>
        </a:spcAft>
        <a:defRPr kumimoji="1" sz="3200">
          <a:solidFill>
            <a:schemeClr val="tx2"/>
          </a:solidFill>
          <a:latin typeface="Bookman Old Style" pitchFamily="18" charset="0"/>
          <a:ea typeface="HG明朝E"/>
          <a:cs typeface="HG明朝E"/>
        </a:defRPr>
      </a:lvl6pPr>
      <a:lvl7pPr marL="914400" algn="l" rtl="0" fontAlgn="base">
        <a:spcBef>
          <a:spcPct val="0"/>
        </a:spcBef>
        <a:spcAft>
          <a:spcPct val="0"/>
        </a:spcAft>
        <a:defRPr kumimoji="1" sz="3200">
          <a:solidFill>
            <a:schemeClr val="tx2"/>
          </a:solidFill>
          <a:latin typeface="Bookman Old Style" pitchFamily="18" charset="0"/>
          <a:ea typeface="HG明朝E"/>
          <a:cs typeface="HG明朝E"/>
        </a:defRPr>
      </a:lvl7pPr>
      <a:lvl8pPr marL="1371600" algn="l" rtl="0" fontAlgn="base">
        <a:spcBef>
          <a:spcPct val="0"/>
        </a:spcBef>
        <a:spcAft>
          <a:spcPct val="0"/>
        </a:spcAft>
        <a:defRPr kumimoji="1" sz="3200">
          <a:solidFill>
            <a:schemeClr val="tx2"/>
          </a:solidFill>
          <a:latin typeface="Bookman Old Style" pitchFamily="18" charset="0"/>
          <a:ea typeface="HG明朝E"/>
          <a:cs typeface="HG明朝E"/>
        </a:defRPr>
      </a:lvl8pPr>
      <a:lvl9pPr marL="1828800" algn="l" rtl="0" fontAlgn="base">
        <a:spcBef>
          <a:spcPct val="0"/>
        </a:spcBef>
        <a:spcAft>
          <a:spcPct val="0"/>
        </a:spcAft>
        <a:defRPr kumimoji="1" sz="3200">
          <a:solidFill>
            <a:schemeClr val="tx2"/>
          </a:solidFill>
          <a:latin typeface="Bookman Old Style" pitchFamily="18" charset="0"/>
          <a:ea typeface="HG明朝E"/>
          <a:cs typeface="HG明朝E"/>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kumimoji="1"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kumimoji="1"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kumimoji="1"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umimoji="1"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22EA3A94-A922-4A14-A315-74D5B171F74D}" type="datetime1">
              <a:rPr kumimoji="1" lang="ja-JP" altLang="en-US" smtClean="0">
                <a:solidFill>
                  <a:srgbClr val="464653"/>
                </a:solidFill>
                <a:latin typeface="Gill Sans MT"/>
                <a:ea typeface="ＭＳ Ｐゴシック"/>
              </a:rPr>
              <a:pPr fontAlgn="auto">
                <a:spcBef>
                  <a:spcPts val="0"/>
                </a:spcBef>
                <a:spcAft>
                  <a:spcPts val="0"/>
                </a:spcAft>
              </a:pPr>
              <a:t>2010/12/22</a:t>
            </a:fld>
            <a:endParaRPr kumimoji="1" lang="ja-JP" altLang="en-US">
              <a:solidFill>
                <a:srgbClr val="464653"/>
              </a:solidFill>
              <a:latin typeface="Gill Sans MT"/>
              <a:ea typeface="ＭＳ Ｐゴシック"/>
            </a:endParaRPr>
          </a:p>
        </p:txBody>
      </p:sp>
      <p:sp>
        <p:nvSpPr>
          <p:cNvPr id="3" name="フッター プレースホルダー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kumimoji="1" lang="ja-JP" altLang="en-US">
              <a:solidFill>
                <a:srgbClr val="464653"/>
              </a:solidFill>
              <a:latin typeface="Gill Sans MT"/>
              <a:ea typeface="ＭＳ Ｐゴシック"/>
            </a:endParaRPr>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40F2B364-301A-4003-9DD6-BFFF39F2DA14}" type="slidenum">
              <a:rPr kumimoji="1" lang="ja-JP" altLang="en-US" smtClean="0">
                <a:solidFill>
                  <a:srgbClr val="464653"/>
                </a:solidFill>
                <a:latin typeface="Gill Sans MT"/>
                <a:ea typeface="ＭＳ Ｐゴシック"/>
              </a:rPr>
              <a:pPr fontAlgn="auto">
                <a:spcBef>
                  <a:spcPts val="0"/>
                </a:spcBef>
                <a:spcAft>
                  <a:spcPts val="0"/>
                </a:spcAft>
              </a:pPr>
              <a:t>‹#›</a:t>
            </a:fld>
            <a:endParaRPr kumimoji="1" lang="ja-JP" altLang="en-US">
              <a:solidFill>
                <a:srgbClr val="464653"/>
              </a:solidFill>
              <a:latin typeface="Gill Sans MT"/>
              <a:ea typeface="ＭＳ Ｐゴシック"/>
            </a:endParaRPr>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kumimoji="0" lang="en-US">
              <a:solidFill>
                <a:prstClr val="black"/>
              </a:solidFill>
              <a:latin typeface="Gill Sans MT"/>
              <a:ea typeface="+mn-ea"/>
            </a:endParaRPr>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kumimoji="0" lang="en-US">
              <a:solidFill>
                <a:prstClr val="black"/>
              </a:solidFill>
              <a:latin typeface="Gill Sans MT"/>
              <a:ea typeface="+mn-ea"/>
            </a:endParaRPr>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kumimoji="0" lang="en-US">
              <a:solidFill>
                <a:prstClr val="white"/>
              </a:solidFill>
            </a:endParaRPr>
          </a:p>
        </p:txBody>
      </p:sp>
    </p:spTree>
    <p:extLst>
      <p:ext uri="{BB962C8B-B14F-4D97-AF65-F5344CB8AC3E}">
        <p14:creationId xmlns:p14="http://schemas.microsoft.com/office/powerpoint/2010/main" val="106395583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ft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qddr6a.bay.livefilestore.com/y1pl8BLjxevxQW2l7UnnNA43-Y_ZeN7Iw6BoVExYX5XojC9VrS5AQb8eZf2CWNWLIdq1X69ZrpMgfEX3PV8Xe0N3V2I1giQ1rZQ/20080818_416905.jpg?psid=1" TargetMode="External"/><Relationship Id="rId2" Type="http://schemas.openxmlformats.org/officeDocument/2006/relationships/hyperlink" Target="https://qddr6a.bay.livefilestore.com/y1ppOaCl1rRQg-zalgGzE30ZbglSQtOiC9GuDb5kKXLBEwRUgqwOBypsAyO1o-LA3cE0ps904J-_MskDcmctbMdF_WcZpfIqsx0/IMG_0111.jpg?psid=1" TargetMode="Externa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35.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hyperlink" Target="http://itp.ne.jp/" TargetMode="External"/><Relationship Id="rId3" Type="http://schemas.openxmlformats.org/officeDocument/2006/relationships/hyperlink" Target="http://www.city.ibaraki-koga.lg.jp/" TargetMode="External"/><Relationship Id="rId7" Type="http://schemas.openxmlformats.org/officeDocument/2006/relationships/hyperlink" Target="http://www.pref.ibaraki.jp/kenkei/01_anzen/01_map/crimemap.html" TargetMode="External"/><Relationship Id="rId2" Type="http://schemas.openxmlformats.org/officeDocument/2006/relationships/hyperlink" Target="http://ritti.jp/preferential/index.html" TargetMode="External"/><Relationship Id="rId1" Type="http://schemas.openxmlformats.org/officeDocument/2006/relationships/slideLayout" Target="../slideLayouts/slideLayout18.xml"/><Relationship Id="rId6" Type="http://schemas.openxmlformats.org/officeDocument/2006/relationships/hyperlink" Target="http://www.pref.ibaraki.jp/tokei/index.html" TargetMode="External"/><Relationship Id="rId5" Type="http://schemas.openxmlformats.org/officeDocument/2006/relationships/hyperlink" Target="http://www.ja-tsuchiura.com/" TargetMode="External"/><Relationship Id="rId10" Type="http://schemas.openxmlformats.org/officeDocument/2006/relationships/hyperlink" Target="http://www.mlit.go.jp/k-toukei/search/excel/16/16200600x00010.xls" TargetMode="External"/><Relationship Id="rId4" Type="http://schemas.openxmlformats.org/officeDocument/2006/relationships/hyperlink" Target="http://www.ibanourin.or.jp/index.html" TargetMode="External"/><Relationship Id="rId9" Type="http://schemas.openxmlformats.org/officeDocument/2006/relationships/hyperlink" Target="http://www.tv-tokyo.co.jp/cambria/list/list20090810.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95288" y="5732463"/>
            <a:ext cx="8424862" cy="936625"/>
          </a:xfrm>
        </p:spPr>
        <p:txBody>
          <a:bodyPr>
            <a:normAutofit/>
          </a:bodyPr>
          <a:lstStyle/>
          <a:p>
            <a:pPr fontAlgn="auto">
              <a:spcAft>
                <a:spcPts val="0"/>
              </a:spcAft>
              <a:buFont typeface="Wingdings 3"/>
              <a:buNone/>
              <a:defRPr/>
            </a:pPr>
            <a:r>
              <a:rPr lang="ja-JP" altLang="en-US" dirty="0" smtClean="0"/>
              <a:t>都市計画マスタープラン　</a:t>
            </a:r>
            <a:r>
              <a:rPr lang="en-US" altLang="ja-JP" dirty="0" smtClean="0"/>
              <a:t>4</a:t>
            </a:r>
            <a:r>
              <a:rPr lang="ja-JP" altLang="en-US" dirty="0" smtClean="0"/>
              <a:t>班</a:t>
            </a:r>
            <a:endParaRPr lang="en-US" altLang="ja-JP" dirty="0" smtClean="0"/>
          </a:p>
          <a:p>
            <a:pPr fontAlgn="auto">
              <a:spcAft>
                <a:spcPts val="0"/>
              </a:spcAft>
              <a:buFont typeface="Wingdings 3"/>
              <a:buNone/>
              <a:defRPr/>
            </a:pPr>
            <a:r>
              <a:rPr lang="ja-JP" altLang="en-US" dirty="0" smtClean="0"/>
              <a:t>班員：肥後洋平　矢吹文香　柘植大輔　中村</a:t>
            </a:r>
            <a:r>
              <a:rPr lang="ja-JP" altLang="ja-JP" kern="100" dirty="0" smtClean="0"/>
              <a:t>頌</a:t>
            </a:r>
            <a:r>
              <a:rPr lang="ja-JP" altLang="en-US" kern="100" dirty="0" smtClean="0"/>
              <a:t>　齊藤岳　</a:t>
            </a:r>
            <a:r>
              <a:rPr lang="en-US" altLang="ja-JP" kern="100" dirty="0" smtClean="0"/>
              <a:t>TA</a:t>
            </a:r>
            <a:r>
              <a:rPr lang="ja-JP" altLang="en-US" kern="100" dirty="0" smtClean="0"/>
              <a:t>：瀬尾誠</a:t>
            </a:r>
            <a:endParaRPr lang="ja-JP" altLang="en-US" dirty="0"/>
          </a:p>
        </p:txBody>
      </p:sp>
      <p:pic>
        <p:nvPicPr>
          <p:cNvPr id="39938" name="図 5"/>
          <p:cNvPicPr>
            <a:picLocks noChangeAspect="1"/>
          </p:cNvPicPr>
          <p:nvPr/>
        </p:nvPicPr>
        <p:blipFill>
          <a:blip r:embed="rId3"/>
          <a:srcRect/>
          <a:stretch>
            <a:fillRect/>
          </a:stretch>
        </p:blipFill>
        <p:spPr bwMode="auto">
          <a:xfrm>
            <a:off x="3255963" y="3860800"/>
            <a:ext cx="4629150" cy="1028700"/>
          </a:xfrm>
          <a:prstGeom prst="rect">
            <a:avLst/>
          </a:prstGeom>
          <a:noFill/>
          <a:ln w="9525">
            <a:noFill/>
            <a:miter lim="800000"/>
            <a:headEnd/>
            <a:tailEnd/>
          </a:ln>
        </p:spPr>
      </p:pic>
      <p:sp>
        <p:nvSpPr>
          <p:cNvPr id="4" name="テキスト ボックス 3"/>
          <p:cNvSpPr txBox="1"/>
          <p:nvPr/>
        </p:nvSpPr>
        <p:spPr>
          <a:xfrm>
            <a:off x="6732588" y="4008438"/>
            <a:ext cx="1584325" cy="287337"/>
          </a:xfrm>
          <a:prstGeom prst="rect">
            <a:avLst/>
          </a:prstGeom>
        </p:spPr>
        <p:txBody>
          <a:bodyPr/>
          <a:lstStyle/>
          <a:p>
            <a:pPr fontAlgn="auto">
              <a:spcBef>
                <a:spcPts val="0"/>
              </a:spcBef>
              <a:spcAft>
                <a:spcPts val="0"/>
              </a:spcAft>
              <a:defRPr/>
            </a:pPr>
            <a:r>
              <a:rPr lang="ja-JP" altLang="en-US" sz="1100" b="1" dirty="0">
                <a:effectLst>
                  <a:outerShdw blurRad="38100" dist="38100" dir="2700000" algn="tl">
                    <a:srgbClr val="000000">
                      <a:alpha val="43137"/>
                    </a:srgbClr>
                  </a:outerShdw>
                </a:effectLst>
                <a:latin typeface="+mn-lt"/>
                <a:ea typeface="+mn-ea"/>
              </a:rPr>
              <a:t>キャッスルタウン</a:t>
            </a:r>
          </a:p>
        </p:txBody>
      </p:sp>
      <p:sp>
        <p:nvSpPr>
          <p:cNvPr id="39940" name="スライド番号プレースホルダー 1"/>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511A4CF3-26BF-4330-9BB3-A17D343D7C57}" type="slidenum">
              <a:rPr lang="ja-JP" altLang="en-US"/>
              <a:pPr fontAlgn="base">
                <a:spcBef>
                  <a:spcPct val="0"/>
                </a:spcBef>
                <a:spcAft>
                  <a:spcPct val="0"/>
                </a:spcAft>
              </a:pPr>
              <a:t>1</a:t>
            </a:fld>
            <a:endParaRPr lang="en-US" altLang="ja-JP"/>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タイトル 1"/>
          <p:cNvSpPr>
            <a:spLocks noGrp="1"/>
          </p:cNvSpPr>
          <p:nvPr>
            <p:ph type="title"/>
          </p:nvPr>
        </p:nvSpPr>
        <p:spPr>
          <a:xfrm>
            <a:off x="493713" y="249238"/>
            <a:ext cx="8229600" cy="595312"/>
          </a:xfrm>
        </p:spPr>
        <p:txBody>
          <a:bodyPr/>
          <a:lstStyle/>
          <a:p>
            <a:r>
              <a:rPr lang="ja-JP" altLang="en-US" smtClean="0"/>
              <a:t>品目別製造品出荷額とその推移</a:t>
            </a:r>
          </a:p>
        </p:txBody>
      </p:sp>
      <p:graphicFrame>
        <p:nvGraphicFramePr>
          <p:cNvPr id="4" name="コンテンツ プレースホルダー 3"/>
          <p:cNvGraphicFramePr>
            <a:graphicFrameLocks noGrp="1"/>
          </p:cNvGraphicFramePr>
          <p:nvPr>
            <p:ph sz="quarter" idx="1"/>
          </p:nvPr>
        </p:nvGraphicFramePr>
        <p:xfrm>
          <a:off x="539552" y="1196752"/>
          <a:ext cx="8136904"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50179" name="コンテンツ プレースホルダ 6"/>
          <p:cNvSpPr txBox="1">
            <a:spLocks/>
          </p:cNvSpPr>
          <p:nvPr/>
        </p:nvSpPr>
        <p:spPr bwMode="auto">
          <a:xfrm>
            <a:off x="1403350" y="5715595"/>
            <a:ext cx="6721475" cy="593725"/>
          </a:xfrm>
          <a:prstGeom prst="rect">
            <a:avLst/>
          </a:prstGeom>
          <a:noFill/>
          <a:ln w="9525">
            <a:noFill/>
            <a:miter lim="800000"/>
            <a:headEnd/>
            <a:tailEnd/>
          </a:ln>
        </p:spPr>
        <p:txBody>
          <a:bodyPr/>
          <a:lstStyle/>
          <a:p>
            <a:pPr marL="273050" indent="-273050">
              <a:spcBef>
                <a:spcPts val="600"/>
              </a:spcBef>
              <a:buClr>
                <a:schemeClr val="accent1"/>
              </a:buClr>
              <a:buSzPct val="76000"/>
              <a:buFont typeface="Wingdings 3" pitchFamily="18" charset="2"/>
              <a:buChar char=""/>
            </a:pPr>
            <a:r>
              <a:rPr lang="ja-JP" altLang="en-US" sz="2600" dirty="0">
                <a:latin typeface="Gill Sans MT"/>
              </a:rPr>
              <a:t>一般機械が土浦の工業を牽引している。</a:t>
            </a:r>
            <a:endParaRPr lang="en-US" altLang="ja-JP" sz="2600" dirty="0">
              <a:latin typeface="Gill Sans MT"/>
            </a:endParaRPr>
          </a:p>
          <a:p>
            <a:pPr marL="273050" indent="-273050" algn="ctr">
              <a:spcBef>
                <a:spcPts val="600"/>
              </a:spcBef>
              <a:buClr>
                <a:schemeClr val="accent1"/>
              </a:buClr>
              <a:buSzPct val="76000"/>
              <a:buFont typeface="Wingdings 3" pitchFamily="18" charset="2"/>
              <a:buChar char=""/>
            </a:pPr>
            <a:endParaRPr lang="en-US" altLang="ja-JP" sz="2600" dirty="0">
              <a:latin typeface="Gill Sans MT"/>
            </a:endParaRPr>
          </a:p>
        </p:txBody>
      </p:sp>
      <p:sp>
        <p:nvSpPr>
          <p:cNvPr id="6" name="テキスト ボックス 5"/>
          <p:cNvSpPr txBox="1"/>
          <p:nvPr/>
        </p:nvSpPr>
        <p:spPr>
          <a:xfrm>
            <a:off x="1235075" y="5013176"/>
            <a:ext cx="7058025" cy="358775"/>
          </a:xfrm>
          <a:prstGeom prst="rect">
            <a:avLst/>
          </a:prstGeom>
        </p:spPr>
        <p:txBody>
          <a:bodyPr wrap="none">
            <a:normAutofit/>
          </a:bodyPr>
          <a:lstStyle/>
          <a:p>
            <a:pPr fontAlgn="auto">
              <a:spcBef>
                <a:spcPts val="0"/>
              </a:spcBef>
              <a:spcAft>
                <a:spcPts val="0"/>
              </a:spcAft>
              <a:defRPr/>
            </a:pPr>
            <a:r>
              <a:rPr lang="ja-JP" altLang="en-US" sz="1600" dirty="0">
                <a:latin typeface="+mn-lt"/>
                <a:ea typeface="+mn-ea"/>
              </a:rPr>
              <a:t>図：土浦市の品目別製造品出荷額とその推移（出荷額百億円以上のもの）</a:t>
            </a:r>
          </a:p>
        </p:txBody>
      </p:sp>
      <p:sp>
        <p:nvSpPr>
          <p:cNvPr id="7" name="テキスト ボックス 6"/>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sp>
        <p:nvSpPr>
          <p:cNvPr id="8" name="テキスト ボックス 7"/>
          <p:cNvSpPr txBox="1"/>
          <p:nvPr/>
        </p:nvSpPr>
        <p:spPr>
          <a:xfrm>
            <a:off x="6299447" y="812800"/>
            <a:ext cx="2593033" cy="360363"/>
          </a:xfrm>
          <a:prstGeom prst="rect">
            <a:avLst/>
          </a:prstGeom>
        </p:spPr>
        <p:txBody>
          <a:bodyPr>
            <a:noAutofit/>
          </a:bodyPr>
          <a:lstStyle/>
          <a:p>
            <a:pPr fontAlgn="auto">
              <a:spcBef>
                <a:spcPts val="0"/>
              </a:spcBef>
              <a:spcAft>
                <a:spcPts val="0"/>
              </a:spcAft>
              <a:defRPr/>
            </a:pPr>
            <a:r>
              <a:rPr lang="ja-JP" altLang="en-US" dirty="0">
                <a:latin typeface="+mn-lt"/>
                <a:ea typeface="+mn-ea"/>
              </a:rPr>
              <a:t>出典：工業統計調査より</a:t>
            </a:r>
          </a:p>
        </p:txBody>
      </p:sp>
      <p:sp>
        <p:nvSpPr>
          <p:cNvPr id="50183" name="スライド番号プレースホルダー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4D9CF9AD-4A77-4689-9BD6-C77FC2130877}" type="slidenum">
              <a:rPr lang="ja-JP" altLang="en-US"/>
              <a:pPr fontAlgn="base">
                <a:spcBef>
                  <a:spcPct val="0"/>
                </a:spcBef>
                <a:spcAft>
                  <a:spcPct val="0"/>
                </a:spcAft>
              </a:pPr>
              <a:t>10</a:t>
            </a:fld>
            <a:endParaRPr lang="en-US" altLang="ja-JP"/>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タイトル 1"/>
          <p:cNvSpPr>
            <a:spLocks noGrp="1"/>
          </p:cNvSpPr>
          <p:nvPr>
            <p:ph type="title"/>
          </p:nvPr>
        </p:nvSpPr>
        <p:spPr/>
        <p:txBody>
          <a:bodyPr/>
          <a:lstStyle/>
          <a:p>
            <a:r>
              <a:rPr lang="ja-JP" altLang="en-US" smtClean="0"/>
              <a:t>各自治体の工業支援制度</a:t>
            </a:r>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sp>
        <p:nvSpPr>
          <p:cNvPr id="5" name="テキスト ボックス 4"/>
          <p:cNvSpPr txBox="1"/>
          <p:nvPr/>
        </p:nvSpPr>
        <p:spPr>
          <a:xfrm>
            <a:off x="6299448" y="812800"/>
            <a:ext cx="2683470" cy="360363"/>
          </a:xfrm>
          <a:prstGeom prst="rect">
            <a:avLst/>
          </a:prstGeom>
        </p:spPr>
        <p:txBody>
          <a:bodyPr>
            <a:noAutofit/>
          </a:bodyPr>
          <a:lstStyle/>
          <a:p>
            <a:pPr fontAlgn="auto">
              <a:spcBef>
                <a:spcPts val="0"/>
              </a:spcBef>
              <a:spcAft>
                <a:spcPts val="0"/>
              </a:spcAft>
              <a:defRPr/>
            </a:pPr>
            <a:r>
              <a:rPr lang="ja-JP" altLang="en-US" dirty="0">
                <a:latin typeface="+mn-lt"/>
                <a:ea typeface="+mn-ea"/>
              </a:rPr>
              <a:t>出典：工業統計調査より</a:t>
            </a:r>
          </a:p>
        </p:txBody>
      </p:sp>
      <p:graphicFrame>
        <p:nvGraphicFramePr>
          <p:cNvPr id="8" name="コンテンツ プレースホルダー 7"/>
          <p:cNvGraphicFramePr>
            <a:graphicFrameLocks noGrp="1"/>
          </p:cNvGraphicFramePr>
          <p:nvPr>
            <p:ph sz="quarter" idx="1"/>
          </p:nvPr>
        </p:nvGraphicFramePr>
        <p:xfrm>
          <a:off x="250825" y="1628775"/>
          <a:ext cx="8731396" cy="3775574"/>
        </p:xfrm>
        <a:graphic>
          <a:graphicData uri="http://schemas.openxmlformats.org/drawingml/2006/table">
            <a:tbl>
              <a:tblPr>
                <a:tableStyleId>{BC89EF96-8CEA-46FF-86C4-4CE0E7609802}</a:tableStyleId>
              </a:tblPr>
              <a:tblGrid>
                <a:gridCol w="1440160"/>
                <a:gridCol w="3384375"/>
                <a:gridCol w="3906861"/>
              </a:tblGrid>
              <a:tr h="269308">
                <a:tc>
                  <a:txBody>
                    <a:bodyPr/>
                    <a:lstStyle/>
                    <a:p>
                      <a:pPr algn="l" fontAlgn="ctr"/>
                      <a:r>
                        <a:rPr lang="ja-JP" altLang="en-US" sz="1600" u="none" strike="noStrike" dirty="0">
                          <a:effectLst/>
                        </a:rPr>
                        <a:t>　</a:t>
                      </a: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1600" u="none" strike="noStrike">
                          <a:effectLst/>
                        </a:rPr>
                        <a:t>制度</a:t>
                      </a:r>
                      <a:endParaRPr lang="ja-JP" altLang="en-US" sz="1600" b="0" i="0" u="none" strike="noStrike">
                        <a:solidFill>
                          <a:srgbClr val="000000"/>
                        </a:solidFill>
                        <a:effectLst/>
                        <a:latin typeface="+mn-ea"/>
                        <a:ea typeface="+mn-ea"/>
                      </a:endParaRPr>
                    </a:p>
                  </a:txBody>
                  <a:tcPr marL="9525" marR="9525" marT="9525" marB="0" anchor="ctr"/>
                </a:tc>
                <a:tc>
                  <a:txBody>
                    <a:bodyPr/>
                    <a:lstStyle/>
                    <a:p>
                      <a:pPr algn="l" fontAlgn="ctr"/>
                      <a:r>
                        <a:rPr lang="ja-JP" altLang="en-US" sz="1600" u="none" strike="noStrike">
                          <a:effectLst/>
                        </a:rPr>
                        <a:t>内容</a:t>
                      </a:r>
                      <a:endParaRPr lang="ja-JP" altLang="en-US" sz="1600" b="0" i="0" u="none" strike="noStrike">
                        <a:solidFill>
                          <a:srgbClr val="000000"/>
                        </a:solidFill>
                        <a:effectLst/>
                        <a:latin typeface="+mn-ea"/>
                        <a:ea typeface="+mn-ea"/>
                      </a:endParaRPr>
                    </a:p>
                  </a:txBody>
                  <a:tcPr marL="9525" marR="9525" marT="9525" marB="0" anchor="ctr"/>
                </a:tc>
              </a:tr>
              <a:tr h="356163">
                <a:tc rowSpan="5">
                  <a:txBody>
                    <a:bodyPr/>
                    <a:lstStyle/>
                    <a:p>
                      <a:pPr algn="l" fontAlgn="ctr"/>
                      <a:r>
                        <a:rPr lang="ja-JP" altLang="en-US" sz="1600" u="none" strike="noStrike" dirty="0">
                          <a:effectLst/>
                        </a:rPr>
                        <a:t>かすみがうら市</a:t>
                      </a:r>
                    </a:p>
                    <a:p>
                      <a:pPr algn="l" fontAlgn="ctr"/>
                      <a:r>
                        <a:rPr lang="ja-JP" altLang="en-US" sz="1600" u="none" strike="noStrike" dirty="0">
                          <a:effectLst/>
                        </a:rPr>
                        <a:t>　</a:t>
                      </a:r>
                    </a:p>
                    <a:p>
                      <a:pPr algn="l" fontAlgn="ctr"/>
                      <a:r>
                        <a:rPr lang="ja-JP" altLang="en-US" sz="1600" u="none" strike="noStrike" dirty="0">
                          <a:effectLst/>
                        </a:rPr>
                        <a:t>　</a:t>
                      </a:r>
                    </a:p>
                    <a:p>
                      <a:pPr algn="l" fontAlgn="ctr"/>
                      <a:r>
                        <a:rPr lang="ja-JP" altLang="en-US" sz="1600" u="none" strike="noStrike" dirty="0">
                          <a:effectLst/>
                        </a:rPr>
                        <a:t>　</a:t>
                      </a:r>
                    </a:p>
                    <a:p>
                      <a:pPr algn="l" fontAlgn="ctr"/>
                      <a:r>
                        <a:rPr lang="ja-JP" altLang="en-US" sz="1600" u="none" strike="noStrike" dirty="0">
                          <a:effectLst/>
                        </a:rPr>
                        <a:t>　</a:t>
                      </a: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1600" u="none" strike="noStrike" dirty="0">
                          <a:effectLst/>
                        </a:rPr>
                        <a:t>自治金融制度</a:t>
                      </a: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1600" u="none" strike="noStrike">
                          <a:effectLst/>
                        </a:rPr>
                        <a:t>運転資金、設備資金の貸付</a:t>
                      </a:r>
                      <a:endParaRPr lang="ja-JP" altLang="en-US" sz="1600" b="0" i="0" u="none" strike="noStrike">
                        <a:solidFill>
                          <a:srgbClr val="000000"/>
                        </a:solidFill>
                        <a:effectLst/>
                        <a:latin typeface="+mn-ea"/>
                        <a:ea typeface="+mn-ea"/>
                      </a:endParaRPr>
                    </a:p>
                  </a:txBody>
                  <a:tcPr marL="9525" marR="9525" marT="9525" marB="0" anchor="ctr"/>
                </a:tc>
              </a:tr>
              <a:tr h="325060">
                <a:tc vMerge="1">
                  <a:txBody>
                    <a:bodyPr/>
                    <a:lstStyle/>
                    <a:p>
                      <a:pPr algn="l" fontAlgn="ctr"/>
                      <a:endParaRPr lang="ja-JP" altLang="en-US" sz="1600" b="0" i="0" u="none" strike="noStrike" dirty="0">
                        <a:solidFill>
                          <a:srgbClr val="000000"/>
                        </a:solidFill>
                        <a:effectLst/>
                        <a:latin typeface="+mn-ea"/>
                        <a:ea typeface="+mn-ea"/>
                      </a:endParaRPr>
                    </a:p>
                  </a:txBody>
                  <a:tcPr marL="9525" marR="9525" marT="9525" marB="0" anchor="ctr">
                    <a:solidFill>
                      <a:srgbClr val="0070C0">
                        <a:alpha val="40000"/>
                      </a:srgbClr>
                    </a:solidFill>
                  </a:tcPr>
                </a:tc>
                <a:tc>
                  <a:txBody>
                    <a:bodyPr/>
                    <a:lstStyle/>
                    <a:p>
                      <a:pPr algn="l" fontAlgn="ctr"/>
                      <a:r>
                        <a:rPr lang="ja-JP" altLang="en-US" sz="1600" u="none" strike="noStrike" dirty="0">
                          <a:effectLst/>
                        </a:rPr>
                        <a:t>立地企業に対する税制上の優遇措置</a:t>
                      </a:r>
                      <a:endParaRPr lang="ja-JP" altLang="en-US" sz="1600" b="0" i="0" u="none" strike="noStrike" dirty="0">
                        <a:solidFill>
                          <a:srgbClr val="000000"/>
                        </a:solidFill>
                        <a:effectLst/>
                        <a:latin typeface="+mn-ea"/>
                        <a:ea typeface="+mn-ea"/>
                      </a:endParaRPr>
                    </a:p>
                  </a:txBody>
                  <a:tcPr marL="9525" marR="9525" marT="9525" marB="0" anchor="ctr">
                    <a:solidFill>
                      <a:srgbClr val="0070C0">
                        <a:alpha val="40000"/>
                      </a:srgbClr>
                    </a:solidFill>
                  </a:tcPr>
                </a:tc>
                <a:tc>
                  <a:txBody>
                    <a:bodyPr/>
                    <a:lstStyle/>
                    <a:p>
                      <a:pPr algn="l" fontAlgn="ctr"/>
                      <a:r>
                        <a:rPr lang="ja-JP" altLang="en-US" sz="1600" u="none" strike="noStrike" dirty="0">
                          <a:effectLst/>
                        </a:rPr>
                        <a:t>固定資産税の課税免除（</a:t>
                      </a:r>
                      <a:r>
                        <a:rPr lang="en-US" altLang="ja-JP" sz="1600" u="none" strike="noStrike" dirty="0">
                          <a:effectLst/>
                        </a:rPr>
                        <a:t>3</a:t>
                      </a:r>
                      <a:r>
                        <a:rPr lang="ja-JP" altLang="en-US" sz="1600" u="none" strike="noStrike" dirty="0">
                          <a:effectLst/>
                        </a:rPr>
                        <a:t>年間）</a:t>
                      </a:r>
                      <a:endParaRPr lang="ja-JP" altLang="en-US" sz="1600" b="0" i="0" u="none" strike="noStrike" dirty="0">
                        <a:solidFill>
                          <a:srgbClr val="000000"/>
                        </a:solidFill>
                        <a:effectLst/>
                        <a:latin typeface="+mn-ea"/>
                        <a:ea typeface="+mn-ea"/>
                      </a:endParaRPr>
                    </a:p>
                  </a:txBody>
                  <a:tcPr marL="9525" marR="9525" marT="9525" marB="0" anchor="ctr">
                    <a:solidFill>
                      <a:srgbClr val="0070C0">
                        <a:alpha val="40000"/>
                      </a:srgbClr>
                    </a:solidFill>
                  </a:tcPr>
                </a:tc>
              </a:tr>
              <a:tr h="269308">
                <a:tc vMerge="1">
                  <a:txBody>
                    <a:bodyPr/>
                    <a:lstStyle/>
                    <a:p>
                      <a:pPr algn="l" fontAlgn="ct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l" fontAlgn="ctr"/>
                      <a:r>
                        <a:rPr lang="zh-TW" altLang="en-US" sz="1600" u="none" strike="noStrike" dirty="0">
                          <a:effectLst/>
                          <a:latin typeface="ＭＳ Ｐゴシック" pitchFamily="50" charset="-128"/>
                          <a:ea typeface="ＭＳ Ｐゴシック" pitchFamily="50" charset="-128"/>
                        </a:rPr>
                        <a:t>企業立地促進条例</a:t>
                      </a:r>
                      <a:endParaRPr lang="zh-TW" altLang="en-US" sz="16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tc>
                <a:tc>
                  <a:txBody>
                    <a:bodyPr/>
                    <a:lstStyle/>
                    <a:p>
                      <a:pPr algn="l" fontAlgn="ctr"/>
                      <a:r>
                        <a:rPr lang="ja-JP" altLang="en-US" sz="1600" u="none" strike="noStrike" dirty="0">
                          <a:effectLst/>
                        </a:rPr>
                        <a:t>設備投資助成金、雇用促進補助金の交付</a:t>
                      </a:r>
                      <a:endParaRPr lang="ja-JP" altLang="en-US" sz="1600" b="0" i="0" u="none" strike="noStrike" dirty="0">
                        <a:solidFill>
                          <a:srgbClr val="000000"/>
                        </a:solidFill>
                        <a:effectLst/>
                        <a:latin typeface="+mn-ea"/>
                        <a:ea typeface="+mn-ea"/>
                      </a:endParaRPr>
                    </a:p>
                  </a:txBody>
                  <a:tcPr marL="9525" marR="9525" marT="9525" marB="0" anchor="ctr"/>
                </a:tc>
              </a:tr>
              <a:tr h="269308">
                <a:tc vMerge="1">
                  <a:txBody>
                    <a:bodyPr/>
                    <a:lstStyle/>
                    <a:p>
                      <a:pPr algn="l" fontAlgn="ct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l" fontAlgn="ctr"/>
                      <a:r>
                        <a:rPr lang="zh-TW" altLang="en-US" sz="1600" u="none" strike="noStrike" dirty="0">
                          <a:effectLst/>
                          <a:latin typeface="ＭＳ Ｐゴシック" pitchFamily="50" charset="-128"/>
                          <a:ea typeface="ＭＳ Ｐゴシック" pitchFamily="50" charset="-128"/>
                        </a:rPr>
                        <a:t>企業立地促進融資利子補給要綱</a:t>
                      </a:r>
                      <a:endParaRPr lang="zh-TW" altLang="en-US" sz="16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tc>
                <a:tc>
                  <a:txBody>
                    <a:bodyPr/>
                    <a:lstStyle/>
                    <a:p>
                      <a:pPr algn="l" fontAlgn="ctr"/>
                      <a:r>
                        <a:rPr lang="ja-JP" altLang="en-US" sz="1600" u="none" strike="noStrike">
                          <a:effectLst/>
                        </a:rPr>
                        <a:t>利子補給金の交付</a:t>
                      </a:r>
                      <a:endParaRPr lang="ja-JP" altLang="en-US" sz="1600" b="0" i="0" u="none" strike="noStrike">
                        <a:solidFill>
                          <a:srgbClr val="000000"/>
                        </a:solidFill>
                        <a:effectLst/>
                        <a:latin typeface="+mn-ea"/>
                        <a:ea typeface="+mn-ea"/>
                      </a:endParaRPr>
                    </a:p>
                  </a:txBody>
                  <a:tcPr marL="9525" marR="9525" marT="9525" marB="0" anchor="ctr"/>
                </a:tc>
              </a:tr>
              <a:tr h="522775">
                <a:tc vMerge="1">
                  <a:txBody>
                    <a:bodyPr/>
                    <a:lstStyle/>
                    <a:p>
                      <a:pPr algn="l" fontAlgn="ct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1600" u="none" strike="noStrike" dirty="0">
                          <a:effectLst/>
                        </a:rPr>
                        <a:t>同意企業立地重点促進区域における緑地面積率等を定める条例</a:t>
                      </a: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1600" u="none" strike="noStrike" dirty="0">
                          <a:effectLst/>
                        </a:rPr>
                        <a:t>緑地面積率を</a:t>
                      </a:r>
                      <a:r>
                        <a:rPr lang="en-US" altLang="ja-JP" sz="1600" u="none" strike="noStrike" dirty="0">
                          <a:effectLst/>
                        </a:rPr>
                        <a:t>5</a:t>
                      </a:r>
                      <a:r>
                        <a:rPr lang="ja-JP" altLang="en-US" sz="1600" u="none" strike="noStrike" dirty="0">
                          <a:effectLst/>
                        </a:rPr>
                        <a:t>～</a:t>
                      </a:r>
                      <a:r>
                        <a:rPr lang="en-US" altLang="ja-JP" sz="1600" u="none" strike="noStrike" dirty="0">
                          <a:effectLst/>
                        </a:rPr>
                        <a:t>10%</a:t>
                      </a:r>
                      <a:r>
                        <a:rPr lang="ja-JP" altLang="en-US" sz="1600" u="none" strike="noStrike" dirty="0" err="1">
                          <a:effectLst/>
                        </a:rPr>
                        <a:t>まで</a:t>
                      </a:r>
                      <a:r>
                        <a:rPr lang="ja-JP" altLang="en-US" sz="1600" u="none" strike="noStrike" dirty="0">
                          <a:effectLst/>
                        </a:rPr>
                        <a:t>下げられる。環境施設面積率を</a:t>
                      </a:r>
                      <a:r>
                        <a:rPr lang="en-US" altLang="ja-JP" sz="1600" u="none" strike="noStrike" dirty="0">
                          <a:effectLst/>
                        </a:rPr>
                        <a:t>10</a:t>
                      </a:r>
                      <a:r>
                        <a:rPr lang="ja-JP" altLang="en-US" sz="1600" u="none" strike="noStrike" dirty="0">
                          <a:effectLst/>
                        </a:rPr>
                        <a:t>～</a:t>
                      </a:r>
                      <a:r>
                        <a:rPr lang="en-US" altLang="ja-JP" sz="1600" u="none" strike="noStrike" dirty="0">
                          <a:effectLst/>
                        </a:rPr>
                        <a:t>15%</a:t>
                      </a:r>
                      <a:r>
                        <a:rPr lang="ja-JP" altLang="en-US" sz="1600" u="none" strike="noStrike" dirty="0" err="1">
                          <a:effectLst/>
                        </a:rPr>
                        <a:t>まで</a:t>
                      </a:r>
                      <a:r>
                        <a:rPr lang="ja-JP" altLang="en-US" sz="1600" u="none" strike="noStrike" dirty="0">
                          <a:effectLst/>
                        </a:rPr>
                        <a:t>下げられる。</a:t>
                      </a:r>
                      <a:endParaRPr lang="ja-JP" altLang="en-US" sz="1600" b="0" i="0" u="none" strike="noStrike" dirty="0">
                        <a:solidFill>
                          <a:srgbClr val="000000"/>
                        </a:solidFill>
                        <a:effectLst/>
                        <a:latin typeface="+mn-ea"/>
                        <a:ea typeface="+mn-ea"/>
                      </a:endParaRPr>
                    </a:p>
                  </a:txBody>
                  <a:tcPr marL="9525" marR="9525" marT="9525" marB="0" anchor="ctr"/>
                </a:tc>
              </a:tr>
              <a:tr h="303856">
                <a:tc rowSpan="3">
                  <a:txBody>
                    <a:bodyPr/>
                    <a:lstStyle/>
                    <a:p>
                      <a:pPr algn="l" fontAlgn="ctr"/>
                      <a:r>
                        <a:rPr lang="ja-JP" altLang="en-US" sz="1600" u="none" strike="noStrike" dirty="0">
                          <a:effectLst/>
                        </a:rPr>
                        <a:t>ひたちなか市</a:t>
                      </a:r>
                    </a:p>
                    <a:p>
                      <a:pPr algn="l" fontAlgn="ctr"/>
                      <a:r>
                        <a:rPr lang="ja-JP" altLang="en-US" sz="1600" u="none" strike="noStrike" dirty="0">
                          <a:effectLst/>
                        </a:rPr>
                        <a:t>　</a:t>
                      </a:r>
                    </a:p>
                    <a:p>
                      <a:pPr algn="l" fontAlgn="ctr"/>
                      <a:r>
                        <a:rPr lang="ja-JP" altLang="en-US" sz="1600" u="none" strike="noStrike" dirty="0">
                          <a:effectLst/>
                        </a:rPr>
                        <a:t>　</a:t>
                      </a: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1600" u="none" strike="noStrike" dirty="0">
                          <a:effectLst/>
                        </a:rPr>
                        <a:t>固定資産税の不均一課税</a:t>
                      </a: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1600" u="none" strike="noStrike" dirty="0">
                          <a:effectLst/>
                        </a:rPr>
                        <a:t>固定資産税を減税</a:t>
                      </a:r>
                      <a:endParaRPr lang="ja-JP" altLang="en-US" sz="1600" b="0" i="0" u="none" strike="noStrike" dirty="0">
                        <a:solidFill>
                          <a:srgbClr val="000000"/>
                        </a:solidFill>
                        <a:effectLst/>
                        <a:latin typeface="+mn-ea"/>
                        <a:ea typeface="+mn-ea"/>
                      </a:endParaRPr>
                    </a:p>
                  </a:txBody>
                  <a:tcPr marL="9525" marR="9525" marT="9525" marB="0" anchor="ctr"/>
                </a:tc>
              </a:tr>
              <a:tr h="506933">
                <a:tc vMerge="1">
                  <a:txBody>
                    <a:bodyPr/>
                    <a:lstStyle/>
                    <a:p>
                      <a:pPr algn="l" fontAlgn="ctr"/>
                      <a:endParaRPr lang="ja-JP" altLang="en-US" sz="1600" b="0" i="0" u="none" strike="noStrike" dirty="0">
                        <a:solidFill>
                          <a:srgbClr val="000000"/>
                        </a:solidFill>
                        <a:effectLst/>
                        <a:latin typeface="+mn-ea"/>
                        <a:ea typeface="+mn-ea"/>
                      </a:endParaRPr>
                    </a:p>
                  </a:txBody>
                  <a:tcPr marL="9525" marR="9525" marT="9525" marB="0" anchor="ctr">
                    <a:solidFill>
                      <a:srgbClr val="0070C0">
                        <a:alpha val="40000"/>
                      </a:srgbClr>
                    </a:solidFill>
                  </a:tcPr>
                </a:tc>
                <a:tc>
                  <a:txBody>
                    <a:bodyPr/>
                    <a:lstStyle/>
                    <a:p>
                      <a:pPr algn="l" fontAlgn="ctr"/>
                      <a:r>
                        <a:rPr lang="zh-TW" altLang="en-US" sz="1600" u="none" strike="noStrike" dirty="0">
                          <a:effectLst/>
                          <a:latin typeface="ＭＳ Ｐゴシック" pitchFamily="50" charset="-128"/>
                          <a:ea typeface="ＭＳ Ｐゴシック" pitchFamily="50" charset="-128"/>
                        </a:rPr>
                        <a:t>産業集積促進奨励金</a:t>
                      </a:r>
                      <a:endParaRPr lang="zh-TW" altLang="en-US" sz="16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solidFill>
                      <a:srgbClr val="0070C0">
                        <a:alpha val="40000"/>
                      </a:srgbClr>
                    </a:solidFill>
                  </a:tcPr>
                </a:tc>
                <a:tc>
                  <a:txBody>
                    <a:bodyPr/>
                    <a:lstStyle/>
                    <a:p>
                      <a:pPr algn="l" fontAlgn="ctr"/>
                      <a:r>
                        <a:rPr lang="ja-JP" altLang="en-US" sz="1600" u="none" strike="noStrike" dirty="0">
                          <a:effectLst/>
                        </a:rPr>
                        <a:t>新増設に係る固定資産税相当額の奨励金交付（</a:t>
                      </a:r>
                      <a:r>
                        <a:rPr lang="en-US" altLang="ja-JP" sz="1600" u="none" strike="noStrike" dirty="0">
                          <a:effectLst/>
                        </a:rPr>
                        <a:t>3</a:t>
                      </a:r>
                      <a:r>
                        <a:rPr lang="ja-JP" altLang="en-US" sz="1600" u="none" strike="noStrike" dirty="0">
                          <a:effectLst/>
                        </a:rPr>
                        <a:t>年間）</a:t>
                      </a:r>
                      <a:endParaRPr lang="ja-JP" altLang="en-US" sz="1600" b="0" i="0" u="none" strike="noStrike" dirty="0">
                        <a:solidFill>
                          <a:srgbClr val="000000"/>
                        </a:solidFill>
                        <a:effectLst/>
                        <a:latin typeface="+mn-ea"/>
                        <a:ea typeface="+mn-ea"/>
                      </a:endParaRPr>
                    </a:p>
                  </a:txBody>
                  <a:tcPr marL="9525" marR="9525" marT="9525" marB="0" anchor="ctr">
                    <a:solidFill>
                      <a:srgbClr val="0070C0">
                        <a:alpha val="40000"/>
                      </a:srgbClr>
                    </a:solidFill>
                  </a:tcPr>
                </a:tc>
              </a:tr>
              <a:tr h="522775">
                <a:tc vMerge="1">
                  <a:txBody>
                    <a:bodyPr/>
                    <a:lstStyle/>
                    <a:p>
                      <a:pPr algn="l" fontAlgn="ct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l" fontAlgn="ctr"/>
                      <a:r>
                        <a:rPr lang="ja-JP" altLang="en-US" sz="1600" u="none" strike="noStrike" dirty="0">
                          <a:effectLst/>
                          <a:latin typeface="ＭＳ Ｐゴシック" pitchFamily="50" charset="-128"/>
                          <a:ea typeface="ＭＳ Ｐゴシック" pitchFamily="50" charset="-128"/>
                        </a:rPr>
                        <a:t>原子力発電施設等周辺地域企業立地支援給付金（県の制度）</a:t>
                      </a:r>
                      <a:endParaRPr lang="ja-JP" altLang="en-US" sz="16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tc>
                <a:tc>
                  <a:txBody>
                    <a:bodyPr/>
                    <a:lstStyle/>
                    <a:p>
                      <a:pPr algn="l" fontAlgn="ctr"/>
                      <a:r>
                        <a:rPr lang="ja-JP" altLang="en-US" sz="1600" u="none" strike="noStrike" dirty="0">
                          <a:effectLst/>
                        </a:rPr>
                        <a:t>電気料金の割引（例として</a:t>
                      </a:r>
                      <a:r>
                        <a:rPr lang="en-US" altLang="ja-JP" sz="1600" u="none" strike="noStrike" dirty="0">
                          <a:effectLst/>
                        </a:rPr>
                        <a:t>75%</a:t>
                      </a:r>
                      <a:r>
                        <a:rPr lang="ja-JP" altLang="en-US" sz="1600" u="none" strike="noStrike" dirty="0">
                          <a:effectLst/>
                        </a:rPr>
                        <a:t>ＯＦＦの例が示されていた。）</a:t>
                      </a:r>
                      <a:endParaRPr lang="ja-JP" altLang="en-US" sz="1600" b="0" i="0" u="none" strike="noStrike" dirty="0">
                        <a:solidFill>
                          <a:srgbClr val="000000"/>
                        </a:solidFill>
                        <a:effectLst/>
                        <a:latin typeface="+mn-ea"/>
                        <a:ea typeface="+mn-ea"/>
                      </a:endParaRPr>
                    </a:p>
                  </a:txBody>
                  <a:tcPr marL="9525" marR="9525" marT="9525" marB="0" anchor="ctr"/>
                </a:tc>
              </a:tr>
              <a:tr h="430088">
                <a:tc>
                  <a:txBody>
                    <a:bodyPr/>
                    <a:lstStyle/>
                    <a:p>
                      <a:pPr algn="l" fontAlgn="ctr"/>
                      <a:r>
                        <a:rPr lang="ja-JP" altLang="en-US" sz="1600" u="none" strike="noStrike" dirty="0">
                          <a:effectLst/>
                        </a:rPr>
                        <a:t>土浦市</a:t>
                      </a:r>
                      <a:endParaRPr lang="ja-JP" altLang="en-US" sz="1600" b="0" i="0" u="none" strike="noStrike" dirty="0">
                        <a:solidFill>
                          <a:srgbClr val="000000"/>
                        </a:solidFill>
                        <a:effectLst/>
                        <a:latin typeface="+mn-ea"/>
                        <a:ea typeface="+mn-ea"/>
                      </a:endParaRPr>
                    </a:p>
                  </a:txBody>
                  <a:tcPr marL="9525" marR="9525" marT="9525" marB="0" anchor="ctr"/>
                </a:tc>
                <a:tc>
                  <a:txBody>
                    <a:bodyPr/>
                    <a:lstStyle/>
                    <a:p>
                      <a:pPr algn="l" fontAlgn="ctr"/>
                      <a:r>
                        <a:rPr lang="zh-TW" altLang="en-US" sz="1600" u="none" strike="noStrike" dirty="0">
                          <a:effectLst/>
                          <a:latin typeface="ＭＳ Ｐゴシック" pitchFamily="50" charset="-128"/>
                          <a:ea typeface="ＭＳ Ｐゴシック" pitchFamily="50" charset="-128"/>
                        </a:rPr>
                        <a:t>土浦市企業立地促進奨励金交付要綱</a:t>
                      </a:r>
                      <a:endParaRPr lang="zh-TW" altLang="en-US" sz="1600" b="0" i="0" u="none" strike="noStrike" dirty="0">
                        <a:solidFill>
                          <a:srgbClr val="000000"/>
                        </a:solidFill>
                        <a:effectLst/>
                        <a:latin typeface="ＭＳ Ｐゴシック" pitchFamily="50" charset="-128"/>
                        <a:ea typeface="ＭＳ Ｐゴシック" pitchFamily="50" charset="-128"/>
                      </a:endParaRPr>
                    </a:p>
                  </a:txBody>
                  <a:tcPr marL="9525" marR="9525" marT="9525" marB="0" anchor="ctr">
                    <a:solidFill>
                      <a:srgbClr val="0070C0">
                        <a:alpha val="40000"/>
                      </a:srgbClr>
                    </a:solidFill>
                  </a:tcPr>
                </a:tc>
                <a:tc>
                  <a:txBody>
                    <a:bodyPr/>
                    <a:lstStyle/>
                    <a:p>
                      <a:pPr algn="just" fontAlgn="ctr"/>
                      <a:r>
                        <a:rPr lang="ja-JP" altLang="en-US" sz="1600" u="none" strike="noStrike" dirty="0">
                          <a:effectLst/>
                        </a:rPr>
                        <a:t>固定資産税相当額の奨励金を給付</a:t>
                      </a:r>
                      <a:r>
                        <a:rPr lang="en-US" altLang="ja-JP" sz="1600" u="none" strike="noStrike" dirty="0">
                          <a:effectLst/>
                        </a:rPr>
                        <a:t>(3</a:t>
                      </a:r>
                      <a:r>
                        <a:rPr lang="ja-JP" altLang="en-US" sz="1600" u="none" strike="noStrike" dirty="0">
                          <a:effectLst/>
                        </a:rPr>
                        <a:t>年間</a:t>
                      </a:r>
                      <a:r>
                        <a:rPr lang="en-US" altLang="ja-JP" sz="1600" u="none" strike="noStrike" dirty="0">
                          <a:effectLst/>
                        </a:rPr>
                        <a:t>)</a:t>
                      </a:r>
                      <a:endParaRPr lang="en-US" altLang="ja-JP" sz="1600" b="0" i="0" u="none" strike="noStrike" dirty="0">
                        <a:solidFill>
                          <a:srgbClr val="000000"/>
                        </a:solidFill>
                        <a:effectLst/>
                        <a:latin typeface="+mn-ea"/>
                        <a:ea typeface="+mn-ea"/>
                      </a:endParaRPr>
                    </a:p>
                  </a:txBody>
                  <a:tcPr marL="9525" marR="9525" marT="9525" marB="0" anchor="ctr">
                    <a:solidFill>
                      <a:srgbClr val="0070C0">
                        <a:alpha val="40000"/>
                      </a:srgbClr>
                    </a:solidFill>
                  </a:tcPr>
                </a:tc>
              </a:tr>
            </a:tbl>
          </a:graphicData>
        </a:graphic>
      </p:graphicFrame>
      <p:sp>
        <p:nvSpPr>
          <p:cNvPr id="9" name="コンテンツ プレースホルダ 6"/>
          <p:cNvSpPr txBox="1">
            <a:spLocks/>
          </p:cNvSpPr>
          <p:nvPr/>
        </p:nvSpPr>
        <p:spPr>
          <a:xfrm>
            <a:off x="395288" y="5516563"/>
            <a:ext cx="8588375" cy="593725"/>
          </a:xfrm>
          <a:prstGeom prst="rect">
            <a:avLst/>
          </a:prstGeom>
        </p:spPr>
        <p:txBody>
          <a:bodyPr>
            <a:normAutofit fontScale="92500"/>
          </a:bodyPr>
          <a:lstStyle/>
          <a:p>
            <a:pPr marL="274320" indent="-274320" algn="ctr" fontAlgn="auto">
              <a:spcBef>
                <a:spcPts val="600"/>
              </a:spcBef>
              <a:spcAft>
                <a:spcPts val="0"/>
              </a:spcAft>
              <a:buClr>
                <a:schemeClr val="accent1"/>
              </a:buClr>
              <a:buSzPct val="76000"/>
              <a:buFont typeface="Wingdings 3"/>
              <a:buChar char=""/>
              <a:defRPr/>
            </a:pPr>
            <a:r>
              <a:rPr lang="ja-JP" altLang="en-US" sz="2600" dirty="0">
                <a:latin typeface="+mn-lt"/>
                <a:ea typeface="+mn-ea"/>
              </a:rPr>
              <a:t>土浦の支援制度は他の自治体に遅れをとっているのでは？</a:t>
            </a:r>
            <a:endParaRPr lang="en-US" altLang="ja-JP" sz="2600" dirty="0">
              <a:latin typeface="+mn-lt"/>
              <a:ea typeface="+mn-ea"/>
            </a:endParaRPr>
          </a:p>
        </p:txBody>
      </p:sp>
      <p:sp>
        <p:nvSpPr>
          <p:cNvPr id="10" name="テキスト ボックス 9"/>
          <p:cNvSpPr txBox="1"/>
          <p:nvPr/>
        </p:nvSpPr>
        <p:spPr>
          <a:xfrm>
            <a:off x="900113" y="1268413"/>
            <a:ext cx="7056437" cy="360362"/>
          </a:xfrm>
          <a:prstGeom prst="rect">
            <a:avLst/>
          </a:prstGeom>
        </p:spPr>
        <p:txBody>
          <a:bodyPr wrap="none">
            <a:normAutofit/>
          </a:bodyPr>
          <a:lstStyle/>
          <a:p>
            <a:pPr fontAlgn="auto">
              <a:spcBef>
                <a:spcPts val="0"/>
              </a:spcBef>
              <a:spcAft>
                <a:spcPts val="0"/>
              </a:spcAft>
              <a:defRPr/>
            </a:pPr>
            <a:r>
              <a:rPr lang="ja-JP" altLang="en-US" sz="1600" dirty="0">
                <a:latin typeface="+mn-lt"/>
                <a:ea typeface="+mn-ea"/>
              </a:rPr>
              <a:t>表：茨城県内の各自治体の工業支援制度</a:t>
            </a:r>
          </a:p>
        </p:txBody>
      </p:sp>
      <p:sp>
        <p:nvSpPr>
          <p:cNvPr id="51246" name="スライド番号プレースホルダー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85CF7B92-C9F9-4824-B9AB-B42B2ADB8D78}" type="slidenum">
              <a:rPr lang="ja-JP" altLang="en-US"/>
              <a:pPr fontAlgn="base">
                <a:spcBef>
                  <a:spcPct val="0"/>
                </a:spcBef>
                <a:spcAft>
                  <a:spcPct val="0"/>
                </a:spcAft>
              </a:pPr>
              <a:t>11</a:t>
            </a:fld>
            <a:endParaRPr lang="en-US" altLang="ja-JP"/>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タイトル 1"/>
          <p:cNvSpPr>
            <a:spLocks noGrp="1"/>
          </p:cNvSpPr>
          <p:nvPr>
            <p:ph type="title"/>
          </p:nvPr>
        </p:nvSpPr>
        <p:spPr>
          <a:xfrm>
            <a:off x="1692275" y="549275"/>
            <a:ext cx="4911725" cy="593725"/>
          </a:xfrm>
        </p:spPr>
        <p:txBody>
          <a:bodyPr/>
          <a:lstStyle/>
          <a:p>
            <a:r>
              <a:rPr lang="ja-JP" altLang="en-US" smtClean="0"/>
              <a:t>土浦市の商業の概要</a:t>
            </a:r>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sp>
        <p:nvSpPr>
          <p:cNvPr id="52227" name="タイトル 1"/>
          <p:cNvSpPr txBox="1">
            <a:spLocks/>
          </p:cNvSpPr>
          <p:nvPr/>
        </p:nvSpPr>
        <p:spPr bwMode="auto">
          <a:xfrm>
            <a:off x="547688" y="115888"/>
            <a:ext cx="8229600" cy="595312"/>
          </a:xfrm>
          <a:prstGeom prst="rect">
            <a:avLst/>
          </a:prstGeom>
          <a:noFill/>
          <a:ln w="9525">
            <a:noFill/>
            <a:miter lim="800000"/>
            <a:headEnd/>
            <a:tailEnd/>
          </a:ln>
        </p:spPr>
        <p:txBody>
          <a:bodyPr anchor="b"/>
          <a:lstStyle/>
          <a:p>
            <a:r>
              <a:rPr lang="ja-JP" altLang="en-US" sz="3200">
                <a:solidFill>
                  <a:schemeClr val="tx2"/>
                </a:solidFill>
                <a:latin typeface="Bookman Old Style" pitchFamily="18" charset="0"/>
                <a:ea typeface="HG明朝E"/>
                <a:cs typeface="HG明朝E"/>
              </a:rPr>
              <a:t>土浦市の産業　商業</a:t>
            </a:r>
          </a:p>
        </p:txBody>
      </p:sp>
      <p:sp>
        <p:nvSpPr>
          <p:cNvPr id="52228" name="コンテンツ プレースホルダー 10"/>
          <p:cNvSpPr>
            <a:spLocks noGrp="1"/>
          </p:cNvSpPr>
          <p:nvPr>
            <p:ph sz="quarter" idx="1"/>
          </p:nvPr>
        </p:nvSpPr>
        <p:spPr>
          <a:xfrm>
            <a:off x="457200" y="1219200"/>
            <a:ext cx="8229600" cy="4297363"/>
          </a:xfrm>
        </p:spPr>
        <p:txBody>
          <a:bodyPr/>
          <a:lstStyle/>
          <a:p>
            <a:pPr marL="0" indent="0">
              <a:buFont typeface="Wingdings 3" pitchFamily="18" charset="2"/>
              <a:buNone/>
            </a:pPr>
            <a:endParaRPr lang="en-US" altLang="ja-JP" smtClean="0"/>
          </a:p>
          <a:p>
            <a:pPr marL="0" indent="0">
              <a:buFont typeface="Wingdings 3" pitchFamily="18" charset="2"/>
              <a:buNone/>
            </a:pPr>
            <a:endParaRPr lang="ja-JP" altLang="en-US" smtClean="0"/>
          </a:p>
        </p:txBody>
      </p:sp>
      <p:graphicFrame>
        <p:nvGraphicFramePr>
          <p:cNvPr id="12" name="グラフ 11"/>
          <p:cNvGraphicFramePr>
            <a:graphicFrameLocks/>
          </p:cNvGraphicFramePr>
          <p:nvPr/>
        </p:nvGraphicFramePr>
        <p:xfrm>
          <a:off x="683568" y="1276295"/>
          <a:ext cx="7560840"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6299447" y="812800"/>
            <a:ext cx="2521025" cy="360363"/>
          </a:xfrm>
          <a:prstGeom prst="rect">
            <a:avLst/>
          </a:prstGeom>
        </p:spPr>
        <p:txBody>
          <a:bodyPr>
            <a:noAutofit/>
          </a:bodyPr>
          <a:lstStyle/>
          <a:p>
            <a:pPr fontAlgn="auto">
              <a:spcBef>
                <a:spcPts val="0"/>
              </a:spcBef>
              <a:spcAft>
                <a:spcPts val="0"/>
              </a:spcAft>
              <a:defRPr/>
            </a:pPr>
            <a:r>
              <a:rPr lang="ja-JP" altLang="en-US" dirty="0">
                <a:latin typeface="+mn-lt"/>
                <a:ea typeface="+mn-ea"/>
              </a:rPr>
              <a:t>出典：商業統計調査より</a:t>
            </a:r>
          </a:p>
        </p:txBody>
      </p:sp>
      <p:sp>
        <p:nvSpPr>
          <p:cNvPr id="14" name="テキスト ボックス 13"/>
          <p:cNvSpPr txBox="1"/>
          <p:nvPr/>
        </p:nvSpPr>
        <p:spPr>
          <a:xfrm>
            <a:off x="1811338" y="4725144"/>
            <a:ext cx="5713412" cy="360363"/>
          </a:xfrm>
          <a:prstGeom prst="rect">
            <a:avLst/>
          </a:prstGeom>
        </p:spPr>
        <p:txBody>
          <a:bodyPr wrap="none">
            <a:normAutofit/>
          </a:bodyPr>
          <a:lstStyle/>
          <a:p>
            <a:pPr fontAlgn="auto">
              <a:spcBef>
                <a:spcPts val="0"/>
              </a:spcBef>
              <a:spcAft>
                <a:spcPts val="0"/>
              </a:spcAft>
              <a:defRPr/>
            </a:pPr>
            <a:r>
              <a:rPr lang="ja-JP" altLang="en-US" sz="1600" dirty="0">
                <a:latin typeface="+mn-lt"/>
                <a:ea typeface="+mn-ea"/>
              </a:rPr>
              <a:t>図：土浦の事業所数と</a:t>
            </a:r>
            <a:r>
              <a:rPr lang="en-US" altLang="ja-JP" sz="1600" dirty="0">
                <a:latin typeface="+mn-lt"/>
                <a:ea typeface="+mn-ea"/>
              </a:rPr>
              <a:t>1</a:t>
            </a:r>
            <a:r>
              <a:rPr lang="ja-JP" altLang="en-US" sz="1600" dirty="0">
                <a:latin typeface="+mn-lt"/>
                <a:ea typeface="+mn-ea"/>
              </a:rPr>
              <a:t>商店当たりの年間製品販売額</a:t>
            </a:r>
          </a:p>
        </p:txBody>
      </p:sp>
      <p:sp>
        <p:nvSpPr>
          <p:cNvPr id="15" name="コンテンツ プレースホルダ 6"/>
          <p:cNvSpPr txBox="1">
            <a:spLocks/>
          </p:cNvSpPr>
          <p:nvPr/>
        </p:nvSpPr>
        <p:spPr>
          <a:xfrm>
            <a:off x="395288" y="5138886"/>
            <a:ext cx="8588375" cy="1314450"/>
          </a:xfrm>
          <a:prstGeom prst="rect">
            <a:avLst/>
          </a:prstGeom>
        </p:spPr>
        <p:txBody>
          <a:bodyPr>
            <a:normAutofit lnSpcReduction="10000"/>
          </a:bodyPr>
          <a:lstStyle/>
          <a:p>
            <a:pPr marL="274320" indent="-274320" fontAlgn="auto">
              <a:spcBef>
                <a:spcPts val="600"/>
              </a:spcBef>
              <a:spcAft>
                <a:spcPts val="0"/>
              </a:spcAft>
              <a:buClr>
                <a:schemeClr val="accent1"/>
              </a:buClr>
              <a:buSzPct val="76000"/>
              <a:buFont typeface="Wingdings 3"/>
              <a:buChar char=""/>
              <a:defRPr/>
            </a:pPr>
            <a:r>
              <a:rPr lang="ja-JP" altLang="en-US" sz="2600" dirty="0">
                <a:latin typeface="+mn-lt"/>
                <a:ea typeface="+mn-ea"/>
              </a:rPr>
              <a:t>事業所数は減る一方、</a:t>
            </a:r>
            <a:r>
              <a:rPr lang="en-US" altLang="ja-JP" sz="2600" dirty="0">
                <a:latin typeface="+mn-lt"/>
                <a:ea typeface="+mn-ea"/>
              </a:rPr>
              <a:t/>
            </a:r>
            <a:br>
              <a:rPr lang="en-US" altLang="ja-JP" sz="2600" dirty="0">
                <a:latin typeface="+mn-lt"/>
                <a:ea typeface="+mn-ea"/>
              </a:rPr>
            </a:br>
            <a:r>
              <a:rPr lang="en-US" altLang="ja-JP" sz="2600" dirty="0">
                <a:latin typeface="+mn-lt"/>
                <a:ea typeface="+mn-ea"/>
              </a:rPr>
              <a:t>1</a:t>
            </a:r>
            <a:r>
              <a:rPr lang="ja-JP" altLang="en-US" sz="2600" dirty="0">
                <a:latin typeface="+mn-lt"/>
                <a:ea typeface="+mn-ea"/>
              </a:rPr>
              <a:t>商店当たりの年間製品販売額は増加している。</a:t>
            </a:r>
            <a:endParaRPr lang="en-US" altLang="ja-JP" sz="2600" dirty="0">
              <a:latin typeface="+mn-lt"/>
              <a:ea typeface="+mn-ea"/>
            </a:endParaRPr>
          </a:p>
          <a:p>
            <a:pPr fontAlgn="auto">
              <a:spcBef>
                <a:spcPts val="600"/>
              </a:spcBef>
              <a:spcAft>
                <a:spcPts val="0"/>
              </a:spcAft>
              <a:buClr>
                <a:schemeClr val="accent1"/>
              </a:buClr>
              <a:buSzPct val="76000"/>
              <a:defRPr/>
            </a:pPr>
            <a:r>
              <a:rPr lang="ja-JP" altLang="en-US" sz="2600" dirty="0">
                <a:latin typeface="+mn-lt"/>
                <a:ea typeface="+mn-ea"/>
              </a:rPr>
              <a:t>　　　　　　</a:t>
            </a:r>
            <a:r>
              <a:rPr lang="ja-JP" altLang="en-US" sz="2600" dirty="0">
                <a:solidFill>
                  <a:srgbClr val="FF0000"/>
                </a:solidFill>
                <a:latin typeface="+mn-lt"/>
                <a:ea typeface="+mn-ea"/>
              </a:rPr>
              <a:t>→商店の大規模化が進んでいる。</a:t>
            </a:r>
            <a:endParaRPr lang="en-US" altLang="ja-JP" sz="2600" dirty="0">
              <a:solidFill>
                <a:srgbClr val="FF0000"/>
              </a:solidFill>
              <a:latin typeface="+mn-lt"/>
              <a:ea typeface="+mn-ea"/>
            </a:endParaRPr>
          </a:p>
          <a:p>
            <a:pPr marL="274320" indent="-274320" fontAlgn="auto">
              <a:spcBef>
                <a:spcPts val="600"/>
              </a:spcBef>
              <a:spcAft>
                <a:spcPts val="0"/>
              </a:spcAft>
              <a:buClr>
                <a:schemeClr val="accent1"/>
              </a:buClr>
              <a:buSzPct val="76000"/>
              <a:buFont typeface="Wingdings 3"/>
              <a:buChar char=""/>
              <a:defRPr/>
            </a:pPr>
            <a:endParaRPr lang="en-US" altLang="ja-JP" sz="2600" dirty="0">
              <a:latin typeface="+mn-lt"/>
              <a:ea typeface="+mn-ea"/>
            </a:endParaRPr>
          </a:p>
        </p:txBody>
      </p:sp>
      <p:sp>
        <p:nvSpPr>
          <p:cNvPr id="52233" name="スライド番号プレースホルダー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09900C21-757D-4969-AAC3-0613807FAAFF}" type="slidenum">
              <a:rPr lang="ja-JP" altLang="en-US"/>
              <a:pPr fontAlgn="base">
                <a:spcBef>
                  <a:spcPct val="0"/>
                </a:spcBef>
                <a:spcAft>
                  <a:spcPct val="0"/>
                </a:spcAft>
              </a:pPr>
              <a:t>12</a:t>
            </a:fld>
            <a:endParaRPr lang="en-US" altLang="ja-JP"/>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a:spLocks noGrp="1"/>
          </p:cNvSpPr>
          <p:nvPr>
            <p:ph type="title"/>
          </p:nvPr>
        </p:nvSpPr>
        <p:spPr/>
        <p:txBody>
          <a:bodyPr/>
          <a:lstStyle/>
          <a:p>
            <a:r>
              <a:rPr lang="ja-JP" altLang="en-US" smtClean="0"/>
              <a:t>土浦市の商店街の様子</a:t>
            </a:r>
          </a:p>
        </p:txBody>
      </p:sp>
      <p:sp>
        <p:nvSpPr>
          <p:cNvPr id="53250" name="コンテンツ プレースホルダー 2"/>
          <p:cNvSpPr>
            <a:spLocks noGrp="1"/>
          </p:cNvSpPr>
          <p:nvPr>
            <p:ph sz="quarter" idx="1"/>
          </p:nvPr>
        </p:nvSpPr>
        <p:spPr>
          <a:xfrm>
            <a:off x="457200" y="1219200"/>
            <a:ext cx="8229600" cy="4937125"/>
          </a:xfrm>
        </p:spPr>
        <p:txBody>
          <a:bodyPr/>
          <a:lstStyle/>
          <a:p>
            <a:r>
              <a:rPr lang="ja-JP" altLang="en-US" dirty="0" smtClean="0"/>
              <a:t>閑散としたシャッター街・・・</a:t>
            </a:r>
            <a:endParaRPr lang="en-US" altLang="ja-JP" dirty="0" smtClean="0"/>
          </a:p>
          <a:p>
            <a:endParaRPr lang="ja-JP" altLang="en-US" dirty="0" smtClean="0"/>
          </a:p>
        </p:txBody>
      </p:sp>
      <p:sp>
        <p:nvSpPr>
          <p:cNvPr id="53251" name="スライド番号プレースホルダー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50523992-8880-4AB4-BDE3-9AA08879C5F7}" type="slidenum">
              <a:rPr lang="ja-JP" altLang="en-US">
                <a:solidFill>
                  <a:srgbClr val="464653"/>
                </a:solidFill>
              </a:rPr>
              <a:pPr fontAlgn="base">
                <a:spcBef>
                  <a:spcPct val="0"/>
                </a:spcBef>
                <a:spcAft>
                  <a:spcPct val="0"/>
                </a:spcAft>
              </a:pPr>
              <a:t>13</a:t>
            </a:fld>
            <a:endParaRPr lang="en-US" altLang="ja-JP">
              <a:solidFill>
                <a:srgbClr val="464653"/>
              </a:solidFill>
            </a:endParaRPr>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059572"/>
            <a:ext cx="5284521"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517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タイトル 1"/>
          <p:cNvSpPr>
            <a:spLocks noGrp="1"/>
          </p:cNvSpPr>
          <p:nvPr>
            <p:ph type="title"/>
          </p:nvPr>
        </p:nvSpPr>
        <p:spPr/>
        <p:txBody>
          <a:bodyPr/>
          <a:lstStyle/>
          <a:p>
            <a:r>
              <a:rPr lang="ja-JP" altLang="en-US" dirty="0" smtClean="0"/>
              <a:t>土浦市の教育</a:t>
            </a:r>
          </a:p>
        </p:txBody>
      </p:sp>
      <p:sp>
        <p:nvSpPr>
          <p:cNvPr id="3" name="コンテンツ プレースホルダー 2"/>
          <p:cNvSpPr>
            <a:spLocks noGrp="1"/>
          </p:cNvSpPr>
          <p:nvPr>
            <p:ph sz="quarter" idx="1"/>
          </p:nvPr>
        </p:nvSpPr>
        <p:spPr>
          <a:xfrm>
            <a:off x="754063" y="4941168"/>
            <a:ext cx="8229600" cy="1143000"/>
          </a:xfrm>
        </p:spPr>
        <p:txBody>
          <a:bodyPr>
            <a:normAutofit fontScale="92500" lnSpcReduction="20000"/>
          </a:bodyPr>
          <a:lstStyle/>
          <a:p>
            <a:pPr marL="274320" indent="-274320" fontAlgn="auto">
              <a:spcAft>
                <a:spcPts val="0"/>
              </a:spcAft>
              <a:buFont typeface="Wingdings 3"/>
              <a:buChar char=""/>
              <a:defRPr/>
            </a:pPr>
            <a:endParaRPr lang="en-US" altLang="ja-JP" dirty="0" smtClean="0"/>
          </a:p>
          <a:p>
            <a:pPr marL="274320" indent="-274320" fontAlgn="auto">
              <a:spcAft>
                <a:spcPts val="0"/>
              </a:spcAft>
              <a:buFont typeface="Wingdings 3"/>
              <a:buChar char=""/>
              <a:defRPr/>
            </a:pPr>
            <a:r>
              <a:rPr lang="ja-JP" altLang="en-US" dirty="0" smtClean="0"/>
              <a:t>茨城県全体の約</a:t>
            </a:r>
            <a:r>
              <a:rPr lang="en-US" altLang="ja-JP" dirty="0" smtClean="0"/>
              <a:t>10</a:t>
            </a:r>
            <a:r>
              <a:rPr lang="ja-JP" altLang="en-US" dirty="0" smtClean="0"/>
              <a:t>％にあたる</a:t>
            </a:r>
            <a:r>
              <a:rPr lang="en-US" altLang="ja-JP" dirty="0" smtClean="0"/>
              <a:t>8313</a:t>
            </a:r>
            <a:r>
              <a:rPr lang="ja-JP" altLang="en-US" dirty="0" smtClean="0"/>
              <a:t>人の高校生が</a:t>
            </a:r>
            <a:r>
              <a:rPr lang="ja-JP" altLang="en-US" dirty="0" smtClean="0"/>
              <a:t>在籍。</a:t>
            </a:r>
            <a:endParaRPr lang="en-US" altLang="ja-JP" dirty="0" smtClean="0"/>
          </a:p>
          <a:p>
            <a:pPr marL="274320" indent="-274320" fontAlgn="auto">
              <a:spcAft>
                <a:spcPts val="0"/>
              </a:spcAft>
              <a:buFont typeface="Wingdings 3"/>
              <a:buChar char=""/>
              <a:defRPr/>
            </a:pPr>
            <a:r>
              <a:rPr lang="ja-JP" altLang="en-US" dirty="0" smtClean="0"/>
              <a:t>市外</a:t>
            </a:r>
            <a:r>
              <a:rPr lang="ja-JP" altLang="en-US" dirty="0"/>
              <a:t>から</a:t>
            </a:r>
            <a:r>
              <a:rPr lang="ja-JP" altLang="en-US" dirty="0" smtClean="0"/>
              <a:t>の通学者</a:t>
            </a:r>
            <a:r>
              <a:rPr lang="ja-JP" altLang="en-US" dirty="0" smtClean="0"/>
              <a:t>が</a:t>
            </a:r>
            <a:r>
              <a:rPr lang="en-US" altLang="ja-JP" dirty="0" smtClean="0"/>
              <a:t>50%</a:t>
            </a:r>
            <a:r>
              <a:rPr lang="ja-JP" altLang="en-US" dirty="0" smtClean="0"/>
              <a:t>以上を占める。</a:t>
            </a:r>
            <a:endParaRPr lang="ja-JP" altLang="en-US" dirty="0"/>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sp>
        <p:nvSpPr>
          <p:cNvPr id="54276" name="スライド番号プレースホルダー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9CD5555E-07F6-4925-84B3-05010EFB8774}" type="slidenum">
              <a:rPr lang="ja-JP" altLang="en-US"/>
              <a:pPr fontAlgn="base">
                <a:spcBef>
                  <a:spcPct val="0"/>
                </a:spcBef>
                <a:spcAft>
                  <a:spcPct val="0"/>
                </a:spcAft>
              </a:pPr>
              <a:t>14</a:t>
            </a:fld>
            <a:endParaRPr lang="en-US" altLang="ja-JP"/>
          </a:p>
        </p:txBody>
      </p:sp>
      <p:graphicFrame>
        <p:nvGraphicFramePr>
          <p:cNvPr id="11" name="グラフ 10"/>
          <p:cNvGraphicFramePr>
            <a:graphicFrameLocks/>
          </p:cNvGraphicFramePr>
          <p:nvPr>
            <p:extLst>
              <p:ext uri="{D42A27DB-BD31-4B8C-83A1-F6EECF244321}">
                <p14:modId xmlns:p14="http://schemas.microsoft.com/office/powerpoint/2010/main" val="1363025347"/>
              </p:ext>
            </p:extLst>
          </p:nvPr>
        </p:nvGraphicFramePr>
        <p:xfrm>
          <a:off x="1166813" y="1266826"/>
          <a:ext cx="6501532" cy="3638500"/>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
          <p:cNvSpPr txBox="1"/>
          <p:nvPr/>
        </p:nvSpPr>
        <p:spPr>
          <a:xfrm>
            <a:off x="3991769" y="2307515"/>
            <a:ext cx="676275" cy="2952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400" dirty="0" smtClean="0"/>
              <a:t>8,313</a:t>
            </a:r>
            <a:endParaRPr kumimoji="1" lang="ja-JP" altLang="en-US" sz="1400" dirty="0"/>
          </a:p>
        </p:txBody>
      </p:sp>
      <p:sp>
        <p:nvSpPr>
          <p:cNvPr id="2" name="テキスト ボックス 7"/>
          <p:cNvSpPr txBox="1"/>
          <p:nvPr/>
        </p:nvSpPr>
        <p:spPr>
          <a:xfrm>
            <a:off x="6299447" y="812800"/>
            <a:ext cx="2521025" cy="360363"/>
          </a:xfrm>
          <a:prstGeom prst="rect">
            <a:avLst/>
          </a:prstGeom>
        </p:spPr>
        <p:txBody>
          <a:bodyPr>
            <a:noAutofit/>
          </a:bodyPr>
          <a:lstStyle/>
          <a:p>
            <a:pPr fontAlgn="auto">
              <a:spcBef>
                <a:spcPts val="0"/>
              </a:spcBef>
              <a:spcAft>
                <a:spcPts val="0"/>
              </a:spcAft>
              <a:defRPr/>
            </a:pPr>
            <a:r>
              <a:rPr lang="ja-JP" altLang="en-US" dirty="0">
                <a:latin typeface="+mn-lt"/>
                <a:ea typeface="+mn-ea"/>
              </a:rPr>
              <a:t>出典</a:t>
            </a:r>
            <a:r>
              <a:rPr lang="ja-JP" altLang="en-US" dirty="0" smtClean="0">
                <a:latin typeface="+mn-lt"/>
                <a:ea typeface="+mn-ea"/>
              </a:rPr>
              <a:t>：各自治体のＨＰ</a:t>
            </a:r>
            <a:endParaRPr lang="ja-JP" altLang="en-US" dirty="0">
              <a:latin typeface="+mn-lt"/>
              <a:ea typeface="+mn-ea"/>
            </a:endParaRPr>
          </a:p>
        </p:txBody>
      </p:sp>
      <p:sp>
        <p:nvSpPr>
          <p:cNvPr id="5" name="テキスト ボックス 8"/>
          <p:cNvSpPr txBox="1"/>
          <p:nvPr/>
        </p:nvSpPr>
        <p:spPr>
          <a:xfrm>
            <a:off x="1811338" y="4893216"/>
            <a:ext cx="5713412" cy="360363"/>
          </a:xfrm>
          <a:prstGeom prst="rect">
            <a:avLst/>
          </a:prstGeom>
        </p:spPr>
        <p:txBody>
          <a:bodyPr wrap="none">
            <a:normAutofit/>
          </a:bodyPr>
          <a:lstStyle/>
          <a:p>
            <a:pPr fontAlgn="auto">
              <a:spcBef>
                <a:spcPts val="0"/>
              </a:spcBef>
              <a:spcAft>
                <a:spcPts val="0"/>
              </a:spcAft>
              <a:defRPr/>
            </a:pPr>
            <a:r>
              <a:rPr lang="ja-JP" altLang="en-US" sz="1600" dirty="0">
                <a:latin typeface="+mn-lt"/>
                <a:ea typeface="+mn-ea"/>
              </a:rPr>
              <a:t>図</a:t>
            </a:r>
            <a:r>
              <a:rPr lang="ja-JP" altLang="en-US" sz="1600" dirty="0" smtClean="0">
                <a:latin typeface="+mn-lt"/>
                <a:ea typeface="+mn-ea"/>
              </a:rPr>
              <a:t>：</a:t>
            </a:r>
            <a:r>
              <a:rPr lang="en-US" altLang="ja-JP" sz="1600" dirty="0" smtClean="0">
                <a:latin typeface="+mn-lt"/>
                <a:ea typeface="+mn-ea"/>
              </a:rPr>
              <a:t>3</a:t>
            </a:r>
            <a:r>
              <a:rPr lang="ja-JP" altLang="en-US" sz="1600" dirty="0" smtClean="0">
                <a:latin typeface="+mn-lt"/>
                <a:ea typeface="+mn-ea"/>
              </a:rPr>
              <a:t>都市の高校生の在籍数と県内の人口順位</a:t>
            </a:r>
            <a:endParaRPr lang="ja-JP" altLang="en-US" sz="1600" dirty="0">
              <a:latin typeface="+mn-lt"/>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pic>
        <p:nvPicPr>
          <p:cNvPr id="55298" name="Picture 2" descr="C:\Users\tuge80\Desktop\101221GIS画像\画像\総合病院_診療所_ボロノイ分割.png"/>
          <p:cNvPicPr>
            <a:picLocks noGrp="1" noChangeAspect="1" noChangeArrowheads="1"/>
          </p:cNvPicPr>
          <p:nvPr>
            <p:ph sz="quarter" idx="1"/>
          </p:nvPr>
        </p:nvPicPr>
        <p:blipFill>
          <a:blip r:embed="rId2"/>
          <a:srcRect/>
          <a:stretch>
            <a:fillRect/>
          </a:stretch>
        </p:blipFill>
        <p:spPr>
          <a:xfrm>
            <a:off x="4494213" y="1196975"/>
            <a:ext cx="4649787" cy="4149725"/>
          </a:xfrm>
        </p:spPr>
      </p:pic>
      <p:sp>
        <p:nvSpPr>
          <p:cNvPr id="55299" name="タイトル 1"/>
          <p:cNvSpPr>
            <a:spLocks noGrp="1"/>
          </p:cNvSpPr>
          <p:nvPr>
            <p:ph type="title"/>
          </p:nvPr>
        </p:nvSpPr>
        <p:spPr>
          <a:xfrm>
            <a:off x="469793" y="161992"/>
            <a:ext cx="8229600" cy="990600"/>
          </a:xfrm>
        </p:spPr>
        <p:txBody>
          <a:bodyPr/>
          <a:lstStyle/>
          <a:p>
            <a:r>
              <a:rPr lang="ja-JP" altLang="en-US" dirty="0" smtClean="0"/>
              <a:t>土浦市の医療</a:t>
            </a:r>
          </a:p>
        </p:txBody>
      </p:sp>
      <p:sp>
        <p:nvSpPr>
          <p:cNvPr id="55300" name="テキスト ボックス 4"/>
          <p:cNvSpPr txBox="1">
            <a:spLocks noChangeArrowheads="1"/>
          </p:cNvSpPr>
          <p:nvPr/>
        </p:nvSpPr>
        <p:spPr bwMode="auto">
          <a:xfrm>
            <a:off x="4660900" y="5576137"/>
            <a:ext cx="4322017" cy="584775"/>
          </a:xfrm>
          <a:prstGeom prst="rect">
            <a:avLst/>
          </a:prstGeom>
          <a:noFill/>
          <a:ln w="9525">
            <a:noFill/>
            <a:miter lim="800000"/>
            <a:headEnd/>
            <a:tailEnd/>
          </a:ln>
        </p:spPr>
        <p:txBody>
          <a:bodyPr wrap="none">
            <a:spAutoFit/>
          </a:bodyPr>
          <a:lstStyle/>
          <a:p>
            <a:r>
              <a:rPr lang="ja-JP" altLang="en-US" sz="1600" dirty="0">
                <a:latin typeface="Gill Sans MT"/>
              </a:rPr>
              <a:t>図：土浦市における総合病院及び診療所の配置</a:t>
            </a:r>
            <a:endParaRPr lang="en-US" altLang="ja-JP" sz="1600" dirty="0">
              <a:latin typeface="Gill Sans MT"/>
            </a:endParaRPr>
          </a:p>
          <a:p>
            <a:r>
              <a:rPr lang="ja-JP" altLang="en-US" sz="1600" dirty="0">
                <a:latin typeface="Gill Sans MT"/>
              </a:rPr>
              <a:t>　　に関するボロノイ図</a:t>
            </a:r>
          </a:p>
        </p:txBody>
      </p:sp>
      <p:sp>
        <p:nvSpPr>
          <p:cNvPr id="8" name="コンテンツ プレースホルダー 2"/>
          <p:cNvSpPr txBox="1">
            <a:spLocks/>
          </p:cNvSpPr>
          <p:nvPr/>
        </p:nvSpPr>
        <p:spPr>
          <a:xfrm>
            <a:off x="469793" y="1495609"/>
            <a:ext cx="8229600" cy="4513263"/>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fontAlgn="auto">
              <a:spcAft>
                <a:spcPts val="0"/>
              </a:spcAft>
              <a:defRPr/>
            </a:pPr>
            <a:r>
              <a:rPr lang="ja-JP" altLang="ja-JP" sz="2400" dirty="0" smtClean="0"/>
              <a:t>病院</a:t>
            </a:r>
            <a:r>
              <a:rPr lang="ja-JP" altLang="en-US" sz="2400" dirty="0" smtClean="0"/>
              <a:t>数は</a:t>
            </a:r>
            <a:r>
              <a:rPr lang="en-US" altLang="ja-JP" sz="2400" dirty="0" smtClean="0"/>
              <a:t>127</a:t>
            </a:r>
            <a:r>
              <a:rPr lang="ja-JP" altLang="en-US" sz="2400" dirty="0" smtClean="0"/>
              <a:t>棟、</a:t>
            </a:r>
            <a:r>
              <a:rPr lang="ja-JP" altLang="ja-JP" sz="2400" dirty="0" smtClean="0"/>
              <a:t>県</a:t>
            </a:r>
            <a:r>
              <a:rPr lang="ja-JP" altLang="ja-JP" sz="2400" dirty="0"/>
              <a:t>全体</a:t>
            </a:r>
            <a:r>
              <a:rPr lang="ja-JP" altLang="ja-JP" sz="2400" dirty="0" smtClean="0"/>
              <a:t>の</a:t>
            </a:r>
            <a:endParaRPr lang="en-US" altLang="ja-JP" sz="2400" dirty="0" smtClean="0"/>
          </a:p>
          <a:p>
            <a:pPr marL="0" indent="0" fontAlgn="auto">
              <a:spcAft>
                <a:spcPts val="0"/>
              </a:spcAft>
              <a:buFont typeface="Wingdings 3"/>
              <a:buNone/>
              <a:defRPr/>
            </a:pPr>
            <a:r>
              <a:rPr lang="ja-JP" altLang="en-US" sz="2400" dirty="0" smtClean="0"/>
              <a:t>　</a:t>
            </a:r>
            <a:r>
              <a:rPr lang="en-US" altLang="ja-JP" sz="2400" dirty="0" smtClean="0"/>
              <a:t>7</a:t>
            </a:r>
            <a:r>
              <a:rPr lang="ja-JP" altLang="ja-JP" sz="2400" dirty="0" smtClean="0"/>
              <a:t>％</a:t>
            </a:r>
            <a:r>
              <a:rPr lang="ja-JP" altLang="ja-JP" sz="2400" dirty="0"/>
              <a:t>を占めている</a:t>
            </a:r>
            <a:r>
              <a:rPr lang="ja-JP" altLang="ja-JP" sz="2400" dirty="0" smtClean="0"/>
              <a:t>．</a:t>
            </a:r>
            <a:endParaRPr lang="ja-JP" altLang="ja-JP" sz="2400" dirty="0"/>
          </a:p>
          <a:p>
            <a:pPr fontAlgn="auto">
              <a:spcAft>
                <a:spcPts val="0"/>
              </a:spcAft>
              <a:defRPr/>
            </a:pPr>
            <a:r>
              <a:rPr lang="ja-JP" altLang="en-US" sz="2400" dirty="0" smtClean="0"/>
              <a:t>病床数は県の</a:t>
            </a:r>
            <a:r>
              <a:rPr lang="ja-JP" altLang="ja-JP" sz="2400" dirty="0" smtClean="0"/>
              <a:t>平均</a:t>
            </a:r>
            <a:r>
              <a:rPr lang="ja-JP" altLang="en-US" sz="2400" dirty="0" smtClean="0"/>
              <a:t>を上回る</a:t>
            </a:r>
            <a:endParaRPr lang="en-US" altLang="ja-JP" sz="2400" dirty="0" smtClean="0"/>
          </a:p>
          <a:p>
            <a:pPr marL="0" indent="0" fontAlgn="auto">
              <a:spcAft>
                <a:spcPts val="0"/>
              </a:spcAft>
              <a:buFont typeface="Wingdings 3"/>
              <a:buNone/>
              <a:defRPr/>
            </a:pPr>
            <a:r>
              <a:rPr lang="ja-JP" altLang="en-US" sz="2400" dirty="0" smtClean="0"/>
              <a:t>　（</a:t>
            </a:r>
            <a:r>
              <a:rPr lang="en-US" altLang="ja-JP" sz="2400" dirty="0"/>
              <a:t>156.3</a:t>
            </a:r>
            <a:r>
              <a:rPr lang="ja-JP" altLang="en-US" sz="2400" dirty="0"/>
              <a:t>）</a:t>
            </a:r>
            <a:r>
              <a:rPr lang="ja-JP" altLang="ja-JP" sz="2400" dirty="0" smtClean="0"/>
              <a:t>水戸市</a:t>
            </a:r>
            <a:r>
              <a:rPr lang="ja-JP" altLang="en-US" sz="2400" dirty="0" smtClean="0"/>
              <a:t>と</a:t>
            </a:r>
            <a:r>
              <a:rPr lang="ja-JP" altLang="en-US" sz="2400" dirty="0"/>
              <a:t>並び県内</a:t>
            </a:r>
            <a:r>
              <a:rPr lang="ja-JP" altLang="en-US" sz="2400" dirty="0" smtClean="0"/>
              <a:t>有数</a:t>
            </a:r>
            <a:endParaRPr lang="en-US" altLang="ja-JP" sz="2400" dirty="0" smtClean="0"/>
          </a:p>
          <a:p>
            <a:pPr marL="0" indent="0" fontAlgn="auto">
              <a:spcAft>
                <a:spcPts val="0"/>
              </a:spcAft>
              <a:buFont typeface="Wingdings 3"/>
              <a:buNone/>
              <a:defRPr/>
            </a:pPr>
            <a:r>
              <a:rPr lang="ja-JP" altLang="en-US" sz="2400" dirty="0"/>
              <a:t>　</a:t>
            </a:r>
            <a:r>
              <a:rPr lang="ja-JP" altLang="en-US" sz="2400" dirty="0" smtClean="0"/>
              <a:t>　　→医療施設数は充実</a:t>
            </a:r>
            <a:endParaRPr lang="ja-JP" altLang="en-US" sz="2400" dirty="0"/>
          </a:p>
          <a:p>
            <a:pPr fontAlgn="auto">
              <a:spcAft>
                <a:spcPts val="0"/>
              </a:spcAft>
              <a:defRPr/>
            </a:pPr>
            <a:r>
              <a:rPr lang="ja-JP" altLang="en-US" dirty="0" smtClean="0"/>
              <a:t>一方で立地は市街地及び</a:t>
            </a:r>
            <a:r>
              <a:rPr lang="en-US" altLang="ja-JP" dirty="0" smtClean="0"/>
              <a:t/>
            </a:r>
            <a:br>
              <a:rPr lang="en-US" altLang="ja-JP" dirty="0" smtClean="0"/>
            </a:br>
            <a:r>
              <a:rPr lang="ja-JP" altLang="en-US" dirty="0" smtClean="0"/>
              <a:t>鉄道沿線に集中</a:t>
            </a:r>
            <a:endParaRPr lang="en-US" altLang="ja-JP" dirty="0" smtClean="0"/>
          </a:p>
          <a:p>
            <a:pPr fontAlgn="auto">
              <a:spcAft>
                <a:spcPts val="0"/>
              </a:spcAft>
              <a:defRPr/>
            </a:pPr>
            <a:endParaRPr lang="en-US" altLang="ja-JP" dirty="0"/>
          </a:p>
          <a:p>
            <a:pPr fontAlgn="auto">
              <a:spcAft>
                <a:spcPts val="0"/>
              </a:spcAft>
              <a:defRPr/>
            </a:pPr>
            <a:endParaRPr lang="en-US" altLang="ja-JP" dirty="0" smtClean="0"/>
          </a:p>
          <a:p>
            <a:pPr marL="0" indent="0" fontAlgn="auto">
              <a:spcAft>
                <a:spcPts val="0"/>
              </a:spcAft>
              <a:buFont typeface="Wingdings 3"/>
              <a:buNone/>
              <a:defRPr/>
            </a:pPr>
            <a:r>
              <a:rPr lang="ja-JP" altLang="en-US" dirty="0"/>
              <a:t>　</a:t>
            </a:r>
          </a:p>
        </p:txBody>
      </p:sp>
      <p:sp>
        <p:nvSpPr>
          <p:cNvPr id="9" name="円/楕円 8"/>
          <p:cNvSpPr/>
          <p:nvPr/>
        </p:nvSpPr>
        <p:spPr>
          <a:xfrm rot="2287331">
            <a:off x="6157913" y="2298700"/>
            <a:ext cx="1008062" cy="3384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5305" name="スライド番号プレースホルダー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6035C16F-FA86-425C-8ABE-474186C5EBAD}" type="slidenum">
              <a:rPr lang="ja-JP" altLang="en-US"/>
              <a:pPr fontAlgn="base">
                <a:spcBef>
                  <a:spcPct val="0"/>
                </a:spcBef>
                <a:spcAft>
                  <a:spcPct val="0"/>
                </a:spcAft>
              </a:pPr>
              <a:t>15</a:t>
            </a:fld>
            <a:endParaRPr lang="en-US" altLang="ja-JP"/>
          </a:p>
        </p:txBody>
      </p:sp>
      <p:sp>
        <p:nvSpPr>
          <p:cNvPr id="3" name="角丸四角形 2"/>
          <p:cNvSpPr/>
          <p:nvPr/>
        </p:nvSpPr>
        <p:spPr>
          <a:xfrm>
            <a:off x="768169" y="4768031"/>
            <a:ext cx="3816424" cy="7492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立地に改善点有</a:t>
            </a:r>
            <a:endParaRPr kumimoji="1" lang="ja-JP" altLang="en-US" sz="36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txBox="1">
            <a:spLocks/>
          </p:cNvSpPr>
          <p:nvPr/>
        </p:nvSpPr>
        <p:spPr>
          <a:xfrm>
            <a:off x="-6516688" y="1090613"/>
            <a:ext cx="8229601" cy="4514850"/>
          </a:xfrm>
          <a:prstGeom prst="rect">
            <a:avLst/>
          </a:prstGeom>
        </p:spPr>
        <p:txBody>
          <a:bodyPr/>
          <a:lst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a:lstStyle>
          <a:p>
            <a:pPr marL="0" indent="0" fontAlgn="auto">
              <a:spcAft>
                <a:spcPts val="0"/>
              </a:spcAft>
              <a:buFont typeface="Wingdings 3"/>
              <a:buNone/>
              <a:defRPr/>
            </a:pPr>
            <a:endParaRPr lang="en-US" altLang="ja-JP" sz="2400" dirty="0"/>
          </a:p>
          <a:p>
            <a:pPr marL="0" indent="0" fontAlgn="auto">
              <a:spcAft>
                <a:spcPts val="0"/>
              </a:spcAft>
              <a:buFont typeface="Wingdings 3"/>
              <a:buNone/>
              <a:defRPr/>
            </a:pPr>
            <a:endParaRPr lang="ja-JP" altLang="en-US" sz="2400" dirty="0"/>
          </a:p>
          <a:p>
            <a:pPr fontAlgn="auto">
              <a:spcAft>
                <a:spcPts val="0"/>
              </a:spcAft>
              <a:defRPr/>
            </a:pPr>
            <a:endParaRPr lang="en-US" altLang="ja-JP" dirty="0" smtClean="0"/>
          </a:p>
          <a:p>
            <a:pPr fontAlgn="auto">
              <a:spcAft>
                <a:spcPts val="0"/>
              </a:spcAft>
              <a:defRPr/>
            </a:pPr>
            <a:endParaRPr lang="en-US" altLang="ja-JP" dirty="0"/>
          </a:p>
          <a:p>
            <a:pPr fontAlgn="auto">
              <a:spcAft>
                <a:spcPts val="0"/>
              </a:spcAft>
              <a:defRPr/>
            </a:pPr>
            <a:endParaRPr lang="en-US" altLang="ja-JP" dirty="0" smtClean="0"/>
          </a:p>
          <a:p>
            <a:pPr marL="0" indent="0" fontAlgn="auto">
              <a:spcAft>
                <a:spcPts val="0"/>
              </a:spcAft>
              <a:buFont typeface="Wingdings 3"/>
              <a:buNone/>
              <a:defRPr/>
            </a:pPr>
            <a:r>
              <a:rPr lang="ja-JP" altLang="en-US" dirty="0"/>
              <a:t>　</a:t>
            </a:r>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sp>
        <p:nvSpPr>
          <p:cNvPr id="56323" name="タイトル 1"/>
          <p:cNvSpPr>
            <a:spLocks noGrp="1"/>
          </p:cNvSpPr>
          <p:nvPr>
            <p:ph type="title"/>
          </p:nvPr>
        </p:nvSpPr>
        <p:spPr/>
        <p:txBody>
          <a:bodyPr/>
          <a:lstStyle/>
          <a:p>
            <a:r>
              <a:rPr lang="ja-JP" altLang="en-US" smtClean="0"/>
              <a:t>土浦市の福祉</a:t>
            </a:r>
          </a:p>
        </p:txBody>
      </p:sp>
      <p:pic>
        <p:nvPicPr>
          <p:cNvPr id="56324" name="Picture 2" descr="C:\Users\tuge80\Desktop\101221GIS画像\画像\老人介護施設.png"/>
          <p:cNvPicPr>
            <a:picLocks noChangeAspect="1" noChangeArrowheads="1"/>
          </p:cNvPicPr>
          <p:nvPr/>
        </p:nvPicPr>
        <p:blipFill>
          <a:blip r:embed="rId3"/>
          <a:srcRect/>
          <a:stretch>
            <a:fillRect/>
          </a:stretch>
        </p:blipFill>
        <p:spPr bwMode="auto">
          <a:xfrm>
            <a:off x="3776663" y="1196975"/>
            <a:ext cx="5230812" cy="4624388"/>
          </a:xfrm>
          <a:prstGeom prst="rect">
            <a:avLst/>
          </a:prstGeom>
          <a:noFill/>
          <a:ln w="9525">
            <a:noFill/>
            <a:miter lim="800000"/>
            <a:headEnd/>
            <a:tailEnd/>
          </a:ln>
        </p:spPr>
      </p:pic>
      <p:sp>
        <p:nvSpPr>
          <p:cNvPr id="56325" name="テキスト ボックス 6"/>
          <p:cNvSpPr txBox="1">
            <a:spLocks noChangeArrowheads="1"/>
          </p:cNvSpPr>
          <p:nvPr/>
        </p:nvSpPr>
        <p:spPr bwMode="auto">
          <a:xfrm>
            <a:off x="5364088" y="5791181"/>
            <a:ext cx="914400" cy="914400"/>
          </a:xfrm>
          <a:prstGeom prst="rect">
            <a:avLst/>
          </a:prstGeom>
          <a:noFill/>
          <a:ln w="9525">
            <a:noFill/>
            <a:miter lim="800000"/>
            <a:headEnd/>
            <a:tailEnd/>
          </a:ln>
        </p:spPr>
        <p:txBody>
          <a:bodyPr wrap="none"/>
          <a:lstStyle/>
          <a:p>
            <a:r>
              <a:rPr lang="ja-JP" altLang="en-US" sz="1600" dirty="0">
                <a:latin typeface="Gill Sans MT"/>
              </a:rPr>
              <a:t>図：土浦市内の老人介護施設配置図</a:t>
            </a:r>
          </a:p>
        </p:txBody>
      </p:sp>
      <p:sp>
        <p:nvSpPr>
          <p:cNvPr id="56326" name="コンテンツ プレースホルダー 2"/>
          <p:cNvSpPr>
            <a:spLocks noGrp="1"/>
          </p:cNvSpPr>
          <p:nvPr>
            <p:ph sz="quarter" idx="1"/>
          </p:nvPr>
        </p:nvSpPr>
        <p:spPr>
          <a:xfrm>
            <a:off x="539750" y="2348880"/>
            <a:ext cx="4032250" cy="1410320"/>
          </a:xfrm>
        </p:spPr>
        <p:txBody>
          <a:bodyPr/>
          <a:lstStyle/>
          <a:p>
            <a:r>
              <a:rPr lang="ja-JP" altLang="en-US" dirty="0" smtClean="0"/>
              <a:t>市内全域に分布、全域的にカバー</a:t>
            </a:r>
            <a:endParaRPr lang="en-US" altLang="ja-JP" dirty="0" smtClean="0"/>
          </a:p>
          <a:p>
            <a:r>
              <a:rPr lang="ja-JP" altLang="en-US" dirty="0" smtClean="0"/>
              <a:t>市内・沿線に若干集中する傾向</a:t>
            </a:r>
            <a:endParaRPr lang="en-US" altLang="ja-JP" dirty="0" smtClean="0"/>
          </a:p>
          <a:p>
            <a:endParaRPr lang="en-US" altLang="ja-JP" dirty="0"/>
          </a:p>
          <a:p>
            <a:endParaRPr lang="ja-JP" altLang="en-US" dirty="0" smtClean="0"/>
          </a:p>
        </p:txBody>
      </p:sp>
      <p:sp>
        <p:nvSpPr>
          <p:cNvPr id="56327" name="スライド番号プレースホルダー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3FA03379-6A71-4DAB-AFE7-77426E76D008}" type="slidenum">
              <a:rPr lang="ja-JP" altLang="en-US"/>
              <a:pPr fontAlgn="base">
                <a:spcBef>
                  <a:spcPct val="0"/>
                </a:spcBef>
                <a:spcAft>
                  <a:spcPct val="0"/>
                </a:spcAft>
              </a:pPr>
              <a:t>16</a:t>
            </a:fld>
            <a:endParaRPr lang="en-US" altLang="ja-JP"/>
          </a:p>
        </p:txBody>
      </p:sp>
      <p:sp>
        <p:nvSpPr>
          <p:cNvPr id="2" name="角丸四角形 1"/>
          <p:cNvSpPr/>
          <p:nvPr/>
        </p:nvSpPr>
        <p:spPr>
          <a:xfrm>
            <a:off x="755576" y="4365104"/>
            <a:ext cx="3888432" cy="7920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介護施設数は充実</a:t>
            </a:r>
            <a:endParaRPr kumimoji="1" lang="ja-JP" altLang="en-US" sz="32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タイトル 1"/>
          <p:cNvSpPr>
            <a:spLocks noGrp="1"/>
          </p:cNvSpPr>
          <p:nvPr>
            <p:ph type="title"/>
          </p:nvPr>
        </p:nvSpPr>
        <p:spPr/>
        <p:txBody>
          <a:bodyPr/>
          <a:lstStyle/>
          <a:p>
            <a:r>
              <a:rPr lang="ja-JP" altLang="en-US" smtClean="0"/>
              <a:t>土浦市の観光</a:t>
            </a:r>
          </a:p>
        </p:txBody>
      </p:sp>
      <p:sp>
        <p:nvSpPr>
          <p:cNvPr id="58370" name="コンテンツ プレースホルダー 2"/>
          <p:cNvSpPr>
            <a:spLocks noGrp="1"/>
          </p:cNvSpPr>
          <p:nvPr>
            <p:ph sz="quarter" idx="1"/>
          </p:nvPr>
        </p:nvSpPr>
        <p:spPr>
          <a:xfrm>
            <a:off x="457200" y="5661025"/>
            <a:ext cx="8362950" cy="639763"/>
          </a:xfrm>
        </p:spPr>
        <p:txBody>
          <a:bodyPr/>
          <a:lstStyle/>
          <a:p>
            <a:r>
              <a:rPr lang="ja-JP" altLang="en-US" smtClean="0"/>
              <a:t>大きなイベントのある月以外は</a:t>
            </a:r>
            <a:r>
              <a:rPr lang="en-US" altLang="ja-JP" smtClean="0"/>
              <a:t>18,600</a:t>
            </a:r>
            <a:r>
              <a:rPr lang="ja-JP" altLang="en-US" smtClean="0"/>
              <a:t>～</a:t>
            </a:r>
            <a:r>
              <a:rPr lang="en-US" altLang="ja-JP" smtClean="0"/>
              <a:t>39,500</a:t>
            </a:r>
            <a:r>
              <a:rPr lang="ja-JP" altLang="en-US" smtClean="0"/>
              <a:t>人で推移</a:t>
            </a:r>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sp>
        <p:nvSpPr>
          <p:cNvPr id="58372" name="スライド番号プレースホルダー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6A847FBD-E4DA-4422-B2CE-00B7D66A64C4}" type="slidenum">
              <a:rPr lang="ja-JP" altLang="en-US"/>
              <a:pPr fontAlgn="base">
                <a:spcBef>
                  <a:spcPct val="0"/>
                </a:spcBef>
                <a:spcAft>
                  <a:spcPct val="0"/>
                </a:spcAft>
              </a:pPr>
              <a:t>17</a:t>
            </a:fld>
            <a:endParaRPr lang="en-US" altLang="ja-JP"/>
          </a:p>
        </p:txBody>
      </p:sp>
      <p:graphicFrame>
        <p:nvGraphicFramePr>
          <p:cNvPr id="58375" name="Object 7"/>
          <p:cNvGraphicFramePr>
            <a:graphicFrameLocks noChangeAspect="1"/>
          </p:cNvGraphicFramePr>
          <p:nvPr/>
        </p:nvGraphicFramePr>
        <p:xfrm>
          <a:off x="123825" y="1095375"/>
          <a:ext cx="8896350" cy="4667250"/>
        </p:xfrm>
        <a:graphic>
          <a:graphicData uri="http://schemas.openxmlformats.org/presentationml/2006/ole">
            <mc:AlternateContent xmlns:mc="http://schemas.openxmlformats.org/markup-compatibility/2006">
              <mc:Choice xmlns:v="urn:schemas-microsoft-com:vml" Requires="v">
                <p:oleObj spid="_x0000_s58392" name="グラフ" r:id="rId3" imgW="8896485" imgH="4552890" progId="Excel.Chart.8">
                  <p:embed/>
                </p:oleObj>
              </mc:Choice>
              <mc:Fallback>
                <p:oleObj name="グラフ" r:id="rId3" imgW="8896485" imgH="4552890" progId="Excel.Chart.8">
                  <p:embed/>
                  <p:pic>
                    <p:nvPicPr>
                      <p:cNvPr id="0" name="Picture 7"/>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095375"/>
                        <a:ext cx="8896350" cy="466725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58376" name="Text Box 8"/>
          <p:cNvSpPr txBox="1">
            <a:spLocks noChangeArrowheads="1"/>
          </p:cNvSpPr>
          <p:nvPr/>
        </p:nvSpPr>
        <p:spPr bwMode="auto">
          <a:xfrm>
            <a:off x="0" y="1268413"/>
            <a:ext cx="631825" cy="366712"/>
          </a:xfrm>
          <a:prstGeom prst="rect">
            <a:avLst/>
          </a:prstGeom>
          <a:noFill/>
          <a:ln w="9525">
            <a:noFill/>
            <a:miter lim="800000"/>
            <a:headEnd/>
            <a:tailEnd/>
          </a:ln>
        </p:spPr>
        <p:txBody>
          <a:bodyPr>
            <a:spAutoFit/>
          </a:bodyPr>
          <a:lstStyle/>
          <a:p>
            <a:r>
              <a:rPr lang="en-US" altLang="ja-JP"/>
              <a:t>(</a:t>
            </a:r>
            <a:r>
              <a:rPr lang="ja-JP" altLang="en-US"/>
              <a:t>人</a:t>
            </a:r>
            <a:r>
              <a:rPr lang="en-US" altLang="ja-JP"/>
              <a:t>)</a:t>
            </a:r>
          </a:p>
        </p:txBody>
      </p:sp>
      <p:sp>
        <p:nvSpPr>
          <p:cNvPr id="58377" name="AutoShape 9"/>
          <p:cNvSpPr>
            <a:spLocks noChangeArrowheads="1"/>
          </p:cNvSpPr>
          <p:nvPr/>
        </p:nvSpPr>
        <p:spPr bwMode="auto">
          <a:xfrm>
            <a:off x="5651500" y="1557338"/>
            <a:ext cx="1728788" cy="863600"/>
          </a:xfrm>
          <a:prstGeom prst="wedgeRoundRectCallout">
            <a:avLst>
              <a:gd name="adj1" fmla="val -52019"/>
              <a:gd name="adj2" fmla="val 78310"/>
              <a:gd name="adj3" fmla="val 16667"/>
            </a:avLst>
          </a:prstGeom>
          <a:solidFill>
            <a:schemeClr val="accent1"/>
          </a:solidFill>
          <a:ln w="9525">
            <a:solidFill>
              <a:schemeClr val="tx1"/>
            </a:solidFill>
            <a:miter lim="800000"/>
            <a:headEnd/>
            <a:tailEnd/>
          </a:ln>
          <a:effectLst/>
        </p:spPr>
        <p:txBody>
          <a:bodyPr/>
          <a:lstStyle/>
          <a:p>
            <a:pPr algn="ctr"/>
            <a:r>
              <a:rPr lang="ja-JP" altLang="en-US"/>
              <a:t>土浦全国花火競技大会</a:t>
            </a:r>
          </a:p>
        </p:txBody>
      </p:sp>
      <p:sp>
        <p:nvSpPr>
          <p:cNvPr id="58378" name="AutoShape 10"/>
          <p:cNvSpPr>
            <a:spLocks noChangeArrowheads="1"/>
          </p:cNvSpPr>
          <p:nvPr/>
        </p:nvSpPr>
        <p:spPr bwMode="auto">
          <a:xfrm>
            <a:off x="1403350" y="3644900"/>
            <a:ext cx="1223963" cy="792163"/>
          </a:xfrm>
          <a:prstGeom prst="wedgeRoundRectCallout">
            <a:avLst>
              <a:gd name="adj1" fmla="val -36250"/>
              <a:gd name="adj2" fmla="val 62023"/>
              <a:gd name="adj3" fmla="val 16667"/>
            </a:avLst>
          </a:prstGeom>
          <a:solidFill>
            <a:schemeClr val="accent1"/>
          </a:solidFill>
          <a:ln w="9525">
            <a:solidFill>
              <a:schemeClr val="tx1"/>
            </a:solidFill>
            <a:miter lim="800000"/>
            <a:headEnd/>
            <a:tailEnd/>
          </a:ln>
          <a:effectLst/>
        </p:spPr>
        <p:txBody>
          <a:bodyPr/>
          <a:lstStyle/>
          <a:p>
            <a:pPr algn="ctr"/>
            <a:r>
              <a:rPr lang="ja-JP" altLang="en-US"/>
              <a:t>土浦さくらまつり</a:t>
            </a:r>
          </a:p>
        </p:txBody>
      </p:sp>
      <p:sp>
        <p:nvSpPr>
          <p:cNvPr id="58379" name="AutoShape 11"/>
          <p:cNvSpPr>
            <a:spLocks noChangeArrowheads="1"/>
          </p:cNvSpPr>
          <p:nvPr/>
        </p:nvSpPr>
        <p:spPr bwMode="auto">
          <a:xfrm>
            <a:off x="3203575" y="2563813"/>
            <a:ext cx="1368425" cy="865187"/>
          </a:xfrm>
          <a:prstGeom prst="wedgeRoundRectCallout">
            <a:avLst>
              <a:gd name="adj1" fmla="val 17981"/>
              <a:gd name="adj2" fmla="val 82292"/>
              <a:gd name="adj3" fmla="val 16667"/>
            </a:avLst>
          </a:prstGeom>
          <a:solidFill>
            <a:schemeClr val="accent1"/>
          </a:solidFill>
          <a:ln w="9525">
            <a:solidFill>
              <a:schemeClr val="tx1"/>
            </a:solidFill>
            <a:miter lim="800000"/>
            <a:headEnd/>
            <a:tailEnd/>
          </a:ln>
          <a:effectLst/>
        </p:spPr>
        <p:txBody>
          <a:bodyPr/>
          <a:lstStyle/>
          <a:p>
            <a:pPr algn="ctr"/>
            <a:r>
              <a:rPr lang="ja-JP" altLang="en-US"/>
              <a:t>土浦キララまつり</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タイトル 1"/>
          <p:cNvSpPr>
            <a:spLocks noGrp="1"/>
          </p:cNvSpPr>
          <p:nvPr>
            <p:ph type="title"/>
          </p:nvPr>
        </p:nvSpPr>
        <p:spPr/>
        <p:txBody>
          <a:bodyPr/>
          <a:lstStyle/>
          <a:p>
            <a:r>
              <a:rPr lang="ja-JP" altLang="en-US" dirty="0" smtClean="0"/>
              <a:t>土浦市の交通</a:t>
            </a:r>
          </a:p>
        </p:txBody>
      </p:sp>
      <p:sp>
        <p:nvSpPr>
          <p:cNvPr id="59394" name="コンテンツ プレースホルダー 2"/>
          <p:cNvSpPr>
            <a:spLocks noGrp="1"/>
          </p:cNvSpPr>
          <p:nvPr>
            <p:ph sz="quarter" idx="1"/>
          </p:nvPr>
        </p:nvSpPr>
        <p:spPr>
          <a:xfrm>
            <a:off x="457200" y="1219200"/>
            <a:ext cx="8229600" cy="4937125"/>
          </a:xfrm>
        </p:spPr>
        <p:txBody>
          <a:bodyPr/>
          <a:lstStyle/>
          <a:p>
            <a:r>
              <a:rPr lang="ja-JP" altLang="en-US" sz="3200" smtClean="0"/>
              <a:t>サービスの現状</a:t>
            </a:r>
            <a:endParaRPr lang="en-US" altLang="ja-JP" sz="3200" smtClean="0"/>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pic>
        <p:nvPicPr>
          <p:cNvPr id="59396" name="Picture 2"/>
          <p:cNvPicPr>
            <a:picLocks noChangeAspect="1" noChangeArrowheads="1"/>
          </p:cNvPicPr>
          <p:nvPr/>
        </p:nvPicPr>
        <p:blipFill>
          <a:blip r:embed="rId2"/>
          <a:srcRect/>
          <a:stretch>
            <a:fillRect/>
          </a:stretch>
        </p:blipFill>
        <p:spPr bwMode="auto">
          <a:xfrm>
            <a:off x="5076825" y="1252538"/>
            <a:ext cx="3598863" cy="5059362"/>
          </a:xfrm>
          <a:prstGeom prst="rect">
            <a:avLst/>
          </a:prstGeom>
          <a:noFill/>
          <a:ln w="9525">
            <a:noFill/>
            <a:miter lim="800000"/>
            <a:headEnd/>
            <a:tailEnd/>
          </a:ln>
        </p:spPr>
      </p:pic>
      <p:pic>
        <p:nvPicPr>
          <p:cNvPr id="59397" name="Picture 3"/>
          <p:cNvPicPr>
            <a:picLocks noChangeAspect="1" noChangeArrowheads="1"/>
          </p:cNvPicPr>
          <p:nvPr/>
        </p:nvPicPr>
        <p:blipFill>
          <a:blip r:embed="rId3"/>
          <a:srcRect/>
          <a:stretch>
            <a:fillRect/>
          </a:stretch>
        </p:blipFill>
        <p:spPr bwMode="auto">
          <a:xfrm>
            <a:off x="6156325" y="1773238"/>
            <a:ext cx="884238" cy="1320800"/>
          </a:xfrm>
          <a:prstGeom prst="rect">
            <a:avLst/>
          </a:prstGeom>
          <a:noFill/>
          <a:ln w="9525">
            <a:noFill/>
            <a:miter lim="800000"/>
            <a:headEnd/>
            <a:tailEnd/>
          </a:ln>
        </p:spPr>
      </p:pic>
      <p:pic>
        <p:nvPicPr>
          <p:cNvPr id="59398" name="Picture 4"/>
          <p:cNvPicPr>
            <a:picLocks noChangeAspect="1" noChangeArrowheads="1"/>
          </p:cNvPicPr>
          <p:nvPr/>
        </p:nvPicPr>
        <p:blipFill>
          <a:blip r:embed="rId4"/>
          <a:srcRect/>
          <a:stretch>
            <a:fillRect/>
          </a:stretch>
        </p:blipFill>
        <p:spPr bwMode="auto">
          <a:xfrm>
            <a:off x="5691188" y="4508500"/>
            <a:ext cx="890587" cy="890588"/>
          </a:xfrm>
          <a:prstGeom prst="rect">
            <a:avLst/>
          </a:prstGeom>
          <a:noFill/>
          <a:ln w="9525">
            <a:noFill/>
            <a:miter lim="800000"/>
            <a:headEnd/>
            <a:tailEnd/>
          </a:ln>
        </p:spPr>
      </p:pic>
      <p:pic>
        <p:nvPicPr>
          <p:cNvPr id="59399" name="Picture 5"/>
          <p:cNvPicPr>
            <a:picLocks noChangeAspect="1" noChangeArrowheads="1"/>
          </p:cNvPicPr>
          <p:nvPr/>
        </p:nvPicPr>
        <p:blipFill>
          <a:blip r:embed="rId5"/>
          <a:srcRect/>
          <a:stretch>
            <a:fillRect/>
          </a:stretch>
        </p:blipFill>
        <p:spPr bwMode="auto">
          <a:xfrm>
            <a:off x="7073900" y="2565400"/>
            <a:ext cx="835025" cy="935038"/>
          </a:xfrm>
          <a:prstGeom prst="rect">
            <a:avLst/>
          </a:prstGeom>
          <a:noFill/>
          <a:ln w="9525">
            <a:noFill/>
            <a:miter lim="800000"/>
            <a:headEnd/>
            <a:tailEnd/>
          </a:ln>
        </p:spPr>
      </p:pic>
      <p:sp>
        <p:nvSpPr>
          <p:cNvPr id="5" name="角丸四角形吹き出し 4"/>
          <p:cNvSpPr/>
          <p:nvPr/>
        </p:nvSpPr>
        <p:spPr>
          <a:xfrm>
            <a:off x="827088" y="1952625"/>
            <a:ext cx="3960812" cy="1223963"/>
          </a:xfrm>
          <a:prstGeom prst="wedgeRoundRectCallout">
            <a:avLst>
              <a:gd name="adj1" fmla="val 91963"/>
              <a:gd name="adj2" fmla="val 115411"/>
              <a:gd name="adj3" fmla="val 16667"/>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2400" dirty="0"/>
              <a:t>土浦市総人口の</a:t>
            </a:r>
            <a:endParaRPr lang="en-US" altLang="ja-JP" sz="2400" dirty="0"/>
          </a:p>
          <a:p>
            <a:pPr algn="ctr" fontAlgn="auto">
              <a:spcBef>
                <a:spcPts val="0"/>
              </a:spcBef>
              <a:spcAft>
                <a:spcPts val="0"/>
              </a:spcAft>
              <a:defRPr/>
            </a:pPr>
            <a:r>
              <a:rPr lang="ja-JP" altLang="en-US" sz="2400" dirty="0"/>
              <a:t>約</a:t>
            </a:r>
            <a:r>
              <a:rPr lang="en-US" altLang="ja-JP" sz="2400" dirty="0"/>
              <a:t>7</a:t>
            </a:r>
            <a:r>
              <a:rPr lang="ja-JP" altLang="en-US" sz="2400" dirty="0"/>
              <a:t>割をカバー</a:t>
            </a:r>
          </a:p>
        </p:txBody>
      </p:sp>
      <p:sp>
        <p:nvSpPr>
          <p:cNvPr id="6" name="角丸四角形吹き出し 5"/>
          <p:cNvSpPr/>
          <p:nvPr/>
        </p:nvSpPr>
        <p:spPr>
          <a:xfrm>
            <a:off x="827088" y="3676650"/>
            <a:ext cx="3960812" cy="1670050"/>
          </a:xfrm>
          <a:prstGeom prst="wedgeRoundRectCallout">
            <a:avLst>
              <a:gd name="adj1" fmla="val 71279"/>
              <a:gd name="adj2" fmla="val 19137"/>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schemeClr val="tx1"/>
                </a:solidFill>
              </a:rPr>
              <a:t>路線バス廃止により</a:t>
            </a:r>
            <a:endParaRPr lang="en-US" altLang="ja-JP" sz="2400" dirty="0">
              <a:solidFill>
                <a:schemeClr val="tx1"/>
              </a:solidFill>
            </a:endParaRPr>
          </a:p>
          <a:p>
            <a:pPr algn="ctr" fontAlgn="auto">
              <a:spcBef>
                <a:spcPts val="0"/>
              </a:spcBef>
              <a:spcAft>
                <a:spcPts val="0"/>
              </a:spcAft>
              <a:defRPr/>
            </a:pPr>
            <a:r>
              <a:rPr lang="ja-JP" altLang="en-US" sz="2400" dirty="0">
                <a:solidFill>
                  <a:schemeClr val="tx1"/>
                </a:solidFill>
              </a:rPr>
              <a:t>不便な地域が・・・</a:t>
            </a:r>
          </a:p>
        </p:txBody>
      </p:sp>
      <p:sp>
        <p:nvSpPr>
          <p:cNvPr id="59403" name="スライド番号プレースホルダー 6"/>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E943B725-5C4B-4E1C-8E90-DF27D194F23D}" type="slidenum">
              <a:rPr lang="ja-JP" altLang="en-US"/>
              <a:pPr fontAlgn="base">
                <a:spcBef>
                  <a:spcPct val="0"/>
                </a:spcBef>
                <a:spcAft>
                  <a:spcPct val="0"/>
                </a:spcAft>
              </a:pPr>
              <a:t>18</a:t>
            </a:fld>
            <a:endParaRPr lang="en-US" altLang="ja-JP"/>
          </a:p>
        </p:txBody>
      </p:sp>
      <p:sp>
        <p:nvSpPr>
          <p:cNvPr id="2" name="テキスト ボックス 1"/>
          <p:cNvSpPr txBox="1"/>
          <p:nvPr/>
        </p:nvSpPr>
        <p:spPr>
          <a:xfrm>
            <a:off x="4283968" y="827420"/>
            <a:ext cx="4594528" cy="369332"/>
          </a:xfrm>
          <a:prstGeom prst="rect">
            <a:avLst/>
          </a:prstGeom>
          <a:noFill/>
        </p:spPr>
        <p:txBody>
          <a:bodyPr wrap="none" rtlCol="0">
            <a:spAutoFit/>
          </a:bodyPr>
          <a:lstStyle/>
          <a:p>
            <a:r>
              <a:rPr kumimoji="1" lang="ja-JP" altLang="en-US" dirty="0" smtClean="0"/>
              <a:t>出典：土浦市地域公共交通総合連携計画より</a:t>
            </a:r>
            <a:endParaRPr kumimoji="1" lang="ja-JP" altLang="en-US" dirty="0"/>
          </a:p>
        </p:txBody>
      </p:sp>
      <p:sp>
        <p:nvSpPr>
          <p:cNvPr id="3" name="テキスト ボックス 2"/>
          <p:cNvSpPr txBox="1"/>
          <p:nvPr/>
        </p:nvSpPr>
        <p:spPr>
          <a:xfrm>
            <a:off x="3188443" y="5877272"/>
            <a:ext cx="3111749" cy="338554"/>
          </a:xfrm>
          <a:prstGeom prst="rect">
            <a:avLst/>
          </a:prstGeom>
          <a:noFill/>
        </p:spPr>
        <p:txBody>
          <a:bodyPr wrap="none" rtlCol="0">
            <a:spAutoFit/>
          </a:bodyPr>
          <a:lstStyle/>
          <a:p>
            <a:r>
              <a:rPr kumimoji="1" lang="ja-JP" altLang="en-US" sz="1600" dirty="0" smtClean="0"/>
              <a:t>図：公共交通圏域と圏域内の人口</a:t>
            </a:r>
            <a:endParaRPr kumimoji="1" lang="ja-JP" alt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343076"/>
            <a:ext cx="3700463"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7" name="タイトル 1"/>
          <p:cNvSpPr>
            <a:spLocks noGrp="1"/>
          </p:cNvSpPr>
          <p:nvPr>
            <p:ph type="title"/>
          </p:nvPr>
        </p:nvSpPr>
        <p:spPr/>
        <p:txBody>
          <a:bodyPr/>
          <a:lstStyle/>
          <a:p>
            <a:r>
              <a:rPr lang="ja-JP" altLang="en-US" smtClean="0"/>
              <a:t>土浦市の交通</a:t>
            </a:r>
          </a:p>
        </p:txBody>
      </p:sp>
      <p:sp>
        <p:nvSpPr>
          <p:cNvPr id="60418" name="コンテンツ プレースホルダー 2"/>
          <p:cNvSpPr>
            <a:spLocks noGrp="1"/>
          </p:cNvSpPr>
          <p:nvPr>
            <p:ph sz="quarter" idx="1"/>
          </p:nvPr>
        </p:nvSpPr>
        <p:spPr>
          <a:xfrm>
            <a:off x="457200" y="1219200"/>
            <a:ext cx="8229600" cy="4937125"/>
          </a:xfrm>
        </p:spPr>
        <p:txBody>
          <a:bodyPr/>
          <a:lstStyle/>
          <a:p>
            <a:r>
              <a:rPr lang="ja-JP" altLang="en-US" sz="3200" dirty="0" smtClean="0"/>
              <a:t>キララちゃん、のりあいタクシー</a:t>
            </a:r>
            <a:endParaRPr lang="en-US" altLang="ja-JP" sz="3200" dirty="0" smtClean="0"/>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solidFill>
                  <a:prstClr val="black"/>
                </a:solidFill>
                <a:latin typeface="+mn-lt"/>
                <a:ea typeface="+mn-ea"/>
              </a:rPr>
              <a:t>現状分析</a:t>
            </a:r>
            <a:r>
              <a:rPr lang="ja-JP" altLang="en-US" dirty="0">
                <a:solidFill>
                  <a:prstClr val="black">
                    <a:alpha val="35000"/>
                  </a:prstClr>
                </a:solidFill>
                <a:latin typeface="+mn-lt"/>
                <a:ea typeface="+mn-ea"/>
              </a:rPr>
              <a:t>　コンセプト　人口フレーム　構想　提案・効果　調査方針</a:t>
            </a:r>
          </a:p>
        </p:txBody>
      </p:sp>
      <p:sp>
        <p:nvSpPr>
          <p:cNvPr id="60421" name="テキスト ボックス 4"/>
          <p:cNvSpPr txBox="1">
            <a:spLocks noChangeArrowheads="1"/>
          </p:cNvSpPr>
          <p:nvPr/>
        </p:nvSpPr>
        <p:spPr bwMode="auto">
          <a:xfrm>
            <a:off x="4402138" y="1971675"/>
            <a:ext cx="1039812" cy="461963"/>
          </a:xfrm>
          <a:prstGeom prst="rect">
            <a:avLst/>
          </a:prstGeom>
          <a:noFill/>
          <a:ln w="9525">
            <a:noFill/>
            <a:miter lim="800000"/>
            <a:headEnd/>
            <a:tailEnd/>
          </a:ln>
        </p:spPr>
        <p:txBody>
          <a:bodyPr>
            <a:spAutoFit/>
          </a:bodyPr>
          <a:lstStyle/>
          <a:p>
            <a:r>
              <a:rPr lang="ja-JP" altLang="en-US" sz="1200" b="1">
                <a:solidFill>
                  <a:srgbClr val="000000"/>
                </a:solidFill>
                <a:latin typeface="Gill Sans MT"/>
              </a:rPr>
              <a:t>キララちゃん</a:t>
            </a:r>
            <a:endParaRPr lang="en-US" altLang="ja-JP" sz="1200" b="1">
              <a:solidFill>
                <a:srgbClr val="000000"/>
              </a:solidFill>
              <a:latin typeface="Gill Sans MT"/>
            </a:endParaRPr>
          </a:p>
          <a:p>
            <a:r>
              <a:rPr lang="ja-JP" altLang="en-US" sz="1200" b="1">
                <a:solidFill>
                  <a:srgbClr val="000000"/>
                </a:solidFill>
                <a:latin typeface="Gill Sans MT"/>
              </a:rPr>
              <a:t>（千人</a:t>
            </a:r>
            <a:r>
              <a:rPr lang="en-US" altLang="ja-JP" sz="1200" b="1">
                <a:solidFill>
                  <a:srgbClr val="000000"/>
                </a:solidFill>
                <a:latin typeface="Gill Sans MT"/>
              </a:rPr>
              <a:t>/</a:t>
            </a:r>
            <a:r>
              <a:rPr lang="ja-JP" altLang="en-US" sz="1200" b="1">
                <a:solidFill>
                  <a:srgbClr val="000000"/>
                </a:solidFill>
                <a:latin typeface="Gill Sans MT"/>
              </a:rPr>
              <a:t>年）</a:t>
            </a:r>
          </a:p>
        </p:txBody>
      </p:sp>
      <p:sp>
        <p:nvSpPr>
          <p:cNvPr id="60422" name="テキスト ボックス 5"/>
          <p:cNvSpPr txBox="1">
            <a:spLocks noChangeArrowheads="1"/>
          </p:cNvSpPr>
          <p:nvPr/>
        </p:nvSpPr>
        <p:spPr bwMode="auto">
          <a:xfrm>
            <a:off x="6948488" y="1997075"/>
            <a:ext cx="1368425" cy="461963"/>
          </a:xfrm>
          <a:prstGeom prst="rect">
            <a:avLst/>
          </a:prstGeom>
          <a:noFill/>
          <a:ln w="9525">
            <a:noFill/>
            <a:miter lim="800000"/>
            <a:headEnd/>
            <a:tailEnd/>
          </a:ln>
        </p:spPr>
        <p:txBody>
          <a:bodyPr>
            <a:spAutoFit/>
          </a:bodyPr>
          <a:lstStyle/>
          <a:p>
            <a:r>
              <a:rPr lang="ja-JP" altLang="en-US" sz="1200" b="1" dirty="0">
                <a:solidFill>
                  <a:srgbClr val="000000"/>
                </a:solidFill>
                <a:latin typeface="Gill Sans MT"/>
              </a:rPr>
              <a:t>のりあいタクシー（千人</a:t>
            </a:r>
            <a:r>
              <a:rPr lang="en-US" altLang="ja-JP" sz="1200" b="1" dirty="0">
                <a:solidFill>
                  <a:srgbClr val="000000"/>
                </a:solidFill>
                <a:latin typeface="Gill Sans MT"/>
              </a:rPr>
              <a:t>/</a:t>
            </a:r>
            <a:r>
              <a:rPr lang="ja-JP" altLang="en-US" sz="1200" b="1" dirty="0">
                <a:solidFill>
                  <a:srgbClr val="000000"/>
                </a:solidFill>
                <a:latin typeface="Gill Sans MT"/>
              </a:rPr>
              <a:t>年）</a:t>
            </a:r>
          </a:p>
        </p:txBody>
      </p:sp>
      <p:pic>
        <p:nvPicPr>
          <p:cNvPr id="60423" name="Picture 2"/>
          <p:cNvPicPr>
            <a:picLocks noChangeAspect="1" noChangeArrowheads="1"/>
          </p:cNvPicPr>
          <p:nvPr/>
        </p:nvPicPr>
        <p:blipFill>
          <a:blip r:embed="rId3"/>
          <a:srcRect/>
          <a:stretch>
            <a:fillRect/>
          </a:stretch>
        </p:blipFill>
        <p:spPr bwMode="auto">
          <a:xfrm>
            <a:off x="587375" y="1779588"/>
            <a:ext cx="2011363" cy="1362075"/>
          </a:xfrm>
          <a:prstGeom prst="rect">
            <a:avLst/>
          </a:prstGeom>
          <a:noFill/>
          <a:ln w="9525">
            <a:noFill/>
            <a:miter lim="800000"/>
            <a:headEnd/>
            <a:tailEnd/>
          </a:ln>
        </p:spPr>
      </p:pic>
      <p:pic>
        <p:nvPicPr>
          <p:cNvPr id="60424" name="Picture 3"/>
          <p:cNvPicPr>
            <a:picLocks noChangeAspect="1" noChangeArrowheads="1"/>
          </p:cNvPicPr>
          <p:nvPr/>
        </p:nvPicPr>
        <p:blipFill>
          <a:blip r:embed="rId4"/>
          <a:srcRect/>
          <a:stretch>
            <a:fillRect/>
          </a:stretch>
        </p:blipFill>
        <p:spPr bwMode="auto">
          <a:xfrm>
            <a:off x="2282825" y="2781300"/>
            <a:ext cx="2011363" cy="1506538"/>
          </a:xfrm>
          <a:prstGeom prst="rect">
            <a:avLst/>
          </a:prstGeom>
          <a:noFill/>
          <a:ln w="9525">
            <a:noFill/>
            <a:miter lim="800000"/>
            <a:headEnd/>
            <a:tailEnd/>
          </a:ln>
        </p:spPr>
      </p:pic>
      <p:pic>
        <p:nvPicPr>
          <p:cNvPr id="60425" name="Picture 4"/>
          <p:cNvPicPr>
            <a:picLocks noChangeAspect="1" noChangeArrowheads="1"/>
          </p:cNvPicPr>
          <p:nvPr/>
        </p:nvPicPr>
        <p:blipFill>
          <a:blip r:embed="rId5"/>
          <a:srcRect/>
          <a:stretch>
            <a:fillRect/>
          </a:stretch>
        </p:blipFill>
        <p:spPr bwMode="auto">
          <a:xfrm>
            <a:off x="250825" y="4413250"/>
            <a:ext cx="2682875" cy="1030288"/>
          </a:xfrm>
          <a:prstGeom prst="rect">
            <a:avLst/>
          </a:prstGeom>
          <a:noFill/>
          <a:ln w="9525">
            <a:noFill/>
            <a:miter lim="800000"/>
            <a:headEnd/>
            <a:tailEnd/>
          </a:ln>
        </p:spPr>
      </p:pic>
      <p:pic>
        <p:nvPicPr>
          <p:cNvPr id="60426" name="Picture 6"/>
          <p:cNvPicPr>
            <a:picLocks noChangeAspect="1" noChangeArrowheads="1"/>
          </p:cNvPicPr>
          <p:nvPr/>
        </p:nvPicPr>
        <p:blipFill>
          <a:blip r:embed="rId6"/>
          <a:srcRect/>
          <a:stretch>
            <a:fillRect/>
          </a:stretch>
        </p:blipFill>
        <p:spPr bwMode="auto">
          <a:xfrm>
            <a:off x="366713" y="5443538"/>
            <a:ext cx="2451100" cy="811212"/>
          </a:xfrm>
          <a:prstGeom prst="rect">
            <a:avLst/>
          </a:prstGeom>
          <a:noFill/>
          <a:ln w="9525">
            <a:noFill/>
            <a:miter lim="800000"/>
            <a:headEnd/>
            <a:tailEnd/>
          </a:ln>
        </p:spPr>
      </p:pic>
      <p:pic>
        <p:nvPicPr>
          <p:cNvPr id="60427" name="Picture 7"/>
          <p:cNvPicPr>
            <a:picLocks noChangeAspect="1" noChangeArrowheads="1"/>
          </p:cNvPicPr>
          <p:nvPr/>
        </p:nvPicPr>
        <p:blipFill>
          <a:blip r:embed="rId7"/>
          <a:srcRect/>
          <a:stretch>
            <a:fillRect/>
          </a:stretch>
        </p:blipFill>
        <p:spPr bwMode="auto">
          <a:xfrm>
            <a:off x="3059113" y="4878388"/>
            <a:ext cx="1017587" cy="1122362"/>
          </a:xfrm>
          <a:prstGeom prst="rect">
            <a:avLst/>
          </a:prstGeom>
          <a:noFill/>
          <a:ln w="9525">
            <a:noFill/>
            <a:miter lim="800000"/>
            <a:headEnd/>
            <a:tailEnd/>
          </a:ln>
        </p:spPr>
      </p:pic>
      <p:sp>
        <p:nvSpPr>
          <p:cNvPr id="60428" name="テキスト ボックス 6"/>
          <p:cNvSpPr txBox="1">
            <a:spLocks noChangeArrowheads="1"/>
          </p:cNvSpPr>
          <p:nvPr/>
        </p:nvSpPr>
        <p:spPr bwMode="auto">
          <a:xfrm>
            <a:off x="4076700" y="4919663"/>
            <a:ext cx="4656138" cy="1200150"/>
          </a:xfrm>
          <a:prstGeom prst="rect">
            <a:avLst/>
          </a:prstGeom>
          <a:noFill/>
          <a:ln w="9525">
            <a:noFill/>
            <a:miter lim="800000"/>
            <a:headEnd/>
            <a:tailEnd/>
          </a:ln>
        </p:spPr>
        <p:txBody>
          <a:bodyPr>
            <a:spAutoFit/>
          </a:bodyPr>
          <a:lstStyle/>
          <a:p>
            <a:r>
              <a:rPr lang="ja-JP" altLang="en-US" sz="2400" b="1">
                <a:solidFill>
                  <a:srgbClr val="000000"/>
                </a:solidFill>
                <a:latin typeface="Gill Sans MT"/>
              </a:rPr>
              <a:t>地域のニーズに対応した運行方針により</a:t>
            </a:r>
            <a:r>
              <a:rPr lang="ja-JP" altLang="en-US" sz="2400" b="1">
                <a:solidFill>
                  <a:srgbClr val="FF0000"/>
                </a:solidFill>
                <a:latin typeface="Gill Sans MT"/>
              </a:rPr>
              <a:t>好評</a:t>
            </a:r>
            <a:r>
              <a:rPr lang="ja-JP" altLang="en-US" sz="2400" b="1">
                <a:solidFill>
                  <a:srgbClr val="000000"/>
                </a:solidFill>
                <a:latin typeface="Gill Sans MT"/>
              </a:rPr>
              <a:t>！</a:t>
            </a:r>
            <a:endParaRPr lang="en-US" altLang="ja-JP" sz="2400" b="1">
              <a:solidFill>
                <a:srgbClr val="000000"/>
              </a:solidFill>
              <a:latin typeface="Gill Sans MT"/>
            </a:endParaRPr>
          </a:p>
          <a:p>
            <a:r>
              <a:rPr lang="ja-JP" altLang="en-US" sz="2400" b="1">
                <a:solidFill>
                  <a:srgbClr val="000000"/>
                </a:solidFill>
                <a:latin typeface="Gill Sans MT"/>
              </a:rPr>
              <a:t>利用者も年々</a:t>
            </a:r>
            <a:r>
              <a:rPr lang="ja-JP" altLang="en-US" sz="2400" b="1">
                <a:solidFill>
                  <a:srgbClr val="FF0000"/>
                </a:solidFill>
                <a:latin typeface="Gill Sans MT"/>
              </a:rPr>
              <a:t>増加</a:t>
            </a:r>
            <a:r>
              <a:rPr lang="ja-JP" altLang="en-US" sz="2400" b="1">
                <a:solidFill>
                  <a:srgbClr val="000000"/>
                </a:solidFill>
                <a:latin typeface="Gill Sans MT"/>
              </a:rPr>
              <a:t>の傾向！</a:t>
            </a:r>
          </a:p>
        </p:txBody>
      </p:sp>
      <p:sp>
        <p:nvSpPr>
          <p:cNvPr id="60429" name="スライド番号プレースホルダー 7"/>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AD8B0118-3F44-4B2C-B50D-39120146D41B}" type="slidenum">
              <a:rPr lang="ja-JP" altLang="en-US"/>
              <a:pPr fontAlgn="base">
                <a:spcBef>
                  <a:spcPct val="0"/>
                </a:spcBef>
                <a:spcAft>
                  <a:spcPct val="0"/>
                </a:spcAft>
              </a:pPr>
              <a:t>19</a:t>
            </a:fld>
            <a:endParaRPr lang="en-US" altLang="ja-JP"/>
          </a:p>
        </p:txBody>
      </p:sp>
      <p:sp>
        <p:nvSpPr>
          <p:cNvPr id="2" name="テキスト ボックス 1"/>
          <p:cNvSpPr txBox="1"/>
          <p:nvPr/>
        </p:nvSpPr>
        <p:spPr>
          <a:xfrm>
            <a:off x="5796136" y="827420"/>
            <a:ext cx="3024336" cy="369332"/>
          </a:xfrm>
          <a:prstGeom prst="rect">
            <a:avLst/>
          </a:prstGeom>
          <a:noFill/>
        </p:spPr>
        <p:txBody>
          <a:bodyPr wrap="square" rtlCol="0">
            <a:spAutoFit/>
          </a:bodyPr>
          <a:lstStyle/>
          <a:p>
            <a:r>
              <a:rPr kumimoji="1" lang="ja-JP" altLang="en-US" dirty="0" smtClean="0"/>
              <a:t>出典：土浦市商工観光課より</a:t>
            </a:r>
            <a:endParaRPr kumimoji="1" lang="ja-JP" altLang="en-US" dirty="0"/>
          </a:p>
        </p:txBody>
      </p:sp>
      <p:sp>
        <p:nvSpPr>
          <p:cNvPr id="3" name="テキスト ボックス 2"/>
          <p:cNvSpPr txBox="1"/>
          <p:nvPr/>
        </p:nvSpPr>
        <p:spPr>
          <a:xfrm>
            <a:off x="4860032" y="4437112"/>
            <a:ext cx="3365024" cy="338554"/>
          </a:xfrm>
          <a:prstGeom prst="rect">
            <a:avLst/>
          </a:prstGeom>
          <a:noFill/>
        </p:spPr>
        <p:txBody>
          <a:bodyPr wrap="none" rtlCol="0">
            <a:spAutoFit/>
          </a:bodyPr>
          <a:lstStyle/>
          <a:p>
            <a:r>
              <a:rPr lang="ja-JP" altLang="en-US" sz="1600" dirty="0" smtClean="0"/>
              <a:t>図：地域公共交通の利用者数の推移</a:t>
            </a:r>
            <a:endParaRPr kumimoji="1" lang="ja-JP" alt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タイトル 1"/>
          <p:cNvSpPr>
            <a:spLocks noGrp="1"/>
          </p:cNvSpPr>
          <p:nvPr>
            <p:ph type="title"/>
          </p:nvPr>
        </p:nvSpPr>
        <p:spPr>
          <a:xfrm>
            <a:off x="1258888" y="115888"/>
            <a:ext cx="7499350" cy="1143000"/>
          </a:xfrm>
        </p:spPr>
        <p:txBody>
          <a:bodyPr/>
          <a:lstStyle/>
          <a:p>
            <a:r>
              <a:rPr lang="ja-JP" altLang="en-US" sz="4000" smtClean="0"/>
              <a:t>発表内容</a:t>
            </a:r>
          </a:p>
        </p:txBody>
      </p:sp>
      <p:sp>
        <p:nvSpPr>
          <p:cNvPr id="5" name="テキスト ボックス 4"/>
          <p:cNvSpPr txBox="1"/>
          <p:nvPr/>
        </p:nvSpPr>
        <p:spPr>
          <a:xfrm>
            <a:off x="2124075" y="1425575"/>
            <a:ext cx="48641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ja-JP" altLang="en-US" sz="2800" dirty="0"/>
              <a:t>土浦市の現状分析</a:t>
            </a:r>
          </a:p>
        </p:txBody>
      </p:sp>
      <p:sp>
        <p:nvSpPr>
          <p:cNvPr id="6" name="テキスト ボックス 5"/>
          <p:cNvSpPr txBox="1"/>
          <p:nvPr/>
        </p:nvSpPr>
        <p:spPr>
          <a:xfrm>
            <a:off x="2124075" y="2255838"/>
            <a:ext cx="4864100" cy="5222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ja-JP" altLang="en-US" sz="2800" dirty="0"/>
              <a:t>提案のコンセプトの明示</a:t>
            </a:r>
          </a:p>
        </p:txBody>
      </p:sp>
      <p:sp>
        <p:nvSpPr>
          <p:cNvPr id="7" name="テキスト ボックス 6"/>
          <p:cNvSpPr txBox="1"/>
          <p:nvPr/>
        </p:nvSpPr>
        <p:spPr>
          <a:xfrm>
            <a:off x="2124075" y="3086100"/>
            <a:ext cx="4864100" cy="5222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ja-JP" altLang="en-US" sz="2800" dirty="0"/>
              <a:t>目標の人口フレーム</a:t>
            </a:r>
          </a:p>
        </p:txBody>
      </p:sp>
      <p:sp>
        <p:nvSpPr>
          <p:cNvPr id="8" name="テキスト ボックス 7"/>
          <p:cNvSpPr txBox="1"/>
          <p:nvPr/>
        </p:nvSpPr>
        <p:spPr>
          <a:xfrm>
            <a:off x="2124075" y="3914775"/>
            <a:ext cx="48641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ja-JP" altLang="en-US" sz="2800" dirty="0"/>
              <a:t>マスタープランの基本的な構想</a:t>
            </a:r>
          </a:p>
        </p:txBody>
      </p:sp>
      <p:sp>
        <p:nvSpPr>
          <p:cNvPr id="9" name="テキスト ボックス 8"/>
          <p:cNvSpPr txBox="1"/>
          <p:nvPr/>
        </p:nvSpPr>
        <p:spPr>
          <a:xfrm>
            <a:off x="2124075" y="4745038"/>
            <a:ext cx="4864100" cy="5238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fontAlgn="auto">
              <a:spcBef>
                <a:spcPts val="0"/>
              </a:spcBef>
              <a:spcAft>
                <a:spcPts val="0"/>
              </a:spcAft>
              <a:defRPr/>
            </a:pPr>
            <a:r>
              <a:rPr lang="ja-JP" altLang="en-US" sz="2800" dirty="0"/>
              <a:t>具体的な提案・期待される効果</a:t>
            </a:r>
          </a:p>
        </p:txBody>
      </p:sp>
      <p:sp>
        <p:nvSpPr>
          <p:cNvPr id="10" name="テキスト ボックス 9"/>
          <p:cNvSpPr txBox="1"/>
          <p:nvPr/>
        </p:nvSpPr>
        <p:spPr>
          <a:xfrm>
            <a:off x="2124075" y="5575300"/>
            <a:ext cx="48641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ja-JP" altLang="en-US" sz="2800" dirty="0"/>
              <a:t>今後の調査方針</a:t>
            </a:r>
          </a:p>
        </p:txBody>
      </p:sp>
      <p:sp>
        <p:nvSpPr>
          <p:cNvPr id="12" name="下矢印 11"/>
          <p:cNvSpPr/>
          <p:nvPr/>
        </p:nvSpPr>
        <p:spPr>
          <a:xfrm>
            <a:off x="4354513" y="1993900"/>
            <a:ext cx="360362" cy="212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 name="下矢印 12"/>
          <p:cNvSpPr/>
          <p:nvPr/>
        </p:nvSpPr>
        <p:spPr>
          <a:xfrm>
            <a:off x="4384675" y="2835275"/>
            <a:ext cx="358775" cy="212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4" name="下矢印 13"/>
          <p:cNvSpPr/>
          <p:nvPr/>
        </p:nvSpPr>
        <p:spPr>
          <a:xfrm>
            <a:off x="4386263" y="3636963"/>
            <a:ext cx="360362" cy="212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5" name="下矢印 14"/>
          <p:cNvSpPr/>
          <p:nvPr/>
        </p:nvSpPr>
        <p:spPr>
          <a:xfrm>
            <a:off x="4375150" y="4502150"/>
            <a:ext cx="360363" cy="211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6" name="下矢印 15"/>
          <p:cNvSpPr/>
          <p:nvPr/>
        </p:nvSpPr>
        <p:spPr>
          <a:xfrm>
            <a:off x="4386263" y="5300663"/>
            <a:ext cx="360362" cy="211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1997" name="スライド番号プレースホルダー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A4CC1373-76C2-475C-8C44-AE1FCB654B52}" type="slidenum">
              <a:rPr lang="ja-JP" altLang="en-US"/>
              <a:pPr fontAlgn="base">
                <a:spcBef>
                  <a:spcPct val="0"/>
                </a:spcBef>
                <a:spcAft>
                  <a:spcPct val="0"/>
                </a:spcAft>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タイトル 1"/>
          <p:cNvSpPr>
            <a:spLocks noGrp="1"/>
          </p:cNvSpPr>
          <p:nvPr>
            <p:ph type="title"/>
          </p:nvPr>
        </p:nvSpPr>
        <p:spPr/>
        <p:txBody>
          <a:bodyPr/>
          <a:lstStyle/>
          <a:p>
            <a:r>
              <a:rPr lang="ja-JP" altLang="en-US" dirty="0" smtClean="0"/>
              <a:t>土浦市の</a:t>
            </a:r>
            <a:r>
              <a:rPr lang="ja-JP" altLang="en-US" dirty="0"/>
              <a:t>環境</a:t>
            </a:r>
            <a:endParaRPr lang="ja-JP" altLang="en-US" dirty="0" smtClean="0"/>
          </a:p>
        </p:txBody>
      </p:sp>
      <p:sp>
        <p:nvSpPr>
          <p:cNvPr id="2" name="コンテンツ プレースホルダー 1"/>
          <p:cNvSpPr>
            <a:spLocks noGrp="1"/>
          </p:cNvSpPr>
          <p:nvPr>
            <p:ph sz="quarter" idx="1"/>
          </p:nvPr>
        </p:nvSpPr>
        <p:spPr>
          <a:xfrm>
            <a:off x="654795" y="5669592"/>
            <a:ext cx="8525717" cy="711736"/>
          </a:xfrm>
        </p:spPr>
        <p:txBody>
          <a:bodyPr/>
          <a:lstStyle/>
          <a:p>
            <a:r>
              <a:rPr kumimoji="1" lang="ja-JP" altLang="en-US" dirty="0" smtClean="0"/>
              <a:t>一人当たりの公園面積・都市公園数ともに足りない</a:t>
            </a:r>
            <a:endParaRPr kumimoji="1" lang="ja-JP" altLang="en-US" dirty="0"/>
          </a:p>
        </p:txBody>
      </p:sp>
      <p:sp>
        <p:nvSpPr>
          <p:cNvPr id="61444" name="スライド番号プレースホルダー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1E333657-F7B5-4E54-8EC4-16192AF6A5DC}" type="slidenum">
              <a:rPr lang="ja-JP" altLang="en-US"/>
              <a:pPr fontAlgn="base">
                <a:spcBef>
                  <a:spcPct val="0"/>
                </a:spcBef>
                <a:spcAft>
                  <a:spcPct val="0"/>
                </a:spcAft>
              </a:pPr>
              <a:t>20</a:t>
            </a:fld>
            <a:endParaRPr lang="en-US" altLang="ja-JP"/>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graphicFrame>
        <p:nvGraphicFramePr>
          <p:cNvPr id="10" name="グラフ 9"/>
          <p:cNvGraphicFramePr>
            <a:graphicFrameLocks/>
          </p:cNvGraphicFramePr>
          <p:nvPr>
            <p:extLst>
              <p:ext uri="{D42A27DB-BD31-4B8C-83A1-F6EECF244321}">
                <p14:modId xmlns:p14="http://schemas.microsoft.com/office/powerpoint/2010/main" val="2249805204"/>
              </p:ext>
            </p:extLst>
          </p:nvPr>
        </p:nvGraphicFramePr>
        <p:xfrm>
          <a:off x="4716016" y="1268760"/>
          <a:ext cx="4105275" cy="3888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p:cNvGraphicFramePr>
            <a:graphicFrameLocks/>
          </p:cNvGraphicFramePr>
          <p:nvPr>
            <p:extLst>
              <p:ext uri="{D42A27DB-BD31-4B8C-83A1-F6EECF244321}">
                <p14:modId xmlns:p14="http://schemas.microsoft.com/office/powerpoint/2010/main" val="4221097554"/>
              </p:ext>
            </p:extLst>
          </p:nvPr>
        </p:nvGraphicFramePr>
        <p:xfrm>
          <a:off x="395536" y="1268760"/>
          <a:ext cx="4143375"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p:cNvSpPr txBox="1"/>
          <p:nvPr/>
        </p:nvSpPr>
        <p:spPr>
          <a:xfrm>
            <a:off x="611560" y="5157192"/>
            <a:ext cx="914400" cy="914400"/>
          </a:xfrm>
          <a:prstGeom prst="rect">
            <a:avLst/>
          </a:prstGeom>
        </p:spPr>
        <p:txBody>
          <a:bodyPr vert="horz" wrap="none" rtlCol="0">
            <a:normAutofit/>
          </a:bodyPr>
          <a:lstStyle/>
          <a:p>
            <a:endParaRPr kumimoji="1" lang="ja-JP" altLang="en-US" dirty="0" smtClean="0"/>
          </a:p>
        </p:txBody>
      </p:sp>
      <p:sp>
        <p:nvSpPr>
          <p:cNvPr id="7" name="テキスト ボックス 6"/>
          <p:cNvSpPr txBox="1"/>
          <p:nvPr/>
        </p:nvSpPr>
        <p:spPr>
          <a:xfrm>
            <a:off x="827584" y="5132040"/>
            <a:ext cx="914400" cy="406896"/>
          </a:xfrm>
          <a:prstGeom prst="rect">
            <a:avLst/>
          </a:prstGeom>
        </p:spPr>
        <p:txBody>
          <a:bodyPr vert="horz" wrap="none" rtlCol="0">
            <a:normAutofit/>
          </a:bodyPr>
          <a:lstStyle/>
          <a:p>
            <a:r>
              <a:rPr lang="ja-JP" altLang="en-US" dirty="0" smtClean="0"/>
              <a:t>図：一人当たりの公園面積</a:t>
            </a:r>
            <a:endParaRPr kumimoji="1" lang="ja-JP" altLang="en-US" dirty="0" smtClean="0"/>
          </a:p>
        </p:txBody>
      </p:sp>
      <p:sp>
        <p:nvSpPr>
          <p:cNvPr id="15" name="テキスト ボックス 14"/>
          <p:cNvSpPr txBox="1"/>
          <p:nvPr/>
        </p:nvSpPr>
        <p:spPr>
          <a:xfrm>
            <a:off x="5436096" y="5132040"/>
            <a:ext cx="914400" cy="457200"/>
          </a:xfrm>
          <a:prstGeom prst="rect">
            <a:avLst/>
          </a:prstGeom>
        </p:spPr>
        <p:txBody>
          <a:bodyPr vert="horz" wrap="none" rtlCol="0">
            <a:normAutofit/>
          </a:bodyPr>
          <a:lstStyle/>
          <a:p>
            <a:r>
              <a:rPr lang="ja-JP" altLang="en-US" dirty="0" smtClean="0"/>
              <a:t>図：一人当たりの都市公園数</a:t>
            </a:r>
            <a:endParaRPr kumimoji="1" lang="ja-JP" altLang="en-US" dirty="0" smtClean="0"/>
          </a:p>
        </p:txBody>
      </p:sp>
      <p:sp>
        <p:nvSpPr>
          <p:cNvPr id="12" name="テキスト ボックス 11"/>
          <p:cNvSpPr txBox="1"/>
          <p:nvPr/>
        </p:nvSpPr>
        <p:spPr>
          <a:xfrm>
            <a:off x="5148064" y="836712"/>
            <a:ext cx="914400" cy="914400"/>
          </a:xfrm>
          <a:prstGeom prst="rect">
            <a:avLst/>
          </a:prstGeom>
        </p:spPr>
        <p:txBody>
          <a:bodyPr vert="horz" wrap="none" rtlCol="0">
            <a:normAutofit/>
          </a:bodyPr>
          <a:lstStyle/>
          <a:p>
            <a:r>
              <a:rPr kumimoji="1" lang="ja-JP" altLang="en-US" dirty="0" smtClean="0"/>
              <a:t>出典：統計局及び土浦市統計課より</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タイトル 1"/>
          <p:cNvSpPr>
            <a:spLocks noGrp="1"/>
          </p:cNvSpPr>
          <p:nvPr>
            <p:ph type="title"/>
          </p:nvPr>
        </p:nvSpPr>
        <p:spPr/>
        <p:txBody>
          <a:bodyPr/>
          <a:lstStyle/>
          <a:p>
            <a:r>
              <a:rPr lang="ja-JP" altLang="en-US" dirty="0" smtClean="0"/>
              <a:t>土浦市の特色・問題点のまとめ</a:t>
            </a:r>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sp>
        <p:nvSpPr>
          <p:cNvPr id="61444" name="スライド番号プレースホルダー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1E333657-F7B5-4E54-8EC4-16192AF6A5DC}" type="slidenum">
              <a:rPr lang="ja-JP" altLang="en-US"/>
              <a:pPr fontAlgn="base">
                <a:spcBef>
                  <a:spcPct val="0"/>
                </a:spcBef>
                <a:spcAft>
                  <a:spcPct val="0"/>
                </a:spcAft>
              </a:pPr>
              <a:t>21</a:t>
            </a:fld>
            <a:endParaRPr lang="en-US" altLang="ja-JP"/>
          </a:p>
        </p:txBody>
      </p:sp>
      <p:graphicFrame>
        <p:nvGraphicFramePr>
          <p:cNvPr id="5" name="表 4"/>
          <p:cNvGraphicFramePr>
            <a:graphicFrameLocks noGrp="1"/>
          </p:cNvGraphicFramePr>
          <p:nvPr>
            <p:extLst>
              <p:ext uri="{D42A27DB-BD31-4B8C-83A1-F6EECF244321}">
                <p14:modId xmlns:p14="http://schemas.microsoft.com/office/powerpoint/2010/main" val="1986911328"/>
              </p:ext>
            </p:extLst>
          </p:nvPr>
        </p:nvGraphicFramePr>
        <p:xfrm>
          <a:off x="467544" y="1124750"/>
          <a:ext cx="8280919" cy="5184575"/>
        </p:xfrm>
        <a:graphic>
          <a:graphicData uri="http://schemas.openxmlformats.org/drawingml/2006/table">
            <a:tbl>
              <a:tblPr>
                <a:tableStyleId>{5C22544A-7EE6-4342-B048-85BDC9FD1C3A}</a:tableStyleId>
              </a:tblPr>
              <a:tblGrid>
                <a:gridCol w="1166783"/>
                <a:gridCol w="3354501"/>
                <a:gridCol w="3759635"/>
              </a:tblGrid>
              <a:tr h="471325">
                <a:tc>
                  <a:txBody>
                    <a:bodyPr/>
                    <a:lstStyle/>
                    <a:p>
                      <a:pPr algn="ctr" fontAlgn="b"/>
                      <a:r>
                        <a:rPr lang="ja-JP" altLang="en-US" sz="2000" u="none" strike="noStrike" dirty="0">
                          <a:effectLst/>
                        </a:rPr>
                        <a:t>　</a:t>
                      </a:r>
                      <a:endParaRPr lang="ja-JP" altLang="en-US" sz="2000" b="0" i="0" u="none" strike="noStrike" dirty="0">
                        <a:solidFill>
                          <a:srgbClr val="000000"/>
                        </a:solidFill>
                        <a:effectLst/>
                        <a:latin typeface="ＭＳ Ｐゴシック"/>
                      </a:endParaRPr>
                    </a:p>
                  </a:txBody>
                  <a:tcPr marL="9525" marR="9525" marT="9525" marB="0" anchor="b"/>
                </a:tc>
                <a:tc>
                  <a:txBody>
                    <a:bodyPr/>
                    <a:lstStyle/>
                    <a:p>
                      <a:pPr algn="ctr" fontAlgn="b"/>
                      <a:r>
                        <a:rPr lang="ja-JP" altLang="en-US" sz="2000" u="none" strike="noStrike">
                          <a:effectLst/>
                        </a:rPr>
                        <a:t>特色</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a:effectLst/>
                        </a:rPr>
                        <a:t>問題点</a:t>
                      </a:r>
                      <a:endParaRPr lang="ja-JP" altLang="en-US" sz="2000" b="0" i="0" u="none" strike="noStrike">
                        <a:solidFill>
                          <a:srgbClr val="000000"/>
                        </a:solidFill>
                        <a:effectLst/>
                        <a:latin typeface="ＭＳ Ｐゴシック"/>
                      </a:endParaRPr>
                    </a:p>
                  </a:txBody>
                  <a:tcPr marL="9525" marR="9525" marT="9525" marB="0" anchor="b"/>
                </a:tc>
              </a:tr>
              <a:tr h="471325">
                <a:tc>
                  <a:txBody>
                    <a:bodyPr/>
                    <a:lstStyle/>
                    <a:p>
                      <a:pPr algn="ctr" fontAlgn="b"/>
                      <a:r>
                        <a:rPr lang="ja-JP" altLang="en-US" sz="2000" u="none" strike="noStrike" dirty="0">
                          <a:effectLst/>
                        </a:rPr>
                        <a:t>人口</a:t>
                      </a:r>
                      <a:endParaRPr lang="ja-JP" altLang="en-US" sz="2000" b="0" i="0" u="none" strike="noStrike" dirty="0">
                        <a:solidFill>
                          <a:srgbClr val="000000"/>
                        </a:solidFill>
                        <a:effectLst/>
                        <a:latin typeface="ＭＳ Ｐゴシック"/>
                      </a:endParaRPr>
                    </a:p>
                  </a:txBody>
                  <a:tcPr marL="9525" marR="9525" marT="9525" marB="0" anchor="b"/>
                </a:tc>
                <a:tc>
                  <a:txBody>
                    <a:bodyPr/>
                    <a:lstStyle/>
                    <a:p>
                      <a:pPr algn="ctr" fontAlgn="b"/>
                      <a:r>
                        <a:rPr lang="en-US" altLang="ja-JP" sz="2000" u="none" strike="noStrike" dirty="0">
                          <a:effectLst/>
                        </a:rPr>
                        <a:t>14</a:t>
                      </a:r>
                      <a:r>
                        <a:rPr lang="ja-JP" altLang="en-US" sz="2000" u="none" strike="noStrike" dirty="0">
                          <a:effectLst/>
                        </a:rPr>
                        <a:t>万人常住</a:t>
                      </a:r>
                      <a:endParaRPr lang="ja-JP" altLang="en-US" sz="2000" b="0" i="0" u="none" strike="noStrike" dirty="0">
                        <a:solidFill>
                          <a:srgbClr val="000000"/>
                        </a:solidFill>
                        <a:effectLst/>
                        <a:latin typeface="ＭＳ Ｐゴシック"/>
                      </a:endParaRPr>
                    </a:p>
                  </a:txBody>
                  <a:tcPr marL="9525" marR="9525" marT="9525" marB="0" anchor="b"/>
                </a:tc>
                <a:tc>
                  <a:txBody>
                    <a:bodyPr/>
                    <a:lstStyle/>
                    <a:p>
                      <a:pPr algn="ctr" fontAlgn="b"/>
                      <a:r>
                        <a:rPr lang="zh-TW" altLang="en-US" sz="2000" u="none" strike="noStrike" dirty="0">
                          <a:effectLst/>
                        </a:rPr>
                        <a:t>人口微減傾向　高齢化</a:t>
                      </a:r>
                      <a:endParaRPr lang="zh-TW" altLang="en-US" sz="2000" b="0" i="0" u="none" strike="noStrike" dirty="0">
                        <a:solidFill>
                          <a:srgbClr val="000000"/>
                        </a:solidFill>
                        <a:effectLst/>
                        <a:latin typeface="ＭＳ Ｐゴシック"/>
                      </a:endParaRPr>
                    </a:p>
                  </a:txBody>
                  <a:tcPr marL="9525" marR="9525" marT="9525" marB="0" anchor="b"/>
                </a:tc>
              </a:tr>
              <a:tr h="471325">
                <a:tc>
                  <a:txBody>
                    <a:bodyPr/>
                    <a:lstStyle/>
                    <a:p>
                      <a:pPr algn="ctr" fontAlgn="b"/>
                      <a:r>
                        <a:rPr lang="ja-JP" altLang="en-US" sz="2000" u="none" strike="noStrike">
                          <a:effectLst/>
                        </a:rPr>
                        <a:t>農業</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dirty="0">
                          <a:effectLst/>
                        </a:rPr>
                        <a:t>機械化率の増加</a:t>
                      </a:r>
                      <a:endParaRPr lang="ja-JP" altLang="en-US" sz="2000" b="0" i="0" u="none" strike="noStrike" dirty="0">
                        <a:solidFill>
                          <a:srgbClr val="000000"/>
                        </a:solidFill>
                        <a:effectLst/>
                        <a:latin typeface="ＭＳ Ｐゴシック"/>
                      </a:endParaRPr>
                    </a:p>
                  </a:txBody>
                  <a:tcPr marL="9525" marR="9525" marT="9525" marB="0" anchor="b"/>
                </a:tc>
                <a:tc>
                  <a:txBody>
                    <a:bodyPr/>
                    <a:lstStyle/>
                    <a:p>
                      <a:pPr algn="ctr" fontAlgn="b"/>
                      <a:r>
                        <a:rPr lang="ja-JP" altLang="en-US" sz="2000" u="none" strike="noStrike">
                          <a:effectLst/>
                        </a:rPr>
                        <a:t>担い手の減少</a:t>
                      </a:r>
                      <a:endParaRPr lang="ja-JP" altLang="en-US" sz="2000" b="0" i="0" u="none" strike="noStrike">
                        <a:solidFill>
                          <a:srgbClr val="000000"/>
                        </a:solidFill>
                        <a:effectLst/>
                        <a:latin typeface="ＭＳ Ｐゴシック"/>
                      </a:endParaRPr>
                    </a:p>
                  </a:txBody>
                  <a:tcPr marL="9525" marR="9525" marT="9525" marB="0" anchor="b"/>
                </a:tc>
              </a:tr>
              <a:tr h="471325">
                <a:tc>
                  <a:txBody>
                    <a:bodyPr/>
                    <a:lstStyle/>
                    <a:p>
                      <a:pPr algn="ctr" fontAlgn="b"/>
                      <a:r>
                        <a:rPr lang="ja-JP" altLang="en-US" sz="2000" u="none" strike="noStrike">
                          <a:effectLst/>
                        </a:rPr>
                        <a:t>工業</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dirty="0">
                          <a:effectLst/>
                        </a:rPr>
                        <a:t>出荷額・就業者数増加傾向</a:t>
                      </a:r>
                      <a:endParaRPr lang="ja-JP" altLang="en-US" sz="2000" b="0" i="0" u="none" strike="noStrike" dirty="0">
                        <a:solidFill>
                          <a:srgbClr val="000000"/>
                        </a:solidFill>
                        <a:effectLst/>
                        <a:latin typeface="ＭＳ Ｐゴシック"/>
                      </a:endParaRPr>
                    </a:p>
                  </a:txBody>
                  <a:tcPr marL="9525" marR="9525" marT="9525" marB="0" anchor="b"/>
                </a:tc>
                <a:tc>
                  <a:txBody>
                    <a:bodyPr/>
                    <a:lstStyle/>
                    <a:p>
                      <a:pPr algn="ctr" fontAlgn="b"/>
                      <a:r>
                        <a:rPr lang="ja-JP" altLang="en-US" sz="2000" u="none" strike="noStrike">
                          <a:effectLst/>
                        </a:rPr>
                        <a:t>支援制度が遅れている</a:t>
                      </a:r>
                      <a:endParaRPr lang="ja-JP" altLang="en-US" sz="2000" b="0" i="0" u="none" strike="noStrike">
                        <a:solidFill>
                          <a:srgbClr val="000000"/>
                        </a:solidFill>
                        <a:effectLst/>
                        <a:latin typeface="ＭＳ Ｐゴシック"/>
                      </a:endParaRPr>
                    </a:p>
                  </a:txBody>
                  <a:tcPr marL="9525" marR="9525" marT="9525" marB="0" anchor="b"/>
                </a:tc>
              </a:tr>
              <a:tr h="471325">
                <a:tc>
                  <a:txBody>
                    <a:bodyPr/>
                    <a:lstStyle/>
                    <a:p>
                      <a:pPr algn="ctr" fontAlgn="b"/>
                      <a:r>
                        <a:rPr lang="ja-JP" altLang="en-US" sz="2000" u="none" strike="noStrike">
                          <a:effectLst/>
                        </a:rPr>
                        <a:t>商業</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dirty="0">
                          <a:effectLst/>
                        </a:rPr>
                        <a:t>駅前商店街の衰退</a:t>
                      </a:r>
                      <a:endParaRPr lang="ja-JP" altLang="en-US" sz="2000" b="0" i="0" u="none" strike="noStrike" dirty="0">
                        <a:solidFill>
                          <a:srgbClr val="000000"/>
                        </a:solidFill>
                        <a:effectLst/>
                        <a:latin typeface="ＭＳ Ｐゴシック"/>
                      </a:endParaRPr>
                    </a:p>
                  </a:txBody>
                  <a:tcPr marL="9525" marR="9525" marT="9525" marB="0" anchor="b"/>
                </a:tc>
                <a:tc>
                  <a:txBody>
                    <a:bodyPr/>
                    <a:lstStyle/>
                    <a:p>
                      <a:pPr algn="ctr" fontAlgn="b"/>
                      <a:r>
                        <a:rPr lang="ja-JP" altLang="en-US" sz="2000" u="none" strike="noStrike" dirty="0">
                          <a:effectLst/>
                        </a:rPr>
                        <a:t>商店の大規模化</a:t>
                      </a:r>
                      <a:endParaRPr lang="ja-JP" altLang="en-US" sz="2000" b="0" i="0" u="none" strike="noStrike" dirty="0">
                        <a:solidFill>
                          <a:srgbClr val="000000"/>
                        </a:solidFill>
                        <a:effectLst/>
                        <a:latin typeface="ＭＳ Ｐゴシック"/>
                      </a:endParaRPr>
                    </a:p>
                  </a:txBody>
                  <a:tcPr marL="9525" marR="9525" marT="9525" marB="0" anchor="b"/>
                </a:tc>
              </a:tr>
              <a:tr h="471325">
                <a:tc>
                  <a:txBody>
                    <a:bodyPr/>
                    <a:lstStyle/>
                    <a:p>
                      <a:pPr algn="ctr" fontAlgn="b"/>
                      <a:r>
                        <a:rPr lang="ja-JP" altLang="en-US" sz="2000" u="none" strike="noStrike">
                          <a:effectLst/>
                        </a:rPr>
                        <a:t>教育</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a:effectLst/>
                        </a:rPr>
                        <a:t>多数の学生が集う</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dirty="0">
                          <a:effectLst/>
                        </a:rPr>
                        <a:t>寄るところがない</a:t>
                      </a:r>
                      <a:endParaRPr lang="ja-JP" altLang="en-US" sz="2000" b="0" i="0" u="none" strike="noStrike" dirty="0">
                        <a:solidFill>
                          <a:srgbClr val="000000"/>
                        </a:solidFill>
                        <a:effectLst/>
                        <a:latin typeface="ＭＳ Ｐゴシック"/>
                      </a:endParaRPr>
                    </a:p>
                  </a:txBody>
                  <a:tcPr marL="9525" marR="9525" marT="9525" marB="0" anchor="b"/>
                </a:tc>
              </a:tr>
              <a:tr h="471325">
                <a:tc>
                  <a:txBody>
                    <a:bodyPr/>
                    <a:lstStyle/>
                    <a:p>
                      <a:pPr algn="ctr" fontAlgn="b"/>
                      <a:r>
                        <a:rPr lang="ja-JP" altLang="en-US" sz="2000" u="none" strike="noStrike">
                          <a:effectLst/>
                        </a:rPr>
                        <a:t>医療</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a:effectLst/>
                        </a:rPr>
                        <a:t>病床数は茨城屈指</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dirty="0">
                          <a:effectLst/>
                        </a:rPr>
                        <a:t>立地に偏り</a:t>
                      </a:r>
                      <a:endParaRPr lang="ja-JP" altLang="en-US" sz="2000" b="0" i="0" u="none" strike="noStrike" dirty="0">
                        <a:solidFill>
                          <a:srgbClr val="000000"/>
                        </a:solidFill>
                        <a:effectLst/>
                        <a:latin typeface="ＭＳ Ｐゴシック"/>
                      </a:endParaRPr>
                    </a:p>
                  </a:txBody>
                  <a:tcPr marL="9525" marR="9525" marT="9525" marB="0" anchor="b"/>
                </a:tc>
              </a:tr>
              <a:tr h="471325">
                <a:tc>
                  <a:txBody>
                    <a:bodyPr/>
                    <a:lstStyle/>
                    <a:p>
                      <a:pPr algn="ctr" fontAlgn="b"/>
                      <a:r>
                        <a:rPr lang="ja-JP" altLang="en-US" sz="2000" u="none" strike="noStrike">
                          <a:effectLst/>
                        </a:rPr>
                        <a:t>福祉</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a:effectLst/>
                        </a:rPr>
                        <a:t>全域的にカバー</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dirty="0">
                          <a:effectLst/>
                        </a:rPr>
                        <a:t>　</a:t>
                      </a:r>
                      <a:endParaRPr lang="ja-JP" altLang="en-US" sz="2000" b="0" i="0" u="none" strike="noStrike" dirty="0">
                        <a:solidFill>
                          <a:srgbClr val="000000"/>
                        </a:solidFill>
                        <a:effectLst/>
                        <a:latin typeface="ＭＳ Ｐゴシック"/>
                      </a:endParaRPr>
                    </a:p>
                  </a:txBody>
                  <a:tcPr marL="9525" marR="9525" marT="9525" marB="0" anchor="b"/>
                </a:tc>
              </a:tr>
              <a:tr h="471325">
                <a:tc>
                  <a:txBody>
                    <a:bodyPr/>
                    <a:lstStyle/>
                    <a:p>
                      <a:pPr algn="ctr" fontAlgn="b"/>
                      <a:r>
                        <a:rPr lang="ja-JP" altLang="en-US" sz="2000" u="none" strike="noStrike">
                          <a:effectLst/>
                        </a:rPr>
                        <a:t>観光</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a:effectLst/>
                        </a:rPr>
                        <a:t>全国的なイベントの開催</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dirty="0">
                          <a:effectLst/>
                        </a:rPr>
                        <a:t>観光客の数の偏り</a:t>
                      </a:r>
                      <a:endParaRPr lang="ja-JP" altLang="en-US" sz="2000" b="0" i="0" u="none" strike="noStrike" dirty="0">
                        <a:solidFill>
                          <a:srgbClr val="000000"/>
                        </a:solidFill>
                        <a:effectLst/>
                        <a:latin typeface="ＭＳ Ｐゴシック"/>
                      </a:endParaRPr>
                    </a:p>
                  </a:txBody>
                  <a:tcPr marL="9525" marR="9525" marT="9525" marB="0" anchor="b"/>
                </a:tc>
              </a:tr>
              <a:tr h="471325">
                <a:tc>
                  <a:txBody>
                    <a:bodyPr/>
                    <a:lstStyle/>
                    <a:p>
                      <a:pPr algn="ctr" fontAlgn="b"/>
                      <a:r>
                        <a:rPr lang="ja-JP" altLang="en-US" sz="2000" u="none" strike="noStrike">
                          <a:effectLst/>
                        </a:rPr>
                        <a:t>交通</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a:effectLst/>
                        </a:rPr>
                        <a:t>地域公共交通の充実</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dirty="0">
                          <a:effectLst/>
                        </a:rPr>
                        <a:t>路線廃止による一部地域の不便</a:t>
                      </a:r>
                      <a:endParaRPr lang="ja-JP" altLang="en-US" sz="2000" b="0" i="0" u="none" strike="noStrike" dirty="0">
                        <a:solidFill>
                          <a:srgbClr val="000000"/>
                        </a:solidFill>
                        <a:effectLst/>
                        <a:latin typeface="ＭＳ Ｐゴシック"/>
                      </a:endParaRPr>
                    </a:p>
                  </a:txBody>
                  <a:tcPr marL="9525" marR="9525" marT="9525" marB="0" anchor="b"/>
                </a:tc>
              </a:tr>
              <a:tr h="471325">
                <a:tc>
                  <a:txBody>
                    <a:bodyPr/>
                    <a:lstStyle/>
                    <a:p>
                      <a:pPr algn="ctr" fontAlgn="b"/>
                      <a:r>
                        <a:rPr lang="ja-JP" altLang="en-US" sz="2000" u="none" strike="noStrike">
                          <a:effectLst/>
                        </a:rPr>
                        <a:t>環境</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a:effectLst/>
                        </a:rPr>
                        <a:t>自然資源が豊富</a:t>
                      </a:r>
                      <a:endParaRPr lang="ja-JP" altLang="en-US" sz="2000" b="0" i="0" u="none" strike="noStrike">
                        <a:solidFill>
                          <a:srgbClr val="000000"/>
                        </a:solidFill>
                        <a:effectLst/>
                        <a:latin typeface="ＭＳ Ｐゴシック"/>
                      </a:endParaRPr>
                    </a:p>
                  </a:txBody>
                  <a:tcPr marL="9525" marR="9525" marT="9525" marB="0" anchor="b"/>
                </a:tc>
                <a:tc>
                  <a:txBody>
                    <a:bodyPr/>
                    <a:lstStyle/>
                    <a:p>
                      <a:pPr algn="ctr" fontAlgn="b"/>
                      <a:r>
                        <a:rPr lang="ja-JP" altLang="en-US" sz="2000" u="none" strike="noStrike" dirty="0">
                          <a:effectLst/>
                        </a:rPr>
                        <a:t>公園数・面積の不足</a:t>
                      </a:r>
                      <a:endParaRPr lang="ja-JP" altLang="en-US" sz="2000" b="0" i="0" u="none" strike="noStrike" dirty="0">
                        <a:solidFill>
                          <a:srgbClr val="000000"/>
                        </a:solidFill>
                        <a:effectLst/>
                        <a:latin typeface="ＭＳ Ｐゴシック"/>
                      </a:endParaRPr>
                    </a:p>
                  </a:txBody>
                  <a:tcPr marL="9525" marR="9525" marT="9525" marB="0" anchor="b"/>
                </a:tc>
              </a:tr>
            </a:tbl>
          </a:graphicData>
        </a:graphic>
      </p:graphicFrame>
    </p:spTree>
    <p:extLst>
      <p:ext uri="{BB962C8B-B14F-4D97-AF65-F5344CB8AC3E}">
        <p14:creationId xmlns:p14="http://schemas.microsoft.com/office/powerpoint/2010/main" val="3655814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1"/>
          <p:cNvSpPr>
            <a:spLocks noGrp="1"/>
          </p:cNvSpPr>
          <p:nvPr>
            <p:ph type="title"/>
          </p:nvPr>
        </p:nvSpPr>
        <p:spPr/>
        <p:txBody>
          <a:bodyPr/>
          <a:lstStyle/>
          <a:p>
            <a:r>
              <a:rPr lang="ja-JP" altLang="en-US" smtClean="0"/>
              <a:t>本提案のコンセプト</a:t>
            </a:r>
          </a:p>
        </p:txBody>
      </p:sp>
      <p:sp>
        <p:nvSpPr>
          <p:cNvPr id="4" name="テキスト ボックス 3"/>
          <p:cNvSpPr txBox="1"/>
          <p:nvPr/>
        </p:nvSpPr>
        <p:spPr>
          <a:xfrm>
            <a:off x="2339752" y="6399688"/>
            <a:ext cx="6646371" cy="400110"/>
          </a:xfrm>
          <a:prstGeom prst="rect">
            <a:avLst/>
          </a:prstGeom>
          <a:noFill/>
        </p:spPr>
        <p:txBody>
          <a:bodyPr wrap="none">
            <a:spAutoFit/>
          </a:bodyPr>
          <a:lstStyle/>
          <a:p>
            <a:pPr fontAlgn="auto">
              <a:spcBef>
                <a:spcPts val="0"/>
              </a:spcBef>
              <a:spcAft>
                <a:spcPts val="0"/>
              </a:spcAft>
              <a:defRPr/>
            </a:pPr>
            <a:r>
              <a:rPr lang="ja-JP" altLang="en-US" dirty="0">
                <a:solidFill>
                  <a:schemeClr val="tx1">
                    <a:alpha val="35000"/>
                  </a:schemeClr>
                </a:solidFill>
                <a:latin typeface="+mn-lt"/>
                <a:ea typeface="+mn-ea"/>
              </a:rPr>
              <a:t>現状分析　</a:t>
            </a:r>
            <a:r>
              <a:rPr lang="ja-JP" altLang="en-US" sz="2000" dirty="0">
                <a:latin typeface="+mn-lt"/>
                <a:ea typeface="+mn-ea"/>
              </a:rPr>
              <a:t>コンセプト</a:t>
            </a:r>
            <a:r>
              <a:rPr lang="ja-JP" altLang="en-US" dirty="0">
                <a:solidFill>
                  <a:schemeClr val="tx1">
                    <a:alpha val="35000"/>
                  </a:schemeClr>
                </a:solidFill>
                <a:latin typeface="+mn-lt"/>
                <a:ea typeface="+mn-ea"/>
              </a:rPr>
              <a:t>　人口フレーム　構想　提案・効果　調査方針</a:t>
            </a:r>
          </a:p>
        </p:txBody>
      </p:sp>
      <p:sp>
        <p:nvSpPr>
          <p:cNvPr id="5" name="角丸四角形 4"/>
          <p:cNvSpPr/>
          <p:nvPr/>
        </p:nvSpPr>
        <p:spPr>
          <a:xfrm>
            <a:off x="1158348" y="4365104"/>
            <a:ext cx="7272337" cy="647700"/>
          </a:xfrm>
          <a:prstGeom prst="roundRect">
            <a:avLst/>
          </a:prstGeom>
          <a:ln w="57150">
            <a:solidFill>
              <a:srgbClr val="FF7C80"/>
            </a:solidFill>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ja-JP" altLang="en-US" sz="2800" dirty="0"/>
              <a:t>土浦市を活気のある現代の城下町に！</a:t>
            </a:r>
          </a:p>
        </p:txBody>
      </p:sp>
      <p:sp>
        <p:nvSpPr>
          <p:cNvPr id="62468" name="スライド番号プレースホルダー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F74E3681-3BEE-4F68-B375-19CC90BF5012}" type="slidenum">
              <a:rPr lang="ja-JP" altLang="en-US"/>
              <a:pPr fontAlgn="base">
                <a:spcBef>
                  <a:spcPct val="0"/>
                </a:spcBef>
                <a:spcAft>
                  <a:spcPct val="0"/>
                </a:spcAft>
              </a:pPr>
              <a:t>22</a:t>
            </a:fld>
            <a:endParaRPr lang="en-US" altLang="ja-JP"/>
          </a:p>
        </p:txBody>
      </p:sp>
      <p:sp>
        <p:nvSpPr>
          <p:cNvPr id="9" name="角丸四角形 8"/>
          <p:cNvSpPr/>
          <p:nvPr/>
        </p:nvSpPr>
        <p:spPr>
          <a:xfrm>
            <a:off x="900113" y="1520825"/>
            <a:ext cx="3311525" cy="248443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角丸四角形 7"/>
          <p:cNvSpPr/>
          <p:nvPr/>
        </p:nvSpPr>
        <p:spPr>
          <a:xfrm>
            <a:off x="1063625" y="1268413"/>
            <a:ext cx="2160588" cy="504825"/>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schemeClr val="tx1"/>
                </a:solidFill>
              </a:rPr>
              <a:t>目指す都市像</a:t>
            </a:r>
          </a:p>
        </p:txBody>
      </p:sp>
      <p:sp>
        <p:nvSpPr>
          <p:cNvPr id="11" name="正方形/長方形 10"/>
          <p:cNvSpPr/>
          <p:nvPr/>
        </p:nvSpPr>
        <p:spPr>
          <a:xfrm>
            <a:off x="1116013" y="1916113"/>
            <a:ext cx="2808287" cy="504825"/>
          </a:xfrm>
          <a:prstGeom prst="rect">
            <a:avLst/>
          </a:prstGeom>
          <a:ln w="28575">
            <a:solidFill>
              <a:srgbClr val="FFC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ja-JP" altLang="en-US" dirty="0"/>
              <a:t>駅前を中心とした賑わい</a:t>
            </a:r>
          </a:p>
        </p:txBody>
      </p:sp>
      <p:sp>
        <p:nvSpPr>
          <p:cNvPr id="12" name="正方形/長方形 11"/>
          <p:cNvSpPr/>
          <p:nvPr/>
        </p:nvSpPr>
        <p:spPr>
          <a:xfrm>
            <a:off x="1116013" y="3284538"/>
            <a:ext cx="1655762" cy="504825"/>
          </a:xfrm>
          <a:prstGeom prst="rect">
            <a:avLst/>
          </a:prstGeom>
          <a:ln w="28575">
            <a:solidFill>
              <a:srgbClr val="FFC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ja-JP" altLang="en-US" dirty="0"/>
              <a:t>暮らしやすさ</a:t>
            </a:r>
          </a:p>
        </p:txBody>
      </p:sp>
      <p:sp>
        <p:nvSpPr>
          <p:cNvPr id="13" name="正方形/長方形 12"/>
          <p:cNvSpPr/>
          <p:nvPr/>
        </p:nvSpPr>
        <p:spPr>
          <a:xfrm>
            <a:off x="1116013" y="2619375"/>
            <a:ext cx="2160587" cy="503238"/>
          </a:xfrm>
          <a:prstGeom prst="rect">
            <a:avLst/>
          </a:prstGeom>
          <a:ln w="28575">
            <a:solidFill>
              <a:srgbClr val="FFC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ja-JP" altLang="en-US" dirty="0"/>
              <a:t>各種産業の活気</a:t>
            </a:r>
          </a:p>
        </p:txBody>
      </p:sp>
      <p:sp>
        <p:nvSpPr>
          <p:cNvPr id="15" name="正方形/長方形 14"/>
          <p:cNvSpPr/>
          <p:nvPr/>
        </p:nvSpPr>
        <p:spPr>
          <a:xfrm>
            <a:off x="2932113" y="3289300"/>
            <a:ext cx="992187" cy="503238"/>
          </a:xfrm>
          <a:prstGeom prst="rect">
            <a:avLst/>
          </a:prstGeom>
          <a:ln w="28575">
            <a:solidFill>
              <a:srgbClr val="FFC000"/>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ja-JP" altLang="en-US" dirty="0"/>
              <a:t>歴史</a:t>
            </a:r>
          </a:p>
        </p:txBody>
      </p:sp>
      <p:grpSp>
        <p:nvGrpSpPr>
          <p:cNvPr id="7" name="グループ化 6"/>
          <p:cNvGrpSpPr/>
          <p:nvPr/>
        </p:nvGrpSpPr>
        <p:grpSpPr>
          <a:xfrm>
            <a:off x="2706160" y="5444579"/>
            <a:ext cx="4176712" cy="720725"/>
            <a:chOff x="2351088" y="5300663"/>
            <a:chExt cx="4176712" cy="720725"/>
          </a:xfrm>
        </p:grpSpPr>
        <p:sp>
          <p:nvSpPr>
            <p:cNvPr id="14" name="正方形/長方形 13"/>
            <p:cNvSpPr/>
            <p:nvPr/>
          </p:nvSpPr>
          <p:spPr>
            <a:xfrm>
              <a:off x="2351088" y="5300663"/>
              <a:ext cx="4176712" cy="720725"/>
            </a:xfrm>
            <a:prstGeom prst="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ja-JP" altLang="en-US" sz="3200" dirty="0">
                <a:latin typeface="+mj-ea"/>
                <a:ea typeface="+mj-ea"/>
              </a:endParaRPr>
            </a:p>
          </p:txBody>
        </p:sp>
        <p:pic>
          <p:nvPicPr>
            <p:cNvPr id="62477" name="図 16"/>
            <p:cNvPicPr>
              <a:picLocks noChangeAspect="1"/>
            </p:cNvPicPr>
            <p:nvPr/>
          </p:nvPicPr>
          <p:blipFill>
            <a:blip r:embed="rId2"/>
            <a:srcRect/>
            <a:stretch>
              <a:fillRect/>
            </a:stretch>
          </p:blipFill>
          <p:spPr bwMode="auto">
            <a:xfrm>
              <a:off x="3121025" y="5367338"/>
              <a:ext cx="2638425" cy="587375"/>
            </a:xfrm>
            <a:prstGeom prst="rect">
              <a:avLst/>
            </a:prstGeom>
            <a:noFill/>
            <a:ln w="9525">
              <a:noFill/>
              <a:miter lim="800000"/>
              <a:headEnd/>
              <a:tailEnd/>
            </a:ln>
          </p:spPr>
        </p:pic>
      </p:grpSp>
      <p:sp>
        <p:nvSpPr>
          <p:cNvPr id="2" name="正方形/長方形 1"/>
          <p:cNvSpPr/>
          <p:nvPr/>
        </p:nvSpPr>
        <p:spPr>
          <a:xfrm>
            <a:off x="5234240" y="2624137"/>
            <a:ext cx="3586232" cy="665163"/>
          </a:xfrm>
          <a:prstGeom prst="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smtClean="0"/>
              <a:t>かつての城下町のすがた</a:t>
            </a:r>
            <a:endParaRPr kumimoji="1" lang="ja-JP" altLang="en-US" sz="2400" dirty="0"/>
          </a:p>
        </p:txBody>
      </p:sp>
      <p:sp>
        <p:nvSpPr>
          <p:cNvPr id="3" name="左右矢印 2"/>
          <p:cNvSpPr/>
          <p:nvPr/>
        </p:nvSpPr>
        <p:spPr>
          <a:xfrm>
            <a:off x="4355977" y="2708920"/>
            <a:ext cx="792088"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4397118" y="4005263"/>
            <a:ext cx="794796" cy="287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4397911" y="5085383"/>
            <a:ext cx="794796" cy="2878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r>
              <a:rPr lang="ja-JP" altLang="en-US" smtClean="0"/>
              <a:t>土浦市の目標人口フレーム</a:t>
            </a:r>
          </a:p>
        </p:txBody>
      </p:sp>
      <p:sp>
        <p:nvSpPr>
          <p:cNvPr id="4" name="テキスト ボックス 3"/>
          <p:cNvSpPr txBox="1"/>
          <p:nvPr/>
        </p:nvSpPr>
        <p:spPr>
          <a:xfrm>
            <a:off x="2339752" y="6399688"/>
            <a:ext cx="6683240" cy="400110"/>
          </a:xfrm>
          <a:prstGeom prst="rect">
            <a:avLst/>
          </a:prstGeom>
          <a:noFill/>
        </p:spPr>
        <p:txBody>
          <a:bodyPr wrap="none">
            <a:spAutoFit/>
          </a:bodyPr>
          <a:lstStyle/>
          <a:p>
            <a:pPr fontAlgn="auto">
              <a:spcBef>
                <a:spcPts val="0"/>
              </a:spcBef>
              <a:spcAft>
                <a:spcPts val="0"/>
              </a:spcAft>
              <a:defRPr/>
            </a:pPr>
            <a:r>
              <a:rPr lang="ja-JP" altLang="en-US" dirty="0">
                <a:solidFill>
                  <a:schemeClr val="tx1">
                    <a:alpha val="35000"/>
                  </a:schemeClr>
                </a:solidFill>
                <a:latin typeface="+mn-lt"/>
                <a:ea typeface="+mn-ea"/>
              </a:rPr>
              <a:t>現状分析　コンセプト　</a:t>
            </a:r>
            <a:r>
              <a:rPr lang="ja-JP" altLang="en-US" sz="2000" dirty="0">
                <a:latin typeface="+mn-lt"/>
                <a:ea typeface="+mn-ea"/>
              </a:rPr>
              <a:t>人口フレーム</a:t>
            </a:r>
            <a:r>
              <a:rPr lang="ja-JP" altLang="en-US" dirty="0">
                <a:solidFill>
                  <a:schemeClr val="tx1">
                    <a:alpha val="35000"/>
                  </a:schemeClr>
                </a:solidFill>
                <a:latin typeface="+mn-lt"/>
                <a:ea typeface="+mn-ea"/>
              </a:rPr>
              <a:t>　構想　提案・効果　調査方針</a:t>
            </a:r>
          </a:p>
        </p:txBody>
      </p:sp>
      <p:graphicFrame>
        <p:nvGraphicFramePr>
          <p:cNvPr id="5" name="グラフ 4"/>
          <p:cNvGraphicFramePr>
            <a:graphicFrameLocks/>
          </p:cNvGraphicFramePr>
          <p:nvPr/>
        </p:nvGraphicFramePr>
        <p:xfrm>
          <a:off x="3454021" y="1628800"/>
          <a:ext cx="5796136" cy="4239180"/>
        </p:xfrm>
        <a:graphic>
          <a:graphicData uri="http://schemas.openxmlformats.org/drawingml/2006/chart">
            <c:chart xmlns:c="http://schemas.openxmlformats.org/drawingml/2006/chart" xmlns:r="http://schemas.openxmlformats.org/officeDocument/2006/relationships" r:id="rId2"/>
          </a:graphicData>
        </a:graphic>
      </p:graphicFrame>
      <p:sp>
        <p:nvSpPr>
          <p:cNvPr id="6" name="コンテンツ プレースホルダー 2"/>
          <p:cNvSpPr>
            <a:spLocks noGrp="1"/>
          </p:cNvSpPr>
          <p:nvPr>
            <p:ph sz="quarter" idx="1"/>
          </p:nvPr>
        </p:nvSpPr>
        <p:spPr>
          <a:xfrm>
            <a:off x="457200" y="1219200"/>
            <a:ext cx="3609975" cy="4937125"/>
          </a:xfrm>
        </p:spPr>
        <p:txBody>
          <a:bodyPr>
            <a:normAutofit/>
          </a:bodyPr>
          <a:lstStyle/>
          <a:p>
            <a:pPr marL="274320" indent="-274320" fontAlgn="auto">
              <a:spcAft>
                <a:spcPts val="0"/>
              </a:spcAft>
              <a:buFont typeface="Wingdings 3"/>
              <a:buChar char=""/>
              <a:defRPr/>
            </a:pPr>
            <a:r>
              <a:rPr lang="ja-JP" altLang="en-US" dirty="0" smtClean="0"/>
              <a:t>推定人口：</a:t>
            </a:r>
            <a:endParaRPr lang="en-US" altLang="ja-JP" dirty="0" smtClean="0"/>
          </a:p>
          <a:p>
            <a:pPr marL="0" indent="0" fontAlgn="auto">
              <a:spcAft>
                <a:spcPts val="0"/>
              </a:spcAft>
              <a:buFont typeface="Wingdings 3"/>
              <a:buNone/>
              <a:defRPr/>
            </a:pPr>
            <a:r>
              <a:rPr lang="ja-JP" altLang="en-US" dirty="0" smtClean="0"/>
              <a:t>　</a:t>
            </a:r>
            <a:r>
              <a:rPr lang="en-US" altLang="ja-JP" dirty="0" smtClean="0"/>
              <a:t>2020</a:t>
            </a:r>
            <a:r>
              <a:rPr lang="ja-JP" altLang="en-US" dirty="0" smtClean="0"/>
              <a:t>年：</a:t>
            </a:r>
            <a:r>
              <a:rPr lang="en-US" altLang="ja-JP" dirty="0" smtClean="0"/>
              <a:t>137,722</a:t>
            </a:r>
            <a:r>
              <a:rPr lang="ja-JP" altLang="en-US" dirty="0" smtClean="0"/>
              <a:t>人</a:t>
            </a:r>
            <a:endParaRPr lang="en-US" altLang="ja-JP" dirty="0" smtClean="0"/>
          </a:p>
          <a:p>
            <a:pPr marL="0" indent="0" fontAlgn="auto">
              <a:spcAft>
                <a:spcPts val="0"/>
              </a:spcAft>
              <a:buFont typeface="Wingdings 3"/>
              <a:buNone/>
              <a:defRPr/>
            </a:pPr>
            <a:r>
              <a:rPr lang="ja-JP" altLang="en-US" dirty="0"/>
              <a:t>　</a:t>
            </a:r>
            <a:r>
              <a:rPr lang="en-US" altLang="ja-JP" dirty="0" smtClean="0"/>
              <a:t>2030</a:t>
            </a:r>
            <a:r>
              <a:rPr lang="ja-JP" altLang="en-US" dirty="0" smtClean="0"/>
              <a:t>年：</a:t>
            </a:r>
            <a:r>
              <a:rPr lang="en-US" altLang="ja-JP" dirty="0" smtClean="0"/>
              <a:t>127,536</a:t>
            </a:r>
            <a:r>
              <a:rPr lang="ja-JP" altLang="en-US" dirty="0" smtClean="0"/>
              <a:t>人</a:t>
            </a:r>
            <a:endParaRPr lang="en-US" altLang="ja-JP" dirty="0" smtClean="0"/>
          </a:p>
          <a:p>
            <a:pPr marL="274320" indent="-274320" fontAlgn="auto">
              <a:spcAft>
                <a:spcPts val="0"/>
              </a:spcAft>
              <a:buFont typeface="Wingdings 3"/>
              <a:buChar char=""/>
              <a:defRPr/>
            </a:pPr>
            <a:endParaRPr lang="en-US" altLang="ja-JP" dirty="0"/>
          </a:p>
          <a:p>
            <a:pPr marL="274320" indent="-274320" fontAlgn="auto">
              <a:spcAft>
                <a:spcPts val="0"/>
              </a:spcAft>
              <a:buFont typeface="Wingdings 3"/>
              <a:buChar char=""/>
              <a:defRPr/>
            </a:pPr>
            <a:endParaRPr lang="en-US" altLang="ja-JP" dirty="0" smtClean="0"/>
          </a:p>
          <a:p>
            <a:pPr marL="274320" indent="-274320" fontAlgn="auto">
              <a:spcAft>
                <a:spcPts val="0"/>
              </a:spcAft>
              <a:buFont typeface="Wingdings 3"/>
              <a:buChar char=""/>
              <a:defRPr/>
            </a:pPr>
            <a:endParaRPr lang="en-US" altLang="ja-JP" dirty="0" smtClean="0"/>
          </a:p>
          <a:p>
            <a:pPr marL="274320" indent="-274320" fontAlgn="auto">
              <a:spcAft>
                <a:spcPts val="0"/>
              </a:spcAft>
              <a:buFont typeface="Wingdings 3"/>
              <a:buChar char=""/>
              <a:defRPr/>
            </a:pPr>
            <a:r>
              <a:rPr lang="ja-JP" altLang="en-US" dirty="0" smtClean="0"/>
              <a:t>目標人口フレーム</a:t>
            </a:r>
            <a:endParaRPr lang="en-US" altLang="ja-JP" dirty="0" smtClean="0"/>
          </a:p>
          <a:p>
            <a:pPr marL="0" indent="0" fontAlgn="auto">
              <a:spcAft>
                <a:spcPts val="0"/>
              </a:spcAft>
              <a:buFont typeface="Wingdings 3"/>
              <a:buNone/>
              <a:defRPr/>
            </a:pPr>
            <a:r>
              <a:rPr lang="ja-JP" altLang="en-US" dirty="0" smtClean="0"/>
              <a:t>　平成</a:t>
            </a:r>
            <a:r>
              <a:rPr lang="en-US" altLang="ja-JP" dirty="0" smtClean="0"/>
              <a:t>32</a:t>
            </a:r>
            <a:r>
              <a:rPr lang="ja-JP" altLang="en-US" dirty="0" smtClean="0"/>
              <a:t>年：</a:t>
            </a:r>
            <a:r>
              <a:rPr lang="en-US" altLang="ja-JP" dirty="0" smtClean="0">
                <a:solidFill>
                  <a:srgbClr val="FF0000"/>
                </a:solidFill>
              </a:rPr>
              <a:t>140,000</a:t>
            </a:r>
            <a:r>
              <a:rPr lang="ja-JP" altLang="en-US" dirty="0" smtClean="0">
                <a:solidFill>
                  <a:srgbClr val="FF0000"/>
                </a:solidFill>
              </a:rPr>
              <a:t>人</a:t>
            </a:r>
            <a:endParaRPr lang="ja-JP" altLang="en-US" dirty="0">
              <a:solidFill>
                <a:srgbClr val="FF0000"/>
              </a:solidFill>
            </a:endParaRPr>
          </a:p>
        </p:txBody>
      </p:sp>
      <p:sp>
        <p:nvSpPr>
          <p:cNvPr id="63493" name="テキスト ボックス 7"/>
          <p:cNvSpPr txBox="1">
            <a:spLocks noChangeArrowheads="1"/>
          </p:cNvSpPr>
          <p:nvPr/>
        </p:nvSpPr>
        <p:spPr bwMode="auto">
          <a:xfrm>
            <a:off x="4158746" y="5805264"/>
            <a:ext cx="4589718" cy="338554"/>
          </a:xfrm>
          <a:prstGeom prst="rect">
            <a:avLst/>
          </a:prstGeom>
          <a:noFill/>
          <a:ln w="9525">
            <a:noFill/>
            <a:miter lim="800000"/>
            <a:headEnd/>
            <a:tailEnd/>
          </a:ln>
        </p:spPr>
        <p:txBody>
          <a:bodyPr wrap="none">
            <a:spAutoFit/>
          </a:bodyPr>
          <a:lstStyle/>
          <a:p>
            <a:r>
              <a:rPr lang="ja-JP" altLang="en-US" sz="1600" dirty="0">
                <a:latin typeface="Gill Sans MT"/>
              </a:rPr>
              <a:t>図：コーホート分析による土浦市の人口推移推定図</a:t>
            </a:r>
          </a:p>
        </p:txBody>
      </p:sp>
      <p:sp>
        <p:nvSpPr>
          <p:cNvPr id="9" name="角丸四角形 8"/>
          <p:cNvSpPr/>
          <p:nvPr/>
        </p:nvSpPr>
        <p:spPr>
          <a:xfrm>
            <a:off x="539750" y="2852738"/>
            <a:ext cx="3095625" cy="1008062"/>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ja-JP" altLang="en-US" sz="2800" dirty="0"/>
              <a:t>人口増加</a:t>
            </a:r>
            <a:endParaRPr lang="en-US" altLang="ja-JP" sz="2800" dirty="0"/>
          </a:p>
          <a:p>
            <a:pPr algn="ctr" fontAlgn="auto">
              <a:spcBef>
                <a:spcPts val="0"/>
              </a:spcBef>
              <a:spcAft>
                <a:spcPts val="0"/>
              </a:spcAft>
              <a:defRPr/>
            </a:pPr>
            <a:r>
              <a:rPr lang="ja-JP" altLang="en-US" sz="2800" dirty="0"/>
              <a:t>現在人口の維持</a:t>
            </a:r>
          </a:p>
        </p:txBody>
      </p:sp>
      <p:sp>
        <p:nvSpPr>
          <p:cNvPr id="63495" name="テキスト ボックス 2"/>
          <p:cNvSpPr txBox="1">
            <a:spLocks noChangeArrowheads="1"/>
          </p:cNvSpPr>
          <p:nvPr/>
        </p:nvSpPr>
        <p:spPr bwMode="auto">
          <a:xfrm>
            <a:off x="6084168" y="836613"/>
            <a:ext cx="914400" cy="914400"/>
          </a:xfrm>
          <a:prstGeom prst="rect">
            <a:avLst/>
          </a:prstGeom>
          <a:noFill/>
          <a:ln w="9525">
            <a:noFill/>
            <a:miter lim="800000"/>
            <a:headEnd/>
            <a:tailEnd/>
          </a:ln>
        </p:spPr>
        <p:txBody>
          <a:bodyPr wrap="none"/>
          <a:lstStyle/>
          <a:p>
            <a:r>
              <a:rPr lang="ja-JP" altLang="en-US" dirty="0">
                <a:latin typeface="Gill Sans MT"/>
              </a:rPr>
              <a:t>出典：茨城県国勢</a:t>
            </a:r>
            <a:r>
              <a:rPr lang="ja-JP" altLang="en-US" dirty="0" smtClean="0">
                <a:latin typeface="Gill Sans MT"/>
              </a:rPr>
              <a:t>調査より</a:t>
            </a:r>
            <a:endParaRPr lang="ja-JP" altLang="en-US" dirty="0">
              <a:latin typeface="Gill Sans MT"/>
            </a:endParaRPr>
          </a:p>
        </p:txBody>
      </p:sp>
      <p:sp>
        <p:nvSpPr>
          <p:cNvPr id="63496" name="スライド番号プレースホルダー 6"/>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7E1EEB93-C1DF-4C22-8144-CAA06E5BD911}" type="slidenum">
              <a:rPr lang="ja-JP" altLang="en-US"/>
              <a:pPr fontAlgn="base">
                <a:spcBef>
                  <a:spcPct val="0"/>
                </a:spcBef>
                <a:spcAft>
                  <a:spcPct val="0"/>
                </a:spcAft>
              </a:pPr>
              <a:t>23</a:t>
            </a:fld>
            <a:endParaRPr lang="en-US" altLang="ja-JP"/>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コンセプト</a:t>
            </a:r>
            <a:endParaRPr kumimoji="1" lang="ja-JP" altLang="en-US" dirty="0"/>
          </a:p>
        </p:txBody>
      </p:sp>
      <p:pic>
        <p:nvPicPr>
          <p:cNvPr id="5" name="コンテンツ プレースホルダー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97812" y="1219200"/>
            <a:ext cx="4548375" cy="4937125"/>
          </a:xfrm>
        </p:spPr>
      </p:pic>
      <p:sp>
        <p:nvSpPr>
          <p:cNvPr id="4" name="スライド番号プレースホルダー 3"/>
          <p:cNvSpPr>
            <a:spLocks noGrp="1"/>
          </p:cNvSpPr>
          <p:nvPr>
            <p:ph type="sldNum" sz="quarter" idx="12"/>
          </p:nvPr>
        </p:nvSpPr>
        <p:spPr/>
        <p:txBody>
          <a:bodyPr/>
          <a:lstStyle/>
          <a:p>
            <a:pPr>
              <a:defRPr/>
            </a:pPr>
            <a:fld id="{E2872C69-120B-4FBB-9D29-EA0830F453DF}" type="slidenum">
              <a:rPr lang="ja-JP" altLang="en-US" smtClean="0"/>
              <a:pPr>
                <a:defRPr/>
              </a:pPr>
              <a:t>24</a:t>
            </a:fld>
            <a:endParaRPr lang="ja-JP" altLang="en-US"/>
          </a:p>
        </p:txBody>
      </p:sp>
    </p:spTree>
    <p:extLst>
      <p:ext uri="{BB962C8B-B14F-4D97-AF65-F5344CB8AC3E}">
        <p14:creationId xmlns:p14="http://schemas.microsoft.com/office/powerpoint/2010/main" val="4126024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1"/>
          <p:cNvSpPr>
            <a:spLocks noGrp="1"/>
          </p:cNvSpPr>
          <p:nvPr>
            <p:ph type="title"/>
          </p:nvPr>
        </p:nvSpPr>
        <p:spPr/>
        <p:txBody>
          <a:bodyPr/>
          <a:lstStyle/>
          <a:p>
            <a:r>
              <a:rPr lang="ja-JP" altLang="en-US" smtClean="0"/>
              <a:t>基本構想</a:t>
            </a:r>
          </a:p>
        </p:txBody>
      </p:sp>
      <p:sp>
        <p:nvSpPr>
          <p:cNvPr id="4" name="テキスト ボックス 3"/>
          <p:cNvSpPr txBox="1"/>
          <p:nvPr/>
        </p:nvSpPr>
        <p:spPr>
          <a:xfrm>
            <a:off x="2339752" y="6399688"/>
            <a:ext cx="6591869" cy="400110"/>
          </a:xfrm>
          <a:prstGeom prst="rect">
            <a:avLst/>
          </a:prstGeom>
          <a:noFill/>
        </p:spPr>
        <p:txBody>
          <a:bodyPr wrap="none">
            <a:spAutoFit/>
          </a:bodyPr>
          <a:lstStyle/>
          <a:p>
            <a:pPr fontAlgn="auto">
              <a:spcBef>
                <a:spcPts val="0"/>
              </a:spcBef>
              <a:spcAft>
                <a:spcPts val="0"/>
              </a:spcAft>
              <a:defRPr/>
            </a:pPr>
            <a:r>
              <a:rPr lang="ja-JP" altLang="en-US" dirty="0">
                <a:solidFill>
                  <a:schemeClr val="tx1">
                    <a:alpha val="35000"/>
                  </a:schemeClr>
                </a:solidFill>
                <a:latin typeface="+mn-lt"/>
                <a:ea typeface="+mn-ea"/>
              </a:rPr>
              <a:t>現状分析　コンセプト　人口フレーム　</a:t>
            </a:r>
            <a:r>
              <a:rPr lang="ja-JP" altLang="en-US" sz="2000" dirty="0">
                <a:latin typeface="+mn-lt"/>
                <a:ea typeface="+mn-ea"/>
              </a:rPr>
              <a:t>構想</a:t>
            </a:r>
            <a:r>
              <a:rPr lang="ja-JP" altLang="en-US" dirty="0">
                <a:solidFill>
                  <a:schemeClr val="tx1">
                    <a:alpha val="35000"/>
                  </a:schemeClr>
                </a:solidFill>
                <a:latin typeface="+mn-lt"/>
                <a:ea typeface="+mn-ea"/>
              </a:rPr>
              <a:t>　提案・効果　調査方針</a:t>
            </a:r>
          </a:p>
        </p:txBody>
      </p:sp>
      <p:sp>
        <p:nvSpPr>
          <p:cNvPr id="64519" name="スライド番号プレースホルダー 21"/>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19720D6C-80EA-4236-B6EA-73AB537969E9}" type="slidenum">
              <a:rPr lang="ja-JP" altLang="en-US"/>
              <a:pPr fontAlgn="base">
                <a:spcBef>
                  <a:spcPct val="0"/>
                </a:spcBef>
                <a:spcAft>
                  <a:spcPct val="0"/>
                </a:spcAft>
              </a:pPr>
              <a:t>25</a:t>
            </a:fld>
            <a:endParaRPr lang="en-US" altLang="ja-JP"/>
          </a:p>
        </p:txBody>
      </p:sp>
      <p:grpSp>
        <p:nvGrpSpPr>
          <p:cNvPr id="26" name="グループ化 25"/>
          <p:cNvGrpSpPr/>
          <p:nvPr/>
        </p:nvGrpSpPr>
        <p:grpSpPr>
          <a:xfrm>
            <a:off x="2303462" y="1326142"/>
            <a:ext cx="4176713" cy="720725"/>
            <a:chOff x="2298700" y="1317625"/>
            <a:chExt cx="4176713" cy="720725"/>
          </a:xfrm>
        </p:grpSpPr>
        <p:sp>
          <p:nvSpPr>
            <p:cNvPr id="23" name="正方形/長方形 22"/>
            <p:cNvSpPr/>
            <p:nvPr/>
          </p:nvSpPr>
          <p:spPr bwMode="auto">
            <a:xfrm>
              <a:off x="2298700" y="1317625"/>
              <a:ext cx="4176713" cy="720725"/>
            </a:xfrm>
            <a:prstGeom prst="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ja-JP" altLang="en-US" sz="3200" dirty="0">
                <a:latin typeface="+mj-ea"/>
                <a:ea typeface="+mj-ea"/>
              </a:endParaRPr>
            </a:p>
          </p:txBody>
        </p:sp>
        <p:pic>
          <p:nvPicPr>
            <p:cNvPr id="64522" name="図 23"/>
            <p:cNvPicPr>
              <a:picLocks noChangeAspect="1"/>
            </p:cNvPicPr>
            <p:nvPr/>
          </p:nvPicPr>
          <p:blipFill>
            <a:blip r:embed="rId2"/>
            <a:srcRect/>
            <a:stretch>
              <a:fillRect/>
            </a:stretch>
          </p:blipFill>
          <p:spPr bwMode="auto">
            <a:xfrm>
              <a:off x="3067673" y="1384546"/>
              <a:ext cx="2638768" cy="586883"/>
            </a:xfrm>
            <a:prstGeom prst="rect">
              <a:avLst/>
            </a:prstGeom>
            <a:noFill/>
            <a:ln w="9525">
              <a:noFill/>
              <a:miter lim="800000"/>
              <a:headEnd/>
              <a:tailEnd/>
            </a:ln>
          </p:spPr>
        </p:pic>
      </p:grpSp>
      <p:cxnSp>
        <p:nvCxnSpPr>
          <p:cNvPr id="30" name="直線コネクタ 29"/>
          <p:cNvCxnSpPr>
            <a:stCxn id="23" idx="2"/>
            <a:endCxn id="6" idx="0"/>
          </p:cNvCxnSpPr>
          <p:nvPr/>
        </p:nvCxnSpPr>
        <p:spPr>
          <a:xfrm flipH="1">
            <a:off x="1907382" y="2046867"/>
            <a:ext cx="2484437" cy="29945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521" name="直線コネクタ 64520"/>
          <p:cNvCxnSpPr>
            <a:stCxn id="23" idx="2"/>
            <a:endCxn id="9" idx="0"/>
          </p:cNvCxnSpPr>
          <p:nvPr/>
        </p:nvCxnSpPr>
        <p:spPr>
          <a:xfrm>
            <a:off x="4391819" y="2046867"/>
            <a:ext cx="0" cy="29945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526" name="直線コネクタ 64525"/>
          <p:cNvCxnSpPr>
            <a:stCxn id="23" idx="2"/>
          </p:cNvCxnSpPr>
          <p:nvPr/>
        </p:nvCxnSpPr>
        <p:spPr>
          <a:xfrm>
            <a:off x="4391819" y="2046867"/>
            <a:ext cx="2916485" cy="29945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529" name="直線コネクタ 64528"/>
          <p:cNvCxnSpPr>
            <a:stCxn id="6" idx="2"/>
            <a:endCxn id="13" idx="0"/>
          </p:cNvCxnSpPr>
          <p:nvPr/>
        </p:nvCxnSpPr>
        <p:spPr>
          <a:xfrm flipH="1">
            <a:off x="1149027" y="2922588"/>
            <a:ext cx="758355" cy="31062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532" name="直線コネクタ 64531"/>
          <p:cNvCxnSpPr>
            <a:stCxn id="6" idx="2"/>
            <a:endCxn id="11" idx="0"/>
          </p:cNvCxnSpPr>
          <p:nvPr/>
        </p:nvCxnSpPr>
        <p:spPr>
          <a:xfrm>
            <a:off x="1907382" y="2922588"/>
            <a:ext cx="758352" cy="32061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534" name="直線コネクタ 64533"/>
          <p:cNvCxnSpPr>
            <a:stCxn id="9" idx="2"/>
            <a:endCxn id="12" idx="0"/>
          </p:cNvCxnSpPr>
          <p:nvPr/>
        </p:nvCxnSpPr>
        <p:spPr>
          <a:xfrm>
            <a:off x="4391819" y="2922588"/>
            <a:ext cx="0" cy="31062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536" name="直線コネクタ 64535"/>
          <p:cNvCxnSpPr>
            <a:stCxn id="10" idx="2"/>
            <a:endCxn id="16" idx="0"/>
          </p:cNvCxnSpPr>
          <p:nvPr/>
        </p:nvCxnSpPr>
        <p:spPr>
          <a:xfrm flipH="1">
            <a:off x="6012656" y="2922588"/>
            <a:ext cx="1116013" cy="31062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538" name="直線コネクタ 64537"/>
          <p:cNvCxnSpPr>
            <a:stCxn id="10" idx="2"/>
            <a:endCxn id="14" idx="0"/>
          </p:cNvCxnSpPr>
          <p:nvPr/>
        </p:nvCxnSpPr>
        <p:spPr>
          <a:xfrm flipH="1">
            <a:off x="7128668" y="2922588"/>
            <a:ext cx="1" cy="31062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540" name="直線コネクタ 64539"/>
          <p:cNvCxnSpPr>
            <a:stCxn id="10" idx="2"/>
          </p:cNvCxnSpPr>
          <p:nvPr/>
        </p:nvCxnSpPr>
        <p:spPr>
          <a:xfrm>
            <a:off x="7128669" y="2922588"/>
            <a:ext cx="1296194" cy="31062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bwMode="auto">
          <a:xfrm>
            <a:off x="3959225" y="3233217"/>
            <a:ext cx="865188" cy="2879725"/>
          </a:xfrm>
          <a:prstGeom prst="roundRect">
            <a:avLst/>
          </a:prstGeom>
          <a:noFill/>
          <a:ln w="381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auto">
              <a:spcBef>
                <a:spcPts val="0"/>
              </a:spcBef>
              <a:spcAft>
                <a:spcPts val="0"/>
              </a:spcAft>
              <a:defRPr/>
            </a:pPr>
            <a:r>
              <a:rPr lang="ja-JP" altLang="en-US" dirty="0" smtClean="0">
                <a:solidFill>
                  <a:schemeClr val="tx1"/>
                </a:solidFill>
                <a:latin typeface="+mj-ea"/>
                <a:ea typeface="+mj-ea"/>
              </a:rPr>
              <a:t>駅前商店街の活性化</a:t>
            </a:r>
            <a:endParaRPr lang="ja-JP" altLang="en-US" dirty="0">
              <a:solidFill>
                <a:schemeClr val="tx1"/>
              </a:solidFill>
              <a:latin typeface="+mj-ea"/>
              <a:ea typeface="+mj-ea"/>
            </a:endParaRPr>
          </a:p>
        </p:txBody>
      </p:sp>
      <p:grpSp>
        <p:nvGrpSpPr>
          <p:cNvPr id="2" name="グループ化 1"/>
          <p:cNvGrpSpPr/>
          <p:nvPr/>
        </p:nvGrpSpPr>
        <p:grpSpPr>
          <a:xfrm>
            <a:off x="717227" y="3233217"/>
            <a:ext cx="2380307" cy="2889707"/>
            <a:chOff x="683568" y="3261856"/>
            <a:chExt cx="2380307" cy="2889707"/>
          </a:xfrm>
        </p:grpSpPr>
        <p:sp>
          <p:nvSpPr>
            <p:cNvPr id="11" name="角丸四角形 10"/>
            <p:cNvSpPr/>
            <p:nvPr/>
          </p:nvSpPr>
          <p:spPr bwMode="auto">
            <a:xfrm>
              <a:off x="2200275" y="3271838"/>
              <a:ext cx="863600" cy="2879725"/>
            </a:xfrm>
            <a:prstGeom prst="roundRect">
              <a:avLst/>
            </a:prstGeom>
            <a:noFill/>
            <a:ln w="381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auto">
                <a:spcBef>
                  <a:spcPts val="0"/>
                </a:spcBef>
                <a:spcAft>
                  <a:spcPts val="0"/>
                </a:spcAft>
                <a:defRPr/>
              </a:pPr>
              <a:r>
                <a:rPr lang="ja-JP" altLang="en-US" dirty="0" smtClean="0">
                  <a:solidFill>
                    <a:schemeClr val="tx1"/>
                  </a:solidFill>
                  <a:latin typeface="+mj-ea"/>
                  <a:ea typeface="+mj-ea"/>
                </a:rPr>
                <a:t>交通を活かした工業誘致</a:t>
              </a:r>
              <a:endParaRPr lang="ja-JP" altLang="en-US" dirty="0">
                <a:solidFill>
                  <a:schemeClr val="tx1"/>
                </a:solidFill>
                <a:latin typeface="+mj-ea"/>
                <a:ea typeface="+mj-ea"/>
              </a:endParaRPr>
            </a:p>
          </p:txBody>
        </p:sp>
        <p:sp>
          <p:nvSpPr>
            <p:cNvPr id="13" name="角丸四角形 12"/>
            <p:cNvSpPr/>
            <p:nvPr/>
          </p:nvSpPr>
          <p:spPr bwMode="auto">
            <a:xfrm>
              <a:off x="683568" y="3261856"/>
              <a:ext cx="863600" cy="2879725"/>
            </a:xfrm>
            <a:prstGeom prst="roundRect">
              <a:avLst/>
            </a:prstGeom>
            <a:noFill/>
            <a:ln w="381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auto">
                <a:spcBef>
                  <a:spcPts val="0"/>
                </a:spcBef>
                <a:spcAft>
                  <a:spcPts val="0"/>
                </a:spcAft>
                <a:defRPr/>
              </a:pPr>
              <a:r>
                <a:rPr lang="ja-JP" altLang="en-US" dirty="0" smtClean="0">
                  <a:solidFill>
                    <a:schemeClr val="tx1"/>
                  </a:solidFill>
                  <a:latin typeface="+mj-ea"/>
                  <a:ea typeface="+mj-ea"/>
                </a:rPr>
                <a:t>都心との農業連携</a:t>
              </a:r>
              <a:endParaRPr lang="ja-JP" altLang="en-US" dirty="0">
                <a:solidFill>
                  <a:schemeClr val="tx1"/>
                </a:solidFill>
                <a:latin typeface="+mj-ea"/>
                <a:ea typeface="+mj-ea"/>
              </a:endParaRPr>
            </a:p>
          </p:txBody>
        </p:sp>
      </p:grpSp>
      <p:grpSp>
        <p:nvGrpSpPr>
          <p:cNvPr id="28" name="グループ化 27"/>
          <p:cNvGrpSpPr/>
          <p:nvPr/>
        </p:nvGrpSpPr>
        <p:grpSpPr>
          <a:xfrm>
            <a:off x="5580856" y="3233217"/>
            <a:ext cx="3095625" cy="2879725"/>
            <a:chOff x="5580063" y="3271838"/>
            <a:chExt cx="3095625" cy="2879725"/>
          </a:xfrm>
        </p:grpSpPr>
        <p:sp>
          <p:nvSpPr>
            <p:cNvPr id="14" name="角丸四角形 13"/>
            <p:cNvSpPr/>
            <p:nvPr/>
          </p:nvSpPr>
          <p:spPr bwMode="auto">
            <a:xfrm>
              <a:off x="6696075" y="3271838"/>
              <a:ext cx="863600" cy="2879725"/>
            </a:xfrm>
            <a:prstGeom prst="roundRect">
              <a:avLst/>
            </a:prstGeom>
            <a:noFill/>
            <a:ln w="381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auto">
                <a:spcBef>
                  <a:spcPts val="0"/>
                </a:spcBef>
                <a:spcAft>
                  <a:spcPts val="0"/>
                </a:spcAft>
                <a:defRPr/>
              </a:pPr>
              <a:r>
                <a:rPr lang="ja-JP" altLang="en-US" dirty="0" smtClean="0">
                  <a:solidFill>
                    <a:schemeClr val="tx1"/>
                  </a:solidFill>
                  <a:latin typeface="+mj-ea"/>
                  <a:ea typeface="+mj-ea"/>
                </a:rPr>
                <a:t>誰もが便利な公共交通</a:t>
              </a:r>
              <a:endParaRPr lang="ja-JP" altLang="en-US" dirty="0">
                <a:solidFill>
                  <a:schemeClr val="tx1"/>
                </a:solidFill>
                <a:latin typeface="+mj-ea"/>
                <a:ea typeface="+mj-ea"/>
              </a:endParaRPr>
            </a:p>
          </p:txBody>
        </p:sp>
        <p:sp>
          <p:nvSpPr>
            <p:cNvPr id="15" name="角丸四角形 14"/>
            <p:cNvSpPr/>
            <p:nvPr/>
          </p:nvSpPr>
          <p:spPr bwMode="auto">
            <a:xfrm>
              <a:off x="7812088" y="3271838"/>
              <a:ext cx="863600" cy="2879725"/>
            </a:xfrm>
            <a:prstGeom prst="roundRect">
              <a:avLst/>
            </a:prstGeom>
            <a:noFill/>
            <a:ln w="381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auto">
                <a:spcBef>
                  <a:spcPts val="0"/>
                </a:spcBef>
                <a:spcAft>
                  <a:spcPts val="0"/>
                </a:spcAft>
                <a:defRPr/>
              </a:pPr>
              <a:r>
                <a:rPr lang="ja-JP" altLang="en-US" dirty="0" smtClean="0">
                  <a:solidFill>
                    <a:schemeClr val="tx1"/>
                  </a:solidFill>
                  <a:latin typeface="+mj-ea"/>
                  <a:ea typeface="+mj-ea"/>
                </a:rPr>
                <a:t>自然環境の最適化</a:t>
              </a:r>
              <a:endParaRPr lang="ja-JP" altLang="en-US" dirty="0">
                <a:solidFill>
                  <a:schemeClr val="tx1"/>
                </a:solidFill>
                <a:latin typeface="+mj-ea"/>
                <a:ea typeface="+mj-ea"/>
              </a:endParaRPr>
            </a:p>
          </p:txBody>
        </p:sp>
        <p:sp>
          <p:nvSpPr>
            <p:cNvPr id="16" name="角丸四角形 15"/>
            <p:cNvSpPr/>
            <p:nvPr/>
          </p:nvSpPr>
          <p:spPr bwMode="auto">
            <a:xfrm>
              <a:off x="5580063" y="3271838"/>
              <a:ext cx="863600" cy="2879725"/>
            </a:xfrm>
            <a:prstGeom prst="roundRect">
              <a:avLst/>
            </a:prstGeom>
            <a:noFill/>
            <a:ln w="3810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auto">
                <a:spcBef>
                  <a:spcPts val="0"/>
                </a:spcBef>
                <a:spcAft>
                  <a:spcPts val="0"/>
                </a:spcAft>
                <a:defRPr/>
              </a:pPr>
              <a:r>
                <a:rPr lang="ja-JP" altLang="en-US" dirty="0" smtClean="0">
                  <a:solidFill>
                    <a:schemeClr val="tx1"/>
                  </a:solidFill>
                  <a:latin typeface="+mj-ea"/>
                  <a:ea typeface="+mj-ea"/>
                </a:rPr>
                <a:t>医療の最適立地</a:t>
              </a:r>
              <a:endParaRPr lang="ja-JP" altLang="en-US" dirty="0">
                <a:solidFill>
                  <a:schemeClr val="tx1"/>
                </a:solidFill>
                <a:latin typeface="+mj-ea"/>
                <a:ea typeface="+mj-ea"/>
              </a:endParaRPr>
            </a:p>
          </p:txBody>
        </p:sp>
      </p:grpSp>
      <p:sp>
        <p:nvSpPr>
          <p:cNvPr id="9" name="角丸四角形 8"/>
          <p:cNvSpPr/>
          <p:nvPr/>
        </p:nvSpPr>
        <p:spPr bwMode="auto">
          <a:xfrm>
            <a:off x="3492500" y="2346325"/>
            <a:ext cx="1798638" cy="57626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dirty="0" smtClean="0">
                <a:solidFill>
                  <a:schemeClr val="tx1"/>
                </a:solidFill>
                <a:latin typeface="+mj-ea"/>
                <a:ea typeface="+mj-ea"/>
              </a:rPr>
              <a:t>109</a:t>
            </a:r>
            <a:r>
              <a:rPr lang="ja-JP" altLang="en-US" dirty="0">
                <a:solidFill>
                  <a:schemeClr val="tx1"/>
                </a:solidFill>
                <a:latin typeface="+mj-ea"/>
                <a:ea typeface="+mj-ea"/>
              </a:rPr>
              <a:t>　</a:t>
            </a:r>
            <a:r>
              <a:rPr lang="en-US" altLang="ja-JP" dirty="0" err="1">
                <a:solidFill>
                  <a:schemeClr val="tx1"/>
                </a:solidFill>
                <a:latin typeface="+mj-ea"/>
                <a:ea typeface="+mj-ea"/>
              </a:rPr>
              <a:t>vs</a:t>
            </a:r>
            <a:r>
              <a:rPr lang="ja-JP" altLang="en-US" dirty="0">
                <a:solidFill>
                  <a:schemeClr val="tx1"/>
                </a:solidFill>
                <a:latin typeface="+mj-ea"/>
                <a:ea typeface="+mj-ea"/>
              </a:rPr>
              <a:t>　</a:t>
            </a:r>
            <a:r>
              <a:rPr lang="en-US" altLang="ja-JP" dirty="0" smtClean="0">
                <a:solidFill>
                  <a:schemeClr val="tx1"/>
                </a:solidFill>
                <a:latin typeface="+mj-ea"/>
                <a:ea typeface="+mj-ea"/>
              </a:rPr>
              <a:t>505</a:t>
            </a:r>
            <a:endParaRPr lang="ja-JP" altLang="en-US" dirty="0">
              <a:solidFill>
                <a:schemeClr val="tx1"/>
              </a:solidFill>
              <a:latin typeface="+mj-ea"/>
              <a:ea typeface="+mj-ea"/>
            </a:endParaRPr>
          </a:p>
        </p:txBody>
      </p:sp>
      <p:sp>
        <p:nvSpPr>
          <p:cNvPr id="6" name="角丸四角形 5"/>
          <p:cNvSpPr/>
          <p:nvPr/>
        </p:nvSpPr>
        <p:spPr bwMode="auto">
          <a:xfrm>
            <a:off x="611188" y="2346325"/>
            <a:ext cx="2592387" cy="57626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latin typeface="+mj-ea"/>
                <a:ea typeface="+mj-ea"/>
              </a:rPr>
              <a:t>つちうら所得倍増計画</a:t>
            </a:r>
          </a:p>
        </p:txBody>
      </p:sp>
      <p:sp>
        <p:nvSpPr>
          <p:cNvPr id="10" name="角丸四角形 9"/>
          <p:cNvSpPr/>
          <p:nvPr/>
        </p:nvSpPr>
        <p:spPr>
          <a:xfrm>
            <a:off x="5832475" y="2346325"/>
            <a:ext cx="2592388" cy="576263"/>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dirty="0">
                <a:solidFill>
                  <a:schemeClr val="tx1"/>
                </a:solidFill>
                <a:latin typeface="+mj-ea"/>
                <a:ea typeface="+mj-ea"/>
              </a:rPr>
              <a:t>ゆりかごから墓場まで</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タイトル 1"/>
          <p:cNvSpPr>
            <a:spLocks noGrp="1"/>
          </p:cNvSpPr>
          <p:nvPr>
            <p:ph type="title"/>
          </p:nvPr>
        </p:nvSpPr>
        <p:spPr/>
        <p:txBody>
          <a:bodyPr/>
          <a:lstStyle/>
          <a:p>
            <a:r>
              <a:rPr lang="ja-JP" altLang="en-US" dirty="0" smtClean="0"/>
              <a:t>提案①：都心との農業連携　</a:t>
            </a:r>
          </a:p>
        </p:txBody>
      </p:sp>
      <p:sp>
        <p:nvSpPr>
          <p:cNvPr id="65538" name="コンテンツ プレースホルダー 2"/>
          <p:cNvSpPr>
            <a:spLocks noGrp="1"/>
          </p:cNvSpPr>
          <p:nvPr>
            <p:ph sz="quarter" idx="1"/>
          </p:nvPr>
        </p:nvSpPr>
        <p:spPr>
          <a:xfrm>
            <a:off x="457200" y="1219200"/>
            <a:ext cx="8229600" cy="4937125"/>
          </a:xfrm>
        </p:spPr>
        <p:txBody>
          <a:bodyPr/>
          <a:lstStyle/>
          <a:p>
            <a:r>
              <a:rPr lang="ja-JP" altLang="en-US" dirty="0" smtClean="0"/>
              <a:t>直販所のような価格で都心に野菜を出荷しよう。</a:t>
            </a:r>
            <a:endParaRPr lang="en-US" altLang="ja-JP" dirty="0" smtClean="0"/>
          </a:p>
          <a:p>
            <a:r>
              <a:rPr lang="ja-JP" altLang="en-US" sz="2400" dirty="0" smtClean="0"/>
              <a:t>農業機械の積極的導入による大規模化で野菜価格を抑え、安価な鉄道で輸送。仲介業者を減らすことで都心に直販所のような価格で野菜が提供できる。</a:t>
            </a:r>
            <a:endParaRPr lang="en-US" altLang="ja-JP" sz="2400" dirty="0" smtClean="0"/>
          </a:p>
          <a:p>
            <a:endParaRPr lang="ja-JP" altLang="en-US" dirty="0" smtClean="0"/>
          </a:p>
        </p:txBody>
      </p:sp>
      <p:sp>
        <p:nvSpPr>
          <p:cNvPr id="4" name="テキスト ボックス 3"/>
          <p:cNvSpPr txBox="1"/>
          <p:nvPr/>
        </p:nvSpPr>
        <p:spPr>
          <a:xfrm>
            <a:off x="2339752" y="6399688"/>
            <a:ext cx="6655989" cy="400110"/>
          </a:xfrm>
          <a:prstGeom prst="rect">
            <a:avLst/>
          </a:prstGeom>
          <a:noFill/>
        </p:spPr>
        <p:txBody>
          <a:bodyPr wrap="none">
            <a:spAutoFit/>
          </a:bodyPr>
          <a:lstStyle/>
          <a:p>
            <a:pPr fontAlgn="auto">
              <a:spcBef>
                <a:spcPts val="0"/>
              </a:spcBef>
              <a:spcAft>
                <a:spcPts val="0"/>
              </a:spcAft>
              <a:defRPr/>
            </a:pPr>
            <a:r>
              <a:rPr lang="ja-JP" altLang="en-US" dirty="0">
                <a:solidFill>
                  <a:schemeClr val="tx1">
                    <a:alpha val="35000"/>
                  </a:schemeClr>
                </a:solidFill>
                <a:latin typeface="+mn-lt"/>
                <a:ea typeface="+mn-ea"/>
              </a:rPr>
              <a:t>現状分析　コンセプト　人口フレーム　構想　</a:t>
            </a:r>
            <a:r>
              <a:rPr lang="ja-JP" altLang="en-US" sz="2000" dirty="0">
                <a:latin typeface="+mn-lt"/>
                <a:ea typeface="+mn-ea"/>
              </a:rPr>
              <a:t>提案・効果</a:t>
            </a:r>
            <a:r>
              <a:rPr lang="ja-JP" altLang="en-US" dirty="0">
                <a:solidFill>
                  <a:schemeClr val="tx1">
                    <a:alpha val="35000"/>
                  </a:schemeClr>
                </a:solidFill>
                <a:latin typeface="+mn-lt"/>
                <a:ea typeface="+mn-ea"/>
              </a:rPr>
              <a:t>　調査方針</a:t>
            </a:r>
          </a:p>
        </p:txBody>
      </p:sp>
      <p:sp>
        <p:nvSpPr>
          <p:cNvPr id="65540" name="スライド番号プレースホルダー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387E634D-7E3B-49EC-8791-B27763B90EF4}" type="slidenum">
              <a:rPr lang="ja-JP" altLang="en-US"/>
              <a:pPr fontAlgn="base">
                <a:spcBef>
                  <a:spcPct val="0"/>
                </a:spcBef>
                <a:spcAft>
                  <a:spcPct val="0"/>
                </a:spcAft>
              </a:pPr>
              <a:t>26</a:t>
            </a:fld>
            <a:endParaRPr lang="en-US" altLang="ja-JP" dirty="0"/>
          </a:p>
        </p:txBody>
      </p:sp>
      <p:sp>
        <p:nvSpPr>
          <p:cNvPr id="7" name="タイトル 1"/>
          <p:cNvSpPr txBox="1">
            <a:spLocks/>
          </p:cNvSpPr>
          <p:nvPr/>
        </p:nvSpPr>
        <p:spPr bwMode="auto">
          <a:xfrm>
            <a:off x="463369" y="116632"/>
            <a:ext cx="8229600" cy="53069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kumimoji="1" sz="3200" kern="1200">
                <a:solidFill>
                  <a:schemeClr val="tx2"/>
                </a:solidFill>
                <a:latin typeface="+mj-lt"/>
                <a:ea typeface="+mj-ea"/>
                <a:cs typeface="HG明朝E"/>
              </a:defRPr>
            </a:lvl1pPr>
            <a:lvl2pPr algn="l" rtl="0" fontAlgn="base">
              <a:spcBef>
                <a:spcPct val="0"/>
              </a:spcBef>
              <a:spcAft>
                <a:spcPct val="0"/>
              </a:spcAft>
              <a:defRPr kumimoji="1" sz="3200">
                <a:solidFill>
                  <a:schemeClr val="tx2"/>
                </a:solidFill>
                <a:latin typeface="Bookman Old Style" pitchFamily="18" charset="0"/>
                <a:ea typeface="HG明朝E"/>
                <a:cs typeface="HG明朝E"/>
              </a:defRPr>
            </a:lvl2pPr>
            <a:lvl3pPr algn="l" rtl="0" fontAlgn="base">
              <a:spcBef>
                <a:spcPct val="0"/>
              </a:spcBef>
              <a:spcAft>
                <a:spcPct val="0"/>
              </a:spcAft>
              <a:defRPr kumimoji="1" sz="3200">
                <a:solidFill>
                  <a:schemeClr val="tx2"/>
                </a:solidFill>
                <a:latin typeface="Bookman Old Style" pitchFamily="18" charset="0"/>
                <a:ea typeface="HG明朝E"/>
                <a:cs typeface="HG明朝E"/>
              </a:defRPr>
            </a:lvl3pPr>
            <a:lvl4pPr algn="l" rtl="0" fontAlgn="base">
              <a:spcBef>
                <a:spcPct val="0"/>
              </a:spcBef>
              <a:spcAft>
                <a:spcPct val="0"/>
              </a:spcAft>
              <a:defRPr kumimoji="1" sz="3200">
                <a:solidFill>
                  <a:schemeClr val="tx2"/>
                </a:solidFill>
                <a:latin typeface="Bookman Old Style" pitchFamily="18" charset="0"/>
                <a:ea typeface="HG明朝E"/>
                <a:cs typeface="HG明朝E"/>
              </a:defRPr>
            </a:lvl4pPr>
            <a:lvl5pPr algn="l" rtl="0" fontAlgn="base">
              <a:spcBef>
                <a:spcPct val="0"/>
              </a:spcBef>
              <a:spcAft>
                <a:spcPct val="0"/>
              </a:spcAft>
              <a:defRPr kumimoji="1" sz="3200">
                <a:solidFill>
                  <a:schemeClr val="tx2"/>
                </a:solidFill>
                <a:latin typeface="Bookman Old Style" pitchFamily="18" charset="0"/>
                <a:ea typeface="HG明朝E"/>
                <a:cs typeface="HG明朝E"/>
              </a:defRPr>
            </a:lvl5pPr>
            <a:lvl6pPr marL="457200" algn="l" rtl="0" fontAlgn="base">
              <a:spcBef>
                <a:spcPct val="0"/>
              </a:spcBef>
              <a:spcAft>
                <a:spcPct val="0"/>
              </a:spcAft>
              <a:defRPr kumimoji="1" sz="3200">
                <a:solidFill>
                  <a:schemeClr val="tx2"/>
                </a:solidFill>
                <a:latin typeface="Bookman Old Style" pitchFamily="18" charset="0"/>
                <a:ea typeface="HG明朝E"/>
                <a:cs typeface="HG明朝E"/>
              </a:defRPr>
            </a:lvl6pPr>
            <a:lvl7pPr marL="914400" algn="l" rtl="0" fontAlgn="base">
              <a:spcBef>
                <a:spcPct val="0"/>
              </a:spcBef>
              <a:spcAft>
                <a:spcPct val="0"/>
              </a:spcAft>
              <a:defRPr kumimoji="1" sz="3200">
                <a:solidFill>
                  <a:schemeClr val="tx2"/>
                </a:solidFill>
                <a:latin typeface="Bookman Old Style" pitchFamily="18" charset="0"/>
                <a:ea typeface="HG明朝E"/>
                <a:cs typeface="HG明朝E"/>
              </a:defRPr>
            </a:lvl7pPr>
            <a:lvl8pPr marL="1371600" algn="l" rtl="0" fontAlgn="base">
              <a:spcBef>
                <a:spcPct val="0"/>
              </a:spcBef>
              <a:spcAft>
                <a:spcPct val="0"/>
              </a:spcAft>
              <a:defRPr kumimoji="1" sz="3200">
                <a:solidFill>
                  <a:schemeClr val="tx2"/>
                </a:solidFill>
                <a:latin typeface="Bookman Old Style" pitchFamily="18" charset="0"/>
                <a:ea typeface="HG明朝E"/>
                <a:cs typeface="HG明朝E"/>
              </a:defRPr>
            </a:lvl8pPr>
            <a:lvl9pPr marL="1828800" algn="l" rtl="0" fontAlgn="base">
              <a:spcBef>
                <a:spcPct val="0"/>
              </a:spcBef>
              <a:spcAft>
                <a:spcPct val="0"/>
              </a:spcAft>
              <a:defRPr kumimoji="1" sz="3200">
                <a:solidFill>
                  <a:schemeClr val="tx2"/>
                </a:solidFill>
                <a:latin typeface="Bookman Old Style" pitchFamily="18" charset="0"/>
                <a:ea typeface="HG明朝E"/>
                <a:cs typeface="HG明朝E"/>
              </a:defRPr>
            </a:lvl9pPr>
          </a:lstStyle>
          <a:p>
            <a:r>
              <a:rPr lang="ja-JP" altLang="en-US" sz="1600" dirty="0" smtClean="0"/>
              <a:t>～つちうら所得倍増計画～</a:t>
            </a:r>
            <a:r>
              <a:rPr lang="ja-JP" altLang="en-US" dirty="0" smtClean="0"/>
              <a:t>　</a:t>
            </a:r>
          </a:p>
        </p:txBody>
      </p:sp>
      <p:sp>
        <p:nvSpPr>
          <p:cNvPr id="2" name="AutoShape 2" descr="https://qddr6a.bay.livefilestore.com/y1ppOaCl1rRQg-zalgGzE30ZbglSQtOiC9GkY4ZtnVN9HNZN4PZhNjU96OSkr5RctOPVqjjKLuEwh3gcphDU5acQBxtyaURUagz/IMG_0111.jpg?psid=1">
            <a:hlinkClick r:id="rId2"/>
          </p:cNvPr>
          <p:cNvSpPr>
            <a:spLocks noChangeAspect="1" noChangeArrowheads="1"/>
          </p:cNvSpPr>
          <p:nvPr/>
        </p:nvSpPr>
        <p:spPr bwMode="auto">
          <a:xfrm>
            <a:off x="2316163" y="-1401763"/>
            <a:ext cx="3895725" cy="2924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AutoShape 4" descr="https://qddr6a.bay.livefilestore.com/y1ppOaCl1rRQg-zalgGzE30ZbglSQtOiC9GkY4ZtnVN9HNZN4PZhNjU96OSkr5RctOPVqjjKLuEwh3gcphDU5acQBxtyaURUagz/IMG_0111.jpg?psid=1">
            <a:hlinkClick r:id="rId2"/>
          </p:cNvPr>
          <p:cNvSpPr>
            <a:spLocks noChangeAspect="1" noChangeArrowheads="1"/>
          </p:cNvSpPr>
          <p:nvPr/>
        </p:nvSpPr>
        <p:spPr bwMode="auto">
          <a:xfrm>
            <a:off x="2468563" y="-1249363"/>
            <a:ext cx="3895725" cy="2924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AutoShape 6" descr="https://qddr6a.bay.livefilestore.com/y1ppOaCl1rRQg-zalgGzE30ZbglSQtOiC9GuDb5kKXLBEwRUgqwOBypsAyO1o-LA3cE0ps904J-_MskDcmctbMdF_WcZpfIqsx0/IMG_0111.jpg?psid=1"/>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8" descr="https://qddr6a.bay.livefilestore.com/y1ppOaCl1rRQg-zalgGzE30ZbglSQtOiC9GuDb5kKXLBEwRUgqwOBypsAyO1o-LA3cE0ps904J-_MskDcmctbMdF_WcZpfIqsx0/IMG_0111.jpg?psid=1"/>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AutoShape 11" descr="https://qddr6a.bay.livefilestore.com/y1pl8BLjxevxQW2l7UnnNA43-Y_ZeN7Iw6B-zHLVLnbb_LrRV0r54c_kdGq_mH3n1kLmhQI4_JoTwHcSPcoOoKXx6339yVqS4G3/20080818_416905.jpg?psid=1">
            <a:hlinkClick r:id="rId3"/>
          </p:cNvPr>
          <p:cNvSpPr>
            <a:spLocks noChangeAspect="1" noChangeArrowheads="1"/>
          </p:cNvSpPr>
          <p:nvPr/>
        </p:nvSpPr>
        <p:spPr bwMode="auto">
          <a:xfrm>
            <a:off x="1843088" y="-1690688"/>
            <a:ext cx="4714875" cy="3533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94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730" y="2858117"/>
            <a:ext cx="4714875"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タイトル 1"/>
          <p:cNvSpPr>
            <a:spLocks noGrp="1"/>
          </p:cNvSpPr>
          <p:nvPr>
            <p:ph type="title"/>
          </p:nvPr>
        </p:nvSpPr>
        <p:spPr/>
        <p:txBody>
          <a:bodyPr/>
          <a:lstStyle/>
          <a:p>
            <a:r>
              <a:rPr lang="ja-JP" altLang="en-US" dirty="0" smtClean="0"/>
              <a:t>提案②：交通を活かした工業誘致　</a:t>
            </a:r>
          </a:p>
        </p:txBody>
      </p:sp>
      <p:sp>
        <p:nvSpPr>
          <p:cNvPr id="65538" name="コンテンツ プレースホルダー 2"/>
          <p:cNvSpPr>
            <a:spLocks noGrp="1"/>
          </p:cNvSpPr>
          <p:nvPr>
            <p:ph sz="quarter" idx="1"/>
          </p:nvPr>
        </p:nvSpPr>
        <p:spPr>
          <a:xfrm>
            <a:off x="457200" y="1219200"/>
            <a:ext cx="8229600" cy="4937125"/>
          </a:xfrm>
        </p:spPr>
        <p:txBody>
          <a:bodyPr/>
          <a:lstStyle/>
          <a:p>
            <a:r>
              <a:rPr lang="ja-JP" altLang="en-US" dirty="0" smtClean="0"/>
              <a:t>茨城空港に近い立地を活かし、今後はＩＴ産業に力を入れる。</a:t>
            </a:r>
            <a:endParaRPr lang="en-US" altLang="ja-JP" dirty="0" smtClean="0"/>
          </a:p>
          <a:p>
            <a:r>
              <a:rPr lang="ja-JP" altLang="en-US" dirty="0" smtClean="0"/>
              <a:t>貨物の輸出入を盛んに</a:t>
            </a:r>
            <a:endParaRPr lang="ja-JP" altLang="en-US" dirty="0" smtClean="0"/>
          </a:p>
        </p:txBody>
      </p:sp>
      <p:sp>
        <p:nvSpPr>
          <p:cNvPr id="4" name="テキスト ボックス 3"/>
          <p:cNvSpPr txBox="1"/>
          <p:nvPr/>
        </p:nvSpPr>
        <p:spPr>
          <a:xfrm>
            <a:off x="2339752" y="6399688"/>
            <a:ext cx="6655989" cy="400110"/>
          </a:xfrm>
          <a:prstGeom prst="rect">
            <a:avLst/>
          </a:prstGeom>
          <a:noFill/>
        </p:spPr>
        <p:txBody>
          <a:bodyPr wrap="none">
            <a:spAutoFit/>
          </a:bodyPr>
          <a:lstStyle/>
          <a:p>
            <a:pPr fontAlgn="auto">
              <a:spcBef>
                <a:spcPts val="0"/>
              </a:spcBef>
              <a:spcAft>
                <a:spcPts val="0"/>
              </a:spcAft>
              <a:defRPr/>
            </a:pPr>
            <a:r>
              <a:rPr lang="ja-JP" altLang="en-US" dirty="0">
                <a:solidFill>
                  <a:schemeClr val="tx1">
                    <a:alpha val="35000"/>
                  </a:schemeClr>
                </a:solidFill>
                <a:latin typeface="+mn-lt"/>
                <a:ea typeface="+mn-ea"/>
              </a:rPr>
              <a:t>現状分析　コンセプト　人口フレーム　構想　</a:t>
            </a:r>
            <a:r>
              <a:rPr lang="ja-JP" altLang="en-US" sz="2000" dirty="0">
                <a:latin typeface="+mn-lt"/>
                <a:ea typeface="+mn-ea"/>
              </a:rPr>
              <a:t>提案・効果</a:t>
            </a:r>
            <a:r>
              <a:rPr lang="ja-JP" altLang="en-US" dirty="0">
                <a:solidFill>
                  <a:schemeClr val="tx1">
                    <a:alpha val="35000"/>
                  </a:schemeClr>
                </a:solidFill>
                <a:latin typeface="+mn-lt"/>
                <a:ea typeface="+mn-ea"/>
              </a:rPr>
              <a:t>　調査方針</a:t>
            </a:r>
          </a:p>
        </p:txBody>
      </p:sp>
      <p:sp>
        <p:nvSpPr>
          <p:cNvPr id="65540" name="スライド番号プレースホルダー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387E634D-7E3B-49EC-8791-B27763B90EF4}" type="slidenum">
              <a:rPr lang="ja-JP" altLang="en-US"/>
              <a:pPr fontAlgn="base">
                <a:spcBef>
                  <a:spcPct val="0"/>
                </a:spcBef>
                <a:spcAft>
                  <a:spcPct val="0"/>
                </a:spcAft>
              </a:pPr>
              <a:t>27</a:t>
            </a:fld>
            <a:endParaRPr lang="en-US" altLang="ja-JP"/>
          </a:p>
        </p:txBody>
      </p:sp>
      <p:sp>
        <p:nvSpPr>
          <p:cNvPr id="7" name="タイトル 1"/>
          <p:cNvSpPr txBox="1">
            <a:spLocks/>
          </p:cNvSpPr>
          <p:nvPr/>
        </p:nvSpPr>
        <p:spPr bwMode="auto">
          <a:xfrm>
            <a:off x="463369" y="116632"/>
            <a:ext cx="8229600" cy="53069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kumimoji="1" sz="3200" kern="1200">
                <a:solidFill>
                  <a:schemeClr val="tx2"/>
                </a:solidFill>
                <a:latin typeface="+mj-lt"/>
                <a:ea typeface="+mj-ea"/>
                <a:cs typeface="HG明朝E"/>
              </a:defRPr>
            </a:lvl1pPr>
            <a:lvl2pPr algn="l" rtl="0" fontAlgn="base">
              <a:spcBef>
                <a:spcPct val="0"/>
              </a:spcBef>
              <a:spcAft>
                <a:spcPct val="0"/>
              </a:spcAft>
              <a:defRPr kumimoji="1" sz="3200">
                <a:solidFill>
                  <a:schemeClr val="tx2"/>
                </a:solidFill>
                <a:latin typeface="Bookman Old Style" pitchFamily="18" charset="0"/>
                <a:ea typeface="HG明朝E"/>
                <a:cs typeface="HG明朝E"/>
              </a:defRPr>
            </a:lvl2pPr>
            <a:lvl3pPr algn="l" rtl="0" fontAlgn="base">
              <a:spcBef>
                <a:spcPct val="0"/>
              </a:spcBef>
              <a:spcAft>
                <a:spcPct val="0"/>
              </a:spcAft>
              <a:defRPr kumimoji="1" sz="3200">
                <a:solidFill>
                  <a:schemeClr val="tx2"/>
                </a:solidFill>
                <a:latin typeface="Bookman Old Style" pitchFamily="18" charset="0"/>
                <a:ea typeface="HG明朝E"/>
                <a:cs typeface="HG明朝E"/>
              </a:defRPr>
            </a:lvl3pPr>
            <a:lvl4pPr algn="l" rtl="0" fontAlgn="base">
              <a:spcBef>
                <a:spcPct val="0"/>
              </a:spcBef>
              <a:spcAft>
                <a:spcPct val="0"/>
              </a:spcAft>
              <a:defRPr kumimoji="1" sz="3200">
                <a:solidFill>
                  <a:schemeClr val="tx2"/>
                </a:solidFill>
                <a:latin typeface="Bookman Old Style" pitchFamily="18" charset="0"/>
                <a:ea typeface="HG明朝E"/>
                <a:cs typeface="HG明朝E"/>
              </a:defRPr>
            </a:lvl4pPr>
            <a:lvl5pPr algn="l" rtl="0" fontAlgn="base">
              <a:spcBef>
                <a:spcPct val="0"/>
              </a:spcBef>
              <a:spcAft>
                <a:spcPct val="0"/>
              </a:spcAft>
              <a:defRPr kumimoji="1" sz="3200">
                <a:solidFill>
                  <a:schemeClr val="tx2"/>
                </a:solidFill>
                <a:latin typeface="Bookman Old Style" pitchFamily="18" charset="0"/>
                <a:ea typeface="HG明朝E"/>
                <a:cs typeface="HG明朝E"/>
              </a:defRPr>
            </a:lvl5pPr>
            <a:lvl6pPr marL="457200" algn="l" rtl="0" fontAlgn="base">
              <a:spcBef>
                <a:spcPct val="0"/>
              </a:spcBef>
              <a:spcAft>
                <a:spcPct val="0"/>
              </a:spcAft>
              <a:defRPr kumimoji="1" sz="3200">
                <a:solidFill>
                  <a:schemeClr val="tx2"/>
                </a:solidFill>
                <a:latin typeface="Bookman Old Style" pitchFamily="18" charset="0"/>
                <a:ea typeface="HG明朝E"/>
                <a:cs typeface="HG明朝E"/>
              </a:defRPr>
            </a:lvl6pPr>
            <a:lvl7pPr marL="914400" algn="l" rtl="0" fontAlgn="base">
              <a:spcBef>
                <a:spcPct val="0"/>
              </a:spcBef>
              <a:spcAft>
                <a:spcPct val="0"/>
              </a:spcAft>
              <a:defRPr kumimoji="1" sz="3200">
                <a:solidFill>
                  <a:schemeClr val="tx2"/>
                </a:solidFill>
                <a:latin typeface="Bookman Old Style" pitchFamily="18" charset="0"/>
                <a:ea typeface="HG明朝E"/>
                <a:cs typeface="HG明朝E"/>
              </a:defRPr>
            </a:lvl7pPr>
            <a:lvl8pPr marL="1371600" algn="l" rtl="0" fontAlgn="base">
              <a:spcBef>
                <a:spcPct val="0"/>
              </a:spcBef>
              <a:spcAft>
                <a:spcPct val="0"/>
              </a:spcAft>
              <a:defRPr kumimoji="1" sz="3200">
                <a:solidFill>
                  <a:schemeClr val="tx2"/>
                </a:solidFill>
                <a:latin typeface="Bookman Old Style" pitchFamily="18" charset="0"/>
                <a:ea typeface="HG明朝E"/>
                <a:cs typeface="HG明朝E"/>
              </a:defRPr>
            </a:lvl8pPr>
            <a:lvl9pPr marL="1828800" algn="l" rtl="0" fontAlgn="base">
              <a:spcBef>
                <a:spcPct val="0"/>
              </a:spcBef>
              <a:spcAft>
                <a:spcPct val="0"/>
              </a:spcAft>
              <a:defRPr kumimoji="1" sz="3200">
                <a:solidFill>
                  <a:schemeClr val="tx2"/>
                </a:solidFill>
                <a:latin typeface="Bookman Old Style" pitchFamily="18" charset="0"/>
                <a:ea typeface="HG明朝E"/>
                <a:cs typeface="HG明朝E"/>
              </a:defRPr>
            </a:lvl9pPr>
          </a:lstStyle>
          <a:p>
            <a:r>
              <a:rPr lang="ja-JP" altLang="en-US" sz="1600" dirty="0" smtClean="0"/>
              <a:t>～つちうら所得倍増計画～</a:t>
            </a:r>
            <a:r>
              <a:rPr lang="ja-JP" altLang="en-US" dirty="0" smtClean="0"/>
              <a:t>　</a:t>
            </a:r>
          </a:p>
        </p:txBody>
      </p:sp>
      <p:pic>
        <p:nvPicPr>
          <p:cNvPr id="60418" name="Picture 2" descr="http://t0.gstatic.com/images?q=tbn:ANd9GcQ2mM8-mpFJIVHh58TxNMXW8hXnxTCs8pUoi5zqB6esJRVmHbNY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318486"/>
            <a:ext cx="4218434" cy="2832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549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p:txBody>
          <a:bodyPr/>
          <a:lstStyle/>
          <a:p>
            <a:r>
              <a:rPr kumimoji="1" lang="ja-JP" altLang="en-US" dirty="0" smtClean="0"/>
              <a:t>モール</a:t>
            </a:r>
            <a:r>
              <a:rPr kumimoji="1" lang="en-US" altLang="ja-JP" dirty="0" smtClean="0"/>
              <a:t>505</a:t>
            </a:r>
            <a:r>
              <a:rPr kumimoji="1" lang="ja-JP" altLang="en-US" dirty="0" smtClean="0"/>
              <a:t>の活性化。打倒渋谷</a:t>
            </a:r>
            <a:r>
              <a:rPr kumimoji="1" lang="en-US" altLang="ja-JP" dirty="0" smtClean="0"/>
              <a:t>109</a:t>
            </a:r>
          </a:p>
          <a:p>
            <a:r>
              <a:rPr lang="en-US" altLang="ja-JP" dirty="0"/>
              <a:t>1</a:t>
            </a:r>
            <a:r>
              <a:rPr lang="ja-JP" altLang="en-US" dirty="0" smtClean="0"/>
              <a:t>階は商業施設。ファーストフード店など</a:t>
            </a:r>
            <a:endParaRPr lang="en-US" altLang="ja-JP" dirty="0" smtClean="0"/>
          </a:p>
          <a:p>
            <a:r>
              <a:rPr kumimoji="1" lang="en-US" altLang="ja-JP" dirty="0" smtClean="0"/>
              <a:t>2</a:t>
            </a:r>
            <a:r>
              <a:rPr kumimoji="1" lang="ja-JP" altLang="en-US" dirty="0" smtClean="0"/>
              <a:t>階はコミュニティスペースとし、市民、特に高齢者のたまり場に</a:t>
            </a:r>
            <a:endParaRPr kumimoji="1" lang="en-US" altLang="ja-JP" dirty="0" smtClean="0"/>
          </a:p>
          <a:p>
            <a:r>
              <a:rPr lang="en-US" altLang="ja-JP" dirty="0"/>
              <a:t>3</a:t>
            </a:r>
            <a:r>
              <a:rPr lang="ja-JP" altLang="en-US" dirty="0"/>
              <a:t>階</a:t>
            </a:r>
            <a:r>
              <a:rPr lang="ja-JP" altLang="en-US" dirty="0" smtClean="0"/>
              <a:t>は漫画喫茶や音楽スタジオ等学生のたまり場に</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E2872C69-120B-4FBB-9D29-EA0830F453DF}" type="slidenum">
              <a:rPr lang="ja-JP" altLang="en-US" smtClean="0"/>
              <a:pPr>
                <a:defRPr/>
              </a:pPr>
              <a:t>28</a:t>
            </a:fld>
            <a:endParaRPr lang="ja-JP" altLang="en-US"/>
          </a:p>
        </p:txBody>
      </p:sp>
      <p:sp>
        <p:nvSpPr>
          <p:cNvPr id="5" name="タイトル 1"/>
          <p:cNvSpPr txBox="1">
            <a:spLocks/>
          </p:cNvSpPr>
          <p:nvPr/>
        </p:nvSpPr>
        <p:spPr bwMode="auto">
          <a:xfrm>
            <a:off x="575423" y="116632"/>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kumimoji="1" sz="3200" kern="1200">
                <a:solidFill>
                  <a:schemeClr val="tx2"/>
                </a:solidFill>
                <a:latin typeface="+mj-lt"/>
                <a:ea typeface="+mj-ea"/>
                <a:cs typeface="HG明朝E"/>
              </a:defRPr>
            </a:lvl1pPr>
            <a:lvl2pPr algn="l" rtl="0" fontAlgn="base">
              <a:spcBef>
                <a:spcPct val="0"/>
              </a:spcBef>
              <a:spcAft>
                <a:spcPct val="0"/>
              </a:spcAft>
              <a:defRPr kumimoji="1" sz="3200">
                <a:solidFill>
                  <a:schemeClr val="tx2"/>
                </a:solidFill>
                <a:latin typeface="Bookman Old Style" pitchFamily="18" charset="0"/>
                <a:ea typeface="HG明朝E"/>
                <a:cs typeface="HG明朝E"/>
              </a:defRPr>
            </a:lvl2pPr>
            <a:lvl3pPr algn="l" rtl="0" fontAlgn="base">
              <a:spcBef>
                <a:spcPct val="0"/>
              </a:spcBef>
              <a:spcAft>
                <a:spcPct val="0"/>
              </a:spcAft>
              <a:defRPr kumimoji="1" sz="3200">
                <a:solidFill>
                  <a:schemeClr val="tx2"/>
                </a:solidFill>
                <a:latin typeface="Bookman Old Style" pitchFamily="18" charset="0"/>
                <a:ea typeface="HG明朝E"/>
                <a:cs typeface="HG明朝E"/>
              </a:defRPr>
            </a:lvl3pPr>
            <a:lvl4pPr algn="l" rtl="0" fontAlgn="base">
              <a:spcBef>
                <a:spcPct val="0"/>
              </a:spcBef>
              <a:spcAft>
                <a:spcPct val="0"/>
              </a:spcAft>
              <a:defRPr kumimoji="1" sz="3200">
                <a:solidFill>
                  <a:schemeClr val="tx2"/>
                </a:solidFill>
                <a:latin typeface="Bookman Old Style" pitchFamily="18" charset="0"/>
                <a:ea typeface="HG明朝E"/>
                <a:cs typeface="HG明朝E"/>
              </a:defRPr>
            </a:lvl4pPr>
            <a:lvl5pPr algn="l" rtl="0" fontAlgn="base">
              <a:spcBef>
                <a:spcPct val="0"/>
              </a:spcBef>
              <a:spcAft>
                <a:spcPct val="0"/>
              </a:spcAft>
              <a:defRPr kumimoji="1" sz="3200">
                <a:solidFill>
                  <a:schemeClr val="tx2"/>
                </a:solidFill>
                <a:latin typeface="Bookman Old Style" pitchFamily="18" charset="0"/>
                <a:ea typeface="HG明朝E"/>
                <a:cs typeface="HG明朝E"/>
              </a:defRPr>
            </a:lvl5pPr>
            <a:lvl6pPr marL="457200" algn="l" rtl="0" fontAlgn="base">
              <a:spcBef>
                <a:spcPct val="0"/>
              </a:spcBef>
              <a:spcAft>
                <a:spcPct val="0"/>
              </a:spcAft>
              <a:defRPr kumimoji="1" sz="3200">
                <a:solidFill>
                  <a:schemeClr val="tx2"/>
                </a:solidFill>
                <a:latin typeface="Bookman Old Style" pitchFamily="18" charset="0"/>
                <a:ea typeface="HG明朝E"/>
                <a:cs typeface="HG明朝E"/>
              </a:defRPr>
            </a:lvl6pPr>
            <a:lvl7pPr marL="914400" algn="l" rtl="0" fontAlgn="base">
              <a:spcBef>
                <a:spcPct val="0"/>
              </a:spcBef>
              <a:spcAft>
                <a:spcPct val="0"/>
              </a:spcAft>
              <a:defRPr kumimoji="1" sz="3200">
                <a:solidFill>
                  <a:schemeClr val="tx2"/>
                </a:solidFill>
                <a:latin typeface="Bookman Old Style" pitchFamily="18" charset="0"/>
                <a:ea typeface="HG明朝E"/>
                <a:cs typeface="HG明朝E"/>
              </a:defRPr>
            </a:lvl7pPr>
            <a:lvl8pPr marL="1371600" algn="l" rtl="0" fontAlgn="base">
              <a:spcBef>
                <a:spcPct val="0"/>
              </a:spcBef>
              <a:spcAft>
                <a:spcPct val="0"/>
              </a:spcAft>
              <a:defRPr kumimoji="1" sz="3200">
                <a:solidFill>
                  <a:schemeClr val="tx2"/>
                </a:solidFill>
                <a:latin typeface="Bookman Old Style" pitchFamily="18" charset="0"/>
                <a:ea typeface="HG明朝E"/>
                <a:cs typeface="HG明朝E"/>
              </a:defRPr>
            </a:lvl8pPr>
            <a:lvl9pPr marL="1828800" algn="l" rtl="0" fontAlgn="base">
              <a:spcBef>
                <a:spcPct val="0"/>
              </a:spcBef>
              <a:spcAft>
                <a:spcPct val="0"/>
              </a:spcAft>
              <a:defRPr kumimoji="1" sz="3200">
                <a:solidFill>
                  <a:schemeClr val="tx2"/>
                </a:solidFill>
                <a:latin typeface="Bookman Old Style" pitchFamily="18" charset="0"/>
                <a:ea typeface="HG明朝E"/>
                <a:cs typeface="HG明朝E"/>
              </a:defRPr>
            </a:lvl9pPr>
          </a:lstStyle>
          <a:p>
            <a:r>
              <a:rPr lang="ja-JP" altLang="en-US" dirty="0" smtClean="0"/>
              <a:t>提案③：駅前商店街の活性化　</a:t>
            </a:r>
            <a:endParaRPr lang="ja-JP" altLang="en-US" dirty="0" smtClean="0"/>
          </a:p>
        </p:txBody>
      </p:sp>
      <p:pic>
        <p:nvPicPr>
          <p:cNvPr id="6" name="Picture 3" descr="C:\Users\nakamura70\Desktop\マスタープラン策定実習\Shibuya_109_Building_Tokyo_January_2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3789040"/>
            <a:ext cx="3552394" cy="26642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土浦市２\PC2201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555" y="3789040"/>
            <a:ext cx="3552394" cy="2664296"/>
          </a:xfrm>
          <a:prstGeom prst="rect">
            <a:avLst/>
          </a:prstGeom>
          <a:noFill/>
          <a:extLst>
            <a:ext uri="{909E8E84-426E-40DD-AFC4-6F175D3DCCD1}">
              <a14:hiddenFill xmlns:a14="http://schemas.microsoft.com/office/drawing/2010/main">
                <a:solidFill>
                  <a:srgbClr val="FFFFFF"/>
                </a:solidFill>
              </a14:hiddenFill>
            </a:ext>
          </a:extLst>
        </p:spPr>
      </p:pic>
      <p:sp>
        <p:nvSpPr>
          <p:cNvPr id="8" name="右矢印 7"/>
          <p:cNvSpPr/>
          <p:nvPr/>
        </p:nvSpPr>
        <p:spPr>
          <a:xfrm>
            <a:off x="4283968" y="4185084"/>
            <a:ext cx="648072" cy="187220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102628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p:txBody>
          <a:bodyPr/>
          <a:lstStyle/>
          <a:p>
            <a:pPr marL="0" indent="0">
              <a:buNone/>
            </a:pPr>
            <a:r>
              <a:rPr kumimoji="1" lang="ja-JP" altLang="en-US" dirty="0" smtClean="0"/>
              <a:t>　</a:t>
            </a: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E2872C69-120B-4FBB-9D29-EA0830F453DF}" type="slidenum">
              <a:rPr lang="ja-JP" altLang="en-US" smtClean="0"/>
              <a:pPr>
                <a:defRPr/>
              </a:pPr>
              <a:t>29</a:t>
            </a:fld>
            <a:endParaRPr lang="ja-JP" altLang="en-US"/>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424" y="1556792"/>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txBox="1">
            <a:spLocks/>
          </p:cNvSpPr>
          <p:nvPr/>
        </p:nvSpPr>
        <p:spPr bwMode="auto">
          <a:xfrm>
            <a:off x="575423" y="116632"/>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kumimoji="1" sz="3200" kern="1200">
                <a:solidFill>
                  <a:schemeClr val="tx2"/>
                </a:solidFill>
                <a:latin typeface="+mj-lt"/>
                <a:ea typeface="+mj-ea"/>
                <a:cs typeface="HG明朝E"/>
              </a:defRPr>
            </a:lvl1pPr>
            <a:lvl2pPr algn="l" rtl="0" fontAlgn="base">
              <a:spcBef>
                <a:spcPct val="0"/>
              </a:spcBef>
              <a:spcAft>
                <a:spcPct val="0"/>
              </a:spcAft>
              <a:defRPr kumimoji="1" sz="3200">
                <a:solidFill>
                  <a:schemeClr val="tx2"/>
                </a:solidFill>
                <a:latin typeface="Bookman Old Style" pitchFamily="18" charset="0"/>
                <a:ea typeface="HG明朝E"/>
                <a:cs typeface="HG明朝E"/>
              </a:defRPr>
            </a:lvl2pPr>
            <a:lvl3pPr algn="l" rtl="0" fontAlgn="base">
              <a:spcBef>
                <a:spcPct val="0"/>
              </a:spcBef>
              <a:spcAft>
                <a:spcPct val="0"/>
              </a:spcAft>
              <a:defRPr kumimoji="1" sz="3200">
                <a:solidFill>
                  <a:schemeClr val="tx2"/>
                </a:solidFill>
                <a:latin typeface="Bookman Old Style" pitchFamily="18" charset="0"/>
                <a:ea typeface="HG明朝E"/>
                <a:cs typeface="HG明朝E"/>
              </a:defRPr>
            </a:lvl3pPr>
            <a:lvl4pPr algn="l" rtl="0" fontAlgn="base">
              <a:spcBef>
                <a:spcPct val="0"/>
              </a:spcBef>
              <a:spcAft>
                <a:spcPct val="0"/>
              </a:spcAft>
              <a:defRPr kumimoji="1" sz="3200">
                <a:solidFill>
                  <a:schemeClr val="tx2"/>
                </a:solidFill>
                <a:latin typeface="Bookman Old Style" pitchFamily="18" charset="0"/>
                <a:ea typeface="HG明朝E"/>
                <a:cs typeface="HG明朝E"/>
              </a:defRPr>
            </a:lvl4pPr>
            <a:lvl5pPr algn="l" rtl="0" fontAlgn="base">
              <a:spcBef>
                <a:spcPct val="0"/>
              </a:spcBef>
              <a:spcAft>
                <a:spcPct val="0"/>
              </a:spcAft>
              <a:defRPr kumimoji="1" sz="3200">
                <a:solidFill>
                  <a:schemeClr val="tx2"/>
                </a:solidFill>
                <a:latin typeface="Bookman Old Style" pitchFamily="18" charset="0"/>
                <a:ea typeface="HG明朝E"/>
                <a:cs typeface="HG明朝E"/>
              </a:defRPr>
            </a:lvl5pPr>
            <a:lvl6pPr marL="457200" algn="l" rtl="0" fontAlgn="base">
              <a:spcBef>
                <a:spcPct val="0"/>
              </a:spcBef>
              <a:spcAft>
                <a:spcPct val="0"/>
              </a:spcAft>
              <a:defRPr kumimoji="1" sz="3200">
                <a:solidFill>
                  <a:schemeClr val="tx2"/>
                </a:solidFill>
                <a:latin typeface="Bookman Old Style" pitchFamily="18" charset="0"/>
                <a:ea typeface="HG明朝E"/>
                <a:cs typeface="HG明朝E"/>
              </a:defRPr>
            </a:lvl6pPr>
            <a:lvl7pPr marL="914400" algn="l" rtl="0" fontAlgn="base">
              <a:spcBef>
                <a:spcPct val="0"/>
              </a:spcBef>
              <a:spcAft>
                <a:spcPct val="0"/>
              </a:spcAft>
              <a:defRPr kumimoji="1" sz="3200">
                <a:solidFill>
                  <a:schemeClr val="tx2"/>
                </a:solidFill>
                <a:latin typeface="Bookman Old Style" pitchFamily="18" charset="0"/>
                <a:ea typeface="HG明朝E"/>
                <a:cs typeface="HG明朝E"/>
              </a:defRPr>
            </a:lvl7pPr>
            <a:lvl8pPr marL="1371600" algn="l" rtl="0" fontAlgn="base">
              <a:spcBef>
                <a:spcPct val="0"/>
              </a:spcBef>
              <a:spcAft>
                <a:spcPct val="0"/>
              </a:spcAft>
              <a:defRPr kumimoji="1" sz="3200">
                <a:solidFill>
                  <a:schemeClr val="tx2"/>
                </a:solidFill>
                <a:latin typeface="Bookman Old Style" pitchFamily="18" charset="0"/>
                <a:ea typeface="HG明朝E"/>
                <a:cs typeface="HG明朝E"/>
              </a:defRPr>
            </a:lvl8pPr>
            <a:lvl9pPr marL="1828800" algn="l" rtl="0" fontAlgn="base">
              <a:spcBef>
                <a:spcPct val="0"/>
              </a:spcBef>
              <a:spcAft>
                <a:spcPct val="0"/>
              </a:spcAft>
              <a:defRPr kumimoji="1" sz="3200">
                <a:solidFill>
                  <a:schemeClr val="tx2"/>
                </a:solidFill>
                <a:latin typeface="Bookman Old Style" pitchFamily="18" charset="0"/>
                <a:ea typeface="HG明朝E"/>
                <a:cs typeface="HG明朝E"/>
              </a:defRPr>
            </a:lvl9pPr>
          </a:lstStyle>
          <a:p>
            <a:r>
              <a:rPr lang="ja-JP" altLang="en-US" dirty="0" smtClean="0"/>
              <a:t>提案③：駅前商店街の活性化　</a:t>
            </a:r>
            <a:endParaRPr lang="ja-JP" altLang="en-US" dirty="0" smtClean="0"/>
          </a:p>
        </p:txBody>
      </p:sp>
    </p:spTree>
    <p:extLst>
      <p:ext uri="{BB962C8B-B14F-4D97-AF65-F5344CB8AC3E}">
        <p14:creationId xmlns:p14="http://schemas.microsoft.com/office/powerpoint/2010/main" val="4119078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授業\都市計画マスタープラン\茨城県　市町村地図.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004048" y="1074415"/>
            <a:ext cx="4087024" cy="5162872"/>
          </a:xfrm>
          <a:prstGeom prst="rect">
            <a:avLst/>
          </a:prstGeom>
          <a:noFill/>
          <a:extLst>
            <a:ext uri="{909E8E84-426E-40DD-AFC4-6F175D3DCCD1}">
              <a14:hiddenFill xmlns:a14="http://schemas.microsoft.com/office/drawing/2010/main">
                <a:solidFill>
                  <a:srgbClr val="FFFFFF"/>
                </a:solidFill>
              </a14:hiddenFill>
            </a:ext>
          </a:extLst>
        </p:spPr>
      </p:pic>
      <p:sp>
        <p:nvSpPr>
          <p:cNvPr id="43009" name="タイトル 1"/>
          <p:cNvSpPr>
            <a:spLocks noGrp="1"/>
          </p:cNvSpPr>
          <p:nvPr>
            <p:ph type="title"/>
          </p:nvPr>
        </p:nvSpPr>
        <p:spPr/>
        <p:txBody>
          <a:bodyPr/>
          <a:lstStyle/>
          <a:p>
            <a:r>
              <a:rPr lang="ja-JP" altLang="en-US" smtClean="0"/>
              <a:t>土浦市の概要</a:t>
            </a:r>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sp>
        <p:nvSpPr>
          <p:cNvPr id="3" name="コンテンツ プレースホルダー 2"/>
          <p:cNvSpPr>
            <a:spLocks noGrp="1"/>
          </p:cNvSpPr>
          <p:nvPr>
            <p:ph sz="quarter" idx="1"/>
          </p:nvPr>
        </p:nvSpPr>
        <p:spPr>
          <a:xfrm>
            <a:off x="457200" y="1219200"/>
            <a:ext cx="8229600" cy="4937125"/>
          </a:xfrm>
        </p:spPr>
        <p:txBody>
          <a:bodyPr>
            <a:normAutofit/>
          </a:bodyPr>
          <a:lstStyle/>
          <a:p>
            <a:pPr marL="274320" indent="-274320" fontAlgn="auto">
              <a:spcAft>
                <a:spcPts val="0"/>
              </a:spcAft>
              <a:buFont typeface="Wingdings 3"/>
              <a:buChar char=""/>
              <a:defRPr/>
            </a:pPr>
            <a:r>
              <a:rPr lang="ja-JP" altLang="en-US" dirty="0" smtClean="0"/>
              <a:t>面積：</a:t>
            </a:r>
            <a:r>
              <a:rPr lang="en-US" altLang="ja-JP" dirty="0" smtClean="0"/>
              <a:t>122.99</a:t>
            </a:r>
            <a:r>
              <a:rPr lang="ja-JP" altLang="en-US" dirty="0" err="1" smtClean="0"/>
              <a:t>ｋ</a:t>
            </a:r>
            <a:r>
              <a:rPr lang="ja-JP" altLang="en-US" dirty="0" smtClean="0"/>
              <a:t>㎡</a:t>
            </a:r>
            <a:endParaRPr lang="en-US" altLang="ja-JP" dirty="0" smtClean="0"/>
          </a:p>
          <a:p>
            <a:pPr marL="274320" indent="-274320" fontAlgn="auto">
              <a:spcAft>
                <a:spcPts val="0"/>
              </a:spcAft>
              <a:buFont typeface="Wingdings 3"/>
              <a:buChar char=""/>
              <a:defRPr/>
            </a:pPr>
            <a:r>
              <a:rPr lang="ja-JP" altLang="en-US" dirty="0" smtClean="0"/>
              <a:t>人口：</a:t>
            </a:r>
            <a:r>
              <a:rPr lang="en-US" altLang="ja-JP" dirty="0" smtClean="0"/>
              <a:t>143,422</a:t>
            </a:r>
            <a:r>
              <a:rPr lang="ja-JP" altLang="en-US" dirty="0" smtClean="0"/>
              <a:t>人（平成</a:t>
            </a:r>
            <a:r>
              <a:rPr lang="en-US" altLang="ja-JP" dirty="0" smtClean="0"/>
              <a:t>22</a:t>
            </a:r>
            <a:r>
              <a:rPr lang="ja-JP" altLang="en-US" dirty="0" smtClean="0"/>
              <a:t>年</a:t>
            </a:r>
            <a:r>
              <a:rPr lang="en-US" altLang="ja-JP" dirty="0" smtClean="0"/>
              <a:t>10</a:t>
            </a:r>
            <a:r>
              <a:rPr lang="ja-JP" altLang="en-US" dirty="0" smtClean="0"/>
              <a:t>月現在）</a:t>
            </a:r>
            <a:endParaRPr lang="en-US" altLang="ja-JP" dirty="0" smtClean="0"/>
          </a:p>
          <a:p>
            <a:pPr marL="274320" indent="-274320" fontAlgn="auto">
              <a:spcAft>
                <a:spcPts val="0"/>
              </a:spcAft>
              <a:buFont typeface="Wingdings 3"/>
              <a:buChar char=""/>
              <a:defRPr/>
            </a:pPr>
            <a:r>
              <a:rPr lang="ja-JP" altLang="en-US" dirty="0" smtClean="0"/>
              <a:t>位置：東京より</a:t>
            </a:r>
            <a:r>
              <a:rPr lang="en-US" altLang="ja-JP" dirty="0" smtClean="0"/>
              <a:t>60km</a:t>
            </a:r>
            <a:r>
              <a:rPr lang="ja-JP" altLang="en-US" dirty="0" smtClean="0"/>
              <a:t>圏内</a:t>
            </a:r>
            <a:endParaRPr lang="en-US" altLang="ja-JP" dirty="0"/>
          </a:p>
          <a:p>
            <a:pPr marL="0" indent="0" fontAlgn="auto">
              <a:spcAft>
                <a:spcPts val="0"/>
              </a:spcAft>
              <a:buFont typeface="Wingdings 3"/>
              <a:buNone/>
              <a:defRPr/>
            </a:pPr>
            <a:r>
              <a:rPr lang="en-US" altLang="ja-JP" dirty="0" smtClean="0"/>
              <a:t>	</a:t>
            </a:r>
            <a:r>
              <a:rPr lang="ja-JP" altLang="en-US" dirty="0" smtClean="0"/>
              <a:t>　業務核都市指定</a:t>
            </a:r>
            <a:endParaRPr lang="en-US" altLang="ja-JP" dirty="0"/>
          </a:p>
          <a:p>
            <a:pPr marL="274320" indent="-274320" fontAlgn="auto">
              <a:spcAft>
                <a:spcPts val="0"/>
              </a:spcAft>
              <a:buFont typeface="Wingdings 3"/>
              <a:buChar char=""/>
              <a:defRPr/>
            </a:pPr>
            <a:r>
              <a:rPr lang="ja-JP" altLang="en-US" dirty="0" smtClean="0"/>
              <a:t>歴史：</a:t>
            </a:r>
            <a:endParaRPr lang="en-US" altLang="ja-JP" dirty="0"/>
          </a:p>
          <a:p>
            <a:pPr marL="274320" indent="-274320" fontAlgn="auto">
              <a:spcAft>
                <a:spcPts val="0"/>
              </a:spcAft>
              <a:buFont typeface="Wingdings 3"/>
              <a:buChar char=""/>
              <a:defRPr/>
            </a:pPr>
            <a:r>
              <a:rPr lang="ja-JP" altLang="en-US" dirty="0" smtClean="0"/>
              <a:t>「海軍のまち」として知られ</a:t>
            </a:r>
            <a:r>
              <a:rPr lang="en-US" altLang="ja-JP" dirty="0"/>
              <a:t/>
            </a:r>
            <a:br>
              <a:rPr lang="en-US" altLang="ja-JP" dirty="0"/>
            </a:br>
            <a:r>
              <a:rPr lang="ja-JP" altLang="en-US" dirty="0" smtClean="0"/>
              <a:t>教育に力を入れる。</a:t>
            </a:r>
            <a:endParaRPr lang="en-US" altLang="ja-JP" dirty="0" smtClean="0"/>
          </a:p>
          <a:p>
            <a:pPr marL="274320" indent="-274320" fontAlgn="auto">
              <a:spcAft>
                <a:spcPts val="0"/>
              </a:spcAft>
              <a:buFont typeface="Wingdings 3"/>
              <a:buChar char=""/>
              <a:defRPr/>
            </a:pPr>
            <a:r>
              <a:rPr lang="ja-JP" altLang="en-US" dirty="0" smtClean="0"/>
              <a:t>茨城県南を代表する</a:t>
            </a:r>
            <a:r>
              <a:rPr lang="ja-JP" altLang="en-US" dirty="0"/>
              <a:t>交通</a:t>
            </a:r>
            <a:r>
              <a:rPr lang="ja-JP" altLang="en-US" dirty="0" smtClean="0"/>
              <a:t>の</a:t>
            </a:r>
            <a:r>
              <a:rPr lang="ja-JP" altLang="en-US" dirty="0"/>
              <a:t>要所</a:t>
            </a:r>
            <a:endParaRPr lang="en-US" altLang="ja-JP" dirty="0" smtClean="0"/>
          </a:p>
        </p:txBody>
      </p:sp>
      <p:sp>
        <p:nvSpPr>
          <p:cNvPr id="43013" name="テキスト ボックス 5"/>
          <p:cNvSpPr txBox="1">
            <a:spLocks noChangeArrowheads="1"/>
          </p:cNvSpPr>
          <p:nvPr/>
        </p:nvSpPr>
        <p:spPr bwMode="auto">
          <a:xfrm>
            <a:off x="6948488" y="6092825"/>
            <a:ext cx="914400" cy="288925"/>
          </a:xfrm>
          <a:prstGeom prst="rect">
            <a:avLst/>
          </a:prstGeom>
          <a:noFill/>
          <a:ln w="9525">
            <a:noFill/>
            <a:miter lim="800000"/>
            <a:headEnd/>
            <a:tailEnd/>
          </a:ln>
        </p:spPr>
        <p:txBody>
          <a:bodyPr wrap="none"/>
          <a:lstStyle/>
          <a:p>
            <a:r>
              <a:rPr lang="ja-JP" altLang="en-US" sz="1200">
                <a:latin typeface="Gill Sans MT"/>
              </a:rPr>
              <a:t>出典：</a:t>
            </a:r>
            <a:r>
              <a:rPr lang="en-US" altLang="ja-JP" sz="1200">
                <a:latin typeface="Gill Sans MT"/>
              </a:rPr>
              <a:t> http://expo.minnade.jp/</a:t>
            </a:r>
            <a:endParaRPr lang="ja-JP" altLang="en-US" sz="1200">
              <a:latin typeface="Gill Sans MT"/>
            </a:endParaRPr>
          </a:p>
        </p:txBody>
      </p:sp>
      <p:sp>
        <p:nvSpPr>
          <p:cNvPr id="43014" name="スライド番号プレースホルダー 6"/>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B15AC07B-BA7E-4650-A729-3A79A04D2B40}" type="slidenum">
              <a:rPr lang="ja-JP" altLang="en-US"/>
              <a:pPr fontAlgn="base">
                <a:spcBef>
                  <a:spcPct val="0"/>
                </a:spcBef>
                <a:spcAft>
                  <a:spcPct val="0"/>
                </a:spcAft>
              </a:pPr>
              <a:t>3</a:t>
            </a:fld>
            <a:endParaRPr lang="en-US" altLang="ja-JP"/>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p:txBody>
          <a:bodyPr/>
          <a:lstStyle/>
          <a:p>
            <a:r>
              <a:rPr kumimoji="1" lang="ja-JP" altLang="en-US" dirty="0" smtClean="0"/>
              <a:t>駅前商店街のアーケード化</a:t>
            </a:r>
            <a:endParaRPr kumimoji="1" lang="en-US" altLang="ja-JP" dirty="0" smtClean="0"/>
          </a:p>
          <a:p>
            <a:r>
              <a:rPr lang="ja-JP" altLang="en-US" dirty="0"/>
              <a:t>人の集まりやすい構造</a:t>
            </a:r>
            <a:r>
              <a:rPr lang="ja-JP" altLang="en-US" dirty="0" smtClean="0"/>
              <a:t>に</a:t>
            </a:r>
            <a:endParaRPr lang="en-US" altLang="ja-JP" dirty="0" smtClean="0"/>
          </a:p>
          <a:p>
            <a:r>
              <a:rPr kumimoji="1" lang="ja-JP" altLang="en-US" dirty="0"/>
              <a:t>通勤通学</a:t>
            </a:r>
            <a:r>
              <a:rPr kumimoji="1" lang="ja-JP" altLang="en-US" dirty="0" smtClean="0"/>
              <a:t>で通る→商店街にお金が落ちる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E2872C69-120B-4FBB-9D29-EA0830F453DF}" type="slidenum">
              <a:rPr lang="ja-JP" altLang="en-US" smtClean="0"/>
              <a:pPr>
                <a:defRPr/>
              </a:pPr>
              <a:t>30</a:t>
            </a:fld>
            <a:endParaRPr lang="ja-JP" altLang="en-US"/>
          </a:p>
        </p:txBody>
      </p:sp>
      <p:sp>
        <p:nvSpPr>
          <p:cNvPr id="6" name="タイトル 1"/>
          <p:cNvSpPr txBox="1">
            <a:spLocks/>
          </p:cNvSpPr>
          <p:nvPr/>
        </p:nvSpPr>
        <p:spPr bwMode="auto">
          <a:xfrm>
            <a:off x="575423" y="116632"/>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kumimoji="1" sz="3200" kern="1200">
                <a:solidFill>
                  <a:schemeClr val="tx2"/>
                </a:solidFill>
                <a:latin typeface="+mj-lt"/>
                <a:ea typeface="+mj-ea"/>
                <a:cs typeface="HG明朝E"/>
              </a:defRPr>
            </a:lvl1pPr>
            <a:lvl2pPr algn="l" rtl="0" fontAlgn="base">
              <a:spcBef>
                <a:spcPct val="0"/>
              </a:spcBef>
              <a:spcAft>
                <a:spcPct val="0"/>
              </a:spcAft>
              <a:defRPr kumimoji="1" sz="3200">
                <a:solidFill>
                  <a:schemeClr val="tx2"/>
                </a:solidFill>
                <a:latin typeface="Bookman Old Style" pitchFamily="18" charset="0"/>
                <a:ea typeface="HG明朝E"/>
                <a:cs typeface="HG明朝E"/>
              </a:defRPr>
            </a:lvl2pPr>
            <a:lvl3pPr algn="l" rtl="0" fontAlgn="base">
              <a:spcBef>
                <a:spcPct val="0"/>
              </a:spcBef>
              <a:spcAft>
                <a:spcPct val="0"/>
              </a:spcAft>
              <a:defRPr kumimoji="1" sz="3200">
                <a:solidFill>
                  <a:schemeClr val="tx2"/>
                </a:solidFill>
                <a:latin typeface="Bookman Old Style" pitchFamily="18" charset="0"/>
                <a:ea typeface="HG明朝E"/>
                <a:cs typeface="HG明朝E"/>
              </a:defRPr>
            </a:lvl3pPr>
            <a:lvl4pPr algn="l" rtl="0" fontAlgn="base">
              <a:spcBef>
                <a:spcPct val="0"/>
              </a:spcBef>
              <a:spcAft>
                <a:spcPct val="0"/>
              </a:spcAft>
              <a:defRPr kumimoji="1" sz="3200">
                <a:solidFill>
                  <a:schemeClr val="tx2"/>
                </a:solidFill>
                <a:latin typeface="Bookman Old Style" pitchFamily="18" charset="0"/>
                <a:ea typeface="HG明朝E"/>
                <a:cs typeface="HG明朝E"/>
              </a:defRPr>
            </a:lvl4pPr>
            <a:lvl5pPr algn="l" rtl="0" fontAlgn="base">
              <a:spcBef>
                <a:spcPct val="0"/>
              </a:spcBef>
              <a:spcAft>
                <a:spcPct val="0"/>
              </a:spcAft>
              <a:defRPr kumimoji="1" sz="3200">
                <a:solidFill>
                  <a:schemeClr val="tx2"/>
                </a:solidFill>
                <a:latin typeface="Bookman Old Style" pitchFamily="18" charset="0"/>
                <a:ea typeface="HG明朝E"/>
                <a:cs typeface="HG明朝E"/>
              </a:defRPr>
            </a:lvl5pPr>
            <a:lvl6pPr marL="457200" algn="l" rtl="0" fontAlgn="base">
              <a:spcBef>
                <a:spcPct val="0"/>
              </a:spcBef>
              <a:spcAft>
                <a:spcPct val="0"/>
              </a:spcAft>
              <a:defRPr kumimoji="1" sz="3200">
                <a:solidFill>
                  <a:schemeClr val="tx2"/>
                </a:solidFill>
                <a:latin typeface="Bookman Old Style" pitchFamily="18" charset="0"/>
                <a:ea typeface="HG明朝E"/>
                <a:cs typeface="HG明朝E"/>
              </a:defRPr>
            </a:lvl6pPr>
            <a:lvl7pPr marL="914400" algn="l" rtl="0" fontAlgn="base">
              <a:spcBef>
                <a:spcPct val="0"/>
              </a:spcBef>
              <a:spcAft>
                <a:spcPct val="0"/>
              </a:spcAft>
              <a:defRPr kumimoji="1" sz="3200">
                <a:solidFill>
                  <a:schemeClr val="tx2"/>
                </a:solidFill>
                <a:latin typeface="Bookman Old Style" pitchFamily="18" charset="0"/>
                <a:ea typeface="HG明朝E"/>
                <a:cs typeface="HG明朝E"/>
              </a:defRPr>
            </a:lvl7pPr>
            <a:lvl8pPr marL="1371600" algn="l" rtl="0" fontAlgn="base">
              <a:spcBef>
                <a:spcPct val="0"/>
              </a:spcBef>
              <a:spcAft>
                <a:spcPct val="0"/>
              </a:spcAft>
              <a:defRPr kumimoji="1" sz="3200">
                <a:solidFill>
                  <a:schemeClr val="tx2"/>
                </a:solidFill>
                <a:latin typeface="Bookman Old Style" pitchFamily="18" charset="0"/>
                <a:ea typeface="HG明朝E"/>
                <a:cs typeface="HG明朝E"/>
              </a:defRPr>
            </a:lvl8pPr>
            <a:lvl9pPr marL="1828800" algn="l" rtl="0" fontAlgn="base">
              <a:spcBef>
                <a:spcPct val="0"/>
              </a:spcBef>
              <a:spcAft>
                <a:spcPct val="0"/>
              </a:spcAft>
              <a:defRPr kumimoji="1" sz="3200">
                <a:solidFill>
                  <a:schemeClr val="tx2"/>
                </a:solidFill>
                <a:latin typeface="Bookman Old Style" pitchFamily="18" charset="0"/>
                <a:ea typeface="HG明朝E"/>
                <a:cs typeface="HG明朝E"/>
              </a:defRPr>
            </a:lvl9pPr>
          </a:lstStyle>
          <a:p>
            <a:r>
              <a:rPr lang="ja-JP" altLang="en-US" dirty="0" smtClean="0"/>
              <a:t>提案③：駅前商店街の活性化　</a:t>
            </a:r>
            <a:endParaRPr lang="ja-JP" altLang="en-US" dirty="0" smtClean="0"/>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673" y="2780928"/>
            <a:ext cx="57150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2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p:txBody>
          <a:bodyPr/>
          <a:lstStyle/>
          <a:p>
            <a:r>
              <a:rPr kumimoji="1" lang="ja-JP" altLang="en-US" dirty="0" smtClean="0"/>
              <a:t>大型商業施設ではカバーできない、交通弱者のニーズを満たす新サービス。</a:t>
            </a:r>
            <a:endParaRPr kumimoji="1" lang="en-US" altLang="ja-JP" dirty="0" smtClean="0"/>
          </a:p>
          <a:p>
            <a:r>
              <a:rPr lang="ja-JP" altLang="en-US" dirty="0" smtClean="0"/>
              <a:t>電話やネットで商店街の窓口に注文すると、</a:t>
            </a:r>
            <a:r>
              <a:rPr lang="en-US" altLang="ja-JP" dirty="0"/>
              <a:t>1</a:t>
            </a:r>
            <a:r>
              <a:rPr lang="ja-JP" altLang="en-US" dirty="0"/>
              <a:t>回</a:t>
            </a:r>
            <a:r>
              <a:rPr lang="ja-JP" altLang="en-US" dirty="0" smtClean="0"/>
              <a:t>の注文で肉、野菜、魚などが</a:t>
            </a:r>
            <a:r>
              <a:rPr lang="ja-JP" altLang="en-US" dirty="0"/>
              <a:t>一緒</a:t>
            </a:r>
            <a:r>
              <a:rPr lang="ja-JP" altLang="en-US" dirty="0" smtClean="0"/>
              <a:t>に宅配されてくる。</a:t>
            </a: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E2872C69-120B-4FBB-9D29-EA0830F453DF}" type="slidenum">
              <a:rPr lang="ja-JP" altLang="en-US" smtClean="0"/>
              <a:pPr>
                <a:defRPr/>
              </a:pPr>
              <a:t>31</a:t>
            </a:fld>
            <a:endParaRPr lang="ja-JP" altLang="en-US"/>
          </a:p>
        </p:txBody>
      </p:sp>
      <p:sp>
        <p:nvSpPr>
          <p:cNvPr id="5" name="タイトル 1"/>
          <p:cNvSpPr txBox="1">
            <a:spLocks/>
          </p:cNvSpPr>
          <p:nvPr/>
        </p:nvSpPr>
        <p:spPr bwMode="auto">
          <a:xfrm>
            <a:off x="575423" y="116632"/>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kumimoji="1" sz="3200" kern="1200">
                <a:solidFill>
                  <a:schemeClr val="tx2"/>
                </a:solidFill>
                <a:latin typeface="+mj-lt"/>
                <a:ea typeface="+mj-ea"/>
                <a:cs typeface="HG明朝E"/>
              </a:defRPr>
            </a:lvl1pPr>
            <a:lvl2pPr algn="l" rtl="0" fontAlgn="base">
              <a:spcBef>
                <a:spcPct val="0"/>
              </a:spcBef>
              <a:spcAft>
                <a:spcPct val="0"/>
              </a:spcAft>
              <a:defRPr kumimoji="1" sz="3200">
                <a:solidFill>
                  <a:schemeClr val="tx2"/>
                </a:solidFill>
                <a:latin typeface="Bookman Old Style" pitchFamily="18" charset="0"/>
                <a:ea typeface="HG明朝E"/>
                <a:cs typeface="HG明朝E"/>
              </a:defRPr>
            </a:lvl2pPr>
            <a:lvl3pPr algn="l" rtl="0" fontAlgn="base">
              <a:spcBef>
                <a:spcPct val="0"/>
              </a:spcBef>
              <a:spcAft>
                <a:spcPct val="0"/>
              </a:spcAft>
              <a:defRPr kumimoji="1" sz="3200">
                <a:solidFill>
                  <a:schemeClr val="tx2"/>
                </a:solidFill>
                <a:latin typeface="Bookman Old Style" pitchFamily="18" charset="0"/>
                <a:ea typeface="HG明朝E"/>
                <a:cs typeface="HG明朝E"/>
              </a:defRPr>
            </a:lvl3pPr>
            <a:lvl4pPr algn="l" rtl="0" fontAlgn="base">
              <a:spcBef>
                <a:spcPct val="0"/>
              </a:spcBef>
              <a:spcAft>
                <a:spcPct val="0"/>
              </a:spcAft>
              <a:defRPr kumimoji="1" sz="3200">
                <a:solidFill>
                  <a:schemeClr val="tx2"/>
                </a:solidFill>
                <a:latin typeface="Bookman Old Style" pitchFamily="18" charset="0"/>
                <a:ea typeface="HG明朝E"/>
                <a:cs typeface="HG明朝E"/>
              </a:defRPr>
            </a:lvl4pPr>
            <a:lvl5pPr algn="l" rtl="0" fontAlgn="base">
              <a:spcBef>
                <a:spcPct val="0"/>
              </a:spcBef>
              <a:spcAft>
                <a:spcPct val="0"/>
              </a:spcAft>
              <a:defRPr kumimoji="1" sz="3200">
                <a:solidFill>
                  <a:schemeClr val="tx2"/>
                </a:solidFill>
                <a:latin typeface="Bookman Old Style" pitchFamily="18" charset="0"/>
                <a:ea typeface="HG明朝E"/>
                <a:cs typeface="HG明朝E"/>
              </a:defRPr>
            </a:lvl5pPr>
            <a:lvl6pPr marL="457200" algn="l" rtl="0" fontAlgn="base">
              <a:spcBef>
                <a:spcPct val="0"/>
              </a:spcBef>
              <a:spcAft>
                <a:spcPct val="0"/>
              </a:spcAft>
              <a:defRPr kumimoji="1" sz="3200">
                <a:solidFill>
                  <a:schemeClr val="tx2"/>
                </a:solidFill>
                <a:latin typeface="Bookman Old Style" pitchFamily="18" charset="0"/>
                <a:ea typeface="HG明朝E"/>
                <a:cs typeface="HG明朝E"/>
              </a:defRPr>
            </a:lvl6pPr>
            <a:lvl7pPr marL="914400" algn="l" rtl="0" fontAlgn="base">
              <a:spcBef>
                <a:spcPct val="0"/>
              </a:spcBef>
              <a:spcAft>
                <a:spcPct val="0"/>
              </a:spcAft>
              <a:defRPr kumimoji="1" sz="3200">
                <a:solidFill>
                  <a:schemeClr val="tx2"/>
                </a:solidFill>
                <a:latin typeface="Bookman Old Style" pitchFamily="18" charset="0"/>
                <a:ea typeface="HG明朝E"/>
                <a:cs typeface="HG明朝E"/>
              </a:defRPr>
            </a:lvl7pPr>
            <a:lvl8pPr marL="1371600" algn="l" rtl="0" fontAlgn="base">
              <a:spcBef>
                <a:spcPct val="0"/>
              </a:spcBef>
              <a:spcAft>
                <a:spcPct val="0"/>
              </a:spcAft>
              <a:defRPr kumimoji="1" sz="3200">
                <a:solidFill>
                  <a:schemeClr val="tx2"/>
                </a:solidFill>
                <a:latin typeface="Bookman Old Style" pitchFamily="18" charset="0"/>
                <a:ea typeface="HG明朝E"/>
                <a:cs typeface="HG明朝E"/>
              </a:defRPr>
            </a:lvl8pPr>
            <a:lvl9pPr marL="1828800" algn="l" rtl="0" fontAlgn="base">
              <a:spcBef>
                <a:spcPct val="0"/>
              </a:spcBef>
              <a:spcAft>
                <a:spcPct val="0"/>
              </a:spcAft>
              <a:defRPr kumimoji="1" sz="3200">
                <a:solidFill>
                  <a:schemeClr val="tx2"/>
                </a:solidFill>
                <a:latin typeface="Bookman Old Style" pitchFamily="18" charset="0"/>
                <a:ea typeface="HG明朝E"/>
                <a:cs typeface="HG明朝E"/>
              </a:defRPr>
            </a:lvl9pPr>
          </a:lstStyle>
          <a:p>
            <a:r>
              <a:rPr lang="ja-JP" altLang="en-US" dirty="0" smtClean="0"/>
              <a:t>提案③：駅前商店街の活性化　</a:t>
            </a:r>
            <a:endParaRPr lang="ja-JP" altLang="en-US" dirty="0" smtClean="0"/>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39" y="3403484"/>
            <a:ext cx="3778437" cy="283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351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タイトル 1"/>
          <p:cNvSpPr>
            <a:spLocks noGrp="1"/>
          </p:cNvSpPr>
          <p:nvPr>
            <p:ph type="title"/>
          </p:nvPr>
        </p:nvSpPr>
        <p:spPr/>
        <p:txBody>
          <a:bodyPr/>
          <a:lstStyle/>
          <a:p>
            <a:r>
              <a:rPr lang="ja-JP" altLang="en-US" smtClean="0"/>
              <a:t>提案④：医療の最適立地</a:t>
            </a:r>
          </a:p>
        </p:txBody>
      </p:sp>
      <p:sp>
        <p:nvSpPr>
          <p:cNvPr id="68610" name="コンテンツ プレースホルダー 2"/>
          <p:cNvSpPr>
            <a:spLocks noGrp="1"/>
          </p:cNvSpPr>
          <p:nvPr>
            <p:ph sz="quarter" idx="1"/>
          </p:nvPr>
        </p:nvSpPr>
        <p:spPr>
          <a:xfrm>
            <a:off x="457200" y="1219200"/>
            <a:ext cx="8229600" cy="4937125"/>
          </a:xfrm>
        </p:spPr>
        <p:txBody>
          <a:bodyPr/>
          <a:lstStyle/>
          <a:p>
            <a:r>
              <a:rPr lang="ja-JP" altLang="en-US" smtClean="0"/>
              <a:t>中核となる病院が</a:t>
            </a:r>
            <a:r>
              <a:rPr lang="en-US" altLang="ja-JP" smtClean="0"/>
              <a:t>1</a:t>
            </a:r>
            <a:r>
              <a:rPr lang="ja-JP" altLang="en-US" smtClean="0"/>
              <a:t>つ存在し、その周辺に診療所が満遍なく点在する「集中型」</a:t>
            </a:r>
            <a:endParaRPr lang="en-US" altLang="ja-JP" smtClean="0"/>
          </a:p>
          <a:p>
            <a:r>
              <a:rPr lang="ja-JP" altLang="en-US" smtClean="0"/>
              <a:t>各所に病院が点在し、各々の病院が同じ役割を果たしている「点在型」</a:t>
            </a:r>
            <a:endParaRPr lang="en-US" altLang="ja-JP" smtClean="0"/>
          </a:p>
        </p:txBody>
      </p:sp>
      <p:sp>
        <p:nvSpPr>
          <p:cNvPr id="4" name="テキスト ボックス 3"/>
          <p:cNvSpPr txBox="1"/>
          <p:nvPr/>
        </p:nvSpPr>
        <p:spPr>
          <a:xfrm>
            <a:off x="2339752" y="6399688"/>
            <a:ext cx="6655989" cy="400110"/>
          </a:xfrm>
          <a:prstGeom prst="rect">
            <a:avLst/>
          </a:prstGeom>
          <a:noFill/>
        </p:spPr>
        <p:txBody>
          <a:bodyPr wrap="none">
            <a:spAutoFit/>
          </a:bodyPr>
          <a:lstStyle/>
          <a:p>
            <a:pPr fontAlgn="auto">
              <a:spcBef>
                <a:spcPts val="0"/>
              </a:spcBef>
              <a:spcAft>
                <a:spcPts val="0"/>
              </a:spcAft>
              <a:defRPr/>
            </a:pPr>
            <a:r>
              <a:rPr lang="ja-JP" altLang="en-US" dirty="0">
                <a:solidFill>
                  <a:prstClr val="black">
                    <a:alpha val="35000"/>
                  </a:prstClr>
                </a:solidFill>
                <a:latin typeface="+mn-lt"/>
                <a:ea typeface="+mn-ea"/>
              </a:rPr>
              <a:t>現状分析　コンセプト　人口フレーム　構想　</a:t>
            </a:r>
            <a:r>
              <a:rPr lang="ja-JP" altLang="en-US" sz="2000" dirty="0">
                <a:solidFill>
                  <a:prstClr val="black"/>
                </a:solidFill>
                <a:latin typeface="+mn-lt"/>
                <a:ea typeface="+mn-ea"/>
              </a:rPr>
              <a:t>提案・効果</a:t>
            </a:r>
            <a:r>
              <a:rPr lang="ja-JP" altLang="en-US" dirty="0">
                <a:solidFill>
                  <a:prstClr val="black">
                    <a:alpha val="35000"/>
                  </a:prstClr>
                </a:solidFill>
                <a:latin typeface="+mn-lt"/>
                <a:ea typeface="+mn-ea"/>
              </a:rPr>
              <a:t>　調査方針</a:t>
            </a:r>
          </a:p>
        </p:txBody>
      </p:sp>
      <p:sp>
        <p:nvSpPr>
          <p:cNvPr id="5" name="円/楕円 4"/>
          <p:cNvSpPr/>
          <p:nvPr/>
        </p:nvSpPr>
        <p:spPr>
          <a:xfrm>
            <a:off x="1692275" y="5229225"/>
            <a:ext cx="1584325" cy="79216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prstClr val="black"/>
                </a:solidFill>
              </a:rPr>
              <a:t>病院</a:t>
            </a:r>
          </a:p>
        </p:txBody>
      </p:sp>
      <p:pic>
        <p:nvPicPr>
          <p:cNvPr id="68613" name="Picture 2"/>
          <p:cNvPicPr>
            <a:picLocks noChangeAspect="1" noChangeArrowheads="1"/>
          </p:cNvPicPr>
          <p:nvPr/>
        </p:nvPicPr>
        <p:blipFill>
          <a:blip r:embed="rId2"/>
          <a:srcRect/>
          <a:stretch>
            <a:fillRect/>
          </a:stretch>
        </p:blipFill>
        <p:spPr bwMode="auto">
          <a:xfrm>
            <a:off x="3179763" y="4457700"/>
            <a:ext cx="1390650" cy="523875"/>
          </a:xfrm>
          <a:prstGeom prst="rect">
            <a:avLst/>
          </a:prstGeom>
          <a:noFill/>
          <a:ln w="9525">
            <a:noFill/>
            <a:miter lim="800000"/>
            <a:headEnd/>
            <a:tailEnd/>
          </a:ln>
        </p:spPr>
      </p:pic>
      <p:pic>
        <p:nvPicPr>
          <p:cNvPr id="68614" name="Picture 3"/>
          <p:cNvPicPr>
            <a:picLocks noChangeAspect="1" noChangeArrowheads="1"/>
          </p:cNvPicPr>
          <p:nvPr/>
        </p:nvPicPr>
        <p:blipFill>
          <a:blip r:embed="rId2"/>
          <a:srcRect/>
          <a:stretch>
            <a:fillRect/>
          </a:stretch>
        </p:blipFill>
        <p:spPr bwMode="auto">
          <a:xfrm>
            <a:off x="398463" y="4457700"/>
            <a:ext cx="1390650" cy="523875"/>
          </a:xfrm>
          <a:prstGeom prst="rect">
            <a:avLst/>
          </a:prstGeom>
          <a:noFill/>
          <a:ln w="9525">
            <a:noFill/>
            <a:miter lim="800000"/>
            <a:headEnd/>
            <a:tailEnd/>
          </a:ln>
        </p:spPr>
      </p:pic>
      <p:pic>
        <p:nvPicPr>
          <p:cNvPr id="68615" name="Picture 4"/>
          <p:cNvPicPr>
            <a:picLocks noChangeAspect="1" noChangeArrowheads="1"/>
          </p:cNvPicPr>
          <p:nvPr/>
        </p:nvPicPr>
        <p:blipFill>
          <a:blip r:embed="rId2"/>
          <a:srcRect/>
          <a:stretch>
            <a:fillRect/>
          </a:stretch>
        </p:blipFill>
        <p:spPr bwMode="auto">
          <a:xfrm>
            <a:off x="1789113" y="3933825"/>
            <a:ext cx="1390650" cy="523875"/>
          </a:xfrm>
          <a:prstGeom prst="rect">
            <a:avLst/>
          </a:prstGeom>
          <a:noFill/>
          <a:ln w="9525">
            <a:noFill/>
            <a:miter lim="800000"/>
            <a:headEnd/>
            <a:tailEnd/>
          </a:ln>
        </p:spPr>
      </p:pic>
      <p:sp>
        <p:nvSpPr>
          <p:cNvPr id="7" name="円/楕円 6"/>
          <p:cNvSpPr/>
          <p:nvPr/>
        </p:nvSpPr>
        <p:spPr>
          <a:xfrm>
            <a:off x="5686425" y="3933825"/>
            <a:ext cx="1655763" cy="896938"/>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prstClr val="black"/>
                </a:solidFill>
              </a:rPr>
              <a:t>病院</a:t>
            </a:r>
          </a:p>
        </p:txBody>
      </p:sp>
      <p:sp>
        <p:nvSpPr>
          <p:cNvPr id="8" name="円/楕円 7"/>
          <p:cNvSpPr/>
          <p:nvPr/>
        </p:nvSpPr>
        <p:spPr>
          <a:xfrm>
            <a:off x="4570413" y="5192713"/>
            <a:ext cx="1511300" cy="86518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prstClr val="black"/>
                </a:solidFill>
              </a:rPr>
              <a:t>病院</a:t>
            </a:r>
          </a:p>
        </p:txBody>
      </p:sp>
      <p:sp>
        <p:nvSpPr>
          <p:cNvPr id="9" name="円/楕円 8"/>
          <p:cNvSpPr/>
          <p:nvPr/>
        </p:nvSpPr>
        <p:spPr>
          <a:xfrm>
            <a:off x="6948488" y="5192713"/>
            <a:ext cx="1584325" cy="865187"/>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prstClr val="black"/>
                </a:solidFill>
              </a:rPr>
              <a:t>病院</a:t>
            </a:r>
          </a:p>
        </p:txBody>
      </p:sp>
      <p:cxnSp>
        <p:nvCxnSpPr>
          <p:cNvPr id="11" name="直線矢印コネクタ 10"/>
          <p:cNvCxnSpPr>
            <a:stCxn id="1028" idx="2"/>
            <a:endCxn id="5" idx="0"/>
          </p:cNvCxnSpPr>
          <p:nvPr/>
        </p:nvCxnSpPr>
        <p:spPr>
          <a:xfrm>
            <a:off x="2484438" y="4457700"/>
            <a:ext cx="0" cy="7715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1026" idx="2"/>
            <a:endCxn id="5" idx="7"/>
          </p:cNvCxnSpPr>
          <p:nvPr/>
        </p:nvCxnSpPr>
        <p:spPr>
          <a:xfrm flipH="1">
            <a:off x="3043238" y="4981575"/>
            <a:ext cx="831850" cy="3635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027" idx="2"/>
            <a:endCxn id="5" idx="1"/>
          </p:cNvCxnSpPr>
          <p:nvPr/>
        </p:nvCxnSpPr>
        <p:spPr>
          <a:xfrm>
            <a:off x="1093788" y="4981575"/>
            <a:ext cx="830262" cy="3635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7" idx="3"/>
            <a:endCxn id="8" idx="0"/>
          </p:cNvCxnSpPr>
          <p:nvPr/>
        </p:nvCxnSpPr>
        <p:spPr>
          <a:xfrm flipH="1">
            <a:off x="5326063" y="4699000"/>
            <a:ext cx="601662" cy="493713"/>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7" idx="5"/>
            <a:endCxn id="9" idx="0"/>
          </p:cNvCxnSpPr>
          <p:nvPr/>
        </p:nvCxnSpPr>
        <p:spPr>
          <a:xfrm>
            <a:off x="7099300" y="4699000"/>
            <a:ext cx="641350" cy="493713"/>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8" idx="6"/>
            <a:endCxn id="9" idx="2"/>
          </p:cNvCxnSpPr>
          <p:nvPr/>
        </p:nvCxnSpPr>
        <p:spPr>
          <a:xfrm>
            <a:off x="6081713" y="5624513"/>
            <a:ext cx="866775"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2816225" y="2997200"/>
            <a:ext cx="3111500" cy="792163"/>
          </a:xfrm>
          <a:prstGeom prst="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prstClr val="black"/>
                </a:solidFill>
              </a:rPr>
              <a:t>どちらが最適な立地？</a:t>
            </a:r>
          </a:p>
        </p:txBody>
      </p:sp>
      <p:sp>
        <p:nvSpPr>
          <p:cNvPr id="19" name="タイトル 1"/>
          <p:cNvSpPr txBox="1">
            <a:spLocks/>
          </p:cNvSpPr>
          <p:nvPr/>
        </p:nvSpPr>
        <p:spPr bwMode="auto">
          <a:xfrm>
            <a:off x="463369" y="116632"/>
            <a:ext cx="8229600" cy="53069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kumimoji="1" sz="3200" kern="1200">
                <a:solidFill>
                  <a:schemeClr val="tx2"/>
                </a:solidFill>
                <a:latin typeface="+mj-lt"/>
                <a:ea typeface="+mj-ea"/>
                <a:cs typeface="HG明朝E"/>
              </a:defRPr>
            </a:lvl1pPr>
            <a:lvl2pPr algn="l" rtl="0" fontAlgn="base">
              <a:spcBef>
                <a:spcPct val="0"/>
              </a:spcBef>
              <a:spcAft>
                <a:spcPct val="0"/>
              </a:spcAft>
              <a:defRPr kumimoji="1" sz="3200">
                <a:solidFill>
                  <a:schemeClr val="tx2"/>
                </a:solidFill>
                <a:latin typeface="Bookman Old Style" pitchFamily="18" charset="0"/>
                <a:ea typeface="HG明朝E"/>
                <a:cs typeface="HG明朝E"/>
              </a:defRPr>
            </a:lvl2pPr>
            <a:lvl3pPr algn="l" rtl="0" fontAlgn="base">
              <a:spcBef>
                <a:spcPct val="0"/>
              </a:spcBef>
              <a:spcAft>
                <a:spcPct val="0"/>
              </a:spcAft>
              <a:defRPr kumimoji="1" sz="3200">
                <a:solidFill>
                  <a:schemeClr val="tx2"/>
                </a:solidFill>
                <a:latin typeface="Bookman Old Style" pitchFamily="18" charset="0"/>
                <a:ea typeface="HG明朝E"/>
                <a:cs typeface="HG明朝E"/>
              </a:defRPr>
            </a:lvl3pPr>
            <a:lvl4pPr algn="l" rtl="0" fontAlgn="base">
              <a:spcBef>
                <a:spcPct val="0"/>
              </a:spcBef>
              <a:spcAft>
                <a:spcPct val="0"/>
              </a:spcAft>
              <a:defRPr kumimoji="1" sz="3200">
                <a:solidFill>
                  <a:schemeClr val="tx2"/>
                </a:solidFill>
                <a:latin typeface="Bookman Old Style" pitchFamily="18" charset="0"/>
                <a:ea typeface="HG明朝E"/>
                <a:cs typeface="HG明朝E"/>
              </a:defRPr>
            </a:lvl4pPr>
            <a:lvl5pPr algn="l" rtl="0" fontAlgn="base">
              <a:spcBef>
                <a:spcPct val="0"/>
              </a:spcBef>
              <a:spcAft>
                <a:spcPct val="0"/>
              </a:spcAft>
              <a:defRPr kumimoji="1" sz="3200">
                <a:solidFill>
                  <a:schemeClr val="tx2"/>
                </a:solidFill>
                <a:latin typeface="Bookman Old Style" pitchFamily="18" charset="0"/>
                <a:ea typeface="HG明朝E"/>
                <a:cs typeface="HG明朝E"/>
              </a:defRPr>
            </a:lvl5pPr>
            <a:lvl6pPr marL="457200" algn="l" rtl="0" fontAlgn="base">
              <a:spcBef>
                <a:spcPct val="0"/>
              </a:spcBef>
              <a:spcAft>
                <a:spcPct val="0"/>
              </a:spcAft>
              <a:defRPr kumimoji="1" sz="3200">
                <a:solidFill>
                  <a:schemeClr val="tx2"/>
                </a:solidFill>
                <a:latin typeface="Bookman Old Style" pitchFamily="18" charset="0"/>
                <a:ea typeface="HG明朝E"/>
                <a:cs typeface="HG明朝E"/>
              </a:defRPr>
            </a:lvl6pPr>
            <a:lvl7pPr marL="914400" algn="l" rtl="0" fontAlgn="base">
              <a:spcBef>
                <a:spcPct val="0"/>
              </a:spcBef>
              <a:spcAft>
                <a:spcPct val="0"/>
              </a:spcAft>
              <a:defRPr kumimoji="1" sz="3200">
                <a:solidFill>
                  <a:schemeClr val="tx2"/>
                </a:solidFill>
                <a:latin typeface="Bookman Old Style" pitchFamily="18" charset="0"/>
                <a:ea typeface="HG明朝E"/>
                <a:cs typeface="HG明朝E"/>
              </a:defRPr>
            </a:lvl7pPr>
            <a:lvl8pPr marL="1371600" algn="l" rtl="0" fontAlgn="base">
              <a:spcBef>
                <a:spcPct val="0"/>
              </a:spcBef>
              <a:spcAft>
                <a:spcPct val="0"/>
              </a:spcAft>
              <a:defRPr kumimoji="1" sz="3200">
                <a:solidFill>
                  <a:schemeClr val="tx2"/>
                </a:solidFill>
                <a:latin typeface="Bookman Old Style" pitchFamily="18" charset="0"/>
                <a:ea typeface="HG明朝E"/>
                <a:cs typeface="HG明朝E"/>
              </a:defRPr>
            </a:lvl8pPr>
            <a:lvl9pPr marL="1828800" algn="l" rtl="0" fontAlgn="base">
              <a:spcBef>
                <a:spcPct val="0"/>
              </a:spcBef>
              <a:spcAft>
                <a:spcPct val="0"/>
              </a:spcAft>
              <a:defRPr kumimoji="1" sz="3200">
                <a:solidFill>
                  <a:schemeClr val="tx2"/>
                </a:solidFill>
                <a:latin typeface="Bookman Old Style" pitchFamily="18" charset="0"/>
                <a:ea typeface="HG明朝E"/>
                <a:cs typeface="HG明朝E"/>
              </a:defRPr>
            </a:lvl9pPr>
          </a:lstStyle>
          <a:p>
            <a:r>
              <a:rPr lang="ja-JP" altLang="en-US" sz="1600" dirty="0" smtClean="0"/>
              <a:t>～</a:t>
            </a:r>
            <a:r>
              <a:rPr lang="ja-JP" altLang="en-US" sz="1600" dirty="0"/>
              <a:t>ゆり</a:t>
            </a:r>
            <a:r>
              <a:rPr lang="ja-JP" altLang="en-US" sz="1600" dirty="0" smtClean="0"/>
              <a:t>かごから墓場まで～</a:t>
            </a:r>
            <a:r>
              <a:rPr lang="ja-JP" altLang="en-US"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a:t>
            </a:r>
            <a:r>
              <a:rPr lang="ja-JP" altLang="en-US" dirty="0" smtClean="0"/>
              <a:t>⑤：誰もが便利な交通</a:t>
            </a:r>
            <a:endParaRPr kumimoji="1" lang="ja-JP" altLang="en-US" dirty="0"/>
          </a:p>
        </p:txBody>
      </p:sp>
      <p:sp>
        <p:nvSpPr>
          <p:cNvPr id="4" name="テキスト ボックス 3"/>
          <p:cNvSpPr txBox="1"/>
          <p:nvPr/>
        </p:nvSpPr>
        <p:spPr>
          <a:xfrm>
            <a:off x="2339752" y="6399688"/>
            <a:ext cx="6655989" cy="400110"/>
          </a:xfrm>
          <a:prstGeom prst="rect">
            <a:avLst/>
          </a:prstGeom>
          <a:noFill/>
        </p:spPr>
        <p:txBody>
          <a:bodyPr wrap="none" rtlCol="0">
            <a:spAutoFit/>
          </a:bodyPr>
          <a:lstStyle/>
          <a:p>
            <a:pPr fontAlgn="auto">
              <a:spcBef>
                <a:spcPts val="0"/>
              </a:spcBef>
              <a:spcAft>
                <a:spcPts val="0"/>
              </a:spcAft>
            </a:pPr>
            <a:r>
              <a:rPr lang="ja-JP" altLang="en-US" dirty="0" smtClean="0">
                <a:solidFill>
                  <a:prstClr val="black">
                    <a:alpha val="35000"/>
                  </a:prstClr>
                </a:solidFill>
                <a:latin typeface="Gill Sans MT"/>
                <a:ea typeface="ＭＳ Ｐゴシック"/>
              </a:rPr>
              <a:t>現状分析　コンセプト　人口フレーム　構想　</a:t>
            </a:r>
            <a:r>
              <a:rPr lang="ja-JP" altLang="en-US" sz="2000" dirty="0" smtClean="0">
                <a:solidFill>
                  <a:prstClr val="black"/>
                </a:solidFill>
                <a:latin typeface="Gill Sans MT"/>
                <a:ea typeface="ＭＳ Ｐゴシック"/>
              </a:rPr>
              <a:t>提案・効果</a:t>
            </a:r>
            <a:r>
              <a:rPr lang="ja-JP" altLang="en-US" dirty="0" smtClean="0">
                <a:solidFill>
                  <a:prstClr val="black">
                    <a:alpha val="35000"/>
                  </a:prstClr>
                </a:solidFill>
                <a:latin typeface="Gill Sans MT"/>
                <a:ea typeface="ＭＳ Ｐゴシック"/>
              </a:rPr>
              <a:t>　調査方針</a:t>
            </a:r>
            <a:endParaRPr lang="ja-JP" altLang="en-US" dirty="0">
              <a:solidFill>
                <a:prstClr val="black">
                  <a:alpha val="35000"/>
                </a:prstClr>
              </a:solidFill>
              <a:latin typeface="Gill Sans MT"/>
              <a:ea typeface="ＭＳ Ｐゴシック"/>
            </a:endParaRPr>
          </a:p>
        </p:txBody>
      </p:sp>
      <p:sp>
        <p:nvSpPr>
          <p:cNvPr id="5" name="スライド番号プレースホルダー 4"/>
          <p:cNvSpPr>
            <a:spLocks noGrp="1"/>
          </p:cNvSpPr>
          <p:nvPr>
            <p:ph type="sldNum" sz="quarter" idx="12"/>
          </p:nvPr>
        </p:nvSpPr>
        <p:spPr/>
        <p:txBody>
          <a:bodyPr/>
          <a:lstStyle/>
          <a:p>
            <a:fld id="{40F2B364-301A-4003-9DD6-BFFF39F2DA14}" type="slidenum">
              <a:rPr kumimoji="1" lang="ja-JP" altLang="en-US" smtClean="0">
                <a:solidFill>
                  <a:srgbClr val="464653"/>
                </a:solidFill>
              </a:rPr>
              <a:pPr/>
              <a:t>33</a:t>
            </a:fld>
            <a:endParaRPr kumimoji="1" lang="ja-JP" altLang="en-US">
              <a:solidFill>
                <a:srgbClr val="464653"/>
              </a:solidFill>
            </a:endParaRPr>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943161" y="1368989"/>
            <a:ext cx="3650163"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38" y="2292365"/>
            <a:ext cx="3672408" cy="93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38" y="3201643"/>
            <a:ext cx="3672408" cy="93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35" y="4113987"/>
            <a:ext cx="3672409" cy="93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5036954"/>
            <a:ext cx="3672406" cy="93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5076056" y="1196752"/>
            <a:ext cx="3312368" cy="288032"/>
          </a:xfrm>
          <a:prstGeom prst="rect">
            <a:avLst/>
          </a:prstGeom>
        </p:spPr>
        <p:txBody>
          <a:bodyPr vert="horz" wrap="square" rtlCol="0">
            <a:normAutofit fontScale="47500" lnSpcReduction="20000"/>
          </a:bodyPr>
          <a:lstStyle/>
          <a:p>
            <a:pPr fontAlgn="auto">
              <a:spcBef>
                <a:spcPts val="0"/>
              </a:spcBef>
              <a:spcAft>
                <a:spcPts val="0"/>
              </a:spcAft>
            </a:pPr>
            <a:endParaRPr lang="ja-JP" altLang="en-US" sz="3300" dirty="0" smtClean="0">
              <a:solidFill>
                <a:prstClr val="black"/>
              </a:solidFill>
              <a:latin typeface="Gill Sans MT"/>
              <a:ea typeface="ＭＳ Ｐゴシック"/>
            </a:endParaRPr>
          </a:p>
        </p:txBody>
      </p:sp>
      <p:sp>
        <p:nvSpPr>
          <p:cNvPr id="8" name="テキスト ボックス 7"/>
          <p:cNvSpPr txBox="1"/>
          <p:nvPr/>
        </p:nvSpPr>
        <p:spPr>
          <a:xfrm>
            <a:off x="5904147" y="1196752"/>
            <a:ext cx="1728192" cy="288032"/>
          </a:xfrm>
          <a:prstGeom prst="rect">
            <a:avLst/>
          </a:prstGeom>
        </p:spPr>
        <p:txBody>
          <a:bodyPr vert="horz" wrap="square" rtlCol="0">
            <a:normAutofit fontScale="47500" lnSpcReduction="20000"/>
          </a:bodyPr>
          <a:lstStyle/>
          <a:p>
            <a:pPr fontAlgn="auto">
              <a:spcBef>
                <a:spcPts val="0"/>
              </a:spcBef>
              <a:spcAft>
                <a:spcPts val="0"/>
              </a:spcAft>
            </a:pPr>
            <a:r>
              <a:rPr lang="ja-JP" altLang="en-US" sz="3300" dirty="0" smtClean="0">
                <a:solidFill>
                  <a:prstClr val="black"/>
                </a:solidFill>
                <a:latin typeface="Gill Sans MT"/>
                <a:ea typeface="ＭＳ Ｐゴシック"/>
              </a:rPr>
              <a:t>路線の廃止状況</a:t>
            </a:r>
          </a:p>
        </p:txBody>
      </p:sp>
      <p:sp>
        <p:nvSpPr>
          <p:cNvPr id="13" name="テキスト ボックス 12"/>
          <p:cNvSpPr txBox="1"/>
          <p:nvPr/>
        </p:nvSpPr>
        <p:spPr>
          <a:xfrm>
            <a:off x="5076056" y="5975415"/>
            <a:ext cx="3312367" cy="333905"/>
          </a:xfrm>
          <a:prstGeom prst="rect">
            <a:avLst/>
          </a:prstGeom>
        </p:spPr>
        <p:txBody>
          <a:bodyPr vert="horz" wrap="square" rtlCol="0">
            <a:normAutofit fontScale="32500" lnSpcReduction="20000"/>
          </a:bodyPr>
          <a:lstStyle/>
          <a:p>
            <a:pPr fontAlgn="auto">
              <a:spcBef>
                <a:spcPts val="0"/>
              </a:spcBef>
              <a:spcAft>
                <a:spcPts val="0"/>
              </a:spcAft>
            </a:pPr>
            <a:r>
              <a:rPr lang="ja-JP" altLang="en-US" sz="3300" dirty="0" smtClean="0">
                <a:solidFill>
                  <a:prstClr val="black"/>
                </a:solidFill>
                <a:latin typeface="Gill Sans MT"/>
                <a:ea typeface="ＭＳ Ｐゴシック"/>
              </a:rPr>
              <a:t>出典：土浦市地域公共交通総合連携計画より</a:t>
            </a:r>
          </a:p>
        </p:txBody>
      </p:sp>
      <p:sp>
        <p:nvSpPr>
          <p:cNvPr id="14" name="角丸四角形吹き出し 13"/>
          <p:cNvSpPr/>
          <p:nvPr/>
        </p:nvSpPr>
        <p:spPr>
          <a:xfrm>
            <a:off x="759365" y="1484784"/>
            <a:ext cx="3456384" cy="1152128"/>
          </a:xfrm>
          <a:prstGeom prst="wedgeRoundRectCallout">
            <a:avLst>
              <a:gd name="adj1" fmla="val 105220"/>
              <a:gd name="adj2" fmla="val 3262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400" dirty="0" smtClean="0">
                <a:solidFill>
                  <a:prstClr val="black"/>
                </a:solidFill>
              </a:rPr>
              <a:t>公共交通がまったく</a:t>
            </a:r>
            <a:endParaRPr lang="en-US" altLang="ja-JP" sz="2400" dirty="0" smtClean="0">
              <a:solidFill>
                <a:prstClr val="black"/>
              </a:solidFill>
            </a:endParaRPr>
          </a:p>
          <a:p>
            <a:pPr algn="ctr" fontAlgn="auto">
              <a:spcBef>
                <a:spcPts val="0"/>
              </a:spcBef>
              <a:spcAft>
                <a:spcPts val="0"/>
              </a:spcAft>
            </a:pPr>
            <a:r>
              <a:rPr lang="ja-JP" altLang="en-US" sz="2400" dirty="0" smtClean="0">
                <a:solidFill>
                  <a:prstClr val="black"/>
                </a:solidFill>
              </a:rPr>
              <a:t>通らない過疎地域</a:t>
            </a:r>
            <a:endParaRPr lang="ja-JP" altLang="en-US" sz="2400" dirty="0">
              <a:solidFill>
                <a:prstClr val="black"/>
              </a:solidFill>
            </a:endParaRPr>
          </a:p>
        </p:txBody>
      </p:sp>
      <p:sp>
        <p:nvSpPr>
          <p:cNvPr id="15" name="下矢印 14"/>
          <p:cNvSpPr/>
          <p:nvPr/>
        </p:nvSpPr>
        <p:spPr>
          <a:xfrm>
            <a:off x="1155409" y="2777125"/>
            <a:ext cx="2664296" cy="731413"/>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7" name="上矢印 16"/>
          <p:cNvSpPr/>
          <p:nvPr/>
        </p:nvSpPr>
        <p:spPr>
          <a:xfrm>
            <a:off x="1155410" y="4285525"/>
            <a:ext cx="2664296" cy="766924"/>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8" name="角丸四角形 17"/>
          <p:cNvSpPr/>
          <p:nvPr/>
        </p:nvSpPr>
        <p:spPr>
          <a:xfrm>
            <a:off x="759366" y="5201318"/>
            <a:ext cx="3456383" cy="108991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400" dirty="0" smtClean="0">
                <a:solidFill>
                  <a:prstClr val="black"/>
                </a:solidFill>
              </a:rPr>
              <a:t>公共交通を優遇するサービスの導入</a:t>
            </a:r>
            <a:endParaRPr lang="ja-JP" altLang="en-US" sz="2400" dirty="0">
              <a:solidFill>
                <a:prstClr val="black"/>
              </a:solidFill>
            </a:endParaRPr>
          </a:p>
        </p:txBody>
      </p:sp>
      <p:sp>
        <p:nvSpPr>
          <p:cNvPr id="19" name="正方形/長方形 18"/>
          <p:cNvSpPr/>
          <p:nvPr/>
        </p:nvSpPr>
        <p:spPr>
          <a:xfrm>
            <a:off x="759366" y="3586920"/>
            <a:ext cx="3456383" cy="61465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000" dirty="0" smtClean="0">
                <a:solidFill>
                  <a:prstClr val="black"/>
                </a:solidFill>
              </a:rPr>
              <a:t>コミュニティバス・のりあいタクシーの推進</a:t>
            </a:r>
            <a:endParaRPr lang="ja-JP" altLang="en-US" sz="2000" dirty="0">
              <a:solidFill>
                <a:prstClr val="black"/>
              </a:solidFill>
            </a:endParaRPr>
          </a:p>
        </p:txBody>
      </p:sp>
      <p:sp>
        <p:nvSpPr>
          <p:cNvPr id="20" name="タイトル 1"/>
          <p:cNvSpPr txBox="1">
            <a:spLocks/>
          </p:cNvSpPr>
          <p:nvPr/>
        </p:nvSpPr>
        <p:spPr bwMode="auto">
          <a:xfrm>
            <a:off x="463369" y="116632"/>
            <a:ext cx="8229600" cy="53069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kumimoji="1" sz="3200" kern="1200">
                <a:solidFill>
                  <a:schemeClr val="tx2"/>
                </a:solidFill>
                <a:latin typeface="+mj-lt"/>
                <a:ea typeface="+mj-ea"/>
                <a:cs typeface="HG明朝E"/>
              </a:defRPr>
            </a:lvl1pPr>
            <a:lvl2pPr algn="l" rtl="0" fontAlgn="base">
              <a:spcBef>
                <a:spcPct val="0"/>
              </a:spcBef>
              <a:spcAft>
                <a:spcPct val="0"/>
              </a:spcAft>
              <a:defRPr kumimoji="1" sz="3200">
                <a:solidFill>
                  <a:schemeClr val="tx2"/>
                </a:solidFill>
                <a:latin typeface="Bookman Old Style" pitchFamily="18" charset="0"/>
                <a:ea typeface="HG明朝E"/>
                <a:cs typeface="HG明朝E"/>
              </a:defRPr>
            </a:lvl2pPr>
            <a:lvl3pPr algn="l" rtl="0" fontAlgn="base">
              <a:spcBef>
                <a:spcPct val="0"/>
              </a:spcBef>
              <a:spcAft>
                <a:spcPct val="0"/>
              </a:spcAft>
              <a:defRPr kumimoji="1" sz="3200">
                <a:solidFill>
                  <a:schemeClr val="tx2"/>
                </a:solidFill>
                <a:latin typeface="Bookman Old Style" pitchFamily="18" charset="0"/>
                <a:ea typeface="HG明朝E"/>
                <a:cs typeface="HG明朝E"/>
              </a:defRPr>
            </a:lvl3pPr>
            <a:lvl4pPr algn="l" rtl="0" fontAlgn="base">
              <a:spcBef>
                <a:spcPct val="0"/>
              </a:spcBef>
              <a:spcAft>
                <a:spcPct val="0"/>
              </a:spcAft>
              <a:defRPr kumimoji="1" sz="3200">
                <a:solidFill>
                  <a:schemeClr val="tx2"/>
                </a:solidFill>
                <a:latin typeface="Bookman Old Style" pitchFamily="18" charset="0"/>
                <a:ea typeface="HG明朝E"/>
                <a:cs typeface="HG明朝E"/>
              </a:defRPr>
            </a:lvl4pPr>
            <a:lvl5pPr algn="l" rtl="0" fontAlgn="base">
              <a:spcBef>
                <a:spcPct val="0"/>
              </a:spcBef>
              <a:spcAft>
                <a:spcPct val="0"/>
              </a:spcAft>
              <a:defRPr kumimoji="1" sz="3200">
                <a:solidFill>
                  <a:schemeClr val="tx2"/>
                </a:solidFill>
                <a:latin typeface="Bookman Old Style" pitchFamily="18" charset="0"/>
                <a:ea typeface="HG明朝E"/>
                <a:cs typeface="HG明朝E"/>
              </a:defRPr>
            </a:lvl5pPr>
            <a:lvl6pPr marL="457200" algn="l" rtl="0" fontAlgn="base">
              <a:spcBef>
                <a:spcPct val="0"/>
              </a:spcBef>
              <a:spcAft>
                <a:spcPct val="0"/>
              </a:spcAft>
              <a:defRPr kumimoji="1" sz="3200">
                <a:solidFill>
                  <a:schemeClr val="tx2"/>
                </a:solidFill>
                <a:latin typeface="Bookman Old Style" pitchFamily="18" charset="0"/>
                <a:ea typeface="HG明朝E"/>
                <a:cs typeface="HG明朝E"/>
              </a:defRPr>
            </a:lvl6pPr>
            <a:lvl7pPr marL="914400" algn="l" rtl="0" fontAlgn="base">
              <a:spcBef>
                <a:spcPct val="0"/>
              </a:spcBef>
              <a:spcAft>
                <a:spcPct val="0"/>
              </a:spcAft>
              <a:defRPr kumimoji="1" sz="3200">
                <a:solidFill>
                  <a:schemeClr val="tx2"/>
                </a:solidFill>
                <a:latin typeface="Bookman Old Style" pitchFamily="18" charset="0"/>
                <a:ea typeface="HG明朝E"/>
                <a:cs typeface="HG明朝E"/>
              </a:defRPr>
            </a:lvl7pPr>
            <a:lvl8pPr marL="1371600" algn="l" rtl="0" fontAlgn="base">
              <a:spcBef>
                <a:spcPct val="0"/>
              </a:spcBef>
              <a:spcAft>
                <a:spcPct val="0"/>
              </a:spcAft>
              <a:defRPr kumimoji="1" sz="3200">
                <a:solidFill>
                  <a:schemeClr val="tx2"/>
                </a:solidFill>
                <a:latin typeface="Bookman Old Style" pitchFamily="18" charset="0"/>
                <a:ea typeface="HG明朝E"/>
                <a:cs typeface="HG明朝E"/>
              </a:defRPr>
            </a:lvl8pPr>
            <a:lvl9pPr marL="1828800" algn="l" rtl="0" fontAlgn="base">
              <a:spcBef>
                <a:spcPct val="0"/>
              </a:spcBef>
              <a:spcAft>
                <a:spcPct val="0"/>
              </a:spcAft>
              <a:defRPr kumimoji="1" sz="3200">
                <a:solidFill>
                  <a:schemeClr val="tx2"/>
                </a:solidFill>
                <a:latin typeface="Bookman Old Style" pitchFamily="18" charset="0"/>
                <a:ea typeface="HG明朝E"/>
                <a:cs typeface="HG明朝E"/>
              </a:defRPr>
            </a:lvl9pPr>
          </a:lstStyle>
          <a:p>
            <a:r>
              <a:rPr lang="ja-JP" altLang="en-US" sz="1600" dirty="0" smtClean="0"/>
              <a:t>～</a:t>
            </a:r>
            <a:r>
              <a:rPr lang="ja-JP" altLang="en-US" sz="1600" dirty="0"/>
              <a:t>ゆり</a:t>
            </a:r>
            <a:r>
              <a:rPr lang="ja-JP" altLang="en-US" sz="1600" dirty="0" smtClean="0"/>
              <a:t>かごから墓場まで～</a:t>
            </a:r>
            <a:r>
              <a:rPr lang="ja-JP" altLang="en-US" dirty="0" smtClean="0"/>
              <a:t>　</a:t>
            </a:r>
          </a:p>
        </p:txBody>
      </p:sp>
    </p:spTree>
    <p:extLst>
      <p:ext uri="{BB962C8B-B14F-4D97-AF65-F5344CB8AC3E}">
        <p14:creationId xmlns:p14="http://schemas.microsoft.com/office/powerpoint/2010/main" val="1619823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タイトル 1"/>
          <p:cNvSpPr>
            <a:spLocks noGrp="1"/>
          </p:cNvSpPr>
          <p:nvPr>
            <p:ph type="title"/>
          </p:nvPr>
        </p:nvSpPr>
        <p:spPr/>
        <p:txBody>
          <a:bodyPr/>
          <a:lstStyle/>
          <a:p>
            <a:r>
              <a:rPr lang="ja-JP" altLang="en-US" smtClean="0"/>
              <a:t>提案⑥：自然環境の最適化</a:t>
            </a:r>
          </a:p>
        </p:txBody>
      </p:sp>
      <p:sp>
        <p:nvSpPr>
          <p:cNvPr id="70658" name="コンテンツ プレースホルダー 2"/>
          <p:cNvSpPr>
            <a:spLocks noGrp="1"/>
          </p:cNvSpPr>
          <p:nvPr>
            <p:ph sz="quarter" idx="1"/>
          </p:nvPr>
        </p:nvSpPr>
        <p:spPr>
          <a:xfrm>
            <a:off x="457200" y="2236291"/>
            <a:ext cx="4114800" cy="2992909"/>
          </a:xfrm>
        </p:spPr>
        <p:txBody>
          <a:bodyPr/>
          <a:lstStyle/>
          <a:p>
            <a:r>
              <a:rPr lang="ja-JP" altLang="en-US" dirty="0" smtClean="0"/>
              <a:t>一人あたりの公園面積を</a:t>
            </a:r>
            <a:r>
              <a:rPr lang="en-US" altLang="ja-JP" dirty="0"/>
              <a:t/>
            </a:r>
            <a:br>
              <a:rPr lang="en-US" altLang="ja-JP" dirty="0"/>
            </a:br>
            <a:r>
              <a:rPr lang="ja-JP" altLang="en-US" dirty="0" smtClean="0"/>
              <a:t>全国平均に近づける</a:t>
            </a:r>
            <a:endParaRPr lang="en-US" altLang="ja-JP" dirty="0" smtClean="0"/>
          </a:p>
          <a:p>
            <a:r>
              <a:rPr lang="ja-JP" altLang="en-US" dirty="0" smtClean="0"/>
              <a:t>野球場等特定の目的を</a:t>
            </a:r>
            <a:r>
              <a:rPr lang="en-US" altLang="ja-JP" dirty="0" smtClean="0"/>
              <a:t/>
            </a:r>
            <a:br>
              <a:rPr lang="en-US" altLang="ja-JP" dirty="0" smtClean="0"/>
            </a:br>
            <a:r>
              <a:rPr lang="ja-JP" altLang="en-US" dirty="0" smtClean="0"/>
              <a:t>持った公園設備の増強</a:t>
            </a:r>
            <a:endParaRPr lang="en-US" altLang="ja-JP" dirty="0" smtClean="0"/>
          </a:p>
          <a:p>
            <a:r>
              <a:rPr lang="ja-JP" altLang="en-US" dirty="0" smtClean="0"/>
              <a:t>ボロノイ図から最適配置</a:t>
            </a:r>
            <a:r>
              <a:rPr lang="en-US" altLang="ja-JP" dirty="0" smtClean="0"/>
              <a:t/>
            </a:r>
            <a:br>
              <a:rPr lang="en-US" altLang="ja-JP" dirty="0" smtClean="0"/>
            </a:br>
            <a:r>
              <a:rPr lang="ja-JP" altLang="en-US" dirty="0" smtClean="0"/>
              <a:t>の模索を行う</a:t>
            </a:r>
            <a:endParaRPr lang="en-US" altLang="ja-JP" dirty="0" smtClean="0"/>
          </a:p>
        </p:txBody>
      </p:sp>
      <p:sp>
        <p:nvSpPr>
          <p:cNvPr id="4" name="テキスト ボックス 3"/>
          <p:cNvSpPr txBox="1"/>
          <p:nvPr/>
        </p:nvSpPr>
        <p:spPr>
          <a:xfrm>
            <a:off x="2339752" y="6399688"/>
            <a:ext cx="6655989" cy="400110"/>
          </a:xfrm>
          <a:prstGeom prst="rect">
            <a:avLst/>
          </a:prstGeom>
          <a:noFill/>
        </p:spPr>
        <p:txBody>
          <a:bodyPr wrap="none">
            <a:spAutoFit/>
          </a:bodyPr>
          <a:lstStyle/>
          <a:p>
            <a:pPr fontAlgn="auto">
              <a:spcBef>
                <a:spcPts val="0"/>
              </a:spcBef>
              <a:spcAft>
                <a:spcPts val="0"/>
              </a:spcAft>
              <a:defRPr/>
            </a:pPr>
            <a:r>
              <a:rPr lang="ja-JP" altLang="en-US" dirty="0">
                <a:solidFill>
                  <a:schemeClr val="tx1">
                    <a:alpha val="35000"/>
                  </a:schemeClr>
                </a:solidFill>
                <a:latin typeface="+mn-lt"/>
                <a:ea typeface="+mn-ea"/>
              </a:rPr>
              <a:t>現状分析　コンセプト　人口フレーム　構想　</a:t>
            </a:r>
            <a:r>
              <a:rPr lang="ja-JP" altLang="en-US" sz="2000" dirty="0">
                <a:latin typeface="+mn-lt"/>
                <a:ea typeface="+mn-ea"/>
              </a:rPr>
              <a:t>提案・効果</a:t>
            </a:r>
            <a:r>
              <a:rPr lang="ja-JP" altLang="en-US" dirty="0">
                <a:solidFill>
                  <a:schemeClr val="tx1">
                    <a:alpha val="35000"/>
                  </a:schemeClr>
                </a:solidFill>
                <a:latin typeface="+mn-lt"/>
                <a:ea typeface="+mn-ea"/>
              </a:rPr>
              <a:t>　調査方針</a:t>
            </a:r>
          </a:p>
        </p:txBody>
      </p:sp>
      <p:sp>
        <p:nvSpPr>
          <p:cNvPr id="70660" name="スライド番号プレースホルダー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DD4FC3AE-A375-4618-8307-8E2F4C506957}" type="slidenum">
              <a:rPr lang="ja-JP" altLang="en-US"/>
              <a:pPr fontAlgn="base">
                <a:spcBef>
                  <a:spcPct val="0"/>
                </a:spcBef>
                <a:spcAft>
                  <a:spcPct val="0"/>
                </a:spcAft>
              </a:pPr>
              <a:t>34</a:t>
            </a:fld>
            <a:endParaRPr lang="en-US" altLang="ja-JP"/>
          </a:p>
        </p:txBody>
      </p:sp>
      <p:sp>
        <p:nvSpPr>
          <p:cNvPr id="6" name="タイトル 1"/>
          <p:cNvSpPr txBox="1">
            <a:spLocks/>
          </p:cNvSpPr>
          <p:nvPr/>
        </p:nvSpPr>
        <p:spPr bwMode="auto">
          <a:xfrm>
            <a:off x="463369" y="116632"/>
            <a:ext cx="8229600" cy="53069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kumimoji="1" sz="3200" kern="1200">
                <a:solidFill>
                  <a:schemeClr val="tx2"/>
                </a:solidFill>
                <a:latin typeface="+mj-lt"/>
                <a:ea typeface="+mj-ea"/>
                <a:cs typeface="HG明朝E"/>
              </a:defRPr>
            </a:lvl1pPr>
            <a:lvl2pPr algn="l" rtl="0" fontAlgn="base">
              <a:spcBef>
                <a:spcPct val="0"/>
              </a:spcBef>
              <a:spcAft>
                <a:spcPct val="0"/>
              </a:spcAft>
              <a:defRPr kumimoji="1" sz="3200">
                <a:solidFill>
                  <a:schemeClr val="tx2"/>
                </a:solidFill>
                <a:latin typeface="Bookman Old Style" pitchFamily="18" charset="0"/>
                <a:ea typeface="HG明朝E"/>
                <a:cs typeface="HG明朝E"/>
              </a:defRPr>
            </a:lvl2pPr>
            <a:lvl3pPr algn="l" rtl="0" fontAlgn="base">
              <a:spcBef>
                <a:spcPct val="0"/>
              </a:spcBef>
              <a:spcAft>
                <a:spcPct val="0"/>
              </a:spcAft>
              <a:defRPr kumimoji="1" sz="3200">
                <a:solidFill>
                  <a:schemeClr val="tx2"/>
                </a:solidFill>
                <a:latin typeface="Bookman Old Style" pitchFamily="18" charset="0"/>
                <a:ea typeface="HG明朝E"/>
                <a:cs typeface="HG明朝E"/>
              </a:defRPr>
            </a:lvl3pPr>
            <a:lvl4pPr algn="l" rtl="0" fontAlgn="base">
              <a:spcBef>
                <a:spcPct val="0"/>
              </a:spcBef>
              <a:spcAft>
                <a:spcPct val="0"/>
              </a:spcAft>
              <a:defRPr kumimoji="1" sz="3200">
                <a:solidFill>
                  <a:schemeClr val="tx2"/>
                </a:solidFill>
                <a:latin typeface="Bookman Old Style" pitchFamily="18" charset="0"/>
                <a:ea typeface="HG明朝E"/>
                <a:cs typeface="HG明朝E"/>
              </a:defRPr>
            </a:lvl4pPr>
            <a:lvl5pPr algn="l" rtl="0" fontAlgn="base">
              <a:spcBef>
                <a:spcPct val="0"/>
              </a:spcBef>
              <a:spcAft>
                <a:spcPct val="0"/>
              </a:spcAft>
              <a:defRPr kumimoji="1" sz="3200">
                <a:solidFill>
                  <a:schemeClr val="tx2"/>
                </a:solidFill>
                <a:latin typeface="Bookman Old Style" pitchFamily="18" charset="0"/>
                <a:ea typeface="HG明朝E"/>
                <a:cs typeface="HG明朝E"/>
              </a:defRPr>
            </a:lvl5pPr>
            <a:lvl6pPr marL="457200" algn="l" rtl="0" fontAlgn="base">
              <a:spcBef>
                <a:spcPct val="0"/>
              </a:spcBef>
              <a:spcAft>
                <a:spcPct val="0"/>
              </a:spcAft>
              <a:defRPr kumimoji="1" sz="3200">
                <a:solidFill>
                  <a:schemeClr val="tx2"/>
                </a:solidFill>
                <a:latin typeface="Bookman Old Style" pitchFamily="18" charset="0"/>
                <a:ea typeface="HG明朝E"/>
                <a:cs typeface="HG明朝E"/>
              </a:defRPr>
            </a:lvl6pPr>
            <a:lvl7pPr marL="914400" algn="l" rtl="0" fontAlgn="base">
              <a:spcBef>
                <a:spcPct val="0"/>
              </a:spcBef>
              <a:spcAft>
                <a:spcPct val="0"/>
              </a:spcAft>
              <a:defRPr kumimoji="1" sz="3200">
                <a:solidFill>
                  <a:schemeClr val="tx2"/>
                </a:solidFill>
                <a:latin typeface="Bookman Old Style" pitchFamily="18" charset="0"/>
                <a:ea typeface="HG明朝E"/>
                <a:cs typeface="HG明朝E"/>
              </a:defRPr>
            </a:lvl7pPr>
            <a:lvl8pPr marL="1371600" algn="l" rtl="0" fontAlgn="base">
              <a:spcBef>
                <a:spcPct val="0"/>
              </a:spcBef>
              <a:spcAft>
                <a:spcPct val="0"/>
              </a:spcAft>
              <a:defRPr kumimoji="1" sz="3200">
                <a:solidFill>
                  <a:schemeClr val="tx2"/>
                </a:solidFill>
                <a:latin typeface="Bookman Old Style" pitchFamily="18" charset="0"/>
                <a:ea typeface="HG明朝E"/>
                <a:cs typeface="HG明朝E"/>
              </a:defRPr>
            </a:lvl8pPr>
            <a:lvl9pPr marL="1828800" algn="l" rtl="0" fontAlgn="base">
              <a:spcBef>
                <a:spcPct val="0"/>
              </a:spcBef>
              <a:spcAft>
                <a:spcPct val="0"/>
              </a:spcAft>
              <a:defRPr kumimoji="1" sz="3200">
                <a:solidFill>
                  <a:schemeClr val="tx2"/>
                </a:solidFill>
                <a:latin typeface="Bookman Old Style" pitchFamily="18" charset="0"/>
                <a:ea typeface="HG明朝E"/>
                <a:cs typeface="HG明朝E"/>
              </a:defRPr>
            </a:lvl9pPr>
          </a:lstStyle>
          <a:p>
            <a:r>
              <a:rPr lang="ja-JP" altLang="en-US" sz="1600" dirty="0" smtClean="0"/>
              <a:t>～</a:t>
            </a:r>
            <a:r>
              <a:rPr lang="ja-JP" altLang="en-US" sz="1600" dirty="0"/>
              <a:t>ゆり</a:t>
            </a:r>
            <a:r>
              <a:rPr lang="ja-JP" altLang="en-US" sz="1600" dirty="0" smtClean="0"/>
              <a:t>かごから墓場まで～</a:t>
            </a:r>
            <a:r>
              <a:rPr lang="ja-JP" altLang="en-US" dirty="0" smtClean="0"/>
              <a:t>　</a:t>
            </a:r>
          </a:p>
        </p:txBody>
      </p:sp>
      <p:sp>
        <p:nvSpPr>
          <p:cNvPr id="2" name="テキスト ボックス 1"/>
          <p:cNvSpPr txBox="1"/>
          <p:nvPr/>
        </p:nvSpPr>
        <p:spPr>
          <a:xfrm>
            <a:off x="5667746" y="2204864"/>
            <a:ext cx="2144614" cy="2160240"/>
          </a:xfrm>
          <a:prstGeom prst="rect">
            <a:avLst/>
          </a:prstGeom>
        </p:spPr>
        <p:txBody>
          <a:bodyPr vert="horz" wrap="square" rtlCol="0">
            <a:normAutofit/>
          </a:bodyPr>
          <a:lstStyle/>
          <a:p>
            <a:r>
              <a:rPr kumimoji="1" lang="ja-JP" altLang="en-US" sz="3300" dirty="0" smtClean="0"/>
              <a:t>ボロノイ図</a:t>
            </a:r>
            <a:endParaRPr kumimoji="1" lang="ja-JP" altLang="en-US" sz="33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タイトル 1"/>
          <p:cNvSpPr>
            <a:spLocks noGrp="1"/>
          </p:cNvSpPr>
          <p:nvPr>
            <p:ph type="title"/>
          </p:nvPr>
        </p:nvSpPr>
        <p:spPr/>
        <p:txBody>
          <a:bodyPr/>
          <a:lstStyle/>
          <a:p>
            <a:r>
              <a:rPr lang="ja-JP" altLang="en-US" smtClean="0"/>
              <a:t>今後の調査方針</a:t>
            </a:r>
          </a:p>
        </p:txBody>
      </p:sp>
      <p:sp>
        <p:nvSpPr>
          <p:cNvPr id="71682" name="コンテンツ プレースホルダー 2"/>
          <p:cNvSpPr>
            <a:spLocks noGrp="1"/>
          </p:cNvSpPr>
          <p:nvPr>
            <p:ph sz="quarter" idx="1"/>
          </p:nvPr>
        </p:nvSpPr>
        <p:spPr>
          <a:xfrm>
            <a:off x="457200" y="1219200"/>
            <a:ext cx="8229600" cy="4937125"/>
          </a:xfrm>
        </p:spPr>
        <p:txBody>
          <a:bodyPr/>
          <a:lstStyle/>
          <a:p>
            <a:r>
              <a:rPr lang="ja-JP" altLang="en-US" dirty="0" smtClean="0"/>
              <a:t>農業の実態調査・</a:t>
            </a:r>
            <a:endParaRPr lang="en-US" altLang="ja-JP" dirty="0" smtClean="0"/>
          </a:p>
          <a:p>
            <a:r>
              <a:rPr lang="ja-JP" altLang="en-US" dirty="0" smtClean="0"/>
              <a:t>誘致が期待できる企業の調査</a:t>
            </a:r>
            <a:r>
              <a:rPr lang="en-US" altLang="ja-JP" dirty="0" smtClean="0"/>
              <a:t/>
            </a:r>
            <a:br>
              <a:rPr lang="en-US" altLang="ja-JP" dirty="0" smtClean="0"/>
            </a:br>
            <a:r>
              <a:rPr lang="ja-JP" altLang="en-US" dirty="0" smtClean="0"/>
              <a:t>　土浦市の工業有利性の詳細の調査</a:t>
            </a:r>
            <a:endParaRPr lang="en-US" altLang="ja-JP" dirty="0" smtClean="0"/>
          </a:p>
          <a:p>
            <a:r>
              <a:rPr lang="ja-JP" altLang="en-US" dirty="0" smtClean="0"/>
              <a:t>駅前商店街の利用状況の調査</a:t>
            </a:r>
            <a:endParaRPr lang="en-US" altLang="ja-JP" dirty="0" smtClean="0"/>
          </a:p>
          <a:p>
            <a:r>
              <a:rPr lang="ja-JP" altLang="en-US" dirty="0" smtClean="0"/>
              <a:t>廃止路線の再業の可能性の調査</a:t>
            </a:r>
            <a:endParaRPr lang="en-US" altLang="ja-JP" dirty="0" smtClean="0"/>
          </a:p>
          <a:p>
            <a:r>
              <a:rPr lang="ja-JP" altLang="en-US" dirty="0"/>
              <a:t>医療施設</a:t>
            </a:r>
            <a:r>
              <a:rPr lang="ja-JP" altLang="en-US" dirty="0" smtClean="0"/>
              <a:t>の配置の検討</a:t>
            </a:r>
            <a:r>
              <a:rPr lang="en-US" altLang="ja-JP" dirty="0" smtClean="0"/>
              <a:t/>
            </a:r>
            <a:br>
              <a:rPr lang="en-US" altLang="ja-JP" dirty="0" smtClean="0"/>
            </a:br>
            <a:r>
              <a:rPr lang="ja-JP" altLang="en-US" dirty="0" smtClean="0"/>
              <a:t>　総合病院・診療所</a:t>
            </a:r>
            <a:r>
              <a:rPr lang="en-US" altLang="ja-JP" dirty="0" smtClean="0"/>
              <a:t>etc…</a:t>
            </a:r>
          </a:p>
          <a:p>
            <a:endParaRPr lang="ja-JP" altLang="en-US" dirty="0" smtClean="0"/>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dirty="0">
                <a:solidFill>
                  <a:schemeClr val="tx1">
                    <a:alpha val="35000"/>
                  </a:schemeClr>
                </a:solidFill>
                <a:latin typeface="+mn-lt"/>
                <a:ea typeface="+mn-ea"/>
              </a:rPr>
              <a:t>現状分析　コンセプト　人口フレーム　構想　提案・効果　</a:t>
            </a:r>
            <a:r>
              <a:rPr lang="ja-JP" altLang="en-US" sz="2000" dirty="0">
                <a:latin typeface="+mn-lt"/>
                <a:ea typeface="+mn-ea"/>
              </a:rPr>
              <a:t>調査方針</a:t>
            </a:r>
          </a:p>
        </p:txBody>
      </p:sp>
      <p:sp>
        <p:nvSpPr>
          <p:cNvPr id="71684" name="スライド番号プレースホルダー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E491D58E-A27C-4C51-B105-51F092329D83}" type="slidenum">
              <a:rPr lang="ja-JP" altLang="en-US"/>
              <a:pPr fontAlgn="base">
                <a:spcBef>
                  <a:spcPct val="0"/>
                </a:spcBef>
                <a:spcAft>
                  <a:spcPct val="0"/>
                </a:spcAft>
              </a:pPr>
              <a:t>35</a:t>
            </a:fld>
            <a:endParaRPr lang="en-US" altLang="ja-JP"/>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スライド番号プレースホルダー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E894B871-754B-4E61-B421-5752E395C6F9}" type="slidenum">
              <a:rPr lang="ja-JP" altLang="en-US"/>
              <a:pPr fontAlgn="base">
                <a:spcBef>
                  <a:spcPct val="0"/>
                </a:spcBef>
                <a:spcAft>
                  <a:spcPct val="0"/>
                </a:spcAft>
              </a:pPr>
              <a:t>36</a:t>
            </a:fld>
            <a:endParaRPr lang="en-US" altLang="ja-JP"/>
          </a:p>
        </p:txBody>
      </p:sp>
      <p:sp>
        <p:nvSpPr>
          <p:cNvPr id="72705" name="タイトル 1"/>
          <p:cNvSpPr>
            <a:spLocks noGrp="1"/>
          </p:cNvSpPr>
          <p:nvPr>
            <p:ph type="title" idx="4294967295"/>
          </p:nvPr>
        </p:nvSpPr>
        <p:spPr>
          <a:xfrm>
            <a:off x="374848" y="-369913"/>
            <a:ext cx="8229600" cy="990601"/>
          </a:xfrm>
        </p:spPr>
        <p:txBody>
          <a:bodyPr/>
          <a:lstStyle/>
          <a:p>
            <a:r>
              <a:rPr lang="ja-JP" altLang="en-US" dirty="0" smtClean="0"/>
              <a:t>参考文献</a:t>
            </a:r>
          </a:p>
        </p:txBody>
      </p:sp>
      <p:sp>
        <p:nvSpPr>
          <p:cNvPr id="72706" name="コンテンツ プレースホルダー 2"/>
          <p:cNvSpPr>
            <a:spLocks noGrp="1"/>
          </p:cNvSpPr>
          <p:nvPr>
            <p:ph sz="quarter" idx="4294967295"/>
          </p:nvPr>
        </p:nvSpPr>
        <p:spPr>
          <a:xfrm>
            <a:off x="107504" y="580107"/>
            <a:ext cx="9361040" cy="4937125"/>
          </a:xfrm>
        </p:spPr>
        <p:txBody>
          <a:bodyPr/>
          <a:lstStyle/>
          <a:p>
            <a:pPr lvl="0"/>
            <a:r>
              <a:rPr lang="ja-JP" altLang="ja-JP" sz="1400" dirty="0"/>
              <a:t>企業立地支援センターＨＰ　</a:t>
            </a:r>
            <a:r>
              <a:rPr lang="en-US" altLang="ja-JP" sz="1400" dirty="0" smtClean="0"/>
              <a:t>2010/12/21</a:t>
            </a:r>
            <a:r>
              <a:rPr lang="ja-JP" altLang="en-US" sz="1400" dirty="0"/>
              <a:t>　</a:t>
            </a:r>
            <a:r>
              <a:rPr lang="ja-JP" altLang="ja-JP" sz="1400" dirty="0" smtClean="0"/>
              <a:t> </a:t>
            </a:r>
            <a:r>
              <a:rPr lang="en-US" altLang="ja-JP" sz="1400" u="sng" dirty="0">
                <a:hlinkClick r:id="rId2"/>
              </a:rPr>
              <a:t>http://ritti.jp/preferential/index.html</a:t>
            </a:r>
            <a:endParaRPr lang="ja-JP" altLang="ja-JP" sz="1400" dirty="0"/>
          </a:p>
          <a:p>
            <a:pPr lvl="0"/>
            <a:r>
              <a:rPr lang="ja-JP" altLang="ja-JP" sz="1400" dirty="0"/>
              <a:t>土浦市商工観光課 農林水産課 </a:t>
            </a:r>
          </a:p>
          <a:p>
            <a:pPr lvl="0"/>
            <a:r>
              <a:rPr lang="ja-JP" altLang="ja-JP" sz="1400" dirty="0"/>
              <a:t>石岡市ＨＰ</a:t>
            </a:r>
            <a:r>
              <a:rPr lang="en-US" altLang="ja-JP" sz="1400" dirty="0"/>
              <a:t>2010/12/20 </a:t>
            </a:r>
            <a:r>
              <a:rPr lang="ja-JP" altLang="en-US" sz="1400" dirty="0" smtClean="0"/>
              <a:t>　</a:t>
            </a:r>
            <a:r>
              <a:rPr lang="en-US" altLang="ja-JP" sz="1400" dirty="0" smtClean="0"/>
              <a:t>http</a:t>
            </a:r>
            <a:r>
              <a:rPr lang="en-US" altLang="ja-JP" sz="1400" dirty="0"/>
              <a:t>://www.city.ishioka.lg.jp/ </a:t>
            </a:r>
            <a:endParaRPr lang="ja-JP" altLang="ja-JP" sz="1400" dirty="0"/>
          </a:p>
          <a:p>
            <a:pPr lvl="0"/>
            <a:r>
              <a:rPr lang="ja-JP" altLang="ja-JP" sz="1400" dirty="0"/>
              <a:t>古河市ＨＰ</a:t>
            </a:r>
            <a:r>
              <a:rPr lang="en-US" altLang="ja-JP" sz="1400" dirty="0"/>
              <a:t> 2010/12/20 </a:t>
            </a:r>
            <a:r>
              <a:rPr lang="en-US" altLang="ja-JP" sz="1400" u="sng" dirty="0" smtClean="0">
                <a:hlinkClick r:id="rId3"/>
              </a:rPr>
              <a:t>http</a:t>
            </a:r>
            <a:r>
              <a:rPr lang="en-US" altLang="ja-JP" sz="1400" u="sng" dirty="0">
                <a:hlinkClick r:id="rId3"/>
              </a:rPr>
              <a:t>://www.city.ibaraki-koga.lg.jp/</a:t>
            </a:r>
            <a:endParaRPr lang="ja-JP" altLang="ja-JP" sz="1400" dirty="0"/>
          </a:p>
          <a:p>
            <a:pPr lvl="0"/>
            <a:r>
              <a:rPr lang="ja-JP" altLang="ja-JP" sz="1400" dirty="0"/>
              <a:t>財団法人茨城県農林振興</a:t>
            </a:r>
            <a:r>
              <a:rPr lang="ja-JP" altLang="ja-JP" sz="1400" dirty="0" smtClean="0"/>
              <a:t>公社</a:t>
            </a:r>
            <a:r>
              <a:rPr lang="ja-JP" altLang="en-US" sz="1400" dirty="0" smtClean="0"/>
              <a:t>　</a:t>
            </a:r>
            <a:r>
              <a:rPr lang="en-US" altLang="ja-JP" sz="1400" dirty="0" smtClean="0"/>
              <a:t>2010/12/21 </a:t>
            </a:r>
            <a:r>
              <a:rPr lang="ja-JP" altLang="ja-JP" sz="1400" dirty="0"/>
              <a:t>　 </a:t>
            </a:r>
            <a:r>
              <a:rPr lang="en-US" altLang="ja-JP" sz="1400" u="sng" dirty="0">
                <a:hlinkClick r:id="rId4"/>
              </a:rPr>
              <a:t>http://www.ibanourin.or.jp/index.html</a:t>
            </a:r>
            <a:endParaRPr lang="ja-JP" altLang="ja-JP" sz="1400" dirty="0"/>
          </a:p>
          <a:p>
            <a:pPr lvl="0"/>
            <a:r>
              <a:rPr lang="ja-JP" altLang="ja-JP" sz="1400" dirty="0"/>
              <a:t>ＪＡ土浦ＨＰ</a:t>
            </a:r>
            <a:r>
              <a:rPr lang="en-US" altLang="ja-JP" sz="1400" dirty="0"/>
              <a:t> 2010/12/19 http://www.ja-tsuchiura.com/ </a:t>
            </a:r>
            <a:endParaRPr lang="ja-JP" altLang="ja-JP" sz="1400" dirty="0"/>
          </a:p>
          <a:p>
            <a:pPr lvl="0"/>
            <a:r>
              <a:rPr lang="ja-JP" altLang="ja-JP" sz="1400" dirty="0"/>
              <a:t>茨城県農林水産部ＨＰ</a:t>
            </a:r>
            <a:r>
              <a:rPr lang="en-US" altLang="ja-JP" sz="1400" dirty="0"/>
              <a:t> </a:t>
            </a:r>
            <a:r>
              <a:rPr lang="en-US" altLang="ja-JP" sz="1400" dirty="0" smtClean="0"/>
              <a:t>2010/12/20</a:t>
            </a:r>
            <a:r>
              <a:rPr lang="ja-JP" altLang="en-US" sz="1400" dirty="0" smtClean="0"/>
              <a:t>　</a:t>
            </a:r>
            <a:r>
              <a:rPr lang="en-US" altLang="ja-JP" sz="1400" dirty="0" smtClean="0"/>
              <a:t>    </a:t>
            </a:r>
            <a:r>
              <a:rPr lang="en-US" altLang="ja-JP" sz="1400" u="sng" dirty="0">
                <a:hlinkClick r:id="rId5"/>
              </a:rPr>
              <a:t>http://www.ja-tsuchiura.com/</a:t>
            </a:r>
            <a:r>
              <a:rPr lang="en-US" altLang="ja-JP" sz="1400" dirty="0"/>
              <a:t> </a:t>
            </a:r>
            <a:endParaRPr lang="ja-JP" altLang="ja-JP" sz="1400" dirty="0"/>
          </a:p>
          <a:p>
            <a:pPr lvl="0"/>
            <a:r>
              <a:rPr lang="ja-JP" altLang="ja-JP" sz="1400" dirty="0"/>
              <a:t>いばらきの工業団地ＨＰ</a:t>
            </a:r>
            <a:r>
              <a:rPr lang="en-US" altLang="ja-JP" sz="1400" dirty="0"/>
              <a:t> </a:t>
            </a:r>
            <a:r>
              <a:rPr lang="en-US" altLang="ja-JP" sz="1400" dirty="0" smtClean="0"/>
              <a:t>2010/12/18</a:t>
            </a:r>
            <a:r>
              <a:rPr lang="ja-JP" altLang="en-US" sz="1400" dirty="0" smtClean="0"/>
              <a:t>　</a:t>
            </a:r>
            <a:r>
              <a:rPr lang="en-US" altLang="ja-JP" sz="1400" dirty="0" smtClean="0"/>
              <a:t>http</a:t>
            </a:r>
            <a:r>
              <a:rPr lang="en-US" altLang="ja-JP" sz="1400" dirty="0"/>
              <a:t>://www.pref.ibaraki.jp/indus/ </a:t>
            </a:r>
            <a:endParaRPr lang="ja-JP" altLang="ja-JP" sz="1400" dirty="0"/>
          </a:p>
          <a:p>
            <a:pPr lvl="0"/>
            <a:r>
              <a:rPr lang="ja-JP" altLang="ja-JP" sz="1400" dirty="0"/>
              <a:t>土浦市</a:t>
            </a:r>
            <a:r>
              <a:rPr lang="en-US" altLang="ja-JP" sz="1400" dirty="0"/>
              <a:t>HP http://www.city.tsuchiura.lg.jp/ </a:t>
            </a:r>
            <a:endParaRPr lang="en-US" altLang="ja-JP" sz="1400" dirty="0" smtClean="0"/>
          </a:p>
          <a:p>
            <a:pPr lvl="0"/>
            <a:r>
              <a:rPr lang="ja-JP" altLang="ja-JP" sz="1400" dirty="0" smtClean="0"/>
              <a:t>いばらき</a:t>
            </a:r>
            <a:r>
              <a:rPr lang="ja-JP" altLang="ja-JP" sz="1400" dirty="0"/>
              <a:t>統計情報</a:t>
            </a:r>
            <a:r>
              <a:rPr lang="ja-JP" altLang="ja-JP" sz="1400" dirty="0" smtClean="0"/>
              <a:t>ネットワーク</a:t>
            </a:r>
            <a:r>
              <a:rPr lang="ja-JP" altLang="en-US" sz="1400" dirty="0" smtClean="0"/>
              <a:t>　</a:t>
            </a:r>
            <a:r>
              <a:rPr lang="en-US" altLang="ja-JP" sz="1400" u="sng" dirty="0" smtClean="0">
                <a:hlinkClick r:id="rId6"/>
              </a:rPr>
              <a:t>http</a:t>
            </a:r>
            <a:r>
              <a:rPr lang="en-US" altLang="ja-JP" sz="1400" u="sng" dirty="0">
                <a:hlinkClick r:id="rId6"/>
              </a:rPr>
              <a:t>://www.pref.ibaraki.jp/tokei/index.html</a:t>
            </a:r>
            <a:endParaRPr lang="ja-JP" altLang="ja-JP" sz="1400" dirty="0"/>
          </a:p>
          <a:p>
            <a:pPr lvl="0"/>
            <a:r>
              <a:rPr lang="ja-JP" altLang="ja-JP" sz="1400" dirty="0"/>
              <a:t>政府統計の総合</a:t>
            </a:r>
            <a:r>
              <a:rPr lang="ja-JP" altLang="ja-JP" sz="1400" dirty="0" smtClean="0"/>
              <a:t>窓口</a:t>
            </a:r>
            <a:r>
              <a:rPr lang="en-US" altLang="ja-JP" sz="1400" dirty="0" smtClean="0"/>
              <a:t> http</a:t>
            </a:r>
            <a:r>
              <a:rPr lang="en-US" altLang="ja-JP" sz="1400" dirty="0"/>
              <a:t>://www.e-stat.go.jp/SG1/estat/eStatTopPortal.do </a:t>
            </a:r>
            <a:endParaRPr lang="ja-JP" altLang="ja-JP" sz="1400" dirty="0"/>
          </a:p>
          <a:p>
            <a:pPr lvl="0"/>
            <a:r>
              <a:rPr lang="ja-JP" altLang="ja-JP" sz="1400" dirty="0"/>
              <a:t>土浦市地域公共交通総合連携</a:t>
            </a:r>
            <a:r>
              <a:rPr lang="ja-JP" altLang="ja-JP" sz="1400" dirty="0" smtClean="0"/>
              <a:t>計画</a:t>
            </a:r>
            <a:r>
              <a:rPr lang="en-US" altLang="ja-JP" sz="1400" dirty="0" smtClean="0"/>
              <a:t> http</a:t>
            </a:r>
            <a:r>
              <a:rPr lang="en-US" altLang="ja-JP" sz="1400" dirty="0"/>
              <a:t>://www.city.tsuchiura.lg.jp/cms/data/doc/1274404031_doc_34.pdf </a:t>
            </a:r>
            <a:endParaRPr lang="ja-JP" altLang="ja-JP" sz="1400" dirty="0"/>
          </a:p>
          <a:p>
            <a:pPr lvl="0"/>
            <a:r>
              <a:rPr lang="en-US" altLang="ja-JP" sz="1400" dirty="0"/>
              <a:t>NPO</a:t>
            </a:r>
            <a:r>
              <a:rPr lang="ja-JP" altLang="ja-JP" sz="1400" dirty="0"/>
              <a:t>法人「まちづくり活性化土浦</a:t>
            </a:r>
            <a:r>
              <a:rPr lang="ja-JP" altLang="ja-JP" sz="1400" dirty="0" smtClean="0"/>
              <a:t>」</a:t>
            </a:r>
            <a:r>
              <a:rPr lang="en-US" altLang="ja-JP" sz="1400" dirty="0" smtClean="0"/>
              <a:t> http</a:t>
            </a:r>
            <a:r>
              <a:rPr lang="en-US" altLang="ja-JP" sz="1400" dirty="0"/>
              <a:t>://npo-kirara.org/index.php?linkcode=20091212164449&amp;sp_Group_Code=guest </a:t>
            </a:r>
            <a:endParaRPr lang="ja-JP" altLang="ja-JP" sz="1400" dirty="0"/>
          </a:p>
          <a:p>
            <a:pPr lvl="0"/>
            <a:r>
              <a:rPr lang="ja-JP" altLang="ja-JP" sz="1400" dirty="0"/>
              <a:t>茨城県警察本部 市町村別大字単位犯罪</a:t>
            </a:r>
            <a:r>
              <a:rPr lang="ja-JP" altLang="ja-JP" sz="1400" dirty="0" smtClean="0"/>
              <a:t>マップ</a:t>
            </a:r>
            <a:r>
              <a:rPr lang="en-US" altLang="ja-JP" sz="1400" dirty="0" smtClean="0"/>
              <a:t> </a:t>
            </a:r>
            <a:r>
              <a:rPr lang="en-US" altLang="ja-JP" sz="1400" u="sng" dirty="0" smtClean="0">
                <a:hlinkClick r:id="rId7"/>
              </a:rPr>
              <a:t>http</a:t>
            </a:r>
            <a:r>
              <a:rPr lang="en-US" altLang="ja-JP" sz="1400" u="sng" dirty="0">
                <a:hlinkClick r:id="rId7"/>
              </a:rPr>
              <a:t>://www.pref.ibaraki.jp/kenkei/01_anzen/01_map/crimemap.html</a:t>
            </a:r>
            <a:endParaRPr lang="ja-JP" altLang="ja-JP" sz="1400" dirty="0"/>
          </a:p>
          <a:p>
            <a:pPr lvl="0"/>
            <a:r>
              <a:rPr lang="ja-JP" altLang="ja-JP" sz="1400" dirty="0"/>
              <a:t>社団法人土浦市観光協会および土浦市産業部商工観光課発行冊子「遊覧都市つちうら」 </a:t>
            </a:r>
          </a:p>
          <a:p>
            <a:pPr lvl="0"/>
            <a:r>
              <a:rPr lang="en-US" altLang="ja-JP" sz="1400" dirty="0"/>
              <a:t>i</a:t>
            </a:r>
            <a:r>
              <a:rPr lang="ja-JP" altLang="ja-JP" sz="1400" dirty="0"/>
              <a:t>タウンページ </a:t>
            </a:r>
            <a:r>
              <a:rPr lang="en-US" altLang="ja-JP" sz="1400" u="sng" dirty="0" smtClean="0">
                <a:hlinkClick r:id="rId8"/>
              </a:rPr>
              <a:t>http</a:t>
            </a:r>
            <a:r>
              <a:rPr lang="en-US" altLang="ja-JP" sz="1400" u="sng" dirty="0">
                <a:hlinkClick r:id="rId8"/>
              </a:rPr>
              <a:t>://itp.ne.jp/</a:t>
            </a:r>
            <a:endParaRPr lang="ja-JP" altLang="ja-JP" sz="1400" dirty="0"/>
          </a:p>
          <a:p>
            <a:pPr lvl="0"/>
            <a:r>
              <a:rPr lang="ja-JP" altLang="ja-JP" sz="1400" dirty="0"/>
              <a:t>みずほ村</a:t>
            </a:r>
            <a:r>
              <a:rPr lang="ja-JP" altLang="ja-JP" sz="1400" dirty="0" smtClean="0"/>
              <a:t>市場</a:t>
            </a:r>
            <a:r>
              <a:rPr lang="en-US" altLang="ja-JP" sz="1400" dirty="0" smtClean="0"/>
              <a:t> http</a:t>
            </a:r>
            <a:r>
              <a:rPr lang="en-US" altLang="ja-JP" sz="1400" dirty="0"/>
              <a:t>://www.mizuhonomuraichiba.com/ </a:t>
            </a:r>
            <a:endParaRPr lang="ja-JP" altLang="ja-JP" sz="1400" dirty="0"/>
          </a:p>
          <a:p>
            <a:pPr lvl="0"/>
            <a:r>
              <a:rPr lang="ja-JP" altLang="ja-JP" sz="1400" dirty="0"/>
              <a:t>テレビ東京　カンブリア</a:t>
            </a:r>
            <a:r>
              <a:rPr lang="ja-JP" altLang="ja-JP" sz="1400" dirty="0" smtClean="0"/>
              <a:t>宮殿</a:t>
            </a:r>
            <a:r>
              <a:rPr lang="en-US" altLang="ja-JP" sz="1400" dirty="0" smtClean="0"/>
              <a:t> </a:t>
            </a:r>
            <a:r>
              <a:rPr lang="en-US" altLang="ja-JP" sz="1400" u="sng" dirty="0" smtClean="0">
                <a:hlinkClick r:id="rId9"/>
              </a:rPr>
              <a:t>http</a:t>
            </a:r>
            <a:r>
              <a:rPr lang="en-US" altLang="ja-JP" sz="1400" u="sng" dirty="0">
                <a:hlinkClick r:id="rId9"/>
              </a:rPr>
              <a:t>://www.tv-tokyo.co.jp/cambria/list/list20090810.html</a:t>
            </a:r>
            <a:endParaRPr lang="ja-JP" altLang="ja-JP" sz="1400" dirty="0"/>
          </a:p>
          <a:p>
            <a:pPr lvl="0"/>
            <a:r>
              <a:rPr lang="ja-JP" altLang="ja-JP" sz="1400" dirty="0"/>
              <a:t>国土交通省　平成</a:t>
            </a:r>
            <a:r>
              <a:rPr lang="en-US" altLang="ja-JP" sz="1400" dirty="0"/>
              <a:t>18</a:t>
            </a:r>
            <a:r>
              <a:rPr lang="ja-JP" altLang="ja-JP" sz="1400" dirty="0"/>
              <a:t>年　</a:t>
            </a:r>
            <a:r>
              <a:rPr lang="en-US" altLang="ja-JP" sz="1400" u="sng" dirty="0" err="1" smtClean="0">
                <a:hlinkClick r:id="rId10"/>
              </a:rPr>
              <a:t>自動車貨物都道府県別流動表</a:t>
            </a:r>
            <a:r>
              <a:rPr lang="en-US" altLang="ja-JP" sz="1400" u="sng" dirty="0" smtClean="0"/>
              <a:t> </a:t>
            </a:r>
            <a:r>
              <a:rPr lang="en-US" altLang="ja-JP" sz="1400" dirty="0" smtClean="0"/>
              <a:t>http</a:t>
            </a:r>
            <a:r>
              <a:rPr lang="en-US" altLang="ja-JP" sz="1400" dirty="0"/>
              <a:t>://www.mlit.go.jp/k-toukei/search/excel/16/16200600x00010.xls</a:t>
            </a:r>
            <a:endParaRPr lang="ja-JP" altLang="ja-JP" sz="1400" dirty="0"/>
          </a:p>
          <a:p>
            <a:endParaRPr lang="ja-JP" alt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36FA1B4A-5D1F-4A4C-BABC-DAD5AA9A0D03}" type="slidenum">
              <a:rPr lang="ja-JP" altLang="en-US" smtClean="0"/>
              <a:pPr>
                <a:defRPr/>
              </a:pPr>
              <a:t>37</a:t>
            </a:fld>
            <a:endParaRPr lang="ja-JP" altLang="en-US"/>
          </a:p>
        </p:txBody>
      </p:sp>
      <p:sp>
        <p:nvSpPr>
          <p:cNvPr id="5" name="テキスト ボックス 4"/>
          <p:cNvSpPr txBox="1"/>
          <p:nvPr/>
        </p:nvSpPr>
        <p:spPr>
          <a:xfrm>
            <a:off x="2267744" y="2874640"/>
            <a:ext cx="914400" cy="914400"/>
          </a:xfrm>
          <a:prstGeom prst="rect">
            <a:avLst/>
          </a:prstGeom>
        </p:spPr>
        <p:txBody>
          <a:bodyPr vert="horz" wrap="none" rtlCol="0">
            <a:normAutofit/>
          </a:bodyPr>
          <a:lstStyle/>
          <a:p>
            <a:r>
              <a:rPr lang="ja-JP" altLang="en-US" sz="2800" dirty="0" smtClean="0"/>
              <a:t>ご清聴ありがとうございました</a:t>
            </a:r>
            <a:endParaRPr kumimoji="1" lang="ja-JP" altLang="en-US" sz="2800" dirty="0" smtClean="0"/>
          </a:p>
        </p:txBody>
      </p:sp>
    </p:spTree>
    <p:extLst>
      <p:ext uri="{BB962C8B-B14F-4D97-AF65-F5344CB8AC3E}">
        <p14:creationId xmlns:p14="http://schemas.microsoft.com/office/powerpoint/2010/main" val="3152843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タイトル 1"/>
          <p:cNvSpPr>
            <a:spLocks noGrp="1"/>
          </p:cNvSpPr>
          <p:nvPr>
            <p:ph type="title"/>
          </p:nvPr>
        </p:nvSpPr>
        <p:spPr/>
        <p:txBody>
          <a:bodyPr/>
          <a:lstStyle/>
          <a:p>
            <a:r>
              <a:rPr lang="ja-JP" altLang="en-US" smtClean="0"/>
              <a:t>土浦市の人口</a:t>
            </a:r>
          </a:p>
        </p:txBody>
      </p:sp>
      <p:sp>
        <p:nvSpPr>
          <p:cNvPr id="73730" name="コンテンツ プレースホルダー 2"/>
          <p:cNvSpPr>
            <a:spLocks noGrp="1"/>
          </p:cNvSpPr>
          <p:nvPr>
            <p:ph sz="quarter" idx="1"/>
          </p:nvPr>
        </p:nvSpPr>
        <p:spPr>
          <a:xfrm>
            <a:off x="250825" y="1341438"/>
            <a:ext cx="3683000" cy="2641600"/>
          </a:xfrm>
        </p:spPr>
        <p:txBody>
          <a:bodyPr/>
          <a:lstStyle/>
          <a:p>
            <a:r>
              <a:rPr lang="ja-JP" altLang="en-US" smtClean="0"/>
              <a:t>老年人口割合の増加</a:t>
            </a:r>
            <a:endParaRPr lang="en-US" altLang="ja-JP" smtClean="0"/>
          </a:p>
          <a:p>
            <a:endParaRPr lang="en-US" altLang="ja-JP" smtClean="0"/>
          </a:p>
          <a:p>
            <a:endParaRPr lang="en-US" altLang="ja-JP" smtClean="0"/>
          </a:p>
          <a:p>
            <a:endParaRPr lang="en-US" altLang="ja-JP" smtClean="0"/>
          </a:p>
          <a:p>
            <a:endParaRPr lang="en-US" altLang="ja-JP" smtClean="0"/>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graphicFrame>
        <p:nvGraphicFramePr>
          <p:cNvPr id="10" name="グラフ 9"/>
          <p:cNvGraphicFramePr>
            <a:graphicFrameLocks/>
          </p:cNvGraphicFramePr>
          <p:nvPr/>
        </p:nvGraphicFramePr>
        <p:xfrm>
          <a:off x="3995936" y="1412776"/>
          <a:ext cx="5256584"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73733" name="テキスト ボックス 4"/>
          <p:cNvSpPr txBox="1">
            <a:spLocks noChangeArrowheads="1"/>
          </p:cNvSpPr>
          <p:nvPr/>
        </p:nvSpPr>
        <p:spPr bwMode="auto">
          <a:xfrm>
            <a:off x="5894388" y="5732463"/>
            <a:ext cx="2673350" cy="277812"/>
          </a:xfrm>
          <a:prstGeom prst="rect">
            <a:avLst/>
          </a:prstGeom>
          <a:noFill/>
          <a:ln w="9525">
            <a:noFill/>
            <a:miter lim="800000"/>
            <a:headEnd/>
            <a:tailEnd/>
          </a:ln>
        </p:spPr>
        <p:txBody>
          <a:bodyPr wrap="none">
            <a:spAutoFit/>
          </a:bodyPr>
          <a:lstStyle/>
          <a:p>
            <a:r>
              <a:rPr lang="ja-JP" altLang="en-US" sz="1200">
                <a:latin typeface="Gill Sans MT"/>
              </a:rPr>
              <a:t>図</a:t>
            </a:r>
            <a:r>
              <a:rPr lang="en-US" altLang="ja-JP" sz="1200">
                <a:latin typeface="Gill Sans MT"/>
              </a:rPr>
              <a:t>3</a:t>
            </a:r>
            <a:r>
              <a:rPr lang="ja-JP" altLang="en-US" sz="1200">
                <a:latin typeface="Gill Sans MT"/>
              </a:rPr>
              <a:t>　土浦市の年代別人口割合の推移</a:t>
            </a:r>
          </a:p>
        </p:txBody>
      </p:sp>
      <p:sp>
        <p:nvSpPr>
          <p:cNvPr id="73734" name="スライド番号プレースホルダー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21D342DD-ACFE-40D9-A590-81AF111839DA}" type="slidenum">
              <a:rPr lang="ja-JP" altLang="en-US"/>
              <a:pPr fontAlgn="base">
                <a:spcBef>
                  <a:spcPct val="0"/>
                </a:spcBef>
                <a:spcAft>
                  <a:spcPct val="0"/>
                </a:spcAft>
              </a:pPr>
              <a:t>38</a:t>
            </a:fld>
            <a:endParaRPr lang="en-US" altLang="ja-JP"/>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タイトル 1"/>
          <p:cNvSpPr>
            <a:spLocks noGrp="1"/>
          </p:cNvSpPr>
          <p:nvPr>
            <p:ph type="title"/>
          </p:nvPr>
        </p:nvSpPr>
        <p:spPr/>
        <p:txBody>
          <a:bodyPr/>
          <a:lstStyle/>
          <a:p>
            <a:r>
              <a:rPr lang="ja-JP" altLang="en-US" smtClean="0"/>
              <a:t>土浦市の人口</a:t>
            </a:r>
          </a:p>
        </p:txBody>
      </p:sp>
      <p:sp>
        <p:nvSpPr>
          <p:cNvPr id="44034" name="コンテンツ プレースホルダー 2"/>
          <p:cNvSpPr>
            <a:spLocks noGrp="1"/>
          </p:cNvSpPr>
          <p:nvPr>
            <p:ph sz="quarter" idx="1"/>
          </p:nvPr>
        </p:nvSpPr>
        <p:spPr>
          <a:xfrm>
            <a:off x="1042988" y="5197475"/>
            <a:ext cx="6985000" cy="1104900"/>
          </a:xfrm>
        </p:spPr>
        <p:txBody>
          <a:bodyPr/>
          <a:lstStyle/>
          <a:p>
            <a:r>
              <a:rPr lang="ja-JP" altLang="en-US" dirty="0" smtClean="0"/>
              <a:t>近年は約</a:t>
            </a:r>
            <a:r>
              <a:rPr lang="en-US" altLang="ja-JP" dirty="0" smtClean="0"/>
              <a:t>14</a:t>
            </a:r>
            <a:r>
              <a:rPr lang="ja-JP" altLang="en-US" dirty="0" smtClean="0"/>
              <a:t>万人で横ばい</a:t>
            </a:r>
            <a:endParaRPr lang="en-US" altLang="ja-JP" dirty="0" smtClean="0"/>
          </a:p>
          <a:p>
            <a:r>
              <a:rPr lang="en-US" altLang="ja-JP" dirty="0" smtClean="0"/>
              <a:t>2000</a:t>
            </a:r>
            <a:r>
              <a:rPr lang="ja-JP" altLang="en-US" dirty="0" smtClean="0"/>
              <a:t>年をピークに微減</a:t>
            </a:r>
            <a:endParaRPr lang="en-US" altLang="ja-JP" dirty="0" smtClean="0"/>
          </a:p>
          <a:p>
            <a:endParaRPr lang="en-US" altLang="ja-JP" dirty="0" smtClean="0"/>
          </a:p>
          <a:p>
            <a:endParaRPr lang="ja-JP" altLang="en-US" dirty="0" smtClean="0"/>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graphicFrame>
        <p:nvGraphicFramePr>
          <p:cNvPr id="11" name="グラフ 10"/>
          <p:cNvGraphicFramePr>
            <a:graphicFrameLocks/>
          </p:cNvGraphicFramePr>
          <p:nvPr/>
        </p:nvGraphicFramePr>
        <p:xfrm>
          <a:off x="539552" y="1356394"/>
          <a:ext cx="8064896" cy="3512766"/>
        </p:xfrm>
        <a:graphic>
          <a:graphicData uri="http://schemas.openxmlformats.org/drawingml/2006/chart">
            <c:chart xmlns:c="http://schemas.openxmlformats.org/drawingml/2006/chart" xmlns:r="http://schemas.openxmlformats.org/officeDocument/2006/relationships" r:id="rId2"/>
          </a:graphicData>
        </a:graphic>
      </p:graphicFrame>
      <p:sp>
        <p:nvSpPr>
          <p:cNvPr id="44037" name="テキスト ボックス 11"/>
          <p:cNvSpPr txBox="1">
            <a:spLocks noChangeArrowheads="1"/>
          </p:cNvSpPr>
          <p:nvPr/>
        </p:nvSpPr>
        <p:spPr bwMode="auto">
          <a:xfrm>
            <a:off x="3411538" y="4791075"/>
            <a:ext cx="2544286" cy="338554"/>
          </a:xfrm>
          <a:prstGeom prst="rect">
            <a:avLst/>
          </a:prstGeom>
          <a:noFill/>
          <a:ln w="9525">
            <a:noFill/>
            <a:miter lim="800000"/>
            <a:headEnd/>
            <a:tailEnd/>
          </a:ln>
        </p:spPr>
        <p:txBody>
          <a:bodyPr wrap="none">
            <a:spAutoFit/>
          </a:bodyPr>
          <a:lstStyle/>
          <a:p>
            <a:r>
              <a:rPr lang="ja-JP" altLang="en-US" sz="1600" dirty="0">
                <a:latin typeface="Gill Sans MT"/>
              </a:rPr>
              <a:t>図：土浦市の総人口の推移</a:t>
            </a:r>
          </a:p>
        </p:txBody>
      </p:sp>
      <p:sp>
        <p:nvSpPr>
          <p:cNvPr id="44038" name="テキスト ボックス 4"/>
          <p:cNvSpPr txBox="1">
            <a:spLocks noChangeArrowheads="1"/>
          </p:cNvSpPr>
          <p:nvPr/>
        </p:nvSpPr>
        <p:spPr bwMode="auto">
          <a:xfrm>
            <a:off x="6372225" y="836613"/>
            <a:ext cx="914400" cy="914400"/>
          </a:xfrm>
          <a:prstGeom prst="rect">
            <a:avLst/>
          </a:prstGeom>
          <a:noFill/>
          <a:ln w="9525">
            <a:noFill/>
            <a:miter lim="800000"/>
            <a:headEnd/>
            <a:tailEnd/>
          </a:ln>
        </p:spPr>
        <p:txBody>
          <a:bodyPr wrap="none"/>
          <a:lstStyle/>
          <a:p>
            <a:r>
              <a:rPr lang="ja-JP" altLang="en-US" dirty="0">
                <a:latin typeface="Gill Sans MT"/>
              </a:rPr>
              <a:t>出典：茨城県国勢調査</a:t>
            </a:r>
          </a:p>
        </p:txBody>
      </p:sp>
      <p:sp>
        <p:nvSpPr>
          <p:cNvPr id="44039" name="スライド番号プレースホルダー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4DC78733-C65D-41D2-9AA3-6268E566D98E}" type="slidenum">
              <a:rPr lang="ja-JP" altLang="en-US"/>
              <a:pPr fontAlgn="base">
                <a:spcBef>
                  <a:spcPct val="0"/>
                </a:spcBef>
                <a:spcAft>
                  <a:spcPct val="0"/>
                </a:spcAft>
              </a:pPr>
              <a:t>4</a:t>
            </a:fld>
            <a:endParaRPr lang="en-US" altLang="ja-JP"/>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タイトル 1"/>
          <p:cNvSpPr>
            <a:spLocks noGrp="1"/>
          </p:cNvSpPr>
          <p:nvPr>
            <p:ph type="title"/>
          </p:nvPr>
        </p:nvSpPr>
        <p:spPr>
          <a:xfrm>
            <a:off x="31750" y="115888"/>
            <a:ext cx="8229600" cy="990600"/>
          </a:xfrm>
        </p:spPr>
        <p:txBody>
          <a:bodyPr/>
          <a:lstStyle/>
          <a:p>
            <a:r>
              <a:rPr lang="ja-JP" altLang="en-US" smtClean="0"/>
              <a:t>土浦市の高齢化の現状</a:t>
            </a:r>
          </a:p>
        </p:txBody>
      </p:sp>
      <p:sp>
        <p:nvSpPr>
          <p:cNvPr id="3" name="コンテンツ プレースホルダー 2"/>
          <p:cNvSpPr>
            <a:spLocks noGrp="1"/>
          </p:cNvSpPr>
          <p:nvPr>
            <p:ph sz="quarter" idx="1"/>
          </p:nvPr>
        </p:nvSpPr>
        <p:spPr>
          <a:xfrm>
            <a:off x="457200" y="1219200"/>
            <a:ext cx="8229600" cy="4937125"/>
          </a:xfrm>
        </p:spPr>
        <p:txBody>
          <a:bodyPr>
            <a:normAutofit/>
          </a:bodyPr>
          <a:lstStyle/>
          <a:p>
            <a:pPr marL="274320" indent="-274320" fontAlgn="auto">
              <a:spcAft>
                <a:spcPts val="0"/>
              </a:spcAft>
              <a:buFont typeface="Wingdings 3"/>
              <a:buChar char=""/>
              <a:defRPr/>
            </a:pPr>
            <a:endParaRPr lang="en-US" altLang="ja-JP" dirty="0" smtClean="0"/>
          </a:p>
          <a:p>
            <a:pPr marL="0" indent="0" fontAlgn="auto">
              <a:spcAft>
                <a:spcPts val="0"/>
              </a:spcAft>
              <a:buFont typeface="Wingdings 3"/>
              <a:buNone/>
              <a:defRPr/>
            </a:pPr>
            <a:endParaRPr lang="ja-JP" altLang="en-US" dirty="0"/>
          </a:p>
        </p:txBody>
      </p:sp>
      <p:grpSp>
        <p:nvGrpSpPr>
          <p:cNvPr id="45059" name="グループ化 3"/>
          <p:cNvGrpSpPr>
            <a:grpSpLocks noChangeAspect="1"/>
          </p:cNvGrpSpPr>
          <p:nvPr/>
        </p:nvGrpSpPr>
        <p:grpSpPr bwMode="auto">
          <a:xfrm>
            <a:off x="4211638" y="271463"/>
            <a:ext cx="4467225" cy="6040437"/>
            <a:chOff x="5288450" y="1340768"/>
            <a:chExt cx="3441132" cy="4653310"/>
          </a:xfrm>
        </p:grpSpPr>
        <p:pic>
          <p:nvPicPr>
            <p:cNvPr id="45062" name="Picture 2" descr="C:\Users\tuge80\Desktop\101221GIS画像\画像\土浦市町丁目別高齢者比率.png"/>
            <p:cNvPicPr>
              <a:picLocks noChangeAspect="1" noChangeArrowheads="1"/>
            </p:cNvPicPr>
            <p:nvPr/>
          </p:nvPicPr>
          <p:blipFill>
            <a:blip r:embed="rId2"/>
            <a:srcRect/>
            <a:stretch>
              <a:fillRect/>
            </a:stretch>
          </p:blipFill>
          <p:spPr bwMode="auto">
            <a:xfrm>
              <a:off x="5288450" y="1340768"/>
              <a:ext cx="3107948" cy="4392488"/>
            </a:xfrm>
            <a:prstGeom prst="rect">
              <a:avLst/>
            </a:prstGeom>
            <a:noFill/>
            <a:ln w="9525">
              <a:noFill/>
              <a:miter lim="800000"/>
              <a:headEnd/>
              <a:tailEnd/>
            </a:ln>
          </p:spPr>
        </p:pic>
        <p:sp>
          <p:nvSpPr>
            <p:cNvPr id="6" name="円/楕円 5"/>
            <p:cNvSpPr/>
            <p:nvPr/>
          </p:nvSpPr>
          <p:spPr>
            <a:xfrm>
              <a:off x="7092170" y="2781399"/>
              <a:ext cx="1637412" cy="1263303"/>
            </a:xfrm>
            <a:prstGeom prst="ellipse">
              <a:avLst/>
            </a:prstGeom>
            <a:solidFill>
              <a:schemeClr val="accent1">
                <a:alpha val="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 name="円/楕円 6"/>
            <p:cNvSpPr/>
            <p:nvPr/>
          </p:nvSpPr>
          <p:spPr>
            <a:xfrm>
              <a:off x="6444054" y="3572644"/>
              <a:ext cx="826654" cy="704417"/>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円/楕円 7"/>
            <p:cNvSpPr/>
            <p:nvPr/>
          </p:nvSpPr>
          <p:spPr>
            <a:xfrm>
              <a:off x="5288450" y="1412921"/>
              <a:ext cx="1941904" cy="1511562"/>
            </a:xfrm>
            <a:prstGeom prst="ellipse">
              <a:avLst/>
            </a:prstGeom>
            <a:solidFill>
              <a:schemeClr val="accent1">
                <a:alpha val="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5066" name="テキスト ボックス 8"/>
            <p:cNvSpPr txBox="1">
              <a:spLocks noChangeArrowheads="1"/>
            </p:cNvSpPr>
            <p:nvPr/>
          </p:nvSpPr>
          <p:spPr bwMode="auto">
            <a:xfrm>
              <a:off x="6283611" y="5733255"/>
              <a:ext cx="2355311" cy="260823"/>
            </a:xfrm>
            <a:prstGeom prst="rect">
              <a:avLst/>
            </a:prstGeom>
            <a:noFill/>
            <a:ln w="9525">
              <a:noFill/>
              <a:miter lim="800000"/>
              <a:headEnd/>
              <a:tailEnd/>
            </a:ln>
          </p:spPr>
          <p:txBody>
            <a:bodyPr wrap="none">
              <a:spAutoFit/>
            </a:bodyPr>
            <a:lstStyle/>
            <a:p>
              <a:r>
                <a:rPr lang="ja-JP" altLang="en-US" sz="1600">
                  <a:latin typeface="Gill Sans MT"/>
                </a:rPr>
                <a:t>図</a:t>
              </a:r>
              <a:r>
                <a:rPr lang="en-US" altLang="ja-JP" sz="1600">
                  <a:latin typeface="Gill Sans MT"/>
                </a:rPr>
                <a:t>2</a:t>
              </a:r>
              <a:r>
                <a:rPr lang="ja-JP" altLang="en-US" sz="1600">
                  <a:latin typeface="Gill Sans MT"/>
                </a:rPr>
                <a:t>：土浦市の高齢者比率分布図</a:t>
              </a:r>
            </a:p>
          </p:txBody>
        </p:sp>
      </p:grpSp>
      <p:sp>
        <p:nvSpPr>
          <p:cNvPr id="45060" name="コンテンツ プレースホルダー 2"/>
          <p:cNvSpPr txBox="1">
            <a:spLocks/>
          </p:cNvSpPr>
          <p:nvPr/>
        </p:nvSpPr>
        <p:spPr bwMode="auto">
          <a:xfrm>
            <a:off x="503409" y="2359677"/>
            <a:ext cx="3490912" cy="2653499"/>
          </a:xfrm>
          <a:prstGeom prst="rect">
            <a:avLst/>
          </a:prstGeom>
          <a:noFill/>
          <a:ln w="9525">
            <a:noFill/>
            <a:miter lim="800000"/>
            <a:headEnd/>
            <a:tailEnd/>
          </a:ln>
        </p:spPr>
        <p:txBody>
          <a:bodyPr/>
          <a:lstStyle/>
          <a:p>
            <a:pPr marL="273050" indent="-273050">
              <a:spcBef>
                <a:spcPts val="600"/>
              </a:spcBef>
              <a:buClr>
                <a:schemeClr val="accent1"/>
              </a:buClr>
              <a:buSzPct val="76000"/>
              <a:buFont typeface="Wingdings 3" pitchFamily="18" charset="2"/>
              <a:buChar char=""/>
            </a:pPr>
            <a:r>
              <a:rPr lang="ja-JP" altLang="en-US" sz="2600" dirty="0">
                <a:latin typeface="Gill Sans MT"/>
              </a:rPr>
              <a:t>郊外に高齢者比率が高い場所が分布</a:t>
            </a:r>
            <a:endParaRPr lang="en-US" altLang="ja-JP" sz="2600" dirty="0">
              <a:latin typeface="Gill Sans MT"/>
            </a:endParaRPr>
          </a:p>
          <a:p>
            <a:pPr marL="273050" indent="-273050">
              <a:spcBef>
                <a:spcPts val="600"/>
              </a:spcBef>
              <a:buClr>
                <a:schemeClr val="accent1"/>
              </a:buClr>
              <a:buSzPct val="76000"/>
              <a:buFont typeface="Wingdings 3" pitchFamily="18" charset="2"/>
              <a:buChar char=""/>
            </a:pPr>
            <a:r>
              <a:rPr lang="ja-JP" altLang="en-US" sz="2600" dirty="0">
                <a:latin typeface="Gill Sans MT"/>
              </a:rPr>
              <a:t>市街地にも点在</a:t>
            </a:r>
            <a:endParaRPr lang="en-US" altLang="ja-JP" sz="2600" dirty="0">
              <a:latin typeface="Gill Sans MT"/>
            </a:endParaRPr>
          </a:p>
          <a:p>
            <a:pPr marL="273050" indent="-273050">
              <a:spcBef>
                <a:spcPts val="600"/>
              </a:spcBef>
              <a:buClr>
                <a:schemeClr val="accent1"/>
              </a:buClr>
              <a:buSzPct val="76000"/>
              <a:buFont typeface="Wingdings 3" pitchFamily="18" charset="2"/>
              <a:buChar char=""/>
            </a:pPr>
            <a:r>
              <a:rPr lang="ja-JP" altLang="en-US" sz="2600" dirty="0">
                <a:latin typeface="Gill Sans MT"/>
              </a:rPr>
              <a:t>市内全域的に高齢者対策が必要</a:t>
            </a:r>
          </a:p>
        </p:txBody>
      </p:sp>
      <p:sp>
        <p:nvSpPr>
          <p:cNvPr id="45061" name="スライド番号プレースホルダー 9"/>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FAF48FEE-84AE-41E2-A23D-335DB4EAECCA}" type="slidenum">
              <a:rPr lang="ja-JP" altLang="en-US"/>
              <a:pPr fontAlgn="base">
                <a:spcBef>
                  <a:spcPct val="0"/>
                </a:spcBef>
                <a:spcAft>
                  <a:spcPct val="0"/>
                </a:spcAft>
              </a:pPr>
              <a:t>5</a:t>
            </a:fld>
            <a:endParaRPr lang="en-US" altLang="ja-JP"/>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タイトル 1"/>
          <p:cNvSpPr>
            <a:spLocks noGrp="1"/>
          </p:cNvSpPr>
          <p:nvPr>
            <p:ph type="title"/>
          </p:nvPr>
        </p:nvSpPr>
        <p:spPr>
          <a:xfrm>
            <a:off x="323850" y="74613"/>
            <a:ext cx="8229600" cy="620712"/>
          </a:xfrm>
        </p:spPr>
        <p:txBody>
          <a:bodyPr/>
          <a:lstStyle/>
          <a:p>
            <a:r>
              <a:rPr lang="ja-JP" altLang="en-US" dirty="0" smtClean="0"/>
              <a:t>土浦市の産業　農業</a:t>
            </a:r>
          </a:p>
        </p:txBody>
      </p:sp>
      <p:sp>
        <p:nvSpPr>
          <p:cNvPr id="46082" name="コンテンツ プレースホルダ 6"/>
          <p:cNvSpPr>
            <a:spLocks noGrp="1"/>
          </p:cNvSpPr>
          <p:nvPr>
            <p:ph sz="quarter" idx="2"/>
          </p:nvPr>
        </p:nvSpPr>
        <p:spPr>
          <a:xfrm>
            <a:off x="395288" y="5445125"/>
            <a:ext cx="7200900" cy="1079500"/>
          </a:xfrm>
        </p:spPr>
        <p:txBody>
          <a:bodyPr/>
          <a:lstStyle/>
          <a:p>
            <a:r>
              <a:rPr lang="ja-JP" altLang="en-US" smtClean="0"/>
              <a:t>兼業農家の数が減少、専業農家の数は横ばい</a:t>
            </a:r>
            <a:endParaRPr lang="en-US" altLang="ja-JP" smtClean="0"/>
          </a:p>
          <a:p>
            <a:r>
              <a:rPr lang="ja-JP" altLang="en-US" smtClean="0"/>
              <a:t>全体の農家数は減少傾向</a:t>
            </a:r>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sp>
        <p:nvSpPr>
          <p:cNvPr id="46084" name="テキスト ボックス 10"/>
          <p:cNvSpPr txBox="1">
            <a:spLocks noChangeArrowheads="1"/>
          </p:cNvSpPr>
          <p:nvPr/>
        </p:nvSpPr>
        <p:spPr bwMode="auto">
          <a:xfrm>
            <a:off x="2700338" y="5002213"/>
            <a:ext cx="3167062" cy="266700"/>
          </a:xfrm>
          <a:prstGeom prst="rect">
            <a:avLst/>
          </a:prstGeom>
          <a:noFill/>
          <a:ln w="9525">
            <a:noFill/>
            <a:miter lim="800000"/>
            <a:headEnd/>
            <a:tailEnd/>
          </a:ln>
        </p:spPr>
        <p:txBody>
          <a:bodyPr wrap="none"/>
          <a:lstStyle/>
          <a:p>
            <a:r>
              <a:rPr lang="ja-JP" altLang="en-US" sz="1600" dirty="0">
                <a:latin typeface="Gill Sans MT"/>
              </a:rPr>
              <a:t>図：土浦市における農家戸数の推移</a:t>
            </a:r>
          </a:p>
        </p:txBody>
      </p:sp>
      <p:graphicFrame>
        <p:nvGraphicFramePr>
          <p:cNvPr id="12" name="グラフ 11"/>
          <p:cNvGraphicFramePr>
            <a:graphicFrameLocks/>
          </p:cNvGraphicFramePr>
          <p:nvPr/>
        </p:nvGraphicFramePr>
        <p:xfrm>
          <a:off x="539552" y="1196752"/>
          <a:ext cx="7488832" cy="3805572"/>
        </p:xfrm>
        <a:graphic>
          <a:graphicData uri="http://schemas.openxmlformats.org/drawingml/2006/chart">
            <c:chart xmlns:c="http://schemas.openxmlformats.org/drawingml/2006/chart" xmlns:r="http://schemas.openxmlformats.org/officeDocument/2006/relationships" r:id="rId2"/>
          </a:graphicData>
        </a:graphic>
      </p:graphicFrame>
      <p:sp>
        <p:nvSpPr>
          <p:cNvPr id="46086" name="タイトル 1"/>
          <p:cNvSpPr txBox="1">
            <a:spLocks/>
          </p:cNvSpPr>
          <p:nvPr/>
        </p:nvSpPr>
        <p:spPr bwMode="auto">
          <a:xfrm>
            <a:off x="2051050" y="546100"/>
            <a:ext cx="3241675" cy="620713"/>
          </a:xfrm>
          <a:prstGeom prst="rect">
            <a:avLst/>
          </a:prstGeom>
          <a:noFill/>
          <a:ln w="9525">
            <a:noFill/>
            <a:miter lim="800000"/>
            <a:headEnd/>
            <a:tailEnd/>
          </a:ln>
        </p:spPr>
        <p:txBody>
          <a:bodyPr anchor="ctr"/>
          <a:lstStyle/>
          <a:p>
            <a:r>
              <a:rPr lang="ja-JP" altLang="en-US" sz="3200">
                <a:solidFill>
                  <a:schemeClr val="tx2"/>
                </a:solidFill>
                <a:latin typeface="Bookman Old Style" pitchFamily="18" charset="0"/>
                <a:ea typeface="HG明朝E"/>
                <a:cs typeface="HG明朝E"/>
              </a:rPr>
              <a:t>農家数の推移</a:t>
            </a:r>
          </a:p>
        </p:txBody>
      </p:sp>
      <p:sp>
        <p:nvSpPr>
          <p:cNvPr id="19" name="テキスト ボックス 18"/>
          <p:cNvSpPr txBox="1"/>
          <p:nvPr/>
        </p:nvSpPr>
        <p:spPr>
          <a:xfrm>
            <a:off x="6155432" y="812800"/>
            <a:ext cx="2665040" cy="360363"/>
          </a:xfrm>
          <a:prstGeom prst="rect">
            <a:avLst/>
          </a:prstGeom>
        </p:spPr>
        <p:txBody>
          <a:bodyPr>
            <a:noAutofit/>
          </a:bodyPr>
          <a:lstStyle/>
          <a:p>
            <a:pPr fontAlgn="auto">
              <a:spcBef>
                <a:spcPts val="0"/>
              </a:spcBef>
              <a:spcAft>
                <a:spcPts val="0"/>
              </a:spcAft>
              <a:defRPr/>
            </a:pPr>
            <a:r>
              <a:rPr lang="ja-JP" altLang="en-US" dirty="0">
                <a:latin typeface="+mn-lt"/>
                <a:ea typeface="+mn-ea"/>
              </a:rPr>
              <a:t>出典：農林業コンサスより</a:t>
            </a:r>
          </a:p>
        </p:txBody>
      </p:sp>
      <p:sp>
        <p:nvSpPr>
          <p:cNvPr id="46088" name="スライド番号プレースホルダー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15BF9D35-C4CB-4334-B48C-98D54B7432D2}" type="slidenum">
              <a:rPr lang="ja-JP" altLang="en-US"/>
              <a:pPr fontAlgn="base">
                <a:spcBef>
                  <a:spcPct val="0"/>
                </a:spcBef>
                <a:spcAft>
                  <a:spcPct val="0"/>
                </a:spcAft>
              </a:pPr>
              <a:t>6</a:t>
            </a:fld>
            <a:endParaRPr lang="en-US" altLang="ja-JP"/>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タイトル 1"/>
          <p:cNvSpPr>
            <a:spLocks noGrp="1"/>
          </p:cNvSpPr>
          <p:nvPr>
            <p:ph type="title"/>
          </p:nvPr>
        </p:nvSpPr>
        <p:spPr/>
        <p:txBody>
          <a:bodyPr/>
          <a:lstStyle/>
          <a:p>
            <a:r>
              <a:rPr lang="ja-JP" altLang="en-US" dirty="0" smtClean="0"/>
              <a:t>年齢別農業従事者数の推移</a:t>
            </a:r>
          </a:p>
        </p:txBody>
      </p:sp>
      <p:sp>
        <p:nvSpPr>
          <p:cNvPr id="47106" name="テキスト プレースホルダー 2"/>
          <p:cNvSpPr>
            <a:spLocks noGrp="1"/>
          </p:cNvSpPr>
          <p:nvPr>
            <p:ph type="body" idx="1"/>
          </p:nvPr>
        </p:nvSpPr>
        <p:spPr>
          <a:xfrm>
            <a:off x="457200" y="1285875"/>
            <a:ext cx="8218488" cy="685800"/>
          </a:xfrm>
        </p:spPr>
        <p:txBody>
          <a:bodyPr/>
          <a:lstStyle/>
          <a:p>
            <a:endParaRPr lang="en-US" altLang="ja-JP" smtClean="0"/>
          </a:p>
          <a:p>
            <a:endParaRPr lang="ja-JP" altLang="en-US" smtClean="0"/>
          </a:p>
        </p:txBody>
      </p:sp>
      <p:sp>
        <p:nvSpPr>
          <p:cNvPr id="47107" name="コンテンツ プレースホルダ 6"/>
          <p:cNvSpPr txBox="1">
            <a:spLocks/>
          </p:cNvSpPr>
          <p:nvPr/>
        </p:nvSpPr>
        <p:spPr bwMode="auto">
          <a:xfrm>
            <a:off x="1666875" y="5427663"/>
            <a:ext cx="6049963" cy="971550"/>
          </a:xfrm>
          <a:prstGeom prst="rect">
            <a:avLst/>
          </a:prstGeom>
          <a:noFill/>
          <a:ln w="9525">
            <a:noFill/>
            <a:miter lim="800000"/>
            <a:headEnd/>
            <a:tailEnd/>
          </a:ln>
        </p:spPr>
        <p:txBody>
          <a:bodyPr/>
          <a:lstStyle/>
          <a:p>
            <a:pPr marL="273050" indent="-273050">
              <a:spcBef>
                <a:spcPts val="600"/>
              </a:spcBef>
              <a:buClr>
                <a:schemeClr val="accent1"/>
              </a:buClr>
              <a:buSzPct val="76000"/>
              <a:buFont typeface="Wingdings 3" pitchFamily="18" charset="2"/>
              <a:buChar char=""/>
            </a:pPr>
            <a:r>
              <a:rPr lang="ja-JP" altLang="en-US" sz="2600">
                <a:latin typeface="Gill Sans MT"/>
              </a:rPr>
              <a:t>農家の運営は</a:t>
            </a:r>
            <a:r>
              <a:rPr lang="en-US" altLang="ja-JP" sz="2600">
                <a:latin typeface="Gill Sans MT"/>
              </a:rPr>
              <a:t>40</a:t>
            </a:r>
            <a:r>
              <a:rPr lang="ja-JP" altLang="en-US" sz="2600">
                <a:latin typeface="Gill Sans MT"/>
              </a:rPr>
              <a:t>歳代以降が中心</a:t>
            </a:r>
            <a:endParaRPr lang="en-US" altLang="ja-JP" sz="2600">
              <a:latin typeface="Gill Sans MT"/>
            </a:endParaRPr>
          </a:p>
          <a:p>
            <a:pPr marL="273050" indent="-273050">
              <a:spcBef>
                <a:spcPts val="600"/>
              </a:spcBef>
              <a:buClr>
                <a:schemeClr val="accent1"/>
              </a:buClr>
              <a:buSzPct val="76000"/>
              <a:buFont typeface="Wingdings 3" pitchFamily="18" charset="2"/>
              <a:buChar char=""/>
            </a:pPr>
            <a:r>
              <a:rPr lang="ja-JP" altLang="en-US" sz="2600">
                <a:latin typeface="Gill Sans MT"/>
              </a:rPr>
              <a:t>農業の担い手が減少</a:t>
            </a:r>
            <a:endParaRPr lang="en-US" altLang="ja-JP" sz="2600">
              <a:latin typeface="Gill Sans MT"/>
            </a:endParaRPr>
          </a:p>
        </p:txBody>
      </p:sp>
      <p:sp>
        <p:nvSpPr>
          <p:cNvPr id="47108" name="テキスト ボックス 9"/>
          <p:cNvSpPr txBox="1">
            <a:spLocks noChangeArrowheads="1"/>
          </p:cNvSpPr>
          <p:nvPr/>
        </p:nvSpPr>
        <p:spPr bwMode="auto">
          <a:xfrm>
            <a:off x="2452688" y="5076825"/>
            <a:ext cx="4010025" cy="287338"/>
          </a:xfrm>
          <a:prstGeom prst="rect">
            <a:avLst/>
          </a:prstGeom>
          <a:noFill/>
          <a:ln w="9525">
            <a:noFill/>
            <a:miter lim="800000"/>
            <a:headEnd/>
            <a:tailEnd/>
          </a:ln>
        </p:spPr>
        <p:txBody>
          <a:bodyPr wrap="none"/>
          <a:lstStyle/>
          <a:p>
            <a:r>
              <a:rPr lang="ja-JP" altLang="en-US" sz="1600" dirty="0">
                <a:latin typeface="Gill Sans MT"/>
              </a:rPr>
              <a:t>図：土浦市における年齢別農業従事者数</a:t>
            </a:r>
          </a:p>
        </p:txBody>
      </p:sp>
      <p:sp>
        <p:nvSpPr>
          <p:cNvPr id="12" name="コンテンツ プレースホルダー 11"/>
          <p:cNvSpPr>
            <a:spLocks noGrp="1"/>
          </p:cNvSpPr>
          <p:nvPr>
            <p:ph sz="quarter" idx="2"/>
          </p:nvPr>
        </p:nvSpPr>
        <p:spPr/>
        <p:txBody>
          <a:bodyPr>
            <a:normAutofit/>
          </a:bodyPr>
          <a:lstStyle/>
          <a:p>
            <a:pPr marL="274320" indent="-274320" fontAlgn="auto">
              <a:spcAft>
                <a:spcPts val="0"/>
              </a:spcAft>
              <a:buFont typeface="Wingdings 3"/>
              <a:buChar char=""/>
              <a:defRPr/>
            </a:pPr>
            <a:endParaRPr lang="en-US" altLang="ja-JP" dirty="0" smtClean="0"/>
          </a:p>
          <a:p>
            <a:pPr marL="0" indent="0" fontAlgn="auto">
              <a:spcAft>
                <a:spcPts val="0"/>
              </a:spcAft>
              <a:buFont typeface="Wingdings 3"/>
              <a:buNone/>
              <a:defRPr/>
            </a:pPr>
            <a:endParaRPr lang="ja-JP" altLang="en-US" dirty="0"/>
          </a:p>
        </p:txBody>
      </p:sp>
      <p:graphicFrame>
        <p:nvGraphicFramePr>
          <p:cNvPr id="14" name="グラフ 13"/>
          <p:cNvGraphicFramePr>
            <a:graphicFrameLocks/>
          </p:cNvGraphicFramePr>
          <p:nvPr/>
        </p:nvGraphicFramePr>
        <p:xfrm>
          <a:off x="467544" y="1106148"/>
          <a:ext cx="8136904" cy="4103910"/>
        </p:xfrm>
        <a:graphic>
          <a:graphicData uri="http://schemas.openxmlformats.org/drawingml/2006/chart">
            <c:chart xmlns:c="http://schemas.openxmlformats.org/drawingml/2006/chart" xmlns:r="http://schemas.openxmlformats.org/officeDocument/2006/relationships" r:id="rId2"/>
          </a:graphicData>
        </a:graphic>
      </p:graphicFrame>
      <p:sp>
        <p:nvSpPr>
          <p:cNvPr id="15" name="テキスト ボックス 14"/>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sp>
        <p:nvSpPr>
          <p:cNvPr id="20" name="テキスト ボックス 19"/>
          <p:cNvSpPr txBox="1"/>
          <p:nvPr/>
        </p:nvSpPr>
        <p:spPr>
          <a:xfrm>
            <a:off x="6155432" y="812800"/>
            <a:ext cx="2737048" cy="360363"/>
          </a:xfrm>
          <a:prstGeom prst="rect">
            <a:avLst/>
          </a:prstGeom>
        </p:spPr>
        <p:txBody>
          <a:bodyPr>
            <a:noAutofit/>
          </a:bodyPr>
          <a:lstStyle/>
          <a:p>
            <a:pPr fontAlgn="auto">
              <a:spcBef>
                <a:spcPts val="0"/>
              </a:spcBef>
              <a:spcAft>
                <a:spcPts val="0"/>
              </a:spcAft>
              <a:defRPr/>
            </a:pPr>
            <a:r>
              <a:rPr lang="ja-JP" altLang="en-US" dirty="0">
                <a:latin typeface="+mn-lt"/>
                <a:ea typeface="+mn-ea"/>
              </a:rPr>
              <a:t>出典：農林業コンサスより</a:t>
            </a:r>
          </a:p>
        </p:txBody>
      </p:sp>
      <p:sp>
        <p:nvSpPr>
          <p:cNvPr id="47113" name="スライド番号プレースホルダー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07B23651-99D3-4015-A89A-F07E34D9154C}" type="slidenum">
              <a:rPr lang="ja-JP" altLang="en-US"/>
              <a:pPr fontAlgn="base">
                <a:spcBef>
                  <a:spcPct val="0"/>
                </a:spcBef>
                <a:spcAft>
                  <a:spcPct val="0"/>
                </a:spcAft>
              </a:pPr>
              <a:t>7</a:t>
            </a:fld>
            <a:endParaRPr lang="en-US" altLang="ja-JP"/>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タイトル 1"/>
          <p:cNvSpPr>
            <a:spLocks noGrp="1"/>
          </p:cNvSpPr>
          <p:nvPr>
            <p:ph type="title"/>
          </p:nvPr>
        </p:nvSpPr>
        <p:spPr/>
        <p:txBody>
          <a:bodyPr/>
          <a:lstStyle/>
          <a:p>
            <a:r>
              <a:rPr lang="ja-JP" altLang="en-US" dirty="0" smtClean="0"/>
              <a:t>農用トラクタの普及状況</a:t>
            </a:r>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sp>
        <p:nvSpPr>
          <p:cNvPr id="10" name="コンテンツ プレースホルダ 9"/>
          <p:cNvSpPr>
            <a:spLocks noGrp="1"/>
          </p:cNvSpPr>
          <p:nvPr>
            <p:ph sz="quarter" idx="2"/>
          </p:nvPr>
        </p:nvSpPr>
        <p:spPr>
          <a:xfrm>
            <a:off x="323850" y="4992265"/>
            <a:ext cx="6840538" cy="1389063"/>
          </a:xfrm>
        </p:spPr>
        <p:txBody>
          <a:bodyPr>
            <a:normAutofit lnSpcReduction="10000"/>
          </a:bodyPr>
          <a:lstStyle/>
          <a:p>
            <a:pPr marL="274320" indent="-274320" fontAlgn="auto">
              <a:spcAft>
                <a:spcPts val="0"/>
              </a:spcAft>
              <a:buFont typeface="Wingdings 3"/>
              <a:buChar char=""/>
              <a:defRPr/>
            </a:pPr>
            <a:r>
              <a:rPr lang="ja-JP" altLang="en-US" dirty="0" smtClean="0"/>
              <a:t>機械化が進む土浦の農業</a:t>
            </a:r>
            <a:endParaRPr lang="en-US" altLang="ja-JP" dirty="0" smtClean="0"/>
          </a:p>
          <a:p>
            <a:pPr marL="274320" indent="-274320" fontAlgn="auto">
              <a:spcAft>
                <a:spcPts val="0"/>
              </a:spcAft>
              <a:buFont typeface="Wingdings 3"/>
              <a:buNone/>
              <a:defRPr/>
            </a:pPr>
            <a:r>
              <a:rPr lang="ja-JP" altLang="en-US" dirty="0" smtClean="0"/>
              <a:t>　　　→県から補助金</a:t>
            </a:r>
            <a:endParaRPr lang="en-US" altLang="ja-JP" dirty="0" smtClean="0"/>
          </a:p>
          <a:p>
            <a:pPr marL="274320" indent="-274320" fontAlgn="auto">
              <a:spcAft>
                <a:spcPts val="0"/>
              </a:spcAft>
              <a:buFont typeface="Wingdings 3"/>
              <a:buChar char=""/>
              <a:defRPr/>
            </a:pPr>
            <a:r>
              <a:rPr lang="ja-JP" altLang="en-US" dirty="0" smtClean="0"/>
              <a:t>市としては機械化補助は行っていない</a:t>
            </a:r>
            <a:endParaRPr lang="en-US" altLang="ja-JP" dirty="0" smtClean="0"/>
          </a:p>
          <a:p>
            <a:pPr marL="274320" indent="-274320" fontAlgn="auto">
              <a:spcAft>
                <a:spcPts val="0"/>
              </a:spcAft>
              <a:buFont typeface="Wingdings 3"/>
              <a:buChar char=""/>
              <a:defRPr/>
            </a:pPr>
            <a:endParaRPr lang="en-US" altLang="ja-JP" dirty="0" smtClean="0"/>
          </a:p>
          <a:p>
            <a:pPr marL="274320" indent="-274320" fontAlgn="auto">
              <a:spcAft>
                <a:spcPts val="0"/>
              </a:spcAft>
              <a:buFont typeface="Wingdings 3"/>
              <a:buNone/>
              <a:defRPr/>
            </a:pPr>
            <a:endParaRPr lang="en-US" altLang="ja-JP" dirty="0" smtClean="0"/>
          </a:p>
          <a:p>
            <a:pPr marL="274320" indent="-274320" fontAlgn="auto">
              <a:spcAft>
                <a:spcPts val="0"/>
              </a:spcAft>
              <a:buFont typeface="Wingdings 3"/>
              <a:buChar char=""/>
              <a:defRPr/>
            </a:pPr>
            <a:endParaRPr lang="en-US" altLang="ja-JP" dirty="0" smtClean="0"/>
          </a:p>
          <a:p>
            <a:pPr marL="274320" indent="-274320" fontAlgn="auto">
              <a:spcAft>
                <a:spcPts val="0"/>
              </a:spcAft>
              <a:buFont typeface="Wingdings 3"/>
              <a:buChar char=""/>
              <a:defRPr/>
            </a:pPr>
            <a:endParaRPr lang="ja-JP" altLang="en-US" dirty="0"/>
          </a:p>
        </p:txBody>
      </p:sp>
      <p:sp>
        <p:nvSpPr>
          <p:cNvPr id="15" name="角丸四角形 14"/>
          <p:cNvSpPr/>
          <p:nvPr/>
        </p:nvSpPr>
        <p:spPr>
          <a:xfrm>
            <a:off x="5148263" y="5065837"/>
            <a:ext cx="3744912" cy="739427"/>
          </a:xfrm>
          <a:prstGeom prst="roundRect">
            <a:avLst/>
          </a:prstGeom>
          <a:ln w="38100">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ja-JP" altLang="en-US" sz="2800" dirty="0"/>
              <a:t>改善の余地がある！</a:t>
            </a:r>
          </a:p>
        </p:txBody>
      </p:sp>
      <p:sp>
        <p:nvSpPr>
          <p:cNvPr id="7" name="テキスト ボックス 6"/>
          <p:cNvSpPr txBox="1"/>
          <p:nvPr/>
        </p:nvSpPr>
        <p:spPr>
          <a:xfrm>
            <a:off x="1882986" y="4438377"/>
            <a:ext cx="5832475" cy="358775"/>
          </a:xfrm>
          <a:prstGeom prst="rect">
            <a:avLst/>
          </a:prstGeom>
        </p:spPr>
        <p:txBody>
          <a:bodyPr wrap="none">
            <a:normAutofit/>
          </a:bodyPr>
          <a:lstStyle/>
          <a:p>
            <a:pPr fontAlgn="auto">
              <a:spcBef>
                <a:spcPts val="0"/>
              </a:spcBef>
              <a:spcAft>
                <a:spcPts val="0"/>
              </a:spcAft>
              <a:defRPr/>
            </a:pPr>
            <a:r>
              <a:rPr lang="ja-JP" altLang="en-US" sz="1600" dirty="0">
                <a:latin typeface="+mn-lt"/>
                <a:ea typeface="+mn-ea"/>
              </a:rPr>
              <a:t>図：土浦市の農家における農用トラクタ保有状況の推移</a:t>
            </a:r>
          </a:p>
        </p:txBody>
      </p:sp>
      <p:graphicFrame>
        <p:nvGraphicFramePr>
          <p:cNvPr id="12" name="グラフ 11"/>
          <p:cNvGraphicFramePr>
            <a:graphicFrameLocks/>
          </p:cNvGraphicFramePr>
          <p:nvPr>
            <p:extLst>
              <p:ext uri="{D42A27DB-BD31-4B8C-83A1-F6EECF244321}">
                <p14:modId xmlns:p14="http://schemas.microsoft.com/office/powerpoint/2010/main" val="2321279246"/>
              </p:ext>
            </p:extLst>
          </p:nvPr>
        </p:nvGraphicFramePr>
        <p:xfrm>
          <a:off x="1426047" y="1257027"/>
          <a:ext cx="6746353" cy="3200399"/>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6155432" y="812800"/>
            <a:ext cx="2827485" cy="360363"/>
          </a:xfrm>
          <a:prstGeom prst="rect">
            <a:avLst/>
          </a:prstGeom>
        </p:spPr>
        <p:txBody>
          <a:bodyPr>
            <a:noAutofit/>
          </a:bodyPr>
          <a:lstStyle/>
          <a:p>
            <a:pPr fontAlgn="auto">
              <a:spcBef>
                <a:spcPts val="0"/>
              </a:spcBef>
              <a:spcAft>
                <a:spcPts val="0"/>
              </a:spcAft>
              <a:defRPr/>
            </a:pPr>
            <a:r>
              <a:rPr lang="ja-JP" altLang="en-US" dirty="0">
                <a:latin typeface="+mn-lt"/>
                <a:ea typeface="+mn-ea"/>
              </a:rPr>
              <a:t>出典：農林業コンサスより</a:t>
            </a:r>
          </a:p>
        </p:txBody>
      </p:sp>
      <p:sp>
        <p:nvSpPr>
          <p:cNvPr id="48136" name="スライド番号プレースホルダー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9D5DD500-9F12-4F04-A558-68E5FFCEDF75}" type="slidenum">
              <a:rPr lang="ja-JP" altLang="en-US"/>
              <a:pPr fontAlgn="base">
                <a:spcBef>
                  <a:spcPct val="0"/>
                </a:spcBef>
                <a:spcAft>
                  <a:spcPct val="0"/>
                </a:spcAft>
              </a:pPr>
              <a:t>8</a:t>
            </a:fld>
            <a:endParaRPr lang="en-US" altLang="ja-JP"/>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タイトル 1"/>
          <p:cNvSpPr>
            <a:spLocks noGrp="1"/>
          </p:cNvSpPr>
          <p:nvPr>
            <p:ph type="title"/>
          </p:nvPr>
        </p:nvSpPr>
        <p:spPr>
          <a:xfrm>
            <a:off x="395288" y="115888"/>
            <a:ext cx="8229600" cy="595312"/>
          </a:xfrm>
        </p:spPr>
        <p:txBody>
          <a:bodyPr/>
          <a:lstStyle/>
          <a:p>
            <a:r>
              <a:rPr lang="ja-JP" altLang="en-US" smtClean="0"/>
              <a:t>土浦市の産業　工業</a:t>
            </a:r>
          </a:p>
        </p:txBody>
      </p:sp>
      <p:sp>
        <p:nvSpPr>
          <p:cNvPr id="49154" name="コンテンツ プレースホルダー 2"/>
          <p:cNvSpPr>
            <a:spLocks noGrp="1"/>
          </p:cNvSpPr>
          <p:nvPr>
            <p:ph sz="quarter" idx="1"/>
          </p:nvPr>
        </p:nvSpPr>
        <p:spPr>
          <a:xfrm>
            <a:off x="457200" y="1219200"/>
            <a:ext cx="8229600" cy="4010025"/>
          </a:xfrm>
        </p:spPr>
        <p:txBody>
          <a:bodyPr/>
          <a:lstStyle/>
          <a:p>
            <a:endParaRPr lang="en-US" altLang="ja-JP" smtClean="0"/>
          </a:p>
          <a:p>
            <a:endParaRPr lang="ja-JP" altLang="en-US" smtClean="0"/>
          </a:p>
        </p:txBody>
      </p:sp>
      <p:sp>
        <p:nvSpPr>
          <p:cNvPr id="4" name="テキスト ボックス 3"/>
          <p:cNvSpPr txBox="1"/>
          <p:nvPr/>
        </p:nvSpPr>
        <p:spPr>
          <a:xfrm>
            <a:off x="2339752" y="6399688"/>
            <a:ext cx="6643165" cy="400110"/>
          </a:xfrm>
          <a:prstGeom prst="rect">
            <a:avLst/>
          </a:prstGeom>
          <a:noFill/>
        </p:spPr>
        <p:txBody>
          <a:bodyPr wrap="none">
            <a:spAutoFit/>
          </a:bodyPr>
          <a:lstStyle/>
          <a:p>
            <a:pPr fontAlgn="auto">
              <a:spcBef>
                <a:spcPts val="0"/>
              </a:spcBef>
              <a:spcAft>
                <a:spcPts val="0"/>
              </a:spcAft>
              <a:defRPr/>
            </a:pPr>
            <a:r>
              <a:rPr lang="ja-JP" altLang="en-US" sz="2000" dirty="0">
                <a:latin typeface="+mn-lt"/>
                <a:ea typeface="+mn-ea"/>
              </a:rPr>
              <a:t>現状分析</a:t>
            </a:r>
            <a:r>
              <a:rPr lang="ja-JP" altLang="en-US" dirty="0">
                <a:solidFill>
                  <a:schemeClr val="tx1">
                    <a:alpha val="35000"/>
                  </a:schemeClr>
                </a:solidFill>
                <a:latin typeface="+mn-lt"/>
                <a:ea typeface="+mn-ea"/>
              </a:rPr>
              <a:t>　コンセプト　人口フレーム　構想　提案・効果　調査方針</a:t>
            </a:r>
          </a:p>
        </p:txBody>
      </p:sp>
      <p:graphicFrame>
        <p:nvGraphicFramePr>
          <p:cNvPr id="9" name="グラフ 8"/>
          <p:cNvGraphicFramePr>
            <a:graphicFrameLocks/>
          </p:cNvGraphicFramePr>
          <p:nvPr/>
        </p:nvGraphicFramePr>
        <p:xfrm>
          <a:off x="963688" y="1175564"/>
          <a:ext cx="7640760" cy="4548869"/>
        </p:xfrm>
        <a:graphic>
          <a:graphicData uri="http://schemas.openxmlformats.org/drawingml/2006/chart">
            <c:chart xmlns:c="http://schemas.openxmlformats.org/drawingml/2006/chart" xmlns:r="http://schemas.openxmlformats.org/officeDocument/2006/relationships" r:id="rId2"/>
          </a:graphicData>
        </a:graphic>
      </p:graphicFrame>
      <p:sp>
        <p:nvSpPr>
          <p:cNvPr id="49157" name="タイトル 1"/>
          <p:cNvSpPr txBox="1">
            <a:spLocks/>
          </p:cNvSpPr>
          <p:nvPr/>
        </p:nvSpPr>
        <p:spPr bwMode="auto">
          <a:xfrm>
            <a:off x="547688" y="581025"/>
            <a:ext cx="8229600" cy="595313"/>
          </a:xfrm>
          <a:prstGeom prst="rect">
            <a:avLst/>
          </a:prstGeom>
          <a:noFill/>
          <a:ln w="9525">
            <a:noFill/>
            <a:miter lim="800000"/>
            <a:headEnd/>
            <a:tailEnd/>
          </a:ln>
        </p:spPr>
        <p:txBody>
          <a:bodyPr anchor="b"/>
          <a:lstStyle/>
          <a:p>
            <a:r>
              <a:rPr lang="ja-JP" altLang="en-US" sz="3200">
                <a:solidFill>
                  <a:schemeClr val="tx2"/>
                </a:solidFill>
                <a:latin typeface="Bookman Old Style" pitchFamily="18" charset="0"/>
                <a:ea typeface="HG明朝E"/>
                <a:cs typeface="HG明朝E"/>
              </a:rPr>
              <a:t>　　　　工業の概要</a:t>
            </a:r>
          </a:p>
        </p:txBody>
      </p:sp>
      <p:sp>
        <p:nvSpPr>
          <p:cNvPr id="49158" name="コンテンツ プレースホルダ 6"/>
          <p:cNvSpPr txBox="1">
            <a:spLocks/>
          </p:cNvSpPr>
          <p:nvPr/>
        </p:nvSpPr>
        <p:spPr bwMode="auto">
          <a:xfrm>
            <a:off x="1403648" y="5859611"/>
            <a:ext cx="6721475" cy="593725"/>
          </a:xfrm>
          <a:prstGeom prst="rect">
            <a:avLst/>
          </a:prstGeom>
          <a:noFill/>
          <a:ln w="9525">
            <a:noFill/>
            <a:miter lim="800000"/>
            <a:headEnd/>
            <a:tailEnd/>
          </a:ln>
        </p:spPr>
        <p:txBody>
          <a:bodyPr/>
          <a:lstStyle/>
          <a:p>
            <a:pPr marL="273050" indent="-273050">
              <a:spcBef>
                <a:spcPts val="600"/>
              </a:spcBef>
              <a:buClr>
                <a:schemeClr val="accent1"/>
              </a:buClr>
              <a:buSzPct val="76000"/>
              <a:buFont typeface="Wingdings 3" pitchFamily="18" charset="2"/>
              <a:buChar char=""/>
            </a:pPr>
            <a:r>
              <a:rPr lang="ja-JP" altLang="en-US" sz="2600" dirty="0">
                <a:latin typeface="Gill Sans MT"/>
              </a:rPr>
              <a:t>製造品出荷額、従業者数ともに増加</a:t>
            </a:r>
            <a:r>
              <a:rPr lang="ja-JP" altLang="en-US" sz="2600" dirty="0" smtClean="0">
                <a:latin typeface="Gill Sans MT"/>
              </a:rPr>
              <a:t>している</a:t>
            </a:r>
            <a:endParaRPr lang="en-US" altLang="ja-JP" sz="2600" dirty="0">
              <a:latin typeface="Gill Sans MT"/>
            </a:endParaRPr>
          </a:p>
        </p:txBody>
      </p:sp>
      <p:sp>
        <p:nvSpPr>
          <p:cNvPr id="13" name="テキスト ボックス 12"/>
          <p:cNvSpPr txBox="1"/>
          <p:nvPr/>
        </p:nvSpPr>
        <p:spPr>
          <a:xfrm>
            <a:off x="1992313" y="5370513"/>
            <a:ext cx="5832475" cy="360362"/>
          </a:xfrm>
          <a:prstGeom prst="rect">
            <a:avLst/>
          </a:prstGeom>
        </p:spPr>
        <p:txBody>
          <a:bodyPr wrap="none">
            <a:normAutofit/>
          </a:bodyPr>
          <a:lstStyle/>
          <a:p>
            <a:pPr fontAlgn="auto">
              <a:spcBef>
                <a:spcPts val="0"/>
              </a:spcBef>
              <a:spcAft>
                <a:spcPts val="0"/>
              </a:spcAft>
              <a:defRPr/>
            </a:pPr>
            <a:r>
              <a:rPr lang="ja-JP" altLang="en-US" sz="1600" dirty="0">
                <a:latin typeface="+mn-lt"/>
                <a:ea typeface="+mn-ea"/>
              </a:rPr>
              <a:t>図：土浦市の農家における農用トラクタ保有状況の推移</a:t>
            </a:r>
          </a:p>
        </p:txBody>
      </p:sp>
      <p:sp>
        <p:nvSpPr>
          <p:cNvPr id="14" name="テキスト ボックス 13"/>
          <p:cNvSpPr txBox="1"/>
          <p:nvPr/>
        </p:nvSpPr>
        <p:spPr>
          <a:xfrm>
            <a:off x="6299448" y="812800"/>
            <a:ext cx="2593032" cy="360363"/>
          </a:xfrm>
          <a:prstGeom prst="rect">
            <a:avLst/>
          </a:prstGeom>
        </p:spPr>
        <p:txBody>
          <a:bodyPr>
            <a:noAutofit/>
          </a:bodyPr>
          <a:lstStyle/>
          <a:p>
            <a:pPr fontAlgn="auto">
              <a:spcBef>
                <a:spcPts val="0"/>
              </a:spcBef>
              <a:spcAft>
                <a:spcPts val="0"/>
              </a:spcAft>
              <a:defRPr/>
            </a:pPr>
            <a:r>
              <a:rPr lang="ja-JP" altLang="en-US" dirty="0">
                <a:latin typeface="+mn-lt"/>
                <a:ea typeface="+mn-ea"/>
              </a:rPr>
              <a:t>出典：工業統計調査より</a:t>
            </a:r>
          </a:p>
        </p:txBody>
      </p:sp>
      <p:sp>
        <p:nvSpPr>
          <p:cNvPr id="49161" name="スライド番号プレースホルダー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72FA1D1A-F87B-4720-9966-752E8B3B64F4}" type="slidenum">
              <a:rPr lang="ja-JP" altLang="en-US"/>
              <a:pPr fontAlgn="base">
                <a:spcBef>
                  <a:spcPct val="0"/>
                </a:spcBef>
                <a:spcAft>
                  <a:spcPct val="0"/>
                </a:spcAft>
              </a:pPr>
              <a:t>9</a:t>
            </a:fld>
            <a:endParaRPr lang="en-US" altLang="ja-JP"/>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bodyPr vert="horz">
        <a:normAutofit fontScale="77500" lnSpcReduction="20000"/>
      </a:bodyPr>
      <a:lstStyle>
        <a:defPPr>
          <a:defRPr sz="3300" dirty="0" smtClean="0"/>
        </a:defPPr>
      </a:lstStyle>
    </a:txDef>
  </a:objectDefaults>
  <a:extraClrSchemeLst/>
</a:theme>
</file>

<file path=ppt/theme/theme3.xml><?xml version="1.0" encoding="utf-8"?>
<a:theme xmlns:a="http://schemas.openxmlformats.org/drawingml/2006/main" name="2_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bodyPr vert="horz">
        <a:normAutofit fontScale="77500" lnSpcReduction="20000"/>
      </a:bodyPr>
      <a:lstStyle>
        <a:defPPr>
          <a:defRPr sz="3300" dirty="0" smtClean="0"/>
        </a:defPPr>
      </a:lstStyle>
    </a:txDef>
  </a:objectDefaults>
  <a:extraClrSchemeLst/>
</a:theme>
</file>

<file path=ppt/theme/theme4.xml><?xml version="1.0" encoding="utf-8"?>
<a:theme xmlns:a="http://schemas.openxmlformats.org/drawingml/2006/main" name="3_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a:bodyPr vert="horz">
        <a:normAutofit fontScale="77500" lnSpcReduction="20000"/>
      </a:bodyPr>
      <a:lstStyle>
        <a:defPPr>
          <a:defRPr sz="3300" dirty="0" smtClean="0"/>
        </a:defPPr>
      </a:lst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6.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685</TotalTime>
  <Words>1593</Words>
  <Application>Microsoft Office PowerPoint</Application>
  <PresentationFormat>画面に合わせる (4:3)</PresentationFormat>
  <Paragraphs>380</Paragraphs>
  <Slides>38</Slides>
  <Notes>2</Notes>
  <HiddenSlides>0</HiddenSlides>
  <MMClips>0</MMClips>
  <ScaleCrop>false</ScaleCrop>
  <HeadingPairs>
    <vt:vector size="8" baseType="variant">
      <vt:variant>
        <vt:lpstr>テーマ</vt:lpstr>
      </vt:variant>
      <vt:variant>
        <vt:i4>4</vt:i4>
      </vt:variant>
      <vt:variant>
        <vt:lpstr>埋め込まれた OLE サーバー</vt:lpstr>
      </vt:variant>
      <vt:variant>
        <vt:i4>1</vt:i4>
      </vt:variant>
      <vt:variant>
        <vt:lpstr>スライド タイトル</vt:lpstr>
      </vt:variant>
      <vt:variant>
        <vt:i4>38</vt:i4>
      </vt:variant>
      <vt:variant>
        <vt:lpstr>目的別スライド ショー</vt:lpstr>
      </vt:variant>
      <vt:variant>
        <vt:i4>2</vt:i4>
      </vt:variant>
    </vt:vector>
  </HeadingPairs>
  <TitlesOfParts>
    <vt:vector size="45" baseType="lpstr">
      <vt:lpstr>アース</vt:lpstr>
      <vt:lpstr>1_アース</vt:lpstr>
      <vt:lpstr>2_アース</vt:lpstr>
      <vt:lpstr>3_アース</vt:lpstr>
      <vt:lpstr>グラフ</vt:lpstr>
      <vt:lpstr>PowerPoint プレゼンテーション</vt:lpstr>
      <vt:lpstr>発表内容</vt:lpstr>
      <vt:lpstr>土浦市の概要</vt:lpstr>
      <vt:lpstr>土浦市の人口</vt:lpstr>
      <vt:lpstr>土浦市の高齢化の現状</vt:lpstr>
      <vt:lpstr>土浦市の産業　農業</vt:lpstr>
      <vt:lpstr>年齢別農業従事者数の推移</vt:lpstr>
      <vt:lpstr>農用トラクタの普及状況</vt:lpstr>
      <vt:lpstr>土浦市の産業　工業</vt:lpstr>
      <vt:lpstr>品目別製造品出荷額とその推移</vt:lpstr>
      <vt:lpstr>各自治体の工業支援制度</vt:lpstr>
      <vt:lpstr>土浦市の商業の概要</vt:lpstr>
      <vt:lpstr>土浦市の商店街の様子</vt:lpstr>
      <vt:lpstr>土浦市の教育</vt:lpstr>
      <vt:lpstr>土浦市の医療</vt:lpstr>
      <vt:lpstr>土浦市の福祉</vt:lpstr>
      <vt:lpstr>土浦市の観光</vt:lpstr>
      <vt:lpstr>土浦市の交通</vt:lpstr>
      <vt:lpstr>土浦市の交通</vt:lpstr>
      <vt:lpstr>土浦市の環境</vt:lpstr>
      <vt:lpstr>土浦市の特色・問題点のまとめ</vt:lpstr>
      <vt:lpstr>本提案のコンセプト</vt:lpstr>
      <vt:lpstr>土浦市の目標人口フレーム</vt:lpstr>
      <vt:lpstr>コンセプト</vt:lpstr>
      <vt:lpstr>基本構想</vt:lpstr>
      <vt:lpstr>提案①：都心との農業連携　</vt:lpstr>
      <vt:lpstr>提案②：交通を活かした工業誘致　</vt:lpstr>
      <vt:lpstr>PowerPoint プレゼンテーション</vt:lpstr>
      <vt:lpstr>PowerPoint プレゼンテーション</vt:lpstr>
      <vt:lpstr>PowerPoint プレゼンテーション</vt:lpstr>
      <vt:lpstr>PowerPoint プレゼンテーション</vt:lpstr>
      <vt:lpstr>提案④：医療の最適立地</vt:lpstr>
      <vt:lpstr>提案⑤：誰もが便利な交通</vt:lpstr>
      <vt:lpstr>提案⑥：自然環境の最適化</vt:lpstr>
      <vt:lpstr>今後の調査方針</vt:lpstr>
      <vt:lpstr>参考文献</vt:lpstr>
      <vt:lpstr>PowerPoint プレゼンテーション</vt:lpstr>
      <vt:lpstr>土浦市の人口</vt:lpstr>
      <vt:lpstr>通常スライド ショー 1</vt:lpstr>
      <vt:lpstr>印刷用スライド ショー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win-admin</dc:creator>
  <cp:lastModifiedBy>win-admin</cp:lastModifiedBy>
  <cp:revision>74</cp:revision>
  <cp:lastPrinted>2010-12-22T07:22:41Z</cp:lastPrinted>
  <dcterms:created xsi:type="dcterms:W3CDTF">2010-12-21T02:31:35Z</dcterms:created>
  <dcterms:modified xsi:type="dcterms:W3CDTF">2010-12-22T07:31:41Z</dcterms:modified>
</cp:coreProperties>
</file>