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28.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 id="2147483732" r:id="rId2"/>
  </p:sldMasterIdLst>
  <p:notesMasterIdLst>
    <p:notesMasterId r:id="rId52"/>
  </p:notesMasterIdLst>
  <p:handoutMasterIdLst>
    <p:handoutMasterId r:id="rId53"/>
  </p:handoutMasterIdLst>
  <p:sldIdLst>
    <p:sldId id="446" r:id="rId3"/>
    <p:sldId id="429" r:id="rId4"/>
    <p:sldId id="430" r:id="rId5"/>
    <p:sldId id="431" r:id="rId6"/>
    <p:sldId id="447" r:id="rId7"/>
    <p:sldId id="457" r:id="rId8"/>
    <p:sldId id="458" r:id="rId9"/>
    <p:sldId id="459" r:id="rId10"/>
    <p:sldId id="432" r:id="rId11"/>
    <p:sldId id="433" r:id="rId12"/>
    <p:sldId id="434" r:id="rId13"/>
    <p:sldId id="435" r:id="rId14"/>
    <p:sldId id="369" r:id="rId15"/>
    <p:sldId id="370" r:id="rId16"/>
    <p:sldId id="373" r:id="rId17"/>
    <p:sldId id="374" r:id="rId18"/>
    <p:sldId id="376" r:id="rId19"/>
    <p:sldId id="452" r:id="rId20"/>
    <p:sldId id="453" r:id="rId21"/>
    <p:sldId id="454" r:id="rId22"/>
    <p:sldId id="455" r:id="rId23"/>
    <p:sldId id="456" r:id="rId24"/>
    <p:sldId id="460" r:id="rId25"/>
    <p:sldId id="461" r:id="rId26"/>
    <p:sldId id="469" r:id="rId27"/>
    <p:sldId id="463" r:id="rId28"/>
    <p:sldId id="464" r:id="rId29"/>
    <p:sldId id="437" r:id="rId30"/>
    <p:sldId id="473" r:id="rId31"/>
    <p:sldId id="470" r:id="rId32"/>
    <p:sldId id="471" r:id="rId33"/>
    <p:sldId id="472" r:id="rId34"/>
    <p:sldId id="416" r:id="rId35"/>
    <p:sldId id="406" r:id="rId36"/>
    <p:sldId id="368" r:id="rId37"/>
    <p:sldId id="428" r:id="rId38"/>
    <p:sldId id="393" r:id="rId39"/>
    <p:sldId id="394" r:id="rId40"/>
    <p:sldId id="387" r:id="rId41"/>
    <p:sldId id="372" r:id="rId42"/>
    <p:sldId id="378" r:id="rId43"/>
    <p:sldId id="379" r:id="rId44"/>
    <p:sldId id="377" r:id="rId45"/>
    <p:sldId id="409" r:id="rId46"/>
    <p:sldId id="410" r:id="rId47"/>
    <p:sldId id="425" r:id="rId48"/>
    <p:sldId id="426" r:id="rId49"/>
    <p:sldId id="427" r:id="rId50"/>
    <p:sldId id="468" r:id="rId51"/>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184" autoAdjust="0"/>
  </p:normalViewPr>
  <p:slideViewPr>
    <p:cSldViewPr>
      <p:cViewPr>
        <p:scale>
          <a:sx n="80" d="100"/>
          <a:sy n="80" d="100"/>
        </p:scale>
        <p:origin x="-2514" y="-3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______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tanaka81\Desktop\&#24859;&#30528;.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______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______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______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1" Type="http://schemas.openxmlformats.org/officeDocument/2006/relationships/oleObject" Target="file:///G:\MP\&#22303;&#28006;&#24066;&#22259;&#26360;&#39208;&#21033;&#29992;&#32773;&#2596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ja-JP" altLang="en-US"/>
              <a:t>年齢別</a:t>
            </a:r>
          </a:p>
        </c:rich>
      </c:tx>
      <c:layout>
        <c:manualLayout>
          <c:xMode val="edge"/>
          <c:yMode val="edge"/>
          <c:x val="0.31684116716798272"/>
          <c:y val="5.647658126745278E-2"/>
        </c:manualLayout>
      </c:layout>
      <c:overlay val="0"/>
    </c:title>
    <c:autoTitleDeleted val="0"/>
    <c:plotArea>
      <c:layout/>
      <c:barChart>
        <c:barDir val="bar"/>
        <c:grouping val="percentStacked"/>
        <c:varyColors val="0"/>
        <c:ser>
          <c:idx val="0"/>
          <c:order val="0"/>
          <c:tx>
            <c:strRef>
              <c:f>Sheet1!$A$13</c:f>
              <c:strCache>
                <c:ptCount val="1"/>
                <c:pt idx="0">
                  <c:v>強くもっている</c:v>
                </c:pt>
              </c:strCache>
            </c:strRef>
          </c:tx>
          <c:invertIfNegative val="0"/>
          <c:cat>
            <c:strRef>
              <c:f>Sheet1!$B$11:$G$12</c:f>
              <c:strCache>
                <c:ptCount val="6"/>
                <c:pt idx="0">
                  <c:v>20歳代</c:v>
                </c:pt>
                <c:pt idx="1">
                  <c:v>30歳代</c:v>
                </c:pt>
                <c:pt idx="2">
                  <c:v>40歳代</c:v>
                </c:pt>
                <c:pt idx="3">
                  <c:v>50歳代</c:v>
                </c:pt>
                <c:pt idx="4">
                  <c:v>60歳代</c:v>
                </c:pt>
                <c:pt idx="5">
                  <c:v>70歳以上</c:v>
                </c:pt>
              </c:strCache>
            </c:strRef>
          </c:cat>
          <c:val>
            <c:numRef>
              <c:f>Sheet1!$B$13:$G$13</c:f>
              <c:numCache>
                <c:formatCode>General</c:formatCode>
                <c:ptCount val="6"/>
                <c:pt idx="0">
                  <c:v>8</c:v>
                </c:pt>
                <c:pt idx="1">
                  <c:v>8.1999999999999993</c:v>
                </c:pt>
                <c:pt idx="2">
                  <c:v>10.5</c:v>
                </c:pt>
                <c:pt idx="3">
                  <c:v>12.1</c:v>
                </c:pt>
                <c:pt idx="4">
                  <c:v>14.6</c:v>
                </c:pt>
                <c:pt idx="5">
                  <c:v>19</c:v>
                </c:pt>
              </c:numCache>
            </c:numRef>
          </c:val>
        </c:ser>
        <c:ser>
          <c:idx val="1"/>
          <c:order val="1"/>
          <c:tx>
            <c:strRef>
              <c:f>Sheet1!$A$14</c:f>
              <c:strCache>
                <c:ptCount val="1"/>
                <c:pt idx="0">
                  <c:v>ある程度もっている</c:v>
                </c:pt>
              </c:strCache>
            </c:strRef>
          </c:tx>
          <c:invertIfNegative val="0"/>
          <c:cat>
            <c:strRef>
              <c:f>Sheet1!$B$11:$G$12</c:f>
              <c:strCache>
                <c:ptCount val="6"/>
                <c:pt idx="0">
                  <c:v>20歳代</c:v>
                </c:pt>
                <c:pt idx="1">
                  <c:v>30歳代</c:v>
                </c:pt>
                <c:pt idx="2">
                  <c:v>40歳代</c:v>
                </c:pt>
                <c:pt idx="3">
                  <c:v>50歳代</c:v>
                </c:pt>
                <c:pt idx="4">
                  <c:v>60歳代</c:v>
                </c:pt>
                <c:pt idx="5">
                  <c:v>70歳以上</c:v>
                </c:pt>
              </c:strCache>
            </c:strRef>
          </c:cat>
          <c:val>
            <c:numRef>
              <c:f>Sheet1!$B$14:$G$14</c:f>
              <c:numCache>
                <c:formatCode>General</c:formatCode>
                <c:ptCount val="6"/>
                <c:pt idx="0">
                  <c:v>36</c:v>
                </c:pt>
                <c:pt idx="1">
                  <c:v>36.6</c:v>
                </c:pt>
                <c:pt idx="2">
                  <c:v>41.9</c:v>
                </c:pt>
                <c:pt idx="3">
                  <c:v>52.1</c:v>
                </c:pt>
                <c:pt idx="4">
                  <c:v>50.9</c:v>
                </c:pt>
                <c:pt idx="5">
                  <c:v>57.8</c:v>
                </c:pt>
              </c:numCache>
            </c:numRef>
          </c:val>
        </c:ser>
        <c:ser>
          <c:idx val="2"/>
          <c:order val="2"/>
          <c:tx>
            <c:strRef>
              <c:f>Sheet1!$A$15</c:f>
              <c:strCache>
                <c:ptCount val="1"/>
                <c:pt idx="0">
                  <c:v>あまりもっていない</c:v>
                </c:pt>
              </c:strCache>
            </c:strRef>
          </c:tx>
          <c:invertIfNegative val="0"/>
          <c:cat>
            <c:strRef>
              <c:f>Sheet1!$B$11:$G$12</c:f>
              <c:strCache>
                <c:ptCount val="6"/>
                <c:pt idx="0">
                  <c:v>20歳代</c:v>
                </c:pt>
                <c:pt idx="1">
                  <c:v>30歳代</c:v>
                </c:pt>
                <c:pt idx="2">
                  <c:v>40歳代</c:v>
                </c:pt>
                <c:pt idx="3">
                  <c:v>50歳代</c:v>
                </c:pt>
                <c:pt idx="4">
                  <c:v>60歳代</c:v>
                </c:pt>
                <c:pt idx="5">
                  <c:v>70歳以上</c:v>
                </c:pt>
              </c:strCache>
            </c:strRef>
          </c:cat>
          <c:val>
            <c:numRef>
              <c:f>Sheet1!$B$15:$G$15</c:f>
              <c:numCache>
                <c:formatCode>General</c:formatCode>
                <c:ptCount val="6"/>
                <c:pt idx="0">
                  <c:v>24.8</c:v>
                </c:pt>
                <c:pt idx="1">
                  <c:v>33</c:v>
                </c:pt>
                <c:pt idx="2">
                  <c:v>34.9</c:v>
                </c:pt>
                <c:pt idx="3">
                  <c:v>23.7</c:v>
                </c:pt>
                <c:pt idx="4">
                  <c:v>24.3</c:v>
                </c:pt>
                <c:pt idx="5">
                  <c:v>10</c:v>
                </c:pt>
              </c:numCache>
            </c:numRef>
          </c:val>
        </c:ser>
        <c:ser>
          <c:idx val="3"/>
          <c:order val="3"/>
          <c:tx>
            <c:strRef>
              <c:f>Sheet1!$A$16</c:f>
              <c:strCache>
                <c:ptCount val="1"/>
                <c:pt idx="0">
                  <c:v>全くもっていない</c:v>
                </c:pt>
              </c:strCache>
            </c:strRef>
          </c:tx>
          <c:invertIfNegative val="0"/>
          <c:cat>
            <c:strRef>
              <c:f>Sheet1!$B$11:$G$12</c:f>
              <c:strCache>
                <c:ptCount val="6"/>
                <c:pt idx="0">
                  <c:v>20歳代</c:v>
                </c:pt>
                <c:pt idx="1">
                  <c:v>30歳代</c:v>
                </c:pt>
                <c:pt idx="2">
                  <c:v>40歳代</c:v>
                </c:pt>
                <c:pt idx="3">
                  <c:v>50歳代</c:v>
                </c:pt>
                <c:pt idx="4">
                  <c:v>60歳代</c:v>
                </c:pt>
                <c:pt idx="5">
                  <c:v>70歳以上</c:v>
                </c:pt>
              </c:strCache>
            </c:strRef>
          </c:cat>
          <c:val>
            <c:numRef>
              <c:f>Sheet1!$B$16:$G$16</c:f>
              <c:numCache>
                <c:formatCode>General</c:formatCode>
                <c:ptCount val="6"/>
                <c:pt idx="0">
                  <c:v>16.8</c:v>
                </c:pt>
                <c:pt idx="1">
                  <c:v>12.4</c:v>
                </c:pt>
                <c:pt idx="2">
                  <c:v>8.1</c:v>
                </c:pt>
                <c:pt idx="3">
                  <c:v>6.2</c:v>
                </c:pt>
                <c:pt idx="4">
                  <c:v>4.0999999999999996</c:v>
                </c:pt>
                <c:pt idx="5">
                  <c:v>3.8</c:v>
                </c:pt>
              </c:numCache>
            </c:numRef>
          </c:val>
        </c:ser>
        <c:ser>
          <c:idx val="4"/>
          <c:order val="4"/>
          <c:tx>
            <c:strRef>
              <c:f>Sheet1!$A$17</c:f>
              <c:strCache>
                <c:ptCount val="1"/>
                <c:pt idx="0">
                  <c:v>わからない</c:v>
                </c:pt>
              </c:strCache>
            </c:strRef>
          </c:tx>
          <c:invertIfNegative val="0"/>
          <c:cat>
            <c:strRef>
              <c:f>Sheet1!$B$11:$G$12</c:f>
              <c:strCache>
                <c:ptCount val="6"/>
                <c:pt idx="0">
                  <c:v>20歳代</c:v>
                </c:pt>
                <c:pt idx="1">
                  <c:v>30歳代</c:v>
                </c:pt>
                <c:pt idx="2">
                  <c:v>40歳代</c:v>
                </c:pt>
                <c:pt idx="3">
                  <c:v>50歳代</c:v>
                </c:pt>
                <c:pt idx="4">
                  <c:v>60歳代</c:v>
                </c:pt>
                <c:pt idx="5">
                  <c:v>70歳以上</c:v>
                </c:pt>
              </c:strCache>
            </c:strRef>
          </c:cat>
          <c:val>
            <c:numRef>
              <c:f>Sheet1!$B$17:$G$17</c:f>
              <c:numCache>
                <c:formatCode>General</c:formatCode>
                <c:ptCount val="6"/>
                <c:pt idx="0">
                  <c:v>12.8</c:v>
                </c:pt>
                <c:pt idx="1">
                  <c:v>9.8000000000000007</c:v>
                </c:pt>
                <c:pt idx="2">
                  <c:v>4.0999999999999996</c:v>
                </c:pt>
                <c:pt idx="3">
                  <c:v>5.0999999999999996</c:v>
                </c:pt>
                <c:pt idx="4">
                  <c:v>4.4000000000000004</c:v>
                </c:pt>
                <c:pt idx="5">
                  <c:v>7.1</c:v>
                </c:pt>
              </c:numCache>
            </c:numRef>
          </c:val>
        </c:ser>
        <c:ser>
          <c:idx val="5"/>
          <c:order val="5"/>
          <c:tx>
            <c:strRef>
              <c:f>Sheet1!$A$18</c:f>
              <c:strCache>
                <c:ptCount val="1"/>
                <c:pt idx="0">
                  <c:v>無回答</c:v>
                </c:pt>
              </c:strCache>
            </c:strRef>
          </c:tx>
          <c:invertIfNegative val="0"/>
          <c:cat>
            <c:strRef>
              <c:f>Sheet1!$B$11:$G$12</c:f>
              <c:strCache>
                <c:ptCount val="6"/>
                <c:pt idx="0">
                  <c:v>20歳代</c:v>
                </c:pt>
                <c:pt idx="1">
                  <c:v>30歳代</c:v>
                </c:pt>
                <c:pt idx="2">
                  <c:v>40歳代</c:v>
                </c:pt>
                <c:pt idx="3">
                  <c:v>50歳代</c:v>
                </c:pt>
                <c:pt idx="4">
                  <c:v>60歳代</c:v>
                </c:pt>
                <c:pt idx="5">
                  <c:v>70歳以上</c:v>
                </c:pt>
              </c:strCache>
            </c:strRef>
          </c:cat>
          <c:val>
            <c:numRef>
              <c:f>Sheet1!$B$18:$G$18</c:f>
              <c:numCache>
                <c:formatCode>General</c:formatCode>
                <c:ptCount val="6"/>
                <c:pt idx="0">
                  <c:v>1.6</c:v>
                </c:pt>
                <c:pt idx="1">
                  <c:v>0</c:v>
                </c:pt>
                <c:pt idx="2">
                  <c:v>0.6</c:v>
                </c:pt>
                <c:pt idx="3">
                  <c:v>0.8</c:v>
                </c:pt>
                <c:pt idx="4">
                  <c:v>1.8</c:v>
                </c:pt>
                <c:pt idx="5">
                  <c:v>2.4</c:v>
                </c:pt>
              </c:numCache>
            </c:numRef>
          </c:val>
        </c:ser>
        <c:dLbls>
          <c:showLegendKey val="0"/>
          <c:showVal val="0"/>
          <c:showCatName val="0"/>
          <c:showSerName val="0"/>
          <c:showPercent val="0"/>
          <c:showBubbleSize val="0"/>
        </c:dLbls>
        <c:gapWidth val="55"/>
        <c:overlap val="100"/>
        <c:axId val="1496192"/>
        <c:axId val="1497728"/>
      </c:barChart>
      <c:catAx>
        <c:axId val="1496192"/>
        <c:scaling>
          <c:orientation val="minMax"/>
        </c:scaling>
        <c:delete val="0"/>
        <c:axPos val="l"/>
        <c:majorTickMark val="none"/>
        <c:minorTickMark val="none"/>
        <c:tickLblPos val="nextTo"/>
        <c:txPr>
          <a:bodyPr/>
          <a:lstStyle/>
          <a:p>
            <a:pPr>
              <a:defRPr sz="1600"/>
            </a:pPr>
            <a:endParaRPr lang="ja-JP"/>
          </a:p>
        </c:txPr>
        <c:crossAx val="1497728"/>
        <c:crosses val="autoZero"/>
        <c:auto val="1"/>
        <c:lblAlgn val="ctr"/>
        <c:lblOffset val="100"/>
        <c:noMultiLvlLbl val="0"/>
      </c:catAx>
      <c:valAx>
        <c:axId val="1497728"/>
        <c:scaling>
          <c:orientation val="minMax"/>
        </c:scaling>
        <c:delete val="0"/>
        <c:axPos val="b"/>
        <c:majorGridlines/>
        <c:numFmt formatCode="0%" sourceLinked="1"/>
        <c:majorTickMark val="none"/>
        <c:minorTickMark val="none"/>
        <c:tickLblPos val="nextTo"/>
        <c:txPr>
          <a:bodyPr/>
          <a:lstStyle/>
          <a:p>
            <a:pPr>
              <a:defRPr sz="1600"/>
            </a:pPr>
            <a:endParaRPr lang="ja-JP"/>
          </a:p>
        </c:txPr>
        <c:crossAx val="1496192"/>
        <c:crosses val="autoZero"/>
        <c:crossBetween val="between"/>
      </c:valAx>
    </c:plotArea>
    <c:legend>
      <c:legendPos val="r"/>
      <c:layout/>
      <c:overlay val="0"/>
      <c:txPr>
        <a:bodyPr/>
        <a:lstStyle/>
        <a:p>
          <a:pPr>
            <a:defRPr sz="1600"/>
          </a:pPr>
          <a:endParaRPr lang="ja-JP"/>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Lbls>
            <c:numFmt formatCode="0.0%" sourceLinked="0"/>
            <c:txPr>
              <a:bodyPr/>
              <a:lstStyle/>
              <a:p>
                <a:pPr>
                  <a:defRPr sz="1800"/>
                </a:pPr>
                <a:endParaRPr lang="ja-JP"/>
              </a:p>
            </c:txPr>
            <c:showLegendKey val="0"/>
            <c:showVal val="0"/>
            <c:showCatName val="0"/>
            <c:showSerName val="0"/>
            <c:showPercent val="1"/>
            <c:showBubbleSize val="0"/>
            <c:showLeaderLines val="1"/>
          </c:dLbls>
          <c:cat>
            <c:strRef>
              <c:f>Sheet1!$A$3:$A$8</c:f>
              <c:strCache>
                <c:ptCount val="6"/>
                <c:pt idx="0">
                  <c:v>強くもっている</c:v>
                </c:pt>
                <c:pt idx="1">
                  <c:v>ある程度もっている</c:v>
                </c:pt>
                <c:pt idx="2">
                  <c:v>あまりもっていいない</c:v>
                </c:pt>
                <c:pt idx="3">
                  <c:v>全くもっていない</c:v>
                </c:pt>
                <c:pt idx="4">
                  <c:v>わからない</c:v>
                </c:pt>
                <c:pt idx="5">
                  <c:v>無回答</c:v>
                </c:pt>
              </c:strCache>
            </c:strRef>
          </c:cat>
          <c:val>
            <c:numRef>
              <c:f>Sheet1!$B$3:$B$8</c:f>
              <c:numCache>
                <c:formatCode>General</c:formatCode>
                <c:ptCount val="6"/>
                <c:pt idx="0">
                  <c:v>12.8</c:v>
                </c:pt>
                <c:pt idx="1">
                  <c:v>47.5</c:v>
                </c:pt>
                <c:pt idx="2">
                  <c:v>24.4</c:v>
                </c:pt>
                <c:pt idx="3">
                  <c:v>7.4</c:v>
                </c:pt>
                <c:pt idx="4">
                  <c:v>6.5</c:v>
                </c:pt>
                <c:pt idx="5">
                  <c:v>1.4</c:v>
                </c:pt>
              </c:numCache>
            </c:numRef>
          </c:val>
        </c:ser>
        <c:dLbls>
          <c:showLegendKey val="0"/>
          <c:showVal val="0"/>
          <c:showCatName val="0"/>
          <c:showSerName val="0"/>
          <c:showPercent val="1"/>
          <c:showBubbleSize val="0"/>
          <c:showLeaderLines val="1"/>
        </c:dLbls>
        <c:firstSliceAng val="0"/>
      </c:pieChart>
    </c:plotArea>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Sheet4!$A$2</c:f>
              <c:strCache>
                <c:ptCount val="1"/>
                <c:pt idx="0">
                  <c:v>現・土浦市</c:v>
                </c:pt>
              </c:strCache>
            </c:strRef>
          </c:tx>
          <c:marker>
            <c:symbol val="square"/>
            <c:size val="7"/>
          </c:marker>
          <c:cat>
            <c:numRef>
              <c:f>Sheet4!$B$1:$P$1</c:f>
              <c:numCache>
                <c:formatCode>0_);[Red]\(0\)</c:formatCode>
                <c:ptCount val="15"/>
                <c:pt idx="0">
                  <c:v>1980</c:v>
                </c:pt>
                <c:pt idx="1">
                  <c:v>1985</c:v>
                </c:pt>
                <c:pt idx="2">
                  <c:v>1990</c:v>
                </c:pt>
                <c:pt idx="3">
                  <c:v>1995</c:v>
                </c:pt>
                <c:pt idx="4">
                  <c:v>2000</c:v>
                </c:pt>
                <c:pt idx="5">
                  <c:v>2005</c:v>
                </c:pt>
                <c:pt idx="6">
                  <c:v>2010</c:v>
                </c:pt>
                <c:pt idx="7">
                  <c:v>2015</c:v>
                </c:pt>
                <c:pt idx="8">
                  <c:v>2020</c:v>
                </c:pt>
                <c:pt idx="9">
                  <c:v>2025</c:v>
                </c:pt>
                <c:pt idx="10">
                  <c:v>2030</c:v>
                </c:pt>
                <c:pt idx="11">
                  <c:v>2035</c:v>
                </c:pt>
                <c:pt idx="12">
                  <c:v>2040</c:v>
                </c:pt>
                <c:pt idx="13">
                  <c:v>2045</c:v>
                </c:pt>
                <c:pt idx="14">
                  <c:v>2050</c:v>
                </c:pt>
              </c:numCache>
            </c:numRef>
          </c:cat>
          <c:val>
            <c:numRef>
              <c:f>Sheet4!$B$2:$P$2</c:f>
              <c:numCache>
                <c:formatCode>0_);[Red]\(0\)</c:formatCode>
                <c:ptCount val="15"/>
                <c:pt idx="0">
                  <c:v>121300</c:v>
                </c:pt>
                <c:pt idx="1">
                  <c:v>129236</c:v>
                </c:pt>
                <c:pt idx="2">
                  <c:v>137053</c:v>
                </c:pt>
                <c:pt idx="3">
                  <c:v>141862</c:v>
                </c:pt>
                <c:pt idx="4">
                  <c:v>144106</c:v>
                </c:pt>
                <c:pt idx="5">
                  <c:v>144060</c:v>
                </c:pt>
                <c:pt idx="6">
                  <c:v>143422</c:v>
                </c:pt>
              </c:numCache>
            </c:numRef>
          </c:val>
          <c:smooth val="0"/>
        </c:ser>
        <c:ser>
          <c:idx val="1"/>
          <c:order val="1"/>
          <c:tx>
            <c:strRef>
              <c:f>Sheet4!$A$3</c:f>
              <c:strCache>
                <c:ptCount val="1"/>
                <c:pt idx="0">
                  <c:v>旧・土浦市</c:v>
                </c:pt>
              </c:strCache>
            </c:strRef>
          </c:tx>
          <c:marker>
            <c:symbol val="square"/>
            <c:size val="5"/>
          </c:marker>
          <c:cat>
            <c:numRef>
              <c:f>Sheet4!$B$1:$P$1</c:f>
              <c:numCache>
                <c:formatCode>0_);[Red]\(0\)</c:formatCode>
                <c:ptCount val="15"/>
                <c:pt idx="0">
                  <c:v>1980</c:v>
                </c:pt>
                <c:pt idx="1">
                  <c:v>1985</c:v>
                </c:pt>
                <c:pt idx="2">
                  <c:v>1990</c:v>
                </c:pt>
                <c:pt idx="3">
                  <c:v>1995</c:v>
                </c:pt>
                <c:pt idx="4">
                  <c:v>2000</c:v>
                </c:pt>
                <c:pt idx="5">
                  <c:v>2005</c:v>
                </c:pt>
                <c:pt idx="6">
                  <c:v>2010</c:v>
                </c:pt>
                <c:pt idx="7">
                  <c:v>2015</c:v>
                </c:pt>
                <c:pt idx="8">
                  <c:v>2020</c:v>
                </c:pt>
                <c:pt idx="9">
                  <c:v>2025</c:v>
                </c:pt>
                <c:pt idx="10">
                  <c:v>2030</c:v>
                </c:pt>
                <c:pt idx="11">
                  <c:v>2035</c:v>
                </c:pt>
                <c:pt idx="12">
                  <c:v>2040</c:v>
                </c:pt>
                <c:pt idx="13">
                  <c:v>2045</c:v>
                </c:pt>
                <c:pt idx="14">
                  <c:v>2050</c:v>
                </c:pt>
              </c:numCache>
            </c:numRef>
          </c:cat>
          <c:val>
            <c:numRef>
              <c:f>Sheet4!$B$3:$P$3</c:f>
              <c:numCache>
                <c:formatCode>0_);[Red]\(0\)</c:formatCode>
                <c:ptCount val="15"/>
                <c:pt idx="0">
                  <c:v>112517</c:v>
                </c:pt>
                <c:pt idx="1">
                  <c:v>120175</c:v>
                </c:pt>
                <c:pt idx="2">
                  <c:v>127471</c:v>
                </c:pt>
                <c:pt idx="3">
                  <c:v>132243</c:v>
                </c:pt>
                <c:pt idx="4">
                  <c:v>134702</c:v>
                </c:pt>
                <c:pt idx="5">
                  <c:v>135058</c:v>
                </c:pt>
              </c:numCache>
            </c:numRef>
          </c:val>
          <c:smooth val="0"/>
        </c:ser>
        <c:ser>
          <c:idx val="2"/>
          <c:order val="2"/>
          <c:tx>
            <c:strRef>
              <c:f>Sheet4!$A$4</c:f>
              <c:strCache>
                <c:ptCount val="1"/>
                <c:pt idx="0">
                  <c:v>高齢者数</c:v>
                </c:pt>
              </c:strCache>
            </c:strRef>
          </c:tx>
          <c:cat>
            <c:numRef>
              <c:f>Sheet4!$B$1:$P$1</c:f>
              <c:numCache>
                <c:formatCode>0_);[Red]\(0\)</c:formatCode>
                <c:ptCount val="15"/>
                <c:pt idx="0">
                  <c:v>1980</c:v>
                </c:pt>
                <c:pt idx="1">
                  <c:v>1985</c:v>
                </c:pt>
                <c:pt idx="2">
                  <c:v>1990</c:v>
                </c:pt>
                <c:pt idx="3">
                  <c:v>1995</c:v>
                </c:pt>
                <c:pt idx="4">
                  <c:v>2000</c:v>
                </c:pt>
                <c:pt idx="5">
                  <c:v>2005</c:v>
                </c:pt>
                <c:pt idx="6">
                  <c:v>2010</c:v>
                </c:pt>
                <c:pt idx="7">
                  <c:v>2015</c:v>
                </c:pt>
                <c:pt idx="8">
                  <c:v>2020</c:v>
                </c:pt>
                <c:pt idx="9">
                  <c:v>2025</c:v>
                </c:pt>
                <c:pt idx="10">
                  <c:v>2030</c:v>
                </c:pt>
                <c:pt idx="11">
                  <c:v>2035</c:v>
                </c:pt>
                <c:pt idx="12">
                  <c:v>2040</c:v>
                </c:pt>
                <c:pt idx="13">
                  <c:v>2045</c:v>
                </c:pt>
                <c:pt idx="14">
                  <c:v>2050</c:v>
                </c:pt>
              </c:numCache>
            </c:numRef>
          </c:cat>
          <c:val>
            <c:numRef>
              <c:f>Sheet4!$B$4:$P$4</c:f>
              <c:numCache>
                <c:formatCode>General</c:formatCode>
                <c:ptCount val="15"/>
                <c:pt idx="5" formatCode="0_);[Red]\(0\)">
                  <c:v>26378</c:v>
                </c:pt>
                <c:pt idx="6" formatCode="0_);[Red]\(0\)">
                  <c:v>31754</c:v>
                </c:pt>
                <c:pt idx="7" formatCode="0_);[Red]\(0\)">
                  <c:v>37762.832642267604</c:v>
                </c:pt>
                <c:pt idx="8" formatCode="0_);[Red]\(0\)">
                  <c:v>40723.305946823908</c:v>
                </c:pt>
                <c:pt idx="9" formatCode="0_);[Red]\(0\)">
                  <c:v>40846.360513919324</c:v>
                </c:pt>
                <c:pt idx="10" formatCode="0_);[Red]\(0\)">
                  <c:v>40012.706875372452</c:v>
                </c:pt>
                <c:pt idx="11" formatCode="0_);[Red]\(0\)">
                  <c:v>39416.093039804917</c:v>
                </c:pt>
                <c:pt idx="12" formatCode="0_);[Red]\(0\)">
                  <c:v>39783.824026582253</c:v>
                </c:pt>
                <c:pt idx="13" formatCode="0_);[Red]\(0\)">
                  <c:v>38861.458792684498</c:v>
                </c:pt>
                <c:pt idx="14" formatCode="0_);[Red]\(0\)">
                  <c:v>37163.907273771707</c:v>
                </c:pt>
              </c:numCache>
            </c:numRef>
          </c:val>
          <c:smooth val="0"/>
        </c:ser>
        <c:ser>
          <c:idx val="3"/>
          <c:order val="3"/>
          <c:tx>
            <c:strRef>
              <c:f>Sheet4!$A$5</c:f>
              <c:strCache>
                <c:ptCount val="1"/>
                <c:pt idx="0">
                  <c:v>予想</c:v>
                </c:pt>
              </c:strCache>
            </c:strRef>
          </c:tx>
          <c:marker>
            <c:symbol val="square"/>
            <c:size val="5"/>
          </c:marker>
          <c:cat>
            <c:numRef>
              <c:f>Sheet4!$B$1:$P$1</c:f>
              <c:numCache>
                <c:formatCode>0_);[Red]\(0\)</c:formatCode>
                <c:ptCount val="15"/>
                <c:pt idx="0">
                  <c:v>1980</c:v>
                </c:pt>
                <c:pt idx="1">
                  <c:v>1985</c:v>
                </c:pt>
                <c:pt idx="2">
                  <c:v>1990</c:v>
                </c:pt>
                <c:pt idx="3">
                  <c:v>1995</c:v>
                </c:pt>
                <c:pt idx="4">
                  <c:v>2000</c:v>
                </c:pt>
                <c:pt idx="5">
                  <c:v>2005</c:v>
                </c:pt>
                <c:pt idx="6">
                  <c:v>2010</c:v>
                </c:pt>
                <c:pt idx="7">
                  <c:v>2015</c:v>
                </c:pt>
                <c:pt idx="8">
                  <c:v>2020</c:v>
                </c:pt>
                <c:pt idx="9">
                  <c:v>2025</c:v>
                </c:pt>
                <c:pt idx="10">
                  <c:v>2030</c:v>
                </c:pt>
                <c:pt idx="11">
                  <c:v>2035</c:v>
                </c:pt>
                <c:pt idx="12">
                  <c:v>2040</c:v>
                </c:pt>
                <c:pt idx="13">
                  <c:v>2045</c:v>
                </c:pt>
                <c:pt idx="14">
                  <c:v>2050</c:v>
                </c:pt>
              </c:numCache>
            </c:numRef>
          </c:cat>
          <c:val>
            <c:numRef>
              <c:f>Sheet4!$B$5:$P$5</c:f>
              <c:numCache>
                <c:formatCode>General</c:formatCode>
                <c:ptCount val="15"/>
                <c:pt idx="6" formatCode="0_);[Red]\(0\)">
                  <c:v>143422</c:v>
                </c:pt>
                <c:pt idx="7" formatCode="0_);[Red]\(0\)">
                  <c:v>142463.16773344684</c:v>
                </c:pt>
                <c:pt idx="8" formatCode="0_);[Red]\(0\)">
                  <c:v>139699.38473192346</c:v>
                </c:pt>
                <c:pt idx="9" formatCode="0_);[Red]\(0\)">
                  <c:v>135303.60562124319</c:v>
                </c:pt>
                <c:pt idx="10" formatCode="0_);[Red]\(0\)">
                  <c:v>129670.00033537846</c:v>
                </c:pt>
                <c:pt idx="11" formatCode="0_);[Red]\(0\)">
                  <c:v>123207.31224854376</c:v>
                </c:pt>
                <c:pt idx="12" formatCode="0_);[Red]\(0\)">
                  <c:v>116305.25548571732</c:v>
                </c:pt>
                <c:pt idx="13" formatCode="0_);[Red]\(0\)">
                  <c:v>109464.00570629862</c:v>
                </c:pt>
                <c:pt idx="14" formatCode="0_);[Red]\(0\)">
                  <c:v>102890.45902977418</c:v>
                </c:pt>
              </c:numCache>
            </c:numRef>
          </c:val>
          <c:smooth val="0"/>
        </c:ser>
        <c:ser>
          <c:idx val="4"/>
          <c:order val="4"/>
          <c:tx>
            <c:strRef>
              <c:f>Sheet4!$A$6</c:f>
              <c:strCache>
                <c:ptCount val="1"/>
                <c:pt idx="0">
                  <c:v>線形</c:v>
                </c:pt>
              </c:strCache>
            </c:strRef>
          </c:tx>
          <c:marker>
            <c:symbol val="square"/>
            <c:size val="5"/>
          </c:marker>
          <c:cat>
            <c:numRef>
              <c:f>Sheet4!$B$1:$P$1</c:f>
              <c:numCache>
                <c:formatCode>0_);[Red]\(0\)</c:formatCode>
                <c:ptCount val="15"/>
                <c:pt idx="0">
                  <c:v>1980</c:v>
                </c:pt>
                <c:pt idx="1">
                  <c:v>1985</c:v>
                </c:pt>
                <c:pt idx="2">
                  <c:v>1990</c:v>
                </c:pt>
                <c:pt idx="3">
                  <c:v>1995</c:v>
                </c:pt>
                <c:pt idx="4">
                  <c:v>2000</c:v>
                </c:pt>
                <c:pt idx="5">
                  <c:v>2005</c:v>
                </c:pt>
                <c:pt idx="6">
                  <c:v>2010</c:v>
                </c:pt>
                <c:pt idx="7">
                  <c:v>2015</c:v>
                </c:pt>
                <c:pt idx="8">
                  <c:v>2020</c:v>
                </c:pt>
                <c:pt idx="9">
                  <c:v>2025</c:v>
                </c:pt>
                <c:pt idx="10">
                  <c:v>2030</c:v>
                </c:pt>
                <c:pt idx="11">
                  <c:v>2035</c:v>
                </c:pt>
                <c:pt idx="12">
                  <c:v>2040</c:v>
                </c:pt>
                <c:pt idx="13">
                  <c:v>2045</c:v>
                </c:pt>
                <c:pt idx="14">
                  <c:v>2050</c:v>
                </c:pt>
              </c:numCache>
            </c:numRef>
          </c:cat>
          <c:val>
            <c:numRef>
              <c:f>Sheet4!$B$6:$P$6</c:f>
              <c:numCache>
                <c:formatCode>General</c:formatCode>
                <c:ptCount val="15"/>
                <c:pt idx="6" formatCode="0_);[Red]\(0\)">
                  <c:v>143422</c:v>
                </c:pt>
                <c:pt idx="7" formatCode="0_);[Red]\(0\)">
                  <c:v>142784</c:v>
                </c:pt>
                <c:pt idx="8" formatCode="0_);[Red]\(0\)">
                  <c:v>142146</c:v>
                </c:pt>
                <c:pt idx="9" formatCode="0_);[Red]\(0\)">
                  <c:v>141508</c:v>
                </c:pt>
                <c:pt idx="10" formatCode="0_);[Red]\(0\)">
                  <c:v>140870</c:v>
                </c:pt>
                <c:pt idx="11" formatCode="0_);[Red]\(0\)">
                  <c:v>140232</c:v>
                </c:pt>
                <c:pt idx="12" formatCode="0_);[Red]\(0\)">
                  <c:v>139594</c:v>
                </c:pt>
                <c:pt idx="13" formatCode="0_);[Red]\(0\)">
                  <c:v>138956</c:v>
                </c:pt>
                <c:pt idx="14" formatCode="0_);[Red]\(0\)">
                  <c:v>138318</c:v>
                </c:pt>
              </c:numCache>
            </c:numRef>
          </c:val>
          <c:smooth val="0"/>
        </c:ser>
        <c:dLbls>
          <c:showLegendKey val="0"/>
          <c:showVal val="0"/>
          <c:showCatName val="0"/>
          <c:showSerName val="0"/>
          <c:showPercent val="0"/>
          <c:showBubbleSize val="0"/>
        </c:dLbls>
        <c:marker val="1"/>
        <c:smooth val="0"/>
        <c:axId val="187769216"/>
        <c:axId val="187770752"/>
      </c:lineChart>
      <c:catAx>
        <c:axId val="187769216"/>
        <c:scaling>
          <c:orientation val="minMax"/>
        </c:scaling>
        <c:delete val="0"/>
        <c:axPos val="b"/>
        <c:numFmt formatCode="0_);[Red]\(0\)" sourceLinked="1"/>
        <c:majorTickMark val="out"/>
        <c:minorTickMark val="none"/>
        <c:tickLblPos val="nextTo"/>
        <c:crossAx val="187770752"/>
        <c:crosses val="autoZero"/>
        <c:auto val="1"/>
        <c:lblAlgn val="ctr"/>
        <c:lblOffset val="100"/>
        <c:noMultiLvlLbl val="0"/>
      </c:catAx>
      <c:valAx>
        <c:axId val="187770752"/>
        <c:scaling>
          <c:orientation val="minMax"/>
          <c:min val="0"/>
        </c:scaling>
        <c:delete val="0"/>
        <c:axPos val="l"/>
        <c:majorGridlines/>
        <c:numFmt formatCode="0_);[Red]\(0\)" sourceLinked="1"/>
        <c:majorTickMark val="out"/>
        <c:minorTickMark val="none"/>
        <c:tickLblPos val="nextTo"/>
        <c:crossAx val="187769216"/>
        <c:crosses val="autoZero"/>
        <c:crossBetween val="between"/>
      </c:valAx>
    </c:plotArea>
    <c:legend>
      <c:legendPos val="b"/>
      <c:layout/>
      <c:overlay val="0"/>
    </c:legend>
    <c:plotVisOnly val="1"/>
    <c:dispBlanksAs val="gap"/>
    <c:showDLblsOverMax val="0"/>
  </c:chart>
  <c:txPr>
    <a:bodyPr/>
    <a:lstStyle/>
    <a:p>
      <a:pPr>
        <a:defRPr sz="1600"/>
      </a:pPr>
      <a:endParaRPr lang="ja-JP"/>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5831054779921575"/>
          <c:y val="0.17675149621056599"/>
          <c:w val="0.70576237413949894"/>
          <c:h val="0.68450425798099723"/>
        </c:manualLayout>
      </c:layout>
      <c:barChart>
        <c:barDir val="col"/>
        <c:grouping val="stacked"/>
        <c:varyColors val="0"/>
        <c:ser>
          <c:idx val="0"/>
          <c:order val="0"/>
          <c:tx>
            <c:strRef>
              <c:f>Sheet4!$R$2</c:f>
              <c:strCache>
                <c:ptCount val="1"/>
                <c:pt idx="0">
                  <c:v>人口</c:v>
                </c:pt>
              </c:strCache>
            </c:strRef>
          </c:tx>
          <c:invertIfNegative val="0"/>
          <c:cat>
            <c:numRef>
              <c:f>Sheet4!$S$1:$X$1</c:f>
              <c:numCache>
                <c:formatCode>0_);[Red]\(0\)</c:formatCode>
                <c:ptCount val="6"/>
                <c:pt idx="0">
                  <c:v>2005</c:v>
                </c:pt>
                <c:pt idx="1">
                  <c:v>2010</c:v>
                </c:pt>
                <c:pt idx="2">
                  <c:v>2015</c:v>
                </c:pt>
                <c:pt idx="3">
                  <c:v>2020</c:v>
                </c:pt>
                <c:pt idx="4">
                  <c:v>2025</c:v>
                </c:pt>
                <c:pt idx="5">
                  <c:v>2030</c:v>
                </c:pt>
              </c:numCache>
            </c:numRef>
          </c:cat>
          <c:val>
            <c:numRef>
              <c:f>Sheet4!$S$2:$X$2</c:f>
              <c:numCache>
                <c:formatCode>0_);[Red]\(0\)</c:formatCode>
                <c:ptCount val="6"/>
                <c:pt idx="0">
                  <c:v>144060</c:v>
                </c:pt>
                <c:pt idx="1">
                  <c:v>143422</c:v>
                </c:pt>
                <c:pt idx="2">
                  <c:v>142463.16773344684</c:v>
                </c:pt>
                <c:pt idx="3">
                  <c:v>139699.38473192346</c:v>
                </c:pt>
                <c:pt idx="4">
                  <c:v>135303.60562124319</c:v>
                </c:pt>
                <c:pt idx="5">
                  <c:v>129670.00033537846</c:v>
                </c:pt>
              </c:numCache>
            </c:numRef>
          </c:val>
        </c:ser>
        <c:ser>
          <c:idx val="1"/>
          <c:order val="1"/>
          <c:tx>
            <c:strRef>
              <c:f>Sheet4!$R$3</c:f>
              <c:strCache>
                <c:ptCount val="1"/>
                <c:pt idx="0">
                  <c:v>増分</c:v>
                </c:pt>
              </c:strCache>
            </c:strRef>
          </c:tx>
          <c:invertIfNegative val="0"/>
          <c:cat>
            <c:numRef>
              <c:f>Sheet4!$S$1:$X$1</c:f>
              <c:numCache>
                <c:formatCode>0_);[Red]\(0\)</c:formatCode>
                <c:ptCount val="6"/>
                <c:pt idx="0">
                  <c:v>2005</c:v>
                </c:pt>
                <c:pt idx="1">
                  <c:v>2010</c:v>
                </c:pt>
                <c:pt idx="2">
                  <c:v>2015</c:v>
                </c:pt>
                <c:pt idx="3">
                  <c:v>2020</c:v>
                </c:pt>
                <c:pt idx="4">
                  <c:v>2025</c:v>
                </c:pt>
                <c:pt idx="5">
                  <c:v>2030</c:v>
                </c:pt>
              </c:numCache>
            </c:numRef>
          </c:cat>
          <c:val>
            <c:numRef>
              <c:f>Sheet4!$S$3:$X$3</c:f>
              <c:numCache>
                <c:formatCode>0_);[Red]\(0\)</c:formatCode>
                <c:ptCount val="6"/>
                <c:pt idx="0">
                  <c:v>0</c:v>
                </c:pt>
                <c:pt idx="1">
                  <c:v>0</c:v>
                </c:pt>
                <c:pt idx="2">
                  <c:v>103.33226655315957</c:v>
                </c:pt>
                <c:pt idx="3">
                  <c:v>2011.6152680765372</c:v>
                </c:pt>
                <c:pt idx="4">
                  <c:v>5551.8943787568132</c:v>
                </c:pt>
                <c:pt idx="5">
                  <c:v>10329.999664621544</c:v>
                </c:pt>
              </c:numCache>
            </c:numRef>
          </c:val>
        </c:ser>
        <c:dLbls>
          <c:showLegendKey val="0"/>
          <c:showVal val="0"/>
          <c:showCatName val="0"/>
          <c:showSerName val="0"/>
          <c:showPercent val="0"/>
          <c:showBubbleSize val="0"/>
        </c:dLbls>
        <c:gapWidth val="50"/>
        <c:overlap val="100"/>
        <c:axId val="188231040"/>
        <c:axId val="188236928"/>
      </c:barChart>
      <c:catAx>
        <c:axId val="188231040"/>
        <c:scaling>
          <c:orientation val="minMax"/>
        </c:scaling>
        <c:delete val="0"/>
        <c:axPos val="b"/>
        <c:numFmt formatCode="0_);[Red]\(0\)" sourceLinked="1"/>
        <c:majorTickMark val="out"/>
        <c:minorTickMark val="none"/>
        <c:tickLblPos val="nextTo"/>
        <c:crossAx val="188236928"/>
        <c:crosses val="autoZero"/>
        <c:auto val="1"/>
        <c:lblAlgn val="ctr"/>
        <c:lblOffset val="100"/>
        <c:noMultiLvlLbl val="0"/>
      </c:catAx>
      <c:valAx>
        <c:axId val="188236928"/>
        <c:scaling>
          <c:orientation val="minMax"/>
        </c:scaling>
        <c:delete val="0"/>
        <c:axPos val="l"/>
        <c:majorGridlines/>
        <c:numFmt formatCode="0_);[Red]\(0\)" sourceLinked="1"/>
        <c:majorTickMark val="out"/>
        <c:minorTickMark val="none"/>
        <c:tickLblPos val="nextTo"/>
        <c:crossAx val="188231040"/>
        <c:crosses val="autoZero"/>
        <c:crossBetween val="between"/>
        <c:dispUnits>
          <c:builtInUnit val="thousands"/>
          <c:dispUnitsLbl>
            <c:layout/>
            <c:tx>
              <c:rich>
                <a:bodyPr rot="0" vert="eaVert"/>
                <a:lstStyle/>
                <a:p>
                  <a:pPr>
                    <a:defRPr/>
                  </a:pPr>
                  <a:r>
                    <a:rPr lang="ja-JP" altLang="en-US"/>
                    <a:t>千人</a:t>
                  </a:r>
                </a:p>
              </c:rich>
            </c:tx>
          </c:dispUnitsLbl>
        </c:dispUnits>
      </c:valAx>
    </c:plotArea>
    <c:legend>
      <c:legendPos val="t"/>
      <c:layout/>
      <c:overlay val="0"/>
    </c:legend>
    <c:plotVisOnly val="1"/>
    <c:dispBlanksAs val="gap"/>
    <c:showDLblsOverMax val="0"/>
  </c:chart>
  <c:spPr>
    <a:ln>
      <a:noFill/>
    </a:ln>
  </c:spPr>
  <c:txPr>
    <a:bodyPr/>
    <a:lstStyle/>
    <a:p>
      <a:pPr>
        <a:defRPr sz="1600"/>
      </a:pPr>
      <a:endParaRPr lang="ja-JP"/>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xVal>
            <c:numRef>
              <c:f>Sheet1!$D$31:$H$31</c:f>
              <c:numCache>
                <c:formatCode>General</c:formatCode>
                <c:ptCount val="5"/>
                <c:pt idx="0">
                  <c:v>15</c:v>
                </c:pt>
                <c:pt idx="1">
                  <c:v>30</c:v>
                </c:pt>
                <c:pt idx="2">
                  <c:v>60</c:v>
                </c:pt>
                <c:pt idx="3">
                  <c:v>90</c:v>
                </c:pt>
              </c:numCache>
            </c:numRef>
          </c:xVal>
          <c:yVal>
            <c:numRef>
              <c:f>Sheet1!$D$32:$H$32</c:f>
              <c:numCache>
                <c:formatCode>General</c:formatCode>
                <c:ptCount val="5"/>
                <c:pt idx="0">
                  <c:v>5.42</c:v>
                </c:pt>
                <c:pt idx="1">
                  <c:v>4.41</c:v>
                </c:pt>
                <c:pt idx="2">
                  <c:v>3.6</c:v>
                </c:pt>
                <c:pt idx="3">
                  <c:v>1.41</c:v>
                </c:pt>
                <c:pt idx="4">
                  <c:v>0.45</c:v>
                </c:pt>
              </c:numCache>
            </c:numRef>
          </c:yVal>
          <c:smooth val="1"/>
        </c:ser>
        <c:dLbls>
          <c:showLegendKey val="0"/>
          <c:showVal val="0"/>
          <c:showCatName val="0"/>
          <c:showSerName val="0"/>
          <c:showPercent val="0"/>
          <c:showBubbleSize val="0"/>
        </c:dLbls>
        <c:axId val="189045376"/>
        <c:axId val="189063936"/>
      </c:scatterChart>
      <c:valAx>
        <c:axId val="189045376"/>
        <c:scaling>
          <c:orientation val="minMax"/>
        </c:scaling>
        <c:delete val="0"/>
        <c:axPos val="b"/>
        <c:title>
          <c:tx>
            <c:rich>
              <a:bodyPr/>
              <a:lstStyle/>
              <a:p>
                <a:pPr>
                  <a:defRPr sz="1600"/>
                </a:pPr>
                <a:r>
                  <a:rPr lang="ja-JP" altLang="en-US" sz="1600"/>
                  <a:t>運行間隔（分）</a:t>
                </a:r>
              </a:p>
            </c:rich>
          </c:tx>
          <c:layout/>
          <c:overlay val="0"/>
        </c:title>
        <c:numFmt formatCode="General" sourceLinked="1"/>
        <c:majorTickMark val="none"/>
        <c:minorTickMark val="none"/>
        <c:tickLblPos val="nextTo"/>
        <c:txPr>
          <a:bodyPr/>
          <a:lstStyle/>
          <a:p>
            <a:pPr>
              <a:defRPr sz="1600"/>
            </a:pPr>
            <a:endParaRPr lang="ja-JP"/>
          </a:p>
        </c:txPr>
        <c:crossAx val="189063936"/>
        <c:crosses val="autoZero"/>
        <c:crossBetween val="midCat"/>
      </c:valAx>
      <c:valAx>
        <c:axId val="189063936"/>
        <c:scaling>
          <c:orientation val="minMax"/>
        </c:scaling>
        <c:delete val="0"/>
        <c:axPos val="l"/>
        <c:majorGridlines/>
        <c:title>
          <c:tx>
            <c:rich>
              <a:bodyPr rot="0" vert="wordArtVertRtl"/>
              <a:lstStyle/>
              <a:p>
                <a:pPr>
                  <a:defRPr sz="1600" b="1"/>
                </a:pPr>
                <a:r>
                  <a:rPr lang="ja-JP" altLang="en-US" sz="1600" b="1"/>
                  <a:t>利用率</a:t>
                </a:r>
                <a:r>
                  <a:rPr lang="en-US" altLang="ja-JP" sz="1600" b="1"/>
                  <a:t>(%)</a:t>
                </a:r>
              </a:p>
            </c:rich>
          </c:tx>
          <c:layout/>
          <c:overlay val="0"/>
        </c:title>
        <c:numFmt formatCode="General" sourceLinked="1"/>
        <c:majorTickMark val="none"/>
        <c:minorTickMark val="none"/>
        <c:tickLblPos val="nextTo"/>
        <c:txPr>
          <a:bodyPr/>
          <a:lstStyle/>
          <a:p>
            <a:pPr>
              <a:defRPr sz="1600"/>
            </a:pPr>
            <a:endParaRPr lang="ja-JP"/>
          </a:p>
        </c:txPr>
        <c:crossAx val="189045376"/>
        <c:crosses val="autoZero"/>
        <c:crossBetween val="midCat"/>
      </c:valAx>
    </c:plotArea>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a:lstStyle/>
          <a:p>
            <a:pPr>
              <a:defRPr/>
            </a:pPr>
            <a:r>
              <a:rPr lang="ja-JP" altLang="en-US" dirty="0">
                <a:latin typeface="ＭＳ Ｐゴシック" pitchFamily="50" charset="-128"/>
                <a:ea typeface="ＭＳ Ｐゴシック" pitchFamily="50" charset="-128"/>
              </a:rPr>
              <a:t>一度に借りる冊数</a:t>
            </a:r>
          </a:p>
        </c:rich>
      </c:tx>
      <c:layout>
        <c:manualLayout>
          <c:xMode val="edge"/>
          <c:yMode val="edge"/>
          <c:x val="8.2633420822397275E-4"/>
          <c:y val="0"/>
        </c:manualLayout>
      </c:layout>
      <c:overlay val="0"/>
    </c:title>
    <c:autoTitleDeleted val="0"/>
    <c:plotArea>
      <c:layout>
        <c:manualLayout>
          <c:layoutTarget val="inner"/>
          <c:xMode val="edge"/>
          <c:yMode val="edge"/>
          <c:x val="7.0435258092738401E-2"/>
          <c:y val="0.13148148148148148"/>
          <c:w val="0.88789807524059494"/>
          <c:h val="0.68808690580344123"/>
        </c:manualLayout>
      </c:layout>
      <c:barChart>
        <c:barDir val="col"/>
        <c:grouping val="clustered"/>
        <c:varyColors val="0"/>
        <c:ser>
          <c:idx val="0"/>
          <c:order val="0"/>
          <c:tx>
            <c:strRef>
              <c:f>年齢別貸出者数貸出冊数!$D$1</c:f>
              <c:strCache>
                <c:ptCount val="1"/>
                <c:pt idx="0">
                  <c:v>一度に借りる冊数</c:v>
                </c:pt>
              </c:strCache>
            </c:strRef>
          </c:tx>
          <c:invertIfNegative val="0"/>
          <c:cat>
            <c:strRef>
              <c:f>年齢別貸出者数貸出冊数!$A$2:$A$11</c:f>
              <c:strCache>
                <c:ptCount val="10"/>
                <c:pt idx="0">
                  <c:v>0-6</c:v>
                </c:pt>
                <c:pt idx="1">
                  <c:v>7~9</c:v>
                </c:pt>
                <c:pt idx="2">
                  <c:v>10~12</c:v>
                </c:pt>
                <c:pt idx="3">
                  <c:v>13~15</c:v>
                </c:pt>
                <c:pt idx="4">
                  <c:v>16~18</c:v>
                </c:pt>
                <c:pt idx="5">
                  <c:v>19~22</c:v>
                </c:pt>
                <c:pt idx="6">
                  <c:v>23~29</c:v>
                </c:pt>
                <c:pt idx="7">
                  <c:v>30~49</c:v>
                </c:pt>
                <c:pt idx="8">
                  <c:v>50~64</c:v>
                </c:pt>
                <c:pt idx="9">
                  <c:v>65-</c:v>
                </c:pt>
              </c:strCache>
            </c:strRef>
          </c:cat>
          <c:val>
            <c:numRef>
              <c:f>年齢別貸出者数貸出冊数!$D$2:$D$11</c:f>
              <c:numCache>
                <c:formatCode>General</c:formatCode>
                <c:ptCount val="10"/>
                <c:pt idx="0">
                  <c:v>4.2944111776447107</c:v>
                </c:pt>
                <c:pt idx="1">
                  <c:v>3.7057305812058665</c:v>
                </c:pt>
                <c:pt idx="2">
                  <c:v>3.4166507177033494</c:v>
                </c:pt>
                <c:pt idx="3">
                  <c:v>2.9469871583799803</c:v>
                </c:pt>
                <c:pt idx="4">
                  <c:v>2.6740638002773927</c:v>
                </c:pt>
                <c:pt idx="5">
                  <c:v>2.7007490636704121</c:v>
                </c:pt>
                <c:pt idx="6">
                  <c:v>3.0882407926715274</c:v>
                </c:pt>
                <c:pt idx="7">
                  <c:v>3.2287831219389678</c:v>
                </c:pt>
                <c:pt idx="8">
                  <c:v>2.9210464531276203</c:v>
                </c:pt>
                <c:pt idx="9">
                  <c:v>2.7499656672007324</c:v>
                </c:pt>
              </c:numCache>
            </c:numRef>
          </c:val>
        </c:ser>
        <c:dLbls>
          <c:showLegendKey val="0"/>
          <c:showVal val="0"/>
          <c:showCatName val="0"/>
          <c:showSerName val="0"/>
          <c:showPercent val="0"/>
          <c:showBubbleSize val="0"/>
        </c:dLbls>
        <c:gapWidth val="150"/>
        <c:axId val="54274304"/>
        <c:axId val="54276096"/>
      </c:barChart>
      <c:catAx>
        <c:axId val="54274304"/>
        <c:scaling>
          <c:orientation val="minMax"/>
        </c:scaling>
        <c:delete val="0"/>
        <c:axPos val="b"/>
        <c:majorTickMark val="out"/>
        <c:minorTickMark val="none"/>
        <c:tickLblPos val="nextTo"/>
        <c:crossAx val="54276096"/>
        <c:crosses val="autoZero"/>
        <c:auto val="1"/>
        <c:lblAlgn val="ctr"/>
        <c:lblOffset val="100"/>
        <c:noMultiLvlLbl val="0"/>
      </c:catAx>
      <c:valAx>
        <c:axId val="54276096"/>
        <c:scaling>
          <c:orientation val="minMax"/>
        </c:scaling>
        <c:delete val="0"/>
        <c:axPos val="l"/>
        <c:majorGridlines/>
        <c:numFmt formatCode="General" sourceLinked="1"/>
        <c:majorTickMark val="out"/>
        <c:minorTickMark val="none"/>
        <c:tickLblPos val="nextTo"/>
        <c:crossAx val="54274304"/>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sz="1200"/>
            </a:lvl1pPr>
          </a:lstStyle>
          <a:p>
            <a:fld id="{36A8F9D7-F64F-4707-B2B9-3DB55BA866B4}" type="datetimeFigureOut">
              <a:rPr kumimoji="1" lang="ja-JP" altLang="en-US" smtClean="0"/>
              <a:t>2011/3/3</a:t>
            </a:fld>
            <a:endParaRPr kumimoji="1" lang="ja-JP" altLang="en-US"/>
          </a:p>
        </p:txBody>
      </p:sp>
      <p:sp>
        <p:nvSpPr>
          <p:cNvPr id="4" name="フッター プレースホルダー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a:defRPr sz="1200"/>
            </a:lvl1pPr>
          </a:lstStyle>
          <a:p>
            <a:fld id="{DCA94FC8-EA33-4D93-8489-6A9B89B6C033}" type="slidenum">
              <a:rPr kumimoji="1" lang="ja-JP" altLang="en-US" smtClean="0"/>
              <a:t>‹#›</a:t>
            </a:fld>
            <a:endParaRPr kumimoji="1" lang="ja-JP" altLang="en-US"/>
          </a:p>
        </p:txBody>
      </p:sp>
    </p:spTree>
    <p:extLst>
      <p:ext uri="{BB962C8B-B14F-4D97-AF65-F5344CB8AC3E}">
        <p14:creationId xmlns:p14="http://schemas.microsoft.com/office/powerpoint/2010/main" val="2663220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8755CA14-9B85-4809-9B67-B5A430788BAE}" type="datetimeFigureOut">
              <a:rPr kumimoji="1" lang="ja-JP" altLang="en-US" smtClean="0"/>
              <a:t>2011/3/3</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C9B4C422-3B30-4277-B214-7F9E9ED720F0}" type="slidenum">
              <a:rPr kumimoji="1" lang="ja-JP" altLang="en-US" smtClean="0"/>
              <a:t>‹#›</a:t>
            </a:fld>
            <a:endParaRPr kumimoji="1" lang="ja-JP" altLang="en-US"/>
          </a:p>
        </p:txBody>
      </p:sp>
    </p:spTree>
    <p:extLst>
      <p:ext uri="{BB962C8B-B14F-4D97-AF65-F5344CB8AC3E}">
        <p14:creationId xmlns:p14="http://schemas.microsoft.com/office/powerpoint/2010/main" val="4328048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B272022-6FF4-4E46-9F26-D4044304C268}" type="slidenum">
              <a:rPr lang="ja-JP" altLang="en-US" smtClean="0">
                <a:solidFill>
                  <a:prstClr val="black"/>
                </a:solidFill>
              </a:rPr>
              <a:pPr/>
              <a:t>2</a:t>
            </a:fld>
            <a:endParaRPr lang="ja-JP" altLang="en-US">
              <a:solidFill>
                <a:prstClr val="black"/>
              </a:solidFill>
            </a:endParaRPr>
          </a:p>
        </p:txBody>
      </p:sp>
    </p:spTree>
    <p:extLst>
      <p:ext uri="{BB962C8B-B14F-4D97-AF65-F5344CB8AC3E}">
        <p14:creationId xmlns:p14="http://schemas.microsoft.com/office/powerpoint/2010/main" val="2007892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C9B4C422-3B30-4277-B214-7F9E9ED720F0}"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2626063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C9B4C422-3B30-4277-B214-7F9E9ED720F0}"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2626063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B4C422-3B30-4277-B214-7F9E9ED720F0}" type="slidenum">
              <a:rPr kumimoji="1" lang="ja-JP" altLang="en-US" smtClean="0"/>
              <a:t>13</a:t>
            </a:fld>
            <a:endParaRPr kumimoji="1" lang="ja-JP" altLang="en-US"/>
          </a:p>
        </p:txBody>
      </p:sp>
    </p:spTree>
    <p:extLst>
      <p:ext uri="{BB962C8B-B14F-4D97-AF65-F5344CB8AC3E}">
        <p14:creationId xmlns:p14="http://schemas.microsoft.com/office/powerpoint/2010/main" val="1225155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B4C422-3B30-4277-B214-7F9E9ED720F0}" type="slidenum">
              <a:rPr kumimoji="1" lang="ja-JP" altLang="en-US" smtClean="0"/>
              <a:t>14</a:t>
            </a:fld>
            <a:endParaRPr kumimoji="1" lang="ja-JP" altLang="en-US"/>
          </a:p>
        </p:txBody>
      </p:sp>
    </p:spTree>
    <p:extLst>
      <p:ext uri="{BB962C8B-B14F-4D97-AF65-F5344CB8AC3E}">
        <p14:creationId xmlns:p14="http://schemas.microsoft.com/office/powerpoint/2010/main" val="2426650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B4C422-3B30-4277-B214-7F9E9ED720F0}" type="slidenum">
              <a:rPr kumimoji="1" lang="ja-JP" altLang="en-US" smtClean="0"/>
              <a:t>15</a:t>
            </a:fld>
            <a:endParaRPr kumimoji="1" lang="ja-JP" altLang="en-US"/>
          </a:p>
        </p:txBody>
      </p:sp>
    </p:spTree>
    <p:extLst>
      <p:ext uri="{BB962C8B-B14F-4D97-AF65-F5344CB8AC3E}">
        <p14:creationId xmlns:p14="http://schemas.microsoft.com/office/powerpoint/2010/main" val="1037404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C9B4C422-3B30-4277-B214-7F9E9ED720F0}" type="slidenum">
              <a:rPr kumimoji="1" lang="ja-JP" altLang="en-US" smtClean="0"/>
              <a:t>16</a:t>
            </a:fld>
            <a:endParaRPr kumimoji="1" lang="ja-JP" altLang="en-US"/>
          </a:p>
        </p:txBody>
      </p:sp>
    </p:spTree>
    <p:extLst>
      <p:ext uri="{BB962C8B-B14F-4D97-AF65-F5344CB8AC3E}">
        <p14:creationId xmlns:p14="http://schemas.microsoft.com/office/powerpoint/2010/main" val="1893692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C9B4C422-3B30-4277-B214-7F9E9ED720F0}" type="slidenum">
              <a:rPr kumimoji="1" lang="ja-JP" altLang="en-US" smtClean="0"/>
              <a:t>17</a:t>
            </a:fld>
            <a:endParaRPr kumimoji="1" lang="ja-JP" altLang="en-US"/>
          </a:p>
        </p:txBody>
      </p:sp>
    </p:spTree>
    <p:extLst>
      <p:ext uri="{BB962C8B-B14F-4D97-AF65-F5344CB8AC3E}">
        <p14:creationId xmlns:p14="http://schemas.microsoft.com/office/powerpoint/2010/main" val="3267288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B272022-6FF4-4E46-9F26-D4044304C268}" type="slidenum">
              <a:rPr lang="ja-JP" altLang="en-US" smtClean="0">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753215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B272022-6FF4-4E46-9F26-D4044304C268}" type="slidenum">
              <a:rPr lang="ja-JP" altLang="en-US" smtClean="0">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1696571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B272022-6FF4-4E46-9F26-D4044304C268}" type="slidenum">
              <a:rPr lang="ja-JP" altLang="en-US" smtClean="0">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1736778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B4C422-3B30-4277-B214-7F9E9ED720F0}" type="slidenum">
              <a:rPr lang="ja-JP" altLang="en-US" smtClean="0">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717357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B4C422-3B30-4277-B214-7F9E9ED720F0}" type="slidenum">
              <a:rPr lang="ja-JP" altLang="en-US" smtClean="0">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1225155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AB272022-6FF4-4E46-9F26-D4044304C268}" type="slidenum">
              <a:rPr lang="ja-JP" altLang="en-US" smtClean="0">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1492036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B272022-6FF4-4E46-9F26-D4044304C268}" type="slidenum">
              <a:rPr kumimoji="1" lang="ja-JP" altLang="en-US" smtClean="0"/>
              <a:t>25</a:t>
            </a:fld>
            <a:endParaRPr kumimoji="1" lang="ja-JP" altLang="en-US"/>
          </a:p>
        </p:txBody>
      </p:sp>
    </p:spTree>
    <p:extLst>
      <p:ext uri="{BB962C8B-B14F-4D97-AF65-F5344CB8AC3E}">
        <p14:creationId xmlns:p14="http://schemas.microsoft.com/office/powerpoint/2010/main" val="615055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B272022-6FF4-4E46-9F26-D4044304C268}"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4039805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9B4C422-3B30-4277-B214-7F9E9ED720F0}"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1961062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C9B4C422-3B30-4277-B214-7F9E9ED720F0}" type="slidenum">
              <a:rPr lang="ja-JP" altLang="en-US" smtClean="0">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3357703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B4C422-3B30-4277-B214-7F9E9ED720F0}" type="slidenum">
              <a:rPr lang="ja-JP" altLang="en-US" smtClean="0">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1723251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0B4E82F0-804A-4516-A594-868BAC211776}" type="slidenum">
              <a:rPr kumimoji="1" lang="ja-JP" altLang="en-US" smtClean="0"/>
              <a:pPr/>
              <a:t>34</a:t>
            </a:fld>
            <a:endParaRPr kumimoji="1" lang="ja-JP" altLang="en-US"/>
          </a:p>
        </p:txBody>
      </p:sp>
    </p:spTree>
    <p:extLst>
      <p:ext uri="{BB962C8B-B14F-4D97-AF65-F5344CB8AC3E}">
        <p14:creationId xmlns:p14="http://schemas.microsoft.com/office/powerpoint/2010/main" val="3180391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B4C422-3B30-4277-B214-7F9E9ED720F0}" type="slidenum">
              <a:rPr kumimoji="1" lang="ja-JP" altLang="en-US" smtClean="0"/>
              <a:t>35</a:t>
            </a:fld>
            <a:endParaRPr kumimoji="1" lang="ja-JP" altLang="en-US"/>
          </a:p>
        </p:txBody>
      </p:sp>
    </p:spTree>
    <p:extLst>
      <p:ext uri="{BB962C8B-B14F-4D97-AF65-F5344CB8AC3E}">
        <p14:creationId xmlns:p14="http://schemas.microsoft.com/office/powerpoint/2010/main" val="1070725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D05DF05-EDDF-483A-95A3-9FF18E4407D2}" type="slidenum">
              <a:rPr kumimoji="1" lang="ja-JP" altLang="en-US" smtClean="0"/>
              <a:t>36</a:t>
            </a:fld>
            <a:endParaRPr kumimoji="1" lang="ja-JP" altLang="en-US"/>
          </a:p>
        </p:txBody>
      </p:sp>
    </p:spTree>
    <p:extLst>
      <p:ext uri="{BB962C8B-B14F-4D97-AF65-F5344CB8AC3E}">
        <p14:creationId xmlns:p14="http://schemas.microsoft.com/office/powerpoint/2010/main" val="3045657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B4C422-3B30-4277-B214-7F9E9ED720F0}" type="slidenum">
              <a:rPr lang="ja-JP" altLang="en-US" smtClean="0">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906570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B272022-6FF4-4E46-9F26-D4044304C268}" type="slidenum">
              <a:rPr kumimoji="1" lang="ja-JP" altLang="en-US" smtClean="0"/>
              <a:t>37</a:t>
            </a:fld>
            <a:endParaRPr kumimoji="1" lang="ja-JP" altLang="en-US"/>
          </a:p>
        </p:txBody>
      </p:sp>
    </p:spTree>
    <p:extLst>
      <p:ext uri="{BB962C8B-B14F-4D97-AF65-F5344CB8AC3E}">
        <p14:creationId xmlns:p14="http://schemas.microsoft.com/office/powerpoint/2010/main" val="16456765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B4C422-3B30-4277-B214-7F9E9ED720F0}" type="slidenum">
              <a:rPr kumimoji="1" lang="ja-JP" altLang="en-US" smtClean="0"/>
              <a:t>43</a:t>
            </a:fld>
            <a:endParaRPr kumimoji="1" lang="ja-JP" altLang="en-US"/>
          </a:p>
        </p:txBody>
      </p:sp>
    </p:spTree>
    <p:extLst>
      <p:ext uri="{BB962C8B-B14F-4D97-AF65-F5344CB8AC3E}">
        <p14:creationId xmlns:p14="http://schemas.microsoft.com/office/powerpoint/2010/main" val="2733815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B272022-6FF4-4E46-9F26-D4044304C268}" type="slidenum">
              <a:rPr kumimoji="1" lang="ja-JP" altLang="en-US" smtClean="0"/>
              <a:t>46</a:t>
            </a:fld>
            <a:endParaRPr kumimoji="1" lang="ja-JP" altLang="en-US"/>
          </a:p>
        </p:txBody>
      </p:sp>
    </p:spTree>
    <p:extLst>
      <p:ext uri="{BB962C8B-B14F-4D97-AF65-F5344CB8AC3E}">
        <p14:creationId xmlns:p14="http://schemas.microsoft.com/office/powerpoint/2010/main" val="3517925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9B4C422-3B30-4277-B214-7F9E9ED720F0}" type="slidenum">
              <a:rPr lang="ja-JP" altLang="en-US" smtClean="0">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2220156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B272022-6FF4-4E46-9F26-D4044304C268}" type="slidenum">
              <a:rPr kumimoji="1" lang="ja-JP" altLang="en-US" smtClean="0"/>
              <a:t>5</a:t>
            </a:fld>
            <a:endParaRPr kumimoji="1" lang="ja-JP" altLang="en-US"/>
          </a:p>
        </p:txBody>
      </p:sp>
    </p:spTree>
    <p:extLst>
      <p:ext uri="{BB962C8B-B14F-4D97-AF65-F5344CB8AC3E}">
        <p14:creationId xmlns:p14="http://schemas.microsoft.com/office/powerpoint/2010/main" val="2007892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0A94E6B-5AD4-47EA-9795-AE5131CD50A8}" type="slidenum">
              <a:rPr lang="ja-JP" altLang="en-US">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502808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0A94E6B-5AD4-47EA-9795-AE5131CD50A8}" type="slidenum">
              <a:rPr lang="ja-JP" altLang="en-US">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502808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B4C422-3B30-4277-B214-7F9E9ED720F0}" type="slidenum">
              <a:rPr lang="ja-JP" altLang="en-US">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1306321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B272022-6FF4-4E46-9F26-D4044304C268}"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2007892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B4C422-3B30-4277-B214-7F9E9ED720F0}"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2626063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3" name="正方形/長方形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4" name="正方形/長方形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5" name="正方形/長方形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6" name="正方形/長方形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7" name="正方形/長方形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useBgFill="1">
        <p:nvSpPr>
          <p:cNvPr id="30" name="角丸四角形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useBgFill="1">
        <p:nvSpPr>
          <p:cNvPr id="31" name="角丸四角形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7" name="正方形/長方形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0" name="正方形/長方形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1" name="正方形/長方形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9" name="正方形/長方形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タイトル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705600" y="4206240"/>
            <a:ext cx="960120" cy="457200"/>
          </a:xfrm>
        </p:spPr>
        <p:txBody>
          <a:bodyPr/>
          <a:lstStyle/>
          <a:p>
            <a:fld id="{181FADA7-0970-49CD-A38F-BC858E64D8CF}" type="datetime1">
              <a:rPr kumimoji="1" lang="ja-JP" altLang="en-US" smtClean="0">
                <a:solidFill>
                  <a:srgbClr val="438086"/>
                </a:solidFill>
              </a:rPr>
              <a:t>2011/3/3</a:t>
            </a:fld>
            <a:endParaRPr kumimoji="1" lang="ja-JP" altLang="en-US">
              <a:solidFill>
                <a:srgbClr val="438086"/>
              </a:solidFill>
            </a:endParaRPr>
          </a:p>
        </p:txBody>
      </p:sp>
      <p:sp>
        <p:nvSpPr>
          <p:cNvPr id="17" name="フッター プレースホルダー 16"/>
          <p:cNvSpPr>
            <a:spLocks noGrp="1"/>
          </p:cNvSpPr>
          <p:nvPr>
            <p:ph type="ftr" sz="quarter" idx="11"/>
          </p:nvPr>
        </p:nvSpPr>
        <p:spPr>
          <a:xfrm>
            <a:off x="5410200" y="4205288"/>
            <a:ext cx="1295400" cy="457200"/>
          </a:xfrm>
        </p:spPr>
        <p:txBody>
          <a:bodyPr/>
          <a:lstStyle/>
          <a:p>
            <a:endParaRPr kumimoji="1" lang="ja-JP" altLang="en-US">
              <a:solidFill>
                <a:srgbClr val="438086"/>
              </a:solidFill>
            </a:endParaRPr>
          </a:p>
        </p:txBody>
      </p:sp>
      <p:sp>
        <p:nvSpPr>
          <p:cNvPr id="29" name="スライド番号プレースホルダー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6F5C0362-4C13-47F6-8DA1-230402773C12}" type="slidenum">
              <a:rPr kumimoji="1" lang="ja-JP" altLang="en-US" smtClean="0">
                <a:solidFill>
                  <a:prstClr val="white"/>
                </a:solidFill>
              </a:rPr>
              <a:pPr/>
              <a:t>‹#›</a:t>
            </a:fld>
            <a:endParaRPr kumimoji="1" lang="ja-JP" altLang="en-US">
              <a:solidFill>
                <a:prstClr val="white"/>
              </a:solidFill>
            </a:endParaRPr>
          </a:p>
        </p:txBody>
      </p:sp>
    </p:spTree>
    <p:extLst>
      <p:ext uri="{BB962C8B-B14F-4D97-AF65-F5344CB8AC3E}">
        <p14:creationId xmlns:p14="http://schemas.microsoft.com/office/powerpoint/2010/main" val="41077535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fld id="{ABB1600F-FCE3-4334-9A9E-07E01136453B}" type="datetime1">
              <a:rPr kumimoji="1" lang="ja-JP" altLang="en-US" smtClean="0">
                <a:solidFill>
                  <a:srgbClr val="438086"/>
                </a:solidFill>
              </a:rPr>
              <a:t>2011/3/3</a:t>
            </a:fld>
            <a:endParaRPr kumimoji="1" lang="ja-JP" altLang="en-US">
              <a:solidFill>
                <a:srgbClr val="438086"/>
              </a:solidFill>
            </a:endParaRPr>
          </a:p>
        </p:txBody>
      </p:sp>
      <p:sp>
        <p:nvSpPr>
          <p:cNvPr id="5" name="フッター プレースホルダー 4"/>
          <p:cNvSpPr>
            <a:spLocks noGrp="1"/>
          </p:cNvSpPr>
          <p:nvPr>
            <p:ph type="ftr" sz="quarter" idx="11"/>
          </p:nvPr>
        </p:nvSpPr>
        <p:spPr/>
        <p:txBody>
          <a:bodyPr/>
          <a:lstStyle/>
          <a:p>
            <a:endParaRPr kumimoji="1" lang="ja-JP" altLang="en-US">
              <a:solidFill>
                <a:srgbClr val="438086"/>
              </a:solidFill>
            </a:endParaRPr>
          </a:p>
        </p:txBody>
      </p:sp>
      <p:sp>
        <p:nvSpPr>
          <p:cNvPr id="6" name="スライド番号プレースホルダー 5"/>
          <p:cNvSpPr>
            <a:spLocks noGrp="1"/>
          </p:cNvSpPr>
          <p:nvPr>
            <p:ph type="sldNum" sz="quarter" idx="12"/>
          </p:nvPr>
        </p:nvSpPr>
        <p:spPr/>
        <p:txBody>
          <a:bodyPr/>
          <a:lstStyle/>
          <a:p>
            <a:fld id="{6F5C0362-4C13-47F6-8DA1-230402773C12}" type="slidenum">
              <a:rPr kumimoji="1" lang="ja-JP" altLang="en-US" smtClean="0"/>
              <a:pPr/>
              <a:t>‹#›</a:t>
            </a:fld>
            <a:endParaRPr kumimoji="1" lang="ja-JP" altLang="en-US"/>
          </a:p>
        </p:txBody>
      </p:sp>
    </p:spTree>
    <p:extLst>
      <p:ext uri="{BB962C8B-B14F-4D97-AF65-F5344CB8AC3E}">
        <p14:creationId xmlns:p14="http://schemas.microsoft.com/office/powerpoint/2010/main" val="3441127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81800" y="1143000"/>
            <a:ext cx="1905000" cy="5486400"/>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1143000"/>
            <a:ext cx="6248400" cy="5486400"/>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fld id="{F87EBC5B-0F4D-4ECA-9FC2-2B31F31AF72F}" type="datetime1">
              <a:rPr kumimoji="1" lang="ja-JP" altLang="en-US" smtClean="0">
                <a:solidFill>
                  <a:srgbClr val="438086"/>
                </a:solidFill>
              </a:rPr>
              <a:t>2011/3/3</a:t>
            </a:fld>
            <a:endParaRPr kumimoji="1" lang="ja-JP" altLang="en-US">
              <a:solidFill>
                <a:srgbClr val="438086"/>
              </a:solidFill>
            </a:endParaRPr>
          </a:p>
        </p:txBody>
      </p:sp>
      <p:sp>
        <p:nvSpPr>
          <p:cNvPr id="5" name="フッター プレースホルダー 4"/>
          <p:cNvSpPr>
            <a:spLocks noGrp="1"/>
          </p:cNvSpPr>
          <p:nvPr>
            <p:ph type="ftr" sz="quarter" idx="11"/>
          </p:nvPr>
        </p:nvSpPr>
        <p:spPr/>
        <p:txBody>
          <a:bodyPr/>
          <a:lstStyle/>
          <a:p>
            <a:endParaRPr kumimoji="1" lang="ja-JP" altLang="en-US">
              <a:solidFill>
                <a:srgbClr val="438086"/>
              </a:solidFill>
            </a:endParaRPr>
          </a:p>
        </p:txBody>
      </p:sp>
      <p:sp>
        <p:nvSpPr>
          <p:cNvPr id="6" name="スライド番号プレースホルダー 5"/>
          <p:cNvSpPr>
            <a:spLocks noGrp="1"/>
          </p:cNvSpPr>
          <p:nvPr>
            <p:ph type="sldNum" sz="quarter" idx="12"/>
          </p:nvPr>
        </p:nvSpPr>
        <p:spPr/>
        <p:txBody>
          <a:bodyPr/>
          <a:lstStyle/>
          <a:p>
            <a:fld id="{6F5C0362-4C13-47F6-8DA1-230402773C12}" type="slidenum">
              <a:rPr kumimoji="1" lang="ja-JP" altLang="en-US" smtClean="0"/>
              <a:pPr/>
              <a:t>‹#›</a:t>
            </a:fld>
            <a:endParaRPr kumimoji="1" lang="ja-JP" altLang="en-US"/>
          </a:p>
        </p:txBody>
      </p:sp>
    </p:spTree>
    <p:extLst>
      <p:ext uri="{BB962C8B-B14F-4D97-AF65-F5344CB8AC3E}">
        <p14:creationId xmlns:p14="http://schemas.microsoft.com/office/powerpoint/2010/main" val="40322864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03A05B0-D4DE-4A7F-B686-A79BCBA35605}" type="datetime1">
              <a:rPr lang="ja-JP" altLang="en-US" smtClean="0">
                <a:solidFill>
                  <a:prstClr val="black">
                    <a:tint val="75000"/>
                  </a:prstClr>
                </a:solidFill>
              </a:rPr>
              <a:pPr/>
              <a:t>2011/3/3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10400" y="6492875"/>
            <a:ext cx="2133600" cy="365125"/>
          </a:xfrm>
        </p:spPr>
        <p:txBody>
          <a:bodyPr/>
          <a:lstStyle/>
          <a:p>
            <a:fld id="{A8566F42-4D7E-4393-B219-CE184934D02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6360403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853E3CF-F0F6-48C4-A630-FE94F0714A8A}" type="datetime1">
              <a:rPr lang="ja-JP" altLang="en-US" smtClean="0">
                <a:solidFill>
                  <a:prstClr val="black">
                    <a:tint val="75000"/>
                  </a:prstClr>
                </a:solidFill>
              </a:rPr>
              <a:pPr/>
              <a:t>2011/3/3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8566F42-4D7E-4393-B219-CE184934D02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8898061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7D7AAA8-CBEC-4EDC-BAE8-DC2705D77E5D}" type="datetime1">
              <a:rPr lang="ja-JP" altLang="en-US" smtClean="0">
                <a:solidFill>
                  <a:prstClr val="black">
                    <a:tint val="75000"/>
                  </a:prstClr>
                </a:solidFill>
              </a:rPr>
              <a:pPr/>
              <a:t>2011/3/3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8566F42-4D7E-4393-B219-CE184934D02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3318825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24AEF38-465F-41FC-8361-7650B400BEC6}" type="datetime1">
              <a:rPr lang="ja-JP" altLang="en-US" smtClean="0">
                <a:solidFill>
                  <a:prstClr val="black">
                    <a:tint val="75000"/>
                  </a:prstClr>
                </a:solidFill>
              </a:rPr>
              <a:pPr/>
              <a:t>2011/3/3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A8566F42-4D7E-4393-B219-CE184934D02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3547427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366E42E8-83D3-4C37-9894-EA21AFE8A4F7}" type="datetime1">
              <a:rPr lang="ja-JP" altLang="en-US" smtClean="0">
                <a:solidFill>
                  <a:prstClr val="black">
                    <a:tint val="75000"/>
                  </a:prstClr>
                </a:solidFill>
              </a:rPr>
              <a:pPr/>
              <a:t>2011/3/3</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A8566F42-4D7E-4393-B219-CE184934D02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9630473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EB6F901-BE6E-4B06-88D1-B3AB719756F5}" type="datetime1">
              <a:rPr lang="ja-JP" altLang="en-US" smtClean="0">
                <a:solidFill>
                  <a:prstClr val="black">
                    <a:tint val="75000"/>
                  </a:prstClr>
                </a:solidFill>
              </a:rPr>
              <a:pPr/>
              <a:t>2011/3/3</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A8566F42-4D7E-4393-B219-CE184934D02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4155543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39F2BBC-93AB-421A-86A3-2EE4FD48A5A7}" type="datetime1">
              <a:rPr lang="ja-JP" altLang="en-US" smtClean="0">
                <a:solidFill>
                  <a:prstClr val="black">
                    <a:tint val="75000"/>
                  </a:prstClr>
                </a:solidFill>
              </a:rPr>
              <a:pPr/>
              <a:t>2011/3/3</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A8566F42-4D7E-4393-B219-CE184934D02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6774879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ACBFEB0-BF8F-4623-AC2A-6E3BE591C9F3}" type="datetime1">
              <a:rPr lang="ja-JP" altLang="en-US" smtClean="0">
                <a:solidFill>
                  <a:prstClr val="black">
                    <a:tint val="75000"/>
                  </a:prstClr>
                </a:solidFill>
              </a:rPr>
              <a:pPr/>
              <a:t>2011/3/3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A8566F42-4D7E-4393-B219-CE184934D02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544517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dirty="0" smtClean="0"/>
              <a:t>マスター タイトルの書式設定</a:t>
            </a:r>
            <a:endParaRPr kumimoji="0" lang="en-US" dirty="0"/>
          </a:p>
        </p:txBody>
      </p:sp>
      <p:sp>
        <p:nvSpPr>
          <p:cNvPr id="3" name="コンテンツ プレースホルダー 2"/>
          <p:cNvSpPr>
            <a:spLocks noGrp="1"/>
          </p:cNvSpPr>
          <p:nvPr>
            <p:ph idx="1"/>
          </p:nvPr>
        </p:nvSpPr>
        <p:spPr/>
        <p:txBody>
          <a:bodyPr/>
          <a:lstStyle>
            <a:lvl1pPr>
              <a:defRPr>
                <a:latin typeface="+mn-ea"/>
                <a:ea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eaLnBrk="1" latinLnBrk="0" hangingPunct="1"/>
            <a:r>
              <a:rPr lang="ja-JP" altLang="en-US" dirty="0" smtClean="0"/>
              <a:t>マスター テキストの書式設定</a:t>
            </a:r>
          </a:p>
          <a:p>
            <a:pPr lvl="1" eaLnBrk="1" latinLnBrk="0" hangingPunct="1"/>
            <a:r>
              <a:rPr lang="ja-JP" altLang="en-US" dirty="0" smtClean="0"/>
              <a:t>第 </a:t>
            </a:r>
            <a:r>
              <a:rPr lang="en-US" altLang="ja-JP" dirty="0" smtClean="0"/>
              <a:t>2 </a:t>
            </a:r>
            <a:r>
              <a:rPr lang="ja-JP" altLang="en-US" dirty="0" smtClean="0"/>
              <a:t>レベル</a:t>
            </a:r>
          </a:p>
          <a:p>
            <a:pPr lvl="2" eaLnBrk="1" latinLnBrk="0" hangingPunct="1"/>
            <a:r>
              <a:rPr lang="ja-JP" altLang="en-US" dirty="0" smtClean="0"/>
              <a:t>第 </a:t>
            </a:r>
            <a:r>
              <a:rPr lang="en-US" altLang="ja-JP" dirty="0" smtClean="0"/>
              <a:t>3 </a:t>
            </a:r>
            <a:r>
              <a:rPr lang="ja-JP" altLang="en-US" dirty="0" smtClean="0"/>
              <a:t>レベル</a:t>
            </a:r>
          </a:p>
          <a:p>
            <a:pPr lvl="3" eaLnBrk="1" latinLnBrk="0" hangingPunct="1"/>
            <a:r>
              <a:rPr lang="ja-JP" altLang="en-US" dirty="0" smtClean="0"/>
              <a:t>第 </a:t>
            </a:r>
            <a:r>
              <a:rPr lang="en-US" altLang="ja-JP" dirty="0" smtClean="0"/>
              <a:t>4 </a:t>
            </a:r>
            <a:r>
              <a:rPr lang="ja-JP" altLang="en-US" dirty="0" smtClean="0"/>
              <a:t>レベル</a:t>
            </a:r>
          </a:p>
          <a:p>
            <a:pPr lvl="4" eaLnBrk="1" latinLnBrk="0" hangingPunct="1"/>
            <a:r>
              <a:rPr lang="ja-JP" altLang="en-US" dirty="0" smtClean="0"/>
              <a:t>第 </a:t>
            </a:r>
            <a:r>
              <a:rPr lang="en-US" altLang="ja-JP" dirty="0" smtClean="0"/>
              <a:t>5 </a:t>
            </a:r>
            <a:r>
              <a:rPr lang="ja-JP" altLang="en-US" dirty="0" smtClean="0"/>
              <a:t>レベル</a:t>
            </a:r>
            <a:endParaRPr kumimoji="0" lang="en-US" dirty="0"/>
          </a:p>
        </p:txBody>
      </p:sp>
      <p:sp>
        <p:nvSpPr>
          <p:cNvPr id="4" name="日付プレースホルダー 3"/>
          <p:cNvSpPr>
            <a:spLocks noGrp="1"/>
          </p:cNvSpPr>
          <p:nvPr>
            <p:ph type="dt" sz="half" idx="10"/>
          </p:nvPr>
        </p:nvSpPr>
        <p:spPr/>
        <p:txBody>
          <a:bodyPr/>
          <a:lstStyle/>
          <a:p>
            <a:fld id="{AAD5870D-FF5A-40FE-ACB4-C9B80D85D37A}" type="datetime1">
              <a:rPr kumimoji="1" lang="ja-JP" altLang="en-US" smtClean="0">
                <a:solidFill>
                  <a:srgbClr val="438086"/>
                </a:solidFill>
              </a:rPr>
              <a:t>2011/3/3</a:t>
            </a:fld>
            <a:endParaRPr kumimoji="1" lang="ja-JP" altLang="en-US">
              <a:solidFill>
                <a:srgbClr val="438086"/>
              </a:solidFill>
            </a:endParaRPr>
          </a:p>
        </p:txBody>
      </p:sp>
      <p:sp>
        <p:nvSpPr>
          <p:cNvPr id="5" name="フッター プレースホルダー 4"/>
          <p:cNvSpPr>
            <a:spLocks noGrp="1"/>
          </p:cNvSpPr>
          <p:nvPr>
            <p:ph type="ftr" sz="quarter" idx="11"/>
          </p:nvPr>
        </p:nvSpPr>
        <p:spPr/>
        <p:txBody>
          <a:bodyPr/>
          <a:lstStyle/>
          <a:p>
            <a:endParaRPr kumimoji="1" lang="ja-JP" altLang="en-US" dirty="0">
              <a:solidFill>
                <a:srgbClr val="438086"/>
              </a:solidFill>
            </a:endParaRPr>
          </a:p>
        </p:txBody>
      </p:sp>
      <p:sp>
        <p:nvSpPr>
          <p:cNvPr id="6" name="スライド番号プレースホルダー 5"/>
          <p:cNvSpPr>
            <a:spLocks noGrp="1"/>
          </p:cNvSpPr>
          <p:nvPr>
            <p:ph type="sldNum" sz="quarter" idx="12"/>
          </p:nvPr>
        </p:nvSpPr>
        <p:spPr>
          <a:xfrm>
            <a:off x="8382000" y="6492240"/>
            <a:ext cx="762000" cy="365760"/>
          </a:xfrm>
        </p:spPr>
        <p:txBody>
          <a:bodyPr/>
          <a:lstStyle>
            <a:lvl1pPr>
              <a:defRPr>
                <a:solidFill>
                  <a:schemeClr val="tx1"/>
                </a:solidFill>
              </a:defRPr>
            </a:lvl1pPr>
          </a:lstStyle>
          <a:p>
            <a:fld id="{6F5C0362-4C13-47F6-8DA1-230402773C12}" type="slidenum">
              <a:rPr kumimoji="1" lang="ja-JP" altLang="en-US" smtClean="0">
                <a:solidFill>
                  <a:prstClr val="black"/>
                </a:solidFill>
              </a:rPr>
              <a:pPr/>
              <a:t>‹#›</a:t>
            </a:fld>
            <a:endParaRPr kumimoji="1" lang="ja-JP" altLang="en-US">
              <a:solidFill>
                <a:prstClr val="black"/>
              </a:solidFill>
            </a:endParaRPr>
          </a:p>
        </p:txBody>
      </p:sp>
    </p:spTree>
    <p:extLst>
      <p:ext uri="{BB962C8B-B14F-4D97-AF65-F5344CB8AC3E}">
        <p14:creationId xmlns:p14="http://schemas.microsoft.com/office/powerpoint/2010/main" val="4143967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852B8D2-DD88-4B17-9EB1-824AF3A4F66C}" type="datetime1">
              <a:rPr lang="ja-JP" altLang="en-US" smtClean="0">
                <a:solidFill>
                  <a:prstClr val="black">
                    <a:tint val="75000"/>
                  </a:prstClr>
                </a:solidFill>
              </a:rPr>
              <a:pPr/>
              <a:t>2011/3/3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A8566F42-4D7E-4393-B219-CE184934D02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353758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5038EBF-E298-4172-B413-D85203DA87C4}" type="datetime1">
              <a:rPr lang="ja-JP" altLang="en-US" smtClean="0">
                <a:solidFill>
                  <a:prstClr val="black">
                    <a:tint val="75000"/>
                  </a:prstClr>
                </a:solidFill>
              </a:rPr>
              <a:pPr/>
              <a:t>2011/3/3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8566F42-4D7E-4393-B219-CE184934D02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0911978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99ADAFA-E232-479A-84E2-02511F34A165}" type="datetime1">
              <a:rPr lang="ja-JP" altLang="en-US" smtClean="0">
                <a:solidFill>
                  <a:prstClr val="black">
                    <a:tint val="75000"/>
                  </a:prstClr>
                </a:solidFill>
              </a:rPr>
              <a:pPr/>
              <a:t>2011/3/3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8566F42-4D7E-4393-B219-CE184934D02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252465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p:txBody>
          <a:bodyPr/>
          <a:lstStyle/>
          <a:p>
            <a:fld id="{8F9B13B9-E96D-4812-B512-11A21B35B3ED}" type="datetime1">
              <a:rPr kumimoji="1" lang="ja-JP" altLang="en-US" smtClean="0">
                <a:solidFill>
                  <a:srgbClr val="438086"/>
                </a:solidFill>
              </a:rPr>
              <a:t>2011/3/3</a:t>
            </a:fld>
            <a:endParaRPr kumimoji="1" lang="ja-JP" altLang="en-US">
              <a:solidFill>
                <a:srgbClr val="438086"/>
              </a:solidFill>
            </a:endParaRPr>
          </a:p>
        </p:txBody>
      </p:sp>
      <p:sp>
        <p:nvSpPr>
          <p:cNvPr id="5" name="フッター プレースホルダー 4"/>
          <p:cNvSpPr>
            <a:spLocks noGrp="1"/>
          </p:cNvSpPr>
          <p:nvPr>
            <p:ph type="ftr" sz="quarter" idx="11"/>
          </p:nvPr>
        </p:nvSpPr>
        <p:spPr/>
        <p:txBody>
          <a:bodyPr/>
          <a:lstStyle/>
          <a:p>
            <a:endParaRPr kumimoji="1" lang="ja-JP" altLang="en-US">
              <a:solidFill>
                <a:srgbClr val="438086"/>
              </a:solidFill>
            </a:endParaRPr>
          </a:p>
        </p:txBody>
      </p:sp>
      <p:sp>
        <p:nvSpPr>
          <p:cNvPr id="6" name="スライド番号プレースホルダー 5"/>
          <p:cNvSpPr>
            <a:spLocks noGrp="1"/>
          </p:cNvSpPr>
          <p:nvPr>
            <p:ph type="sldNum" sz="quarter" idx="12"/>
          </p:nvPr>
        </p:nvSpPr>
        <p:spPr/>
        <p:txBody>
          <a:bodyPr/>
          <a:lstStyle/>
          <a:p>
            <a:fld id="{6F5C0362-4C13-47F6-8DA1-230402773C12}" type="slidenum">
              <a:rPr kumimoji="1" lang="ja-JP" altLang="en-US" smtClean="0"/>
              <a:pPr/>
              <a:t>‹#›</a:t>
            </a:fld>
            <a:endParaRPr kumimoji="1" lang="ja-JP" altLang="en-US"/>
          </a:p>
        </p:txBody>
      </p:sp>
    </p:spTree>
    <p:extLst>
      <p:ext uri="{BB962C8B-B14F-4D97-AF65-F5344CB8AC3E}">
        <p14:creationId xmlns:p14="http://schemas.microsoft.com/office/powerpoint/2010/main" val="2384001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コンテンツ プレースホルダー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ー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ー 4"/>
          <p:cNvSpPr>
            <a:spLocks noGrp="1"/>
          </p:cNvSpPr>
          <p:nvPr>
            <p:ph type="dt" sz="half" idx="10"/>
          </p:nvPr>
        </p:nvSpPr>
        <p:spPr/>
        <p:txBody>
          <a:bodyPr/>
          <a:lstStyle/>
          <a:p>
            <a:fld id="{07286F1F-1B75-4AEA-8F1E-2B0148859C8C}" type="datetime1">
              <a:rPr kumimoji="1" lang="ja-JP" altLang="en-US" smtClean="0">
                <a:solidFill>
                  <a:srgbClr val="438086"/>
                </a:solidFill>
              </a:rPr>
              <a:t>2011/3/3</a:t>
            </a:fld>
            <a:endParaRPr kumimoji="1" lang="ja-JP" altLang="en-US">
              <a:solidFill>
                <a:srgbClr val="438086"/>
              </a:solidFill>
            </a:endParaRPr>
          </a:p>
        </p:txBody>
      </p:sp>
      <p:sp>
        <p:nvSpPr>
          <p:cNvPr id="6" name="フッター プレースホルダー 5"/>
          <p:cNvSpPr>
            <a:spLocks noGrp="1"/>
          </p:cNvSpPr>
          <p:nvPr>
            <p:ph type="ftr" sz="quarter" idx="11"/>
          </p:nvPr>
        </p:nvSpPr>
        <p:spPr/>
        <p:txBody>
          <a:bodyPr/>
          <a:lstStyle/>
          <a:p>
            <a:endParaRPr kumimoji="1" lang="ja-JP" altLang="en-US">
              <a:solidFill>
                <a:srgbClr val="438086"/>
              </a:solidFill>
            </a:endParaRPr>
          </a:p>
        </p:txBody>
      </p:sp>
      <p:sp>
        <p:nvSpPr>
          <p:cNvPr id="7" name="スライド番号プレースホルダー 6"/>
          <p:cNvSpPr>
            <a:spLocks noGrp="1"/>
          </p:cNvSpPr>
          <p:nvPr>
            <p:ph type="sldNum" sz="quarter" idx="12"/>
          </p:nvPr>
        </p:nvSpPr>
        <p:spPr/>
        <p:txBody>
          <a:bodyPr/>
          <a:lstStyle/>
          <a:p>
            <a:fld id="{6F5C0362-4C13-47F6-8DA1-230402773C12}" type="slidenum">
              <a:rPr kumimoji="1" lang="ja-JP" altLang="en-US" smtClean="0"/>
              <a:pPr/>
              <a:t>‹#›</a:t>
            </a:fld>
            <a:endParaRPr kumimoji="1" lang="ja-JP" altLang="en-US"/>
          </a:p>
        </p:txBody>
      </p:sp>
    </p:spTree>
    <p:extLst>
      <p:ext uri="{BB962C8B-B14F-4D97-AF65-F5344CB8AC3E}">
        <p14:creationId xmlns:p14="http://schemas.microsoft.com/office/powerpoint/2010/main" val="962258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81000" y="1143000"/>
            <a:ext cx="8382000" cy="1069848"/>
          </a:xfrm>
        </p:spPr>
        <p:txBody>
          <a:bodyPr anchor="ctr"/>
          <a:lstStyle>
            <a:lvl1pPr>
              <a:defRPr sz="4000" b="0" i="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5" name="コンテンツ プレースホルダー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ー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6" name="日付プレースホルダー 25"/>
          <p:cNvSpPr>
            <a:spLocks noGrp="1"/>
          </p:cNvSpPr>
          <p:nvPr>
            <p:ph type="dt" sz="half" idx="10"/>
          </p:nvPr>
        </p:nvSpPr>
        <p:spPr/>
        <p:txBody>
          <a:bodyPr rtlCol="0"/>
          <a:lstStyle/>
          <a:p>
            <a:fld id="{502DA5E4-4676-4F0E-BD90-3EF83DDAF55B}" type="datetime1">
              <a:rPr kumimoji="1" lang="ja-JP" altLang="en-US" smtClean="0">
                <a:solidFill>
                  <a:srgbClr val="438086"/>
                </a:solidFill>
              </a:rPr>
              <a:t>2011/3/3</a:t>
            </a:fld>
            <a:endParaRPr kumimoji="1" lang="ja-JP" altLang="en-US">
              <a:solidFill>
                <a:srgbClr val="438086"/>
              </a:solidFill>
            </a:endParaRPr>
          </a:p>
        </p:txBody>
      </p:sp>
      <p:sp>
        <p:nvSpPr>
          <p:cNvPr id="27" name="スライド番号プレースホルダー 26"/>
          <p:cNvSpPr>
            <a:spLocks noGrp="1"/>
          </p:cNvSpPr>
          <p:nvPr>
            <p:ph type="sldNum" sz="quarter" idx="11"/>
          </p:nvPr>
        </p:nvSpPr>
        <p:spPr/>
        <p:txBody>
          <a:bodyPr rtlCol="0"/>
          <a:lstStyle/>
          <a:p>
            <a:fld id="{6F5C0362-4C13-47F6-8DA1-230402773C12}" type="slidenum">
              <a:rPr kumimoji="1" lang="ja-JP" altLang="en-US" smtClean="0"/>
              <a:pPr/>
              <a:t>‹#›</a:t>
            </a:fld>
            <a:endParaRPr kumimoji="1" lang="ja-JP" altLang="en-US"/>
          </a:p>
        </p:txBody>
      </p:sp>
      <p:sp>
        <p:nvSpPr>
          <p:cNvPr id="28" name="フッター プレースホルダー 27"/>
          <p:cNvSpPr>
            <a:spLocks noGrp="1"/>
          </p:cNvSpPr>
          <p:nvPr>
            <p:ph type="ftr" sz="quarter" idx="12"/>
          </p:nvPr>
        </p:nvSpPr>
        <p:spPr/>
        <p:txBody>
          <a:bodyPr rtlCol="0"/>
          <a:lstStyle/>
          <a:p>
            <a:endParaRPr kumimoji="1" lang="ja-JP" altLang="en-US">
              <a:solidFill>
                <a:srgbClr val="438086"/>
              </a:solidFill>
            </a:endParaRPr>
          </a:p>
        </p:txBody>
      </p:sp>
    </p:spTree>
    <p:extLst>
      <p:ext uri="{BB962C8B-B14F-4D97-AF65-F5344CB8AC3E}">
        <p14:creationId xmlns:p14="http://schemas.microsoft.com/office/powerpoint/2010/main" val="3028761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ja-JP" altLang="en-US" smtClean="0"/>
              <a:t>マスター タイトルの書式設定</a:t>
            </a:r>
            <a:endParaRPr kumimoji="0" lang="en-US"/>
          </a:p>
        </p:txBody>
      </p:sp>
      <p:sp>
        <p:nvSpPr>
          <p:cNvPr id="3" name="日付プレースホルダー 2"/>
          <p:cNvSpPr>
            <a:spLocks noGrp="1"/>
          </p:cNvSpPr>
          <p:nvPr>
            <p:ph type="dt" sz="half" idx="10"/>
          </p:nvPr>
        </p:nvSpPr>
        <p:spPr>
          <a:xfrm>
            <a:off x="6583680" y="612648"/>
            <a:ext cx="957264" cy="457200"/>
          </a:xfrm>
        </p:spPr>
        <p:txBody>
          <a:bodyPr/>
          <a:lstStyle/>
          <a:p>
            <a:fld id="{B00F06EC-0A71-4D89-90F1-3AAFA7B28CC7}" type="datetime1">
              <a:rPr kumimoji="1" lang="ja-JP" altLang="en-US" smtClean="0">
                <a:solidFill>
                  <a:srgbClr val="438086"/>
                </a:solidFill>
              </a:rPr>
              <a:t>2011/3/3</a:t>
            </a:fld>
            <a:endParaRPr kumimoji="1" lang="ja-JP" altLang="en-US">
              <a:solidFill>
                <a:srgbClr val="438086"/>
              </a:solidFill>
            </a:endParaRPr>
          </a:p>
        </p:txBody>
      </p:sp>
      <p:sp>
        <p:nvSpPr>
          <p:cNvPr id="4" name="フッター プレースホルダー 3"/>
          <p:cNvSpPr>
            <a:spLocks noGrp="1"/>
          </p:cNvSpPr>
          <p:nvPr>
            <p:ph type="ftr" sz="quarter" idx="11"/>
          </p:nvPr>
        </p:nvSpPr>
        <p:spPr>
          <a:xfrm>
            <a:off x="5257800" y="612648"/>
            <a:ext cx="1325880" cy="457200"/>
          </a:xfrm>
        </p:spPr>
        <p:txBody>
          <a:bodyPr/>
          <a:lstStyle/>
          <a:p>
            <a:endParaRPr kumimoji="1" lang="ja-JP" altLang="en-US">
              <a:solidFill>
                <a:srgbClr val="438086"/>
              </a:solidFill>
            </a:endParaRPr>
          </a:p>
        </p:txBody>
      </p:sp>
      <p:sp>
        <p:nvSpPr>
          <p:cNvPr id="5" name="スライド番号プレースホルダー 4"/>
          <p:cNvSpPr>
            <a:spLocks noGrp="1"/>
          </p:cNvSpPr>
          <p:nvPr>
            <p:ph type="sldNum" sz="quarter" idx="12"/>
          </p:nvPr>
        </p:nvSpPr>
        <p:spPr>
          <a:xfrm>
            <a:off x="8174736" y="2272"/>
            <a:ext cx="762000" cy="365760"/>
          </a:xfrm>
        </p:spPr>
        <p:txBody>
          <a:bodyPr/>
          <a:lstStyle/>
          <a:p>
            <a:fld id="{6F5C0362-4C13-47F6-8DA1-230402773C12}" type="slidenum">
              <a:rPr kumimoji="1" lang="ja-JP" altLang="en-US" smtClean="0"/>
              <a:pPr/>
              <a:t>‹#›</a:t>
            </a:fld>
            <a:endParaRPr kumimoji="1" lang="ja-JP" altLang="en-US"/>
          </a:p>
        </p:txBody>
      </p:sp>
    </p:spTree>
    <p:extLst>
      <p:ext uri="{BB962C8B-B14F-4D97-AF65-F5344CB8AC3E}">
        <p14:creationId xmlns:p14="http://schemas.microsoft.com/office/powerpoint/2010/main" val="488371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A0FF755-D88F-48A0-953B-7313E9850643}" type="datetime1">
              <a:rPr kumimoji="1" lang="ja-JP" altLang="en-US" smtClean="0">
                <a:solidFill>
                  <a:srgbClr val="438086"/>
                </a:solidFill>
              </a:rPr>
              <a:t>2011/3/3</a:t>
            </a:fld>
            <a:endParaRPr kumimoji="1" lang="ja-JP" altLang="en-US">
              <a:solidFill>
                <a:srgbClr val="438086"/>
              </a:solidFill>
            </a:endParaRPr>
          </a:p>
        </p:txBody>
      </p:sp>
      <p:sp>
        <p:nvSpPr>
          <p:cNvPr id="3" name="フッター プレースホルダー 2"/>
          <p:cNvSpPr>
            <a:spLocks noGrp="1"/>
          </p:cNvSpPr>
          <p:nvPr>
            <p:ph type="ftr" sz="quarter" idx="11"/>
          </p:nvPr>
        </p:nvSpPr>
        <p:spPr/>
        <p:txBody>
          <a:bodyPr/>
          <a:lstStyle/>
          <a:p>
            <a:endParaRPr kumimoji="1" lang="ja-JP" altLang="en-US">
              <a:solidFill>
                <a:srgbClr val="438086"/>
              </a:solidFill>
            </a:endParaRPr>
          </a:p>
        </p:txBody>
      </p:sp>
      <p:sp>
        <p:nvSpPr>
          <p:cNvPr id="4" name="スライド番号プレースホルダー 3"/>
          <p:cNvSpPr>
            <a:spLocks noGrp="1"/>
          </p:cNvSpPr>
          <p:nvPr>
            <p:ph type="sldNum" sz="quarter" idx="12"/>
          </p:nvPr>
        </p:nvSpPr>
        <p:spPr/>
        <p:txBody>
          <a:bodyPr/>
          <a:lstStyle/>
          <a:p>
            <a:fld id="{6F5C0362-4C13-47F6-8DA1-230402773C12}" type="slidenum">
              <a:rPr kumimoji="1" lang="ja-JP" altLang="en-US" smtClean="0"/>
              <a:pPr/>
              <a:t>‹#›</a:t>
            </a:fld>
            <a:endParaRPr kumimoji="1" lang="ja-JP" altLang="en-US"/>
          </a:p>
        </p:txBody>
      </p:sp>
    </p:spTree>
    <p:extLst>
      <p:ext uri="{BB962C8B-B14F-4D97-AF65-F5344CB8AC3E}">
        <p14:creationId xmlns:p14="http://schemas.microsoft.com/office/powerpoint/2010/main" val="327676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53496" y="1101970"/>
            <a:ext cx="3383280" cy="877824"/>
          </a:xfrm>
        </p:spPr>
        <p:txBody>
          <a:bodyPr anchor="b"/>
          <a:lstStyle>
            <a:lvl1pPr algn="l">
              <a:buNone/>
              <a:defRPr sz="1800" b="1"/>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4" name="コンテンツ プレースホルダー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ー 4"/>
          <p:cNvSpPr>
            <a:spLocks noGrp="1"/>
          </p:cNvSpPr>
          <p:nvPr>
            <p:ph type="dt" sz="half" idx="10"/>
          </p:nvPr>
        </p:nvSpPr>
        <p:spPr/>
        <p:txBody>
          <a:bodyPr/>
          <a:lstStyle/>
          <a:p>
            <a:fld id="{AFB13209-81AD-46FC-ABE0-276D76B60705}" type="datetime1">
              <a:rPr kumimoji="1" lang="ja-JP" altLang="en-US" smtClean="0">
                <a:solidFill>
                  <a:srgbClr val="438086"/>
                </a:solidFill>
              </a:rPr>
              <a:t>2011/3/3</a:t>
            </a:fld>
            <a:endParaRPr kumimoji="1" lang="ja-JP" altLang="en-US">
              <a:solidFill>
                <a:srgbClr val="438086"/>
              </a:solidFill>
            </a:endParaRPr>
          </a:p>
        </p:txBody>
      </p:sp>
      <p:sp>
        <p:nvSpPr>
          <p:cNvPr id="6" name="フッター プレースホルダー 5"/>
          <p:cNvSpPr>
            <a:spLocks noGrp="1"/>
          </p:cNvSpPr>
          <p:nvPr>
            <p:ph type="ftr" sz="quarter" idx="11"/>
          </p:nvPr>
        </p:nvSpPr>
        <p:spPr/>
        <p:txBody>
          <a:bodyPr/>
          <a:lstStyle/>
          <a:p>
            <a:endParaRPr kumimoji="1" lang="ja-JP" altLang="en-US">
              <a:solidFill>
                <a:srgbClr val="438086"/>
              </a:solidFill>
            </a:endParaRPr>
          </a:p>
        </p:txBody>
      </p:sp>
      <p:sp>
        <p:nvSpPr>
          <p:cNvPr id="7" name="スライド番号プレースホルダー 6"/>
          <p:cNvSpPr>
            <a:spLocks noGrp="1"/>
          </p:cNvSpPr>
          <p:nvPr>
            <p:ph type="sldNum" sz="quarter" idx="12"/>
          </p:nvPr>
        </p:nvSpPr>
        <p:spPr/>
        <p:txBody>
          <a:bodyPr/>
          <a:lstStyle/>
          <a:p>
            <a:fld id="{6F5C0362-4C13-47F6-8DA1-230402773C12}" type="slidenum">
              <a:rPr kumimoji="1" lang="ja-JP" altLang="en-US" smtClean="0"/>
              <a:pPr/>
              <a:t>‹#›</a:t>
            </a:fld>
            <a:endParaRPr kumimoji="1" lang="ja-JP" altLang="en-US"/>
          </a:p>
        </p:txBody>
      </p:sp>
    </p:spTree>
    <p:extLst>
      <p:ext uri="{BB962C8B-B14F-4D97-AF65-F5344CB8AC3E}">
        <p14:creationId xmlns:p14="http://schemas.microsoft.com/office/powerpoint/2010/main" val="198638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fld id="{D1E3B150-7770-4707-B546-B180423E3FFE}" type="datetime1">
              <a:rPr kumimoji="1" lang="ja-JP" altLang="en-US" smtClean="0">
                <a:solidFill>
                  <a:srgbClr val="438086"/>
                </a:solidFill>
              </a:rPr>
              <a:t>2011/3/3</a:t>
            </a:fld>
            <a:endParaRPr kumimoji="1" lang="ja-JP" altLang="en-US">
              <a:solidFill>
                <a:srgbClr val="438086"/>
              </a:solidFill>
            </a:endParaRPr>
          </a:p>
        </p:txBody>
      </p:sp>
      <p:sp>
        <p:nvSpPr>
          <p:cNvPr id="6" name="フッター プレースホルダー 5"/>
          <p:cNvSpPr>
            <a:spLocks noGrp="1"/>
          </p:cNvSpPr>
          <p:nvPr>
            <p:ph type="ftr" sz="quarter" idx="11"/>
          </p:nvPr>
        </p:nvSpPr>
        <p:spPr/>
        <p:txBody>
          <a:bodyPr/>
          <a:lstStyle/>
          <a:p>
            <a:endParaRPr kumimoji="1" lang="ja-JP" altLang="en-US">
              <a:solidFill>
                <a:srgbClr val="438086"/>
              </a:solidFill>
            </a:endParaRPr>
          </a:p>
        </p:txBody>
      </p:sp>
      <p:sp>
        <p:nvSpPr>
          <p:cNvPr id="7" name="スライド番号プレースホルダー 6"/>
          <p:cNvSpPr>
            <a:spLocks noGrp="1"/>
          </p:cNvSpPr>
          <p:nvPr>
            <p:ph type="sldNum" sz="quarter" idx="12"/>
          </p:nvPr>
        </p:nvSpPr>
        <p:spPr/>
        <p:txBody>
          <a:bodyPr/>
          <a:lstStyle/>
          <a:p>
            <a:fld id="{6F5C0362-4C13-47F6-8DA1-230402773C12}" type="slidenum">
              <a:rPr kumimoji="1" lang="ja-JP" altLang="en-US" smtClean="0"/>
              <a:pPr/>
              <a:t>‹#›</a:t>
            </a:fld>
            <a:endParaRPr kumimoji="1" lang="ja-JP" altLang="en-US"/>
          </a:p>
        </p:txBody>
      </p:sp>
    </p:spTree>
    <p:extLst>
      <p:ext uri="{BB962C8B-B14F-4D97-AF65-F5344CB8AC3E}">
        <p14:creationId xmlns:p14="http://schemas.microsoft.com/office/powerpoint/2010/main" val="2688845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正方形/長方形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9" name="正方形/長方形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prstClr val="white"/>
              </a:solidFill>
            </a:endParaRPr>
          </a:p>
        </p:txBody>
      </p:sp>
      <p:sp>
        <p:nvSpPr>
          <p:cNvPr id="30" name="正方形/長方形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31" name="正方形/長方形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32" name="正方形/長方形 31"/>
          <p:cNvSpPr/>
          <p:nvPr userDrawn="1"/>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useBgFill="1">
        <p:nvSpPr>
          <p:cNvPr id="33" name="角丸四角形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useBgFill="1">
        <p:nvSpPr>
          <p:cNvPr id="34" name="角丸四角形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35" name="正方形/長方形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prstClr val="white"/>
              </a:solidFill>
            </a:endParaRPr>
          </a:p>
        </p:txBody>
      </p:sp>
      <p:sp>
        <p:nvSpPr>
          <p:cNvPr id="36" name="正方形/長方形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prstClr val="white"/>
              </a:solidFill>
            </a:endParaRPr>
          </a:p>
        </p:txBody>
      </p:sp>
      <p:sp>
        <p:nvSpPr>
          <p:cNvPr id="37" name="正方形/長方形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38" name="正方形/長方形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39" name="正方形/長方形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40" name="正方形/長方形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prstClr val="white"/>
              </a:solidFill>
            </a:endParaRPr>
          </a:p>
        </p:txBody>
      </p:sp>
      <p:sp>
        <p:nvSpPr>
          <p:cNvPr id="22" name="タイトル プレースホルダー 21"/>
          <p:cNvSpPr>
            <a:spLocks noGrp="1"/>
          </p:cNvSpPr>
          <p:nvPr>
            <p:ph type="title"/>
          </p:nvPr>
        </p:nvSpPr>
        <p:spPr>
          <a:xfrm>
            <a:off x="457200" y="1143000"/>
            <a:ext cx="8229600" cy="1066800"/>
          </a:xfrm>
          <a:prstGeom prst="rect">
            <a:avLst/>
          </a:prstGeom>
        </p:spPr>
        <p:txBody>
          <a:bodyPr vert="horz" anchor="ctr">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784F4ABF-CD2C-4935-85C8-AA2AA8BC8F26}" type="datetime1">
              <a:rPr kumimoji="1" lang="ja-JP" altLang="en-US" smtClean="0">
                <a:solidFill>
                  <a:srgbClr val="438086"/>
                </a:solidFill>
              </a:rPr>
              <a:t>2011/3/3</a:t>
            </a:fld>
            <a:endParaRPr kumimoji="1" lang="ja-JP" altLang="en-US">
              <a:solidFill>
                <a:srgbClr val="438086"/>
              </a:solidFill>
            </a:endParaRPr>
          </a:p>
        </p:txBody>
      </p:sp>
      <p:sp>
        <p:nvSpPr>
          <p:cNvPr id="3" name="フッター プレースホルダー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kumimoji="1" lang="ja-JP" altLang="en-US" dirty="0">
              <a:solidFill>
                <a:srgbClr val="438086"/>
              </a:solidFill>
            </a:endParaRPr>
          </a:p>
        </p:txBody>
      </p:sp>
      <p:sp>
        <p:nvSpPr>
          <p:cNvPr id="23" name="スライド番号プレースホルダー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6F5C0362-4C13-47F6-8DA1-230402773C12}" type="slidenum">
              <a:rPr kumimoji="1" lang="ja-JP" altLang="en-US" smtClean="0"/>
              <a:pPr/>
              <a:t>‹#›</a:t>
            </a:fld>
            <a:endParaRPr kumimoji="1" lang="ja-JP" altLang="en-US"/>
          </a:p>
        </p:txBody>
      </p:sp>
    </p:spTree>
    <p:extLst>
      <p:ext uri="{BB962C8B-B14F-4D97-AF65-F5344CB8AC3E}">
        <p14:creationId xmlns:p14="http://schemas.microsoft.com/office/powerpoint/2010/main" val="219413399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hf hdr="0" ftr="0" dt="0"/>
  <p:txStyles>
    <p:titleStyle>
      <a:lvl1pPr algn="l" rtl="0" eaLnBrk="1" latinLnBrk="0" hangingPunct="1">
        <a:spcBef>
          <a:spcPct val="0"/>
        </a:spcBef>
        <a:buNone/>
        <a:defRPr kumimoji="1"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1"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1"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1"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1"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1"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1"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1"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1"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1" sz="1400" kern="1200" baseline="0">
          <a:solidFill>
            <a:schemeClr val="accent3"/>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4A7C8-06C6-48AA-A6AB-5DBF6ED24042}" type="datetime1">
              <a:rPr lang="ja-JP" altLang="en-US" smtClean="0">
                <a:solidFill>
                  <a:prstClr val="black">
                    <a:tint val="75000"/>
                  </a:prstClr>
                </a:solidFill>
              </a:rPr>
              <a:pPr/>
              <a:t>2011/3/3</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7016824" y="648610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66F42-4D7E-4393-B219-CE184934D02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6541735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17.jpeg"/><Relationship Id="rId7" Type="http://schemas.openxmlformats.org/officeDocument/2006/relationships/image" Target="../media/image21.jpg"/><Relationship Id="rId12" Type="http://schemas.openxmlformats.org/officeDocument/2006/relationships/image" Target="../media/image26.w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wmf"/><Relationship Id="rId5" Type="http://schemas.openxmlformats.org/officeDocument/2006/relationships/image" Target="../media/image19.jpeg"/><Relationship Id="rId10" Type="http://schemas.openxmlformats.org/officeDocument/2006/relationships/image" Target="../media/image24.wmf"/><Relationship Id="rId4" Type="http://schemas.openxmlformats.org/officeDocument/2006/relationships/image" Target="../media/image18.png"/><Relationship Id="rId9" Type="http://schemas.openxmlformats.org/officeDocument/2006/relationships/image" Target="../media/image23.wmf"/></Relationships>
</file>

<file path=ppt/slides/_rels/slide12.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6.wmf"/><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5.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wmf"/><Relationship Id="rId11" Type="http://schemas.openxmlformats.org/officeDocument/2006/relationships/image" Target="../media/image34.wmf"/><Relationship Id="rId5" Type="http://schemas.openxmlformats.org/officeDocument/2006/relationships/image" Target="../media/image29.jpeg"/><Relationship Id="rId10" Type="http://schemas.openxmlformats.org/officeDocument/2006/relationships/image" Target="../media/image33.wmf"/><Relationship Id="rId4" Type="http://schemas.openxmlformats.org/officeDocument/2006/relationships/image" Target="../media/image28.png"/><Relationship Id="rId9" Type="http://schemas.openxmlformats.org/officeDocument/2006/relationships/image" Target="../media/image26.wmf"/><Relationship Id="rId14" Type="http://schemas.openxmlformats.org/officeDocument/2006/relationships/image" Target="../media/image37.wm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emf"/><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wmf"/><Relationship Id="rId4" Type="http://schemas.openxmlformats.org/officeDocument/2006/relationships/image" Target="../media/image68.wmf"/></Relationships>
</file>

<file path=ppt/slides/_rels/slide26.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6.w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wmf"/><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1.tif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slideLayout" Target="../slideLayouts/slideLayout2.xml"/><Relationship Id="rId5" Type="http://schemas.openxmlformats.org/officeDocument/2006/relationships/image" Target="../media/image85.wmf"/><Relationship Id="rId4" Type="http://schemas.openxmlformats.org/officeDocument/2006/relationships/image" Target="../media/image84.w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92.jpeg"/><Relationship Id="rId3" Type="http://schemas.microsoft.com/office/2007/relationships/hdphoto" Target="../media/hdphoto1.wdp"/><Relationship Id="rId7" Type="http://schemas.openxmlformats.org/officeDocument/2006/relationships/image" Target="../media/image91.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 Id="rId9" Type="http://schemas.openxmlformats.org/officeDocument/2006/relationships/image" Target="../media/image93.jpe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wmf"/><Relationship Id="rId4" Type="http://schemas.openxmlformats.org/officeDocument/2006/relationships/image" Target="../media/image9.w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3140968"/>
            <a:ext cx="7772400" cy="1470025"/>
          </a:xfrm>
        </p:spPr>
        <p:txBody>
          <a:bodyPr>
            <a:noAutofit/>
          </a:bodyPr>
          <a:lstStyle/>
          <a:p>
            <a:r>
              <a:rPr kumimoji="1" lang="en-US" altLang="ja-JP" sz="9600" dirty="0" smtClean="0">
                <a:latin typeface="Castellar" pitchFamily="18" charset="0"/>
              </a:rPr>
              <a:t>WA</a:t>
            </a:r>
            <a:br>
              <a:rPr kumimoji="1" lang="en-US" altLang="ja-JP" sz="9600" dirty="0" smtClean="0">
                <a:latin typeface="Castellar" pitchFamily="18" charset="0"/>
              </a:rPr>
            </a:br>
            <a:endParaRPr kumimoji="1" lang="ja-JP" altLang="en-US" sz="9600" dirty="0">
              <a:latin typeface="Castellar" pitchFamily="18" charset="0"/>
            </a:endParaRPr>
          </a:p>
        </p:txBody>
      </p:sp>
      <p:sp>
        <p:nvSpPr>
          <p:cNvPr id="3" name="サブタイトル 2"/>
          <p:cNvSpPr>
            <a:spLocks noGrp="1"/>
          </p:cNvSpPr>
          <p:nvPr>
            <p:ph type="subTitle" idx="1"/>
          </p:nvPr>
        </p:nvSpPr>
        <p:spPr>
          <a:xfrm>
            <a:off x="5436096" y="4534272"/>
            <a:ext cx="3592488" cy="2639144"/>
          </a:xfrm>
        </p:spPr>
        <p:txBody>
          <a:bodyPr>
            <a:noAutofit/>
          </a:bodyPr>
          <a:lstStyle/>
          <a:p>
            <a:pPr algn="r"/>
            <a:r>
              <a:rPr lang="en-US" altLang="ja-JP" sz="1600" b="1" dirty="0" smtClean="0">
                <a:solidFill>
                  <a:schemeClr val="bg1"/>
                </a:solidFill>
              </a:rPr>
              <a:t>3</a:t>
            </a:r>
            <a:r>
              <a:rPr lang="ja-JP" altLang="en-US" sz="1600" b="1" dirty="0" smtClean="0">
                <a:solidFill>
                  <a:schemeClr val="bg1"/>
                </a:solidFill>
              </a:rPr>
              <a:t>班</a:t>
            </a:r>
            <a:endParaRPr lang="en-US" altLang="ja-JP" sz="1600" b="1" dirty="0" smtClean="0">
              <a:solidFill>
                <a:schemeClr val="bg1"/>
              </a:solidFill>
            </a:endParaRPr>
          </a:p>
          <a:p>
            <a:pPr algn="r"/>
            <a:r>
              <a:rPr lang="ja-JP" altLang="en-US" sz="1600" b="1" dirty="0">
                <a:solidFill>
                  <a:schemeClr val="bg1"/>
                </a:solidFill>
              </a:rPr>
              <a:t>浜津桃子（班長）</a:t>
            </a:r>
          </a:p>
          <a:p>
            <a:pPr algn="r"/>
            <a:r>
              <a:rPr lang="ja-JP" altLang="en-US" sz="1600" b="1" dirty="0">
                <a:solidFill>
                  <a:schemeClr val="bg1"/>
                </a:solidFill>
              </a:rPr>
              <a:t>鎌田将彰</a:t>
            </a:r>
          </a:p>
          <a:p>
            <a:pPr algn="r"/>
            <a:r>
              <a:rPr lang="ja-JP" altLang="en-US" sz="1600" b="1" dirty="0">
                <a:solidFill>
                  <a:schemeClr val="bg1"/>
                </a:solidFill>
              </a:rPr>
              <a:t>田中弥菜美</a:t>
            </a:r>
          </a:p>
          <a:p>
            <a:pPr algn="r"/>
            <a:r>
              <a:rPr lang="ja-JP" altLang="en-US" sz="1600" b="1" dirty="0">
                <a:solidFill>
                  <a:schemeClr val="bg1"/>
                </a:solidFill>
              </a:rPr>
              <a:t>宮本隆太郎</a:t>
            </a:r>
          </a:p>
          <a:p>
            <a:pPr algn="r"/>
            <a:r>
              <a:rPr lang="ja-JP" altLang="en-US" sz="1600" b="1" dirty="0">
                <a:solidFill>
                  <a:schemeClr val="bg1"/>
                </a:solidFill>
              </a:rPr>
              <a:t>山口裕敏</a:t>
            </a:r>
          </a:p>
          <a:p>
            <a:pPr algn="r"/>
            <a:r>
              <a:rPr lang="ja-JP" altLang="en-US" sz="1600" b="1" dirty="0">
                <a:solidFill>
                  <a:schemeClr val="bg1"/>
                </a:solidFill>
              </a:rPr>
              <a:t>ＴＡ　佐藤良太</a:t>
            </a:r>
            <a:endParaRPr kumimoji="1" lang="ja-JP" altLang="en-US" sz="1600" b="1" dirty="0">
              <a:solidFill>
                <a:schemeClr val="bg1"/>
              </a:solidFill>
            </a:endParaRPr>
          </a:p>
        </p:txBody>
      </p:sp>
      <p:sp>
        <p:nvSpPr>
          <p:cNvPr id="4" name="テキスト ボックス 3"/>
          <p:cNvSpPr txBox="1"/>
          <p:nvPr/>
        </p:nvSpPr>
        <p:spPr>
          <a:xfrm>
            <a:off x="0" y="0"/>
            <a:ext cx="5292080" cy="369332"/>
          </a:xfrm>
          <a:prstGeom prst="rect">
            <a:avLst/>
          </a:prstGeom>
          <a:noFill/>
        </p:spPr>
        <p:txBody>
          <a:bodyPr wrap="square" rtlCol="0">
            <a:spAutoFit/>
          </a:bodyPr>
          <a:lstStyle/>
          <a:p>
            <a:r>
              <a:rPr lang="ja-JP" altLang="en-US" b="1" dirty="0">
                <a:solidFill>
                  <a:prstClr val="black"/>
                </a:solidFill>
              </a:rPr>
              <a:t>都市計画マスタープラン策定</a:t>
            </a:r>
            <a:r>
              <a:rPr lang="ja-JP" altLang="en-US" b="1" dirty="0" smtClean="0">
                <a:solidFill>
                  <a:prstClr val="black"/>
                </a:solidFill>
              </a:rPr>
              <a:t>実習　最終発表　第</a:t>
            </a:r>
            <a:r>
              <a:rPr lang="en-US" altLang="ja-JP" b="1" dirty="0" smtClean="0">
                <a:solidFill>
                  <a:prstClr val="black"/>
                </a:solidFill>
              </a:rPr>
              <a:t>3</a:t>
            </a:r>
            <a:r>
              <a:rPr lang="ja-JP" altLang="en-US" b="1" dirty="0">
                <a:solidFill>
                  <a:prstClr val="black"/>
                </a:solidFill>
              </a:rPr>
              <a:t>班</a:t>
            </a:r>
            <a:r>
              <a:rPr lang="ja-JP" altLang="en-US" dirty="0" smtClean="0">
                <a:solidFill>
                  <a:prstClr val="black"/>
                </a:solidFill>
              </a:rPr>
              <a:t>　</a:t>
            </a:r>
            <a:endParaRPr lang="ja-JP" altLang="en-US" dirty="0">
              <a:solidFill>
                <a:prstClr val="black"/>
              </a:solidFill>
            </a:endParaRPr>
          </a:p>
        </p:txBody>
      </p:sp>
      <p:sp>
        <p:nvSpPr>
          <p:cNvPr id="6" name="テキスト ボックス 5"/>
          <p:cNvSpPr txBox="1"/>
          <p:nvPr/>
        </p:nvSpPr>
        <p:spPr>
          <a:xfrm>
            <a:off x="107504" y="6413266"/>
            <a:ext cx="1292341" cy="400110"/>
          </a:xfrm>
          <a:prstGeom prst="rect">
            <a:avLst/>
          </a:prstGeom>
          <a:noFill/>
        </p:spPr>
        <p:txBody>
          <a:bodyPr wrap="none" rtlCol="0">
            <a:spAutoFit/>
          </a:bodyPr>
          <a:lstStyle/>
          <a:p>
            <a:r>
              <a:rPr lang="en-US" altLang="ja-JP" sz="2000" dirty="0" smtClean="0">
                <a:solidFill>
                  <a:prstClr val="black"/>
                </a:solidFill>
              </a:rPr>
              <a:t>2011/2/25</a:t>
            </a:r>
            <a:endParaRPr lang="ja-JP" altLang="en-US" sz="2000" dirty="0">
              <a:solidFill>
                <a:prstClr val="black"/>
              </a:solidFill>
            </a:endParaRPr>
          </a:p>
        </p:txBody>
      </p:sp>
    </p:spTree>
    <p:extLst>
      <p:ext uri="{BB962C8B-B14F-4D97-AF65-F5344CB8AC3E}">
        <p14:creationId xmlns:p14="http://schemas.microsoft.com/office/powerpoint/2010/main" val="39128636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385751"/>
            <a:ext cx="3888432" cy="549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324376" y="404664"/>
            <a:ext cx="8229600" cy="1066800"/>
          </a:xfrm>
        </p:spPr>
        <p:txBody>
          <a:bodyPr/>
          <a:lstStyle/>
          <a:p>
            <a:r>
              <a:rPr kumimoji="1" lang="ja-JP" altLang="en-US" dirty="0" smtClean="0"/>
              <a:t>公共施設移転計画</a:t>
            </a:r>
            <a:endParaRPr kumimoji="1" lang="ja-JP" altLang="en-US" dirty="0"/>
          </a:p>
        </p:txBody>
      </p:sp>
      <p:sp>
        <p:nvSpPr>
          <p:cNvPr id="3" name="コンテンツ プレースホルダー 2"/>
          <p:cNvSpPr>
            <a:spLocks noGrp="1"/>
          </p:cNvSpPr>
          <p:nvPr>
            <p:ph idx="1"/>
          </p:nvPr>
        </p:nvSpPr>
        <p:spPr>
          <a:xfrm>
            <a:off x="457200" y="1268760"/>
            <a:ext cx="8229600" cy="4857403"/>
          </a:xfrm>
        </p:spPr>
        <p:txBody>
          <a:bodyPr/>
          <a:lstStyle/>
          <a:p>
            <a:endParaRPr kumimoji="1" lang="en-US" altLang="ja-JP" dirty="0" smtClean="0"/>
          </a:p>
          <a:p>
            <a:pPr marL="457200" lvl="1" indent="0">
              <a:buNone/>
            </a:pPr>
            <a:endParaRPr kumimoji="1" lang="en-US" altLang="ja-JP" dirty="0"/>
          </a:p>
          <a:p>
            <a:pPr marL="457200" lvl="1" indent="0">
              <a:buNone/>
            </a:pPr>
            <a:endParaRPr kumimoji="1" lang="ja-JP" altLang="en-US" dirty="0"/>
          </a:p>
        </p:txBody>
      </p:sp>
      <p:grpSp>
        <p:nvGrpSpPr>
          <p:cNvPr id="25" name="グループ化 24"/>
          <p:cNvGrpSpPr/>
          <p:nvPr/>
        </p:nvGrpSpPr>
        <p:grpSpPr>
          <a:xfrm>
            <a:off x="6300192" y="4437112"/>
            <a:ext cx="2736304" cy="2380475"/>
            <a:chOff x="6300192" y="4437112"/>
            <a:chExt cx="2736304" cy="2380475"/>
          </a:xfrm>
        </p:grpSpPr>
        <p:grpSp>
          <p:nvGrpSpPr>
            <p:cNvPr id="24" name="グループ化 23"/>
            <p:cNvGrpSpPr/>
            <p:nvPr/>
          </p:nvGrpSpPr>
          <p:grpSpPr>
            <a:xfrm>
              <a:off x="6300192" y="4437112"/>
              <a:ext cx="2664296" cy="2380475"/>
              <a:chOff x="6300192" y="4469421"/>
              <a:chExt cx="2664296" cy="2380475"/>
            </a:xfrm>
          </p:grpSpPr>
          <p:sp>
            <p:nvSpPr>
              <p:cNvPr id="20" name="四角形吹き出し 19"/>
              <p:cNvSpPr/>
              <p:nvPr/>
            </p:nvSpPr>
            <p:spPr>
              <a:xfrm>
                <a:off x="6300192" y="4469421"/>
                <a:ext cx="2664296" cy="2040108"/>
              </a:xfrm>
              <a:prstGeom prst="wedgeRectCallout">
                <a:avLst>
                  <a:gd name="adj1" fmla="val -101078"/>
                  <a:gd name="adj2" fmla="val -43653"/>
                </a:avLst>
              </a:prstGeom>
              <a:solidFill>
                <a:schemeClr val="accent4">
                  <a:alpha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latin typeface="ＭＳ Ｐゴシック" pitchFamily="50" charset="-128"/>
                  <a:ea typeface="ＭＳ Ｐゴシック" pitchFamily="50" charset="-128"/>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396775" y="4566421"/>
                <a:ext cx="2471129" cy="1846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2"/>
              <p:cNvSpPr txBox="1"/>
              <p:nvPr/>
            </p:nvSpPr>
            <p:spPr>
              <a:xfrm>
                <a:off x="6732240" y="6480564"/>
                <a:ext cx="1107996" cy="369332"/>
              </a:xfrm>
              <a:prstGeom prst="rect">
                <a:avLst/>
              </a:prstGeom>
              <a:noFill/>
            </p:spPr>
            <p:txBody>
              <a:bodyPr wrap="none" rtlCol="0">
                <a:spAutoFit/>
              </a:bodyPr>
              <a:lstStyle/>
              <a:p>
                <a:r>
                  <a:rPr lang="ja-JP" altLang="en-US" b="1" dirty="0" smtClean="0">
                    <a:solidFill>
                      <a:prstClr val="black"/>
                    </a:solidFill>
                    <a:latin typeface="ＭＳ Ｐゴシック" pitchFamily="50" charset="-128"/>
                    <a:ea typeface="ＭＳ Ｐゴシック" pitchFamily="50" charset="-128"/>
                  </a:rPr>
                  <a:t>協同病院</a:t>
                </a:r>
                <a:endParaRPr lang="ja-JP" altLang="en-US" b="1" dirty="0">
                  <a:solidFill>
                    <a:prstClr val="black"/>
                  </a:solidFill>
                  <a:latin typeface="ＭＳ Ｐゴシック" pitchFamily="50" charset="-128"/>
                  <a:ea typeface="ＭＳ Ｐゴシック" pitchFamily="50" charset="-128"/>
                </a:endParaRPr>
              </a:p>
            </p:txBody>
          </p:sp>
        </p:grpSp>
        <p:sp>
          <p:nvSpPr>
            <p:cNvPr id="5" name="テキスト ボックス 4"/>
            <p:cNvSpPr txBox="1"/>
            <p:nvPr/>
          </p:nvSpPr>
          <p:spPr>
            <a:xfrm>
              <a:off x="7697668" y="6448255"/>
              <a:ext cx="1338828" cy="369332"/>
            </a:xfrm>
            <a:prstGeom prst="rect">
              <a:avLst/>
            </a:prstGeom>
            <a:noFill/>
          </p:spPr>
          <p:txBody>
            <a:bodyPr wrap="none" rtlCol="0">
              <a:spAutoFit/>
            </a:bodyPr>
            <a:lstStyle/>
            <a:p>
              <a:r>
                <a:rPr lang="ja-JP" altLang="en-US" dirty="0" smtClean="0">
                  <a:solidFill>
                    <a:prstClr val="black"/>
                  </a:solidFill>
                  <a:latin typeface="ＭＳ Ｐゴシック" pitchFamily="50" charset="-128"/>
                  <a:ea typeface="ＭＳ Ｐゴシック" pitchFamily="50" charset="-128"/>
                </a:rPr>
                <a:t>（昭和</a:t>
              </a:r>
              <a:r>
                <a:rPr lang="en-US" altLang="ja-JP" dirty="0" smtClean="0">
                  <a:solidFill>
                    <a:prstClr val="black"/>
                  </a:solidFill>
                  <a:latin typeface="ＭＳ Ｐゴシック" pitchFamily="50" charset="-128"/>
                  <a:ea typeface="ＭＳ Ｐゴシック" pitchFamily="50" charset="-128"/>
                </a:rPr>
                <a:t>45</a:t>
              </a:r>
              <a:r>
                <a:rPr lang="ja-JP" altLang="en-US" dirty="0" smtClean="0">
                  <a:solidFill>
                    <a:prstClr val="black"/>
                  </a:solidFill>
                  <a:latin typeface="ＭＳ Ｐゴシック" pitchFamily="50" charset="-128"/>
                  <a:ea typeface="ＭＳ Ｐゴシック" pitchFamily="50" charset="-128"/>
                </a:rPr>
                <a:t>年）</a:t>
              </a:r>
              <a:endParaRPr lang="ja-JP" altLang="en-US" dirty="0">
                <a:solidFill>
                  <a:prstClr val="black"/>
                </a:solidFill>
                <a:latin typeface="ＭＳ Ｐゴシック" pitchFamily="50" charset="-128"/>
                <a:ea typeface="ＭＳ Ｐゴシック" pitchFamily="50" charset="-128"/>
              </a:endParaRPr>
            </a:p>
          </p:txBody>
        </p:sp>
      </p:grpSp>
      <p:grpSp>
        <p:nvGrpSpPr>
          <p:cNvPr id="26" name="グループ化 25"/>
          <p:cNvGrpSpPr/>
          <p:nvPr/>
        </p:nvGrpSpPr>
        <p:grpSpPr>
          <a:xfrm>
            <a:off x="663983" y="4509120"/>
            <a:ext cx="2755889" cy="2385556"/>
            <a:chOff x="663983" y="4509120"/>
            <a:chExt cx="2755889" cy="2385556"/>
          </a:xfrm>
        </p:grpSpPr>
        <p:grpSp>
          <p:nvGrpSpPr>
            <p:cNvPr id="17" name="グループ化 16"/>
            <p:cNvGrpSpPr/>
            <p:nvPr/>
          </p:nvGrpSpPr>
          <p:grpSpPr>
            <a:xfrm>
              <a:off x="663983" y="4509120"/>
              <a:ext cx="2664296" cy="2376264"/>
              <a:chOff x="663983" y="4509120"/>
              <a:chExt cx="2664296" cy="2376264"/>
            </a:xfrm>
          </p:grpSpPr>
          <p:sp>
            <p:nvSpPr>
              <p:cNvPr id="21" name="四角形吹き出し 20"/>
              <p:cNvSpPr/>
              <p:nvPr/>
            </p:nvSpPr>
            <p:spPr>
              <a:xfrm>
                <a:off x="663983" y="4509120"/>
                <a:ext cx="2664296" cy="2040108"/>
              </a:xfrm>
              <a:prstGeom prst="wedgeRectCallout">
                <a:avLst>
                  <a:gd name="adj1" fmla="val 94285"/>
                  <a:gd name="adj2" fmla="val -31930"/>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itchFamily="50" charset="-128"/>
                  <a:ea typeface="ＭＳ Ｐゴシック" pitchFamily="50" charset="-128"/>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566" y="4606120"/>
                <a:ext cx="2471129" cy="1846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テキスト ボックス 14"/>
              <p:cNvSpPr txBox="1"/>
              <p:nvPr/>
            </p:nvSpPr>
            <p:spPr>
              <a:xfrm>
                <a:off x="1331640" y="6516052"/>
                <a:ext cx="877163" cy="369332"/>
              </a:xfrm>
              <a:prstGeom prst="rect">
                <a:avLst/>
              </a:prstGeom>
              <a:noFill/>
            </p:spPr>
            <p:txBody>
              <a:bodyPr wrap="none" rtlCol="0">
                <a:spAutoFit/>
              </a:bodyPr>
              <a:lstStyle/>
              <a:p>
                <a:r>
                  <a:rPr lang="ja-JP" altLang="en-US" b="1" dirty="0" smtClean="0">
                    <a:solidFill>
                      <a:prstClr val="black"/>
                    </a:solidFill>
                    <a:latin typeface="ＭＳ Ｐゴシック" pitchFamily="50" charset="-128"/>
                    <a:ea typeface="ＭＳ Ｐゴシック" pitchFamily="50" charset="-128"/>
                  </a:rPr>
                  <a:t>市役所</a:t>
                </a:r>
                <a:endParaRPr lang="ja-JP" altLang="en-US" b="1" dirty="0">
                  <a:solidFill>
                    <a:prstClr val="black"/>
                  </a:solidFill>
                  <a:latin typeface="ＭＳ Ｐゴシック" pitchFamily="50" charset="-128"/>
                  <a:ea typeface="ＭＳ Ｐゴシック" pitchFamily="50" charset="-128"/>
                </a:endParaRPr>
              </a:p>
            </p:txBody>
          </p:sp>
        </p:grpSp>
        <p:sp>
          <p:nvSpPr>
            <p:cNvPr id="8" name="テキスト ボックス 7"/>
            <p:cNvSpPr txBox="1"/>
            <p:nvPr/>
          </p:nvSpPr>
          <p:spPr>
            <a:xfrm>
              <a:off x="2081044" y="6525344"/>
              <a:ext cx="1338828" cy="369332"/>
            </a:xfrm>
            <a:prstGeom prst="rect">
              <a:avLst/>
            </a:prstGeom>
            <a:noFill/>
          </p:spPr>
          <p:txBody>
            <a:bodyPr wrap="none" rtlCol="0">
              <a:spAutoFit/>
            </a:bodyPr>
            <a:lstStyle/>
            <a:p>
              <a:r>
                <a:rPr lang="ja-JP" altLang="en-US" dirty="0" smtClean="0">
                  <a:solidFill>
                    <a:prstClr val="black"/>
                  </a:solidFill>
                  <a:latin typeface="ＭＳ Ｐゴシック" pitchFamily="50" charset="-128"/>
                  <a:ea typeface="ＭＳ Ｐゴシック" pitchFamily="50" charset="-128"/>
                </a:rPr>
                <a:t>（昭和</a:t>
              </a:r>
              <a:r>
                <a:rPr lang="en-US" altLang="ja-JP" dirty="0" smtClean="0">
                  <a:solidFill>
                    <a:prstClr val="black"/>
                  </a:solidFill>
                  <a:latin typeface="ＭＳ Ｐゴシック" pitchFamily="50" charset="-128"/>
                  <a:ea typeface="ＭＳ Ｐゴシック" pitchFamily="50" charset="-128"/>
                </a:rPr>
                <a:t>38</a:t>
              </a:r>
              <a:r>
                <a:rPr lang="ja-JP" altLang="en-US" dirty="0" smtClean="0">
                  <a:solidFill>
                    <a:prstClr val="black"/>
                  </a:solidFill>
                  <a:latin typeface="ＭＳ Ｐゴシック" pitchFamily="50" charset="-128"/>
                  <a:ea typeface="ＭＳ Ｐゴシック" pitchFamily="50" charset="-128"/>
                </a:rPr>
                <a:t>年）</a:t>
              </a:r>
              <a:endParaRPr lang="ja-JP" altLang="en-US" dirty="0">
                <a:solidFill>
                  <a:prstClr val="black"/>
                </a:solidFill>
                <a:latin typeface="ＭＳ Ｐゴシック" pitchFamily="50" charset="-128"/>
                <a:ea typeface="ＭＳ Ｐゴシック" pitchFamily="50" charset="-128"/>
              </a:endParaRPr>
            </a:p>
          </p:txBody>
        </p:sp>
      </p:grpSp>
      <p:grpSp>
        <p:nvGrpSpPr>
          <p:cNvPr id="18" name="グループ化 17"/>
          <p:cNvGrpSpPr/>
          <p:nvPr/>
        </p:nvGrpSpPr>
        <p:grpSpPr>
          <a:xfrm>
            <a:off x="63342" y="1976898"/>
            <a:ext cx="2780466" cy="2409440"/>
            <a:chOff x="63342" y="1976898"/>
            <a:chExt cx="2780466" cy="2409440"/>
          </a:xfrm>
        </p:grpSpPr>
        <p:grpSp>
          <p:nvGrpSpPr>
            <p:cNvPr id="16" name="グループ化 15"/>
            <p:cNvGrpSpPr/>
            <p:nvPr/>
          </p:nvGrpSpPr>
          <p:grpSpPr>
            <a:xfrm>
              <a:off x="63342" y="1976898"/>
              <a:ext cx="2664296" cy="2409440"/>
              <a:chOff x="63342" y="1976898"/>
              <a:chExt cx="2664296" cy="2409440"/>
            </a:xfrm>
          </p:grpSpPr>
          <p:sp>
            <p:nvSpPr>
              <p:cNvPr id="22" name="四角形吹き出し 21"/>
              <p:cNvSpPr/>
              <p:nvPr/>
            </p:nvSpPr>
            <p:spPr>
              <a:xfrm>
                <a:off x="63342" y="1976898"/>
                <a:ext cx="2664296" cy="2040108"/>
              </a:xfrm>
              <a:prstGeom prst="wedgeRectCallout">
                <a:avLst>
                  <a:gd name="adj1" fmla="val 114877"/>
                  <a:gd name="adj2" fmla="val 73572"/>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itchFamily="50" charset="-128"/>
                  <a:ea typeface="ＭＳ Ｐゴシック" pitchFamily="50" charset="-128"/>
                </a:endParaRPr>
              </a:p>
            </p:txBody>
          </p:sp>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4723" y="2072790"/>
                <a:ext cx="2461533" cy="183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p:cNvSpPr txBox="1"/>
              <p:nvPr/>
            </p:nvSpPr>
            <p:spPr>
              <a:xfrm>
                <a:off x="251520" y="4017006"/>
                <a:ext cx="1338828" cy="369332"/>
              </a:xfrm>
              <a:prstGeom prst="rect">
                <a:avLst/>
              </a:prstGeom>
              <a:noFill/>
            </p:spPr>
            <p:txBody>
              <a:bodyPr wrap="none" rtlCol="0">
                <a:spAutoFit/>
              </a:bodyPr>
              <a:lstStyle/>
              <a:p>
                <a:r>
                  <a:rPr lang="ja-JP" altLang="en-US" b="1" dirty="0" smtClean="0">
                    <a:solidFill>
                      <a:prstClr val="black"/>
                    </a:solidFill>
                    <a:latin typeface="ＭＳ Ｐゴシック" pitchFamily="50" charset="-128"/>
                    <a:ea typeface="ＭＳ Ｐゴシック" pitchFamily="50" charset="-128"/>
                  </a:rPr>
                  <a:t>市立図書館</a:t>
                </a:r>
                <a:endParaRPr lang="ja-JP" altLang="en-US" b="1" dirty="0">
                  <a:solidFill>
                    <a:prstClr val="black"/>
                  </a:solidFill>
                  <a:latin typeface="ＭＳ Ｐゴシック" pitchFamily="50" charset="-128"/>
                  <a:ea typeface="ＭＳ Ｐゴシック" pitchFamily="50" charset="-128"/>
                </a:endParaRPr>
              </a:p>
            </p:txBody>
          </p:sp>
        </p:grpSp>
        <p:sp>
          <p:nvSpPr>
            <p:cNvPr id="9" name="テキスト ボックス 8"/>
            <p:cNvSpPr txBox="1"/>
            <p:nvPr/>
          </p:nvSpPr>
          <p:spPr>
            <a:xfrm>
              <a:off x="1504980" y="4017006"/>
              <a:ext cx="1338828" cy="369332"/>
            </a:xfrm>
            <a:prstGeom prst="rect">
              <a:avLst/>
            </a:prstGeom>
            <a:noFill/>
          </p:spPr>
          <p:txBody>
            <a:bodyPr wrap="none" rtlCol="0">
              <a:spAutoFit/>
            </a:bodyPr>
            <a:lstStyle/>
            <a:p>
              <a:r>
                <a:rPr lang="ja-JP" altLang="en-US" dirty="0" smtClean="0">
                  <a:solidFill>
                    <a:prstClr val="black"/>
                  </a:solidFill>
                  <a:latin typeface="ＭＳ Ｐゴシック" pitchFamily="50" charset="-128"/>
                  <a:ea typeface="ＭＳ Ｐゴシック" pitchFamily="50" charset="-128"/>
                </a:rPr>
                <a:t>（昭和</a:t>
              </a:r>
              <a:r>
                <a:rPr lang="en-US" altLang="ja-JP" dirty="0" smtClean="0">
                  <a:solidFill>
                    <a:prstClr val="black"/>
                  </a:solidFill>
                  <a:latin typeface="ＭＳ Ｐゴシック" pitchFamily="50" charset="-128"/>
                  <a:ea typeface="ＭＳ Ｐゴシック" pitchFamily="50" charset="-128"/>
                </a:rPr>
                <a:t>44</a:t>
              </a:r>
              <a:r>
                <a:rPr lang="ja-JP" altLang="en-US" dirty="0" smtClean="0">
                  <a:solidFill>
                    <a:prstClr val="black"/>
                  </a:solidFill>
                  <a:latin typeface="ＭＳ Ｐゴシック" pitchFamily="50" charset="-128"/>
                  <a:ea typeface="ＭＳ Ｐゴシック" pitchFamily="50" charset="-128"/>
                </a:rPr>
                <a:t>年）</a:t>
              </a:r>
              <a:endParaRPr lang="ja-JP" altLang="en-US" dirty="0">
                <a:solidFill>
                  <a:prstClr val="black"/>
                </a:solidFill>
                <a:latin typeface="ＭＳ Ｐゴシック" pitchFamily="50" charset="-128"/>
                <a:ea typeface="ＭＳ Ｐゴシック" pitchFamily="50" charset="-128"/>
              </a:endParaRPr>
            </a:p>
          </p:txBody>
        </p:sp>
      </p:grpSp>
      <p:grpSp>
        <p:nvGrpSpPr>
          <p:cNvPr id="19" name="グループ化 18"/>
          <p:cNvGrpSpPr/>
          <p:nvPr/>
        </p:nvGrpSpPr>
        <p:grpSpPr>
          <a:xfrm>
            <a:off x="6444208" y="1052736"/>
            <a:ext cx="2808312" cy="2673588"/>
            <a:chOff x="6479704" y="1052736"/>
            <a:chExt cx="2808312" cy="2673588"/>
          </a:xfrm>
        </p:grpSpPr>
        <p:grpSp>
          <p:nvGrpSpPr>
            <p:cNvPr id="23" name="グループ化 22"/>
            <p:cNvGrpSpPr/>
            <p:nvPr/>
          </p:nvGrpSpPr>
          <p:grpSpPr>
            <a:xfrm>
              <a:off x="6479704" y="1052736"/>
              <a:ext cx="2664296" cy="2409440"/>
              <a:chOff x="6479704" y="1052736"/>
              <a:chExt cx="2664296" cy="2409440"/>
            </a:xfrm>
          </p:grpSpPr>
          <p:sp>
            <p:nvSpPr>
              <p:cNvPr id="10" name="四角形吹き出し 9"/>
              <p:cNvSpPr/>
              <p:nvPr/>
            </p:nvSpPr>
            <p:spPr>
              <a:xfrm>
                <a:off x="6479704" y="1052736"/>
                <a:ext cx="2664296" cy="2040108"/>
              </a:xfrm>
              <a:prstGeom prst="wedgeRectCallout">
                <a:avLst>
                  <a:gd name="adj1" fmla="val -111638"/>
                  <a:gd name="adj2" fmla="val 112877"/>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itchFamily="50" charset="-128"/>
                  <a:ea typeface="ＭＳ Ｐゴシック" pitchFamily="50" charset="-128"/>
                </a:endParaRPr>
              </a:p>
            </p:txBody>
          </p:sp>
          <p:pic>
            <p:nvPicPr>
              <p:cNvPr id="1026" name="Picture 2" descr="C:\Users\tanaka81\Desktop\20110121土浦\IMG_091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1085" y="1153320"/>
                <a:ext cx="2461533" cy="1838939"/>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8036004" y="3092844"/>
                <a:ext cx="1107996" cy="369332"/>
              </a:xfrm>
              <a:prstGeom prst="rect">
                <a:avLst/>
              </a:prstGeom>
              <a:noFill/>
            </p:spPr>
            <p:txBody>
              <a:bodyPr wrap="none" rtlCol="0">
                <a:spAutoFit/>
              </a:bodyPr>
              <a:lstStyle/>
              <a:p>
                <a:r>
                  <a:rPr lang="ja-JP" altLang="en-US" b="1" dirty="0" smtClean="0">
                    <a:solidFill>
                      <a:prstClr val="black"/>
                    </a:solidFill>
                    <a:latin typeface="ＭＳ Ｐゴシック" pitchFamily="50" charset="-128"/>
                    <a:ea typeface="ＭＳ Ｐゴシック" pitchFamily="50" charset="-128"/>
                  </a:rPr>
                  <a:t>市民会館</a:t>
                </a:r>
                <a:endParaRPr lang="ja-JP" altLang="en-US" b="1" dirty="0">
                  <a:solidFill>
                    <a:prstClr val="black"/>
                  </a:solidFill>
                  <a:latin typeface="ＭＳ Ｐゴシック" pitchFamily="50" charset="-128"/>
                  <a:ea typeface="ＭＳ Ｐゴシック" pitchFamily="50" charset="-128"/>
                </a:endParaRPr>
              </a:p>
            </p:txBody>
          </p:sp>
        </p:grpSp>
        <p:sp>
          <p:nvSpPr>
            <p:cNvPr id="11" name="テキスト ボックス 10"/>
            <p:cNvSpPr txBox="1"/>
            <p:nvPr/>
          </p:nvSpPr>
          <p:spPr>
            <a:xfrm>
              <a:off x="7949188" y="3356992"/>
              <a:ext cx="1338828" cy="369332"/>
            </a:xfrm>
            <a:prstGeom prst="rect">
              <a:avLst/>
            </a:prstGeom>
            <a:noFill/>
          </p:spPr>
          <p:txBody>
            <a:bodyPr wrap="none" rtlCol="0">
              <a:spAutoFit/>
            </a:bodyPr>
            <a:lstStyle/>
            <a:p>
              <a:r>
                <a:rPr lang="ja-JP" altLang="en-US" dirty="0" smtClean="0">
                  <a:solidFill>
                    <a:prstClr val="black"/>
                  </a:solidFill>
                  <a:latin typeface="ＭＳ Ｐゴシック" pitchFamily="50" charset="-128"/>
                  <a:ea typeface="ＭＳ Ｐゴシック" pitchFamily="50" charset="-128"/>
                </a:rPr>
                <a:t>（昭和</a:t>
              </a:r>
              <a:r>
                <a:rPr lang="en-US" altLang="ja-JP" dirty="0" smtClean="0">
                  <a:solidFill>
                    <a:prstClr val="black"/>
                  </a:solidFill>
                  <a:latin typeface="ＭＳ Ｐゴシック" pitchFamily="50" charset="-128"/>
                  <a:ea typeface="ＭＳ Ｐゴシック" pitchFamily="50" charset="-128"/>
                </a:rPr>
                <a:t>48</a:t>
              </a:r>
              <a:r>
                <a:rPr lang="ja-JP" altLang="en-US" dirty="0" smtClean="0">
                  <a:solidFill>
                    <a:prstClr val="black"/>
                  </a:solidFill>
                  <a:latin typeface="ＭＳ Ｐゴシック" pitchFamily="50" charset="-128"/>
                  <a:ea typeface="ＭＳ Ｐゴシック" pitchFamily="50" charset="-128"/>
                </a:rPr>
                <a:t>年）</a:t>
              </a:r>
              <a:endParaRPr lang="ja-JP" altLang="en-US" dirty="0">
                <a:solidFill>
                  <a:prstClr val="black"/>
                </a:solidFill>
                <a:latin typeface="ＭＳ Ｐゴシック" pitchFamily="50" charset="-128"/>
                <a:ea typeface="ＭＳ Ｐゴシック" pitchFamily="50" charset="-128"/>
              </a:endParaRPr>
            </a:p>
          </p:txBody>
        </p:sp>
      </p:grpSp>
      <p:sp>
        <p:nvSpPr>
          <p:cNvPr id="27" name="テキスト ボックス 26"/>
          <p:cNvSpPr txBox="1"/>
          <p:nvPr/>
        </p:nvSpPr>
        <p:spPr>
          <a:xfrm>
            <a:off x="5414103" y="3424986"/>
            <a:ext cx="543739" cy="307777"/>
          </a:xfrm>
          <a:prstGeom prst="rect">
            <a:avLst/>
          </a:prstGeom>
          <a:noFill/>
        </p:spPr>
        <p:txBody>
          <a:bodyPr wrap="none" rtlCol="0">
            <a:spAutoFit/>
          </a:bodyPr>
          <a:lstStyle/>
          <a:p>
            <a:r>
              <a:rPr lang="ja-JP" altLang="en-US" sz="1400" dirty="0" smtClean="0">
                <a:solidFill>
                  <a:prstClr val="black"/>
                </a:solidFill>
                <a:latin typeface="ＭＳ Ｐゴシック" pitchFamily="50" charset="-128"/>
                <a:ea typeface="ＭＳ Ｐゴシック" pitchFamily="50" charset="-128"/>
              </a:rPr>
              <a:t>神立</a:t>
            </a:r>
            <a:endParaRPr lang="ja-JP" altLang="en-US" sz="1400" dirty="0">
              <a:solidFill>
                <a:prstClr val="black"/>
              </a:solidFill>
              <a:latin typeface="ＭＳ Ｐゴシック" pitchFamily="50" charset="-128"/>
              <a:ea typeface="ＭＳ Ｐゴシック" pitchFamily="50" charset="-128"/>
            </a:endParaRPr>
          </a:p>
        </p:txBody>
      </p:sp>
      <p:sp>
        <p:nvSpPr>
          <p:cNvPr id="32" name="テキスト ボックス 31"/>
          <p:cNvSpPr txBox="1"/>
          <p:nvPr/>
        </p:nvSpPr>
        <p:spPr>
          <a:xfrm>
            <a:off x="4716016" y="4725144"/>
            <a:ext cx="543739" cy="307777"/>
          </a:xfrm>
          <a:prstGeom prst="rect">
            <a:avLst/>
          </a:prstGeom>
          <a:noFill/>
        </p:spPr>
        <p:txBody>
          <a:bodyPr wrap="none" rtlCol="0">
            <a:spAutoFit/>
          </a:bodyPr>
          <a:lstStyle/>
          <a:p>
            <a:r>
              <a:rPr lang="ja-JP" altLang="en-US" sz="1400" dirty="0" smtClean="0">
                <a:solidFill>
                  <a:prstClr val="black"/>
                </a:solidFill>
                <a:latin typeface="ＭＳ Ｐゴシック" pitchFamily="50" charset="-128"/>
                <a:ea typeface="ＭＳ Ｐゴシック" pitchFamily="50" charset="-128"/>
              </a:rPr>
              <a:t>土浦</a:t>
            </a:r>
            <a:endParaRPr lang="ja-JP" altLang="en-US" sz="1400" dirty="0">
              <a:solidFill>
                <a:prstClr val="black"/>
              </a:solidFill>
              <a:latin typeface="ＭＳ Ｐゴシック" pitchFamily="50" charset="-128"/>
              <a:ea typeface="ＭＳ Ｐゴシック" pitchFamily="50" charset="-128"/>
            </a:endParaRPr>
          </a:p>
        </p:txBody>
      </p:sp>
      <p:sp>
        <p:nvSpPr>
          <p:cNvPr id="33" name="テキスト ボックス 32"/>
          <p:cNvSpPr txBox="1"/>
          <p:nvPr/>
        </p:nvSpPr>
        <p:spPr>
          <a:xfrm>
            <a:off x="3995936" y="5877272"/>
            <a:ext cx="723275" cy="307777"/>
          </a:xfrm>
          <a:prstGeom prst="rect">
            <a:avLst/>
          </a:prstGeom>
          <a:noFill/>
        </p:spPr>
        <p:txBody>
          <a:bodyPr wrap="none" rtlCol="0">
            <a:spAutoFit/>
          </a:bodyPr>
          <a:lstStyle/>
          <a:p>
            <a:r>
              <a:rPr lang="ja-JP" altLang="en-US" sz="1400" dirty="0" smtClean="0">
                <a:solidFill>
                  <a:prstClr val="black"/>
                </a:solidFill>
                <a:latin typeface="ＭＳ Ｐゴシック" pitchFamily="50" charset="-128"/>
                <a:ea typeface="ＭＳ Ｐゴシック" pitchFamily="50" charset="-128"/>
              </a:rPr>
              <a:t>荒川沖</a:t>
            </a:r>
            <a:endParaRPr lang="ja-JP" altLang="en-US" sz="1400" dirty="0">
              <a:solidFill>
                <a:prstClr val="black"/>
              </a:solidFill>
              <a:latin typeface="ＭＳ Ｐゴシック" pitchFamily="50" charset="-128"/>
              <a:ea typeface="ＭＳ Ｐゴシック" pitchFamily="50" charset="-128"/>
            </a:endParaRPr>
          </a:p>
        </p:txBody>
      </p:sp>
      <p:sp>
        <p:nvSpPr>
          <p:cNvPr id="6" name="スライド番号プレースホルダー 5"/>
          <p:cNvSpPr>
            <a:spLocks noGrp="1"/>
          </p:cNvSpPr>
          <p:nvPr>
            <p:ph type="sldNum" sz="quarter" idx="12"/>
          </p:nvPr>
        </p:nvSpPr>
        <p:spPr/>
        <p:txBody>
          <a:bodyPr/>
          <a:lstStyle/>
          <a:p>
            <a:fld id="{A8566F42-4D7E-4393-B219-CE184934D02E}" type="slidenum">
              <a:rPr kumimoji="1" lang="ja-JP" altLang="en-US" smtClean="0">
                <a:solidFill>
                  <a:prstClr val="black"/>
                </a:solidFill>
                <a:latin typeface="ＭＳ Ｐゴシック" pitchFamily="50" charset="-128"/>
                <a:ea typeface="ＭＳ Ｐゴシック" pitchFamily="50" charset="-128"/>
              </a:rPr>
              <a:pPr/>
              <a:t>10</a:t>
            </a:fld>
            <a:endParaRPr kumimoji="1" lang="ja-JP" altLang="en-US" dirty="0">
              <a:solidFill>
                <a:prstClr val="black"/>
              </a:solidFill>
              <a:latin typeface="ＭＳ Ｐゴシック" pitchFamily="50" charset="-128"/>
              <a:ea typeface="ＭＳ Ｐゴシック" pitchFamily="50" charset="-128"/>
            </a:endParaRPr>
          </a:p>
        </p:txBody>
      </p:sp>
      <p:sp>
        <p:nvSpPr>
          <p:cNvPr id="28" name="角丸四角形 27"/>
          <p:cNvSpPr/>
          <p:nvPr/>
        </p:nvSpPr>
        <p:spPr>
          <a:xfrm>
            <a:off x="3531079" y="1877640"/>
            <a:ext cx="2376264" cy="164871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ja-JP" altLang="en-US" sz="3200" dirty="0" smtClean="0">
                <a:solidFill>
                  <a:prstClr val="white"/>
                </a:solidFill>
                <a:latin typeface="ＭＳ Ｐゴシック" pitchFamily="50" charset="-128"/>
                <a:ea typeface="ＭＳ Ｐゴシック" pitchFamily="50" charset="-128"/>
              </a:rPr>
              <a:t>築</a:t>
            </a:r>
            <a:r>
              <a:rPr lang="en-US" altLang="ja-JP" sz="3200" dirty="0" smtClean="0">
                <a:solidFill>
                  <a:prstClr val="white"/>
                </a:solidFill>
                <a:latin typeface="ＭＳ Ｐゴシック" pitchFamily="50" charset="-128"/>
                <a:ea typeface="ＭＳ Ｐゴシック" pitchFamily="50" charset="-128"/>
              </a:rPr>
              <a:t>40</a:t>
            </a:r>
            <a:r>
              <a:rPr lang="ja-JP" altLang="en-US" sz="3200" dirty="0" smtClean="0">
                <a:solidFill>
                  <a:prstClr val="white"/>
                </a:solidFill>
                <a:latin typeface="ＭＳ Ｐゴシック" pitchFamily="50" charset="-128"/>
                <a:ea typeface="ＭＳ Ｐゴシック" pitchFamily="50" charset="-128"/>
              </a:rPr>
              <a:t>年！</a:t>
            </a:r>
            <a:endParaRPr lang="en-US" altLang="ja-JP" sz="3200" dirty="0" smtClean="0">
              <a:solidFill>
                <a:prstClr val="white"/>
              </a:solidFill>
              <a:latin typeface="ＭＳ Ｐゴシック" pitchFamily="50" charset="-128"/>
              <a:ea typeface="ＭＳ Ｐゴシック" pitchFamily="50" charset="-128"/>
            </a:endParaRPr>
          </a:p>
          <a:p>
            <a:pPr algn="ctr"/>
            <a:r>
              <a:rPr lang="ja-JP" altLang="en-US" sz="3200" dirty="0" smtClean="0">
                <a:solidFill>
                  <a:prstClr val="white"/>
                </a:solidFill>
                <a:latin typeface="ＭＳ Ｐゴシック" pitchFamily="50" charset="-128"/>
                <a:ea typeface="ＭＳ Ｐゴシック" pitchFamily="50" charset="-128"/>
              </a:rPr>
              <a:t>老朽化！</a:t>
            </a:r>
            <a:endParaRPr lang="ja-JP" altLang="en-US" sz="3200" dirty="0">
              <a:solidFill>
                <a:prstClr val="white"/>
              </a:solidFill>
              <a:latin typeface="ＭＳ Ｐゴシック" pitchFamily="50" charset="-128"/>
              <a:ea typeface="ＭＳ Ｐゴシック" pitchFamily="50" charset="-128"/>
            </a:endParaRPr>
          </a:p>
        </p:txBody>
      </p:sp>
      <p:sp>
        <p:nvSpPr>
          <p:cNvPr id="34" name="テキスト ボックス 33"/>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HGｺﾞｼｯｸM"/>
                <a:ea typeface="HGｺﾞｼｯｸM"/>
              </a:rPr>
              <a:t>コンセプト　→</a:t>
            </a:r>
            <a:r>
              <a:rPr lang="ja-JP" altLang="en-US" sz="1600" dirty="0" smtClean="0">
                <a:solidFill>
                  <a:prstClr val="white"/>
                </a:solidFill>
                <a:latin typeface="HGｺﾞｼｯｸM"/>
                <a:ea typeface="HGｺﾞｼｯｸM"/>
              </a:rPr>
              <a:t>　</a:t>
            </a:r>
            <a:r>
              <a:rPr lang="ja-JP" altLang="en-US" sz="1600" dirty="0" smtClean="0">
                <a:solidFill>
                  <a:srgbClr val="FFFF00"/>
                </a:solidFill>
                <a:latin typeface="HGｺﾞｼｯｸM"/>
                <a:ea typeface="HGｺﾞｼｯｸM"/>
              </a:rPr>
              <a:t>重点計画</a:t>
            </a:r>
            <a:r>
              <a:rPr lang="ja-JP" altLang="en-US" sz="1600" dirty="0" smtClean="0">
                <a:solidFill>
                  <a:prstClr val="white"/>
                </a:solidFill>
                <a:latin typeface="HGｺﾞｼｯｸM"/>
                <a:ea typeface="HGｺﾞｼｯｸM"/>
              </a:rPr>
              <a:t>　</a:t>
            </a:r>
            <a:r>
              <a:rPr lang="ja-JP" altLang="en-US" sz="1600" dirty="0" smtClean="0">
                <a:solidFill>
                  <a:prstClr val="black">
                    <a:lumMod val="50000"/>
                    <a:lumOff val="50000"/>
                  </a:prstClr>
                </a:solidFill>
                <a:latin typeface="HGｺﾞｼｯｸM"/>
                <a:ea typeface="HGｺﾞｼｯｸM"/>
              </a:rPr>
              <a:t>輪・</a:t>
            </a:r>
            <a:r>
              <a:rPr lang="ja-JP" altLang="en-US" sz="1600" dirty="0" smtClean="0">
                <a:solidFill>
                  <a:srgbClr val="FFFF00"/>
                </a:solidFill>
                <a:latin typeface="HGｺﾞｼｯｸM"/>
                <a:ea typeface="HGｺﾞｼｯｸM"/>
              </a:rPr>
              <a:t>把</a:t>
            </a:r>
            <a:r>
              <a:rPr lang="ja-JP" altLang="en-US" sz="1600" dirty="0" smtClean="0">
                <a:solidFill>
                  <a:prstClr val="white"/>
                </a:solidFill>
                <a:latin typeface="HGｺﾞｼｯｸM"/>
                <a:ea typeface="HGｺﾞｼｯｸM"/>
              </a:rPr>
              <a:t>・環　→　</a:t>
            </a:r>
            <a:r>
              <a:rPr lang="ja-JP" altLang="en-US" sz="1600" dirty="0">
                <a:solidFill>
                  <a:prstClr val="white"/>
                </a:solidFill>
                <a:latin typeface="HGｺﾞｼｯｸM"/>
                <a:ea typeface="HGｺﾞｼｯｸM"/>
              </a:rPr>
              <a:t>補助</a:t>
            </a:r>
            <a:r>
              <a:rPr lang="ja-JP" altLang="en-US" sz="1600" dirty="0" smtClean="0">
                <a:solidFill>
                  <a:prstClr val="white"/>
                </a:solidFill>
                <a:latin typeface="HGｺﾞｼｯｸM"/>
                <a:ea typeface="HGｺﾞｼｯｸM"/>
              </a:rPr>
              <a:t>計画</a:t>
            </a:r>
            <a:r>
              <a:rPr lang="ja-JP" altLang="en-US" sz="1600" dirty="0">
                <a:solidFill>
                  <a:prstClr val="white"/>
                </a:solidFill>
                <a:latin typeface="HGｺﾞｼｯｸM"/>
                <a:ea typeface="HGｺﾞｼｯｸM"/>
              </a:rPr>
              <a:t>　</a:t>
            </a:r>
            <a:r>
              <a:rPr lang="ja-JP" altLang="en-US" sz="1600" dirty="0" smtClean="0">
                <a:solidFill>
                  <a:prstClr val="white"/>
                </a:solidFill>
                <a:latin typeface="HGｺﾞｼｯｸM"/>
                <a:ea typeface="HGｺﾞｼｯｸM"/>
              </a:rPr>
              <a:t>和・話　→　「我」がまち土浦</a:t>
            </a:r>
            <a:endParaRPr lang="ja-JP" altLang="en-US" sz="1600" dirty="0">
              <a:solidFill>
                <a:prstClr val="white"/>
              </a:solidFill>
              <a:latin typeface="HGｺﾞｼｯｸM"/>
              <a:ea typeface="HGｺﾞｼｯｸM"/>
            </a:endParaRPr>
          </a:p>
        </p:txBody>
      </p:sp>
      <p:sp>
        <p:nvSpPr>
          <p:cNvPr id="35" name="円/楕円 34"/>
          <p:cNvSpPr/>
          <p:nvPr/>
        </p:nvSpPr>
        <p:spPr>
          <a:xfrm>
            <a:off x="2891240" y="4231814"/>
            <a:ext cx="3552968" cy="1329793"/>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sz="2400" dirty="0" smtClean="0">
                <a:solidFill>
                  <a:prstClr val="white"/>
                </a:solidFill>
                <a:latin typeface="ＭＳ Ｐゴシック" pitchFamily="50" charset="-128"/>
                <a:ea typeface="ＭＳ Ｐゴシック" pitchFamily="50" charset="-128"/>
              </a:rPr>
              <a:t>利便性向上</a:t>
            </a:r>
            <a:endParaRPr lang="en-US" altLang="ja-JP" sz="2400" dirty="0" smtClean="0">
              <a:solidFill>
                <a:prstClr val="white"/>
              </a:solidFill>
              <a:latin typeface="ＭＳ Ｐゴシック" pitchFamily="50" charset="-128"/>
              <a:ea typeface="ＭＳ Ｐゴシック" pitchFamily="50" charset="-128"/>
            </a:endParaRPr>
          </a:p>
          <a:p>
            <a:pPr algn="ctr"/>
            <a:r>
              <a:rPr lang="ja-JP" altLang="en-US" sz="2400" dirty="0" smtClean="0">
                <a:solidFill>
                  <a:prstClr val="white"/>
                </a:solidFill>
                <a:latin typeface="ＭＳ Ｐゴシック" pitchFamily="50" charset="-128"/>
                <a:ea typeface="ＭＳ Ｐゴシック" pitchFamily="50" charset="-128"/>
              </a:rPr>
              <a:t>運営の効率化</a:t>
            </a:r>
            <a:endParaRPr lang="ja-JP" altLang="en-US" sz="2400" dirty="0">
              <a:solidFill>
                <a:prstClr val="white"/>
              </a:solidFill>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356054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1000" fill="hold"/>
                                        <p:tgtEl>
                                          <p:spTgt spid="28"/>
                                        </p:tgtEl>
                                        <p:attrNameLst>
                                          <p:attrName>ppt_w</p:attrName>
                                        </p:attrNameLst>
                                      </p:cBhvr>
                                      <p:tavLst>
                                        <p:tav tm="0">
                                          <p:val>
                                            <p:fltVal val="0"/>
                                          </p:val>
                                        </p:tav>
                                        <p:tav tm="100000">
                                          <p:val>
                                            <p:strVal val="#ppt_w"/>
                                          </p:val>
                                        </p:tav>
                                      </p:tavLst>
                                    </p:anim>
                                    <p:anim calcmode="lin" valueType="num">
                                      <p:cBhvr>
                                        <p:cTn id="28" dur="1000" fill="hold"/>
                                        <p:tgtEl>
                                          <p:spTgt spid="28"/>
                                        </p:tgtEl>
                                        <p:attrNameLst>
                                          <p:attrName>ppt_h</p:attrName>
                                        </p:attrNameLst>
                                      </p:cBhvr>
                                      <p:tavLst>
                                        <p:tav tm="0">
                                          <p:val>
                                            <p:fltVal val="0"/>
                                          </p:val>
                                        </p:tav>
                                        <p:tav tm="100000">
                                          <p:val>
                                            <p:strVal val="#ppt_h"/>
                                          </p:val>
                                        </p:tav>
                                      </p:tavLst>
                                    </p:anim>
                                    <p:anim calcmode="lin" valueType="num">
                                      <p:cBhvr>
                                        <p:cTn id="29" dur="1000" fill="hold"/>
                                        <p:tgtEl>
                                          <p:spTgt spid="28"/>
                                        </p:tgtEl>
                                        <p:attrNameLst>
                                          <p:attrName>style.rotation</p:attrName>
                                        </p:attrNameLst>
                                      </p:cBhvr>
                                      <p:tavLst>
                                        <p:tav tm="0">
                                          <p:val>
                                            <p:fltVal val="90"/>
                                          </p:val>
                                        </p:tav>
                                        <p:tav tm="100000">
                                          <p:val>
                                            <p:fltVal val="0"/>
                                          </p:val>
                                        </p:tav>
                                      </p:tavLst>
                                    </p:anim>
                                    <p:animEffect transition="in" filter="fade">
                                      <p:cBhvr>
                                        <p:cTn id="30" dur="10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500" fill="hold"/>
                                        <p:tgtEl>
                                          <p:spTgt spid="35"/>
                                        </p:tgtEl>
                                        <p:attrNameLst>
                                          <p:attrName>ppt_w</p:attrName>
                                        </p:attrNameLst>
                                      </p:cBhvr>
                                      <p:tavLst>
                                        <p:tav tm="0">
                                          <p:val>
                                            <p:fltVal val="0"/>
                                          </p:val>
                                        </p:tav>
                                        <p:tav tm="100000">
                                          <p:val>
                                            <p:strVal val="#ppt_w"/>
                                          </p:val>
                                        </p:tav>
                                      </p:tavLst>
                                    </p:anim>
                                    <p:anim calcmode="lin" valueType="num">
                                      <p:cBhvr>
                                        <p:cTn id="36" dur="500" fill="hold"/>
                                        <p:tgtEl>
                                          <p:spTgt spid="35"/>
                                        </p:tgtEl>
                                        <p:attrNameLst>
                                          <p:attrName>ppt_h</p:attrName>
                                        </p:attrNameLst>
                                      </p:cBhvr>
                                      <p:tavLst>
                                        <p:tav tm="0">
                                          <p:val>
                                            <p:fltVal val="0"/>
                                          </p:val>
                                        </p:tav>
                                        <p:tav tm="100000">
                                          <p:val>
                                            <p:strVal val="#ppt_h"/>
                                          </p:val>
                                        </p:tav>
                                      </p:tavLst>
                                    </p:anim>
                                    <p:animEffect transition="in" filter="fade">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2928"/>
          <a:stretch/>
        </p:blipFill>
        <p:spPr bwMode="auto">
          <a:xfrm>
            <a:off x="4669490" y="1330036"/>
            <a:ext cx="4511022" cy="555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271999" y="402028"/>
            <a:ext cx="8229600" cy="1066800"/>
          </a:xfrm>
        </p:spPr>
        <p:txBody>
          <a:bodyPr/>
          <a:lstStyle/>
          <a:p>
            <a:r>
              <a:rPr kumimoji="1" lang="ja-JP" altLang="en-US" dirty="0" smtClean="0"/>
              <a:t>協同病院移転</a:t>
            </a:r>
            <a:endParaRPr kumimoji="1" lang="ja-JP" altLang="en-US" dirty="0"/>
          </a:p>
        </p:txBody>
      </p:sp>
      <p:sp>
        <p:nvSpPr>
          <p:cNvPr id="2048" name="四角形吹き出し 2047"/>
          <p:cNvSpPr/>
          <p:nvPr/>
        </p:nvSpPr>
        <p:spPr>
          <a:xfrm>
            <a:off x="271999" y="1779983"/>
            <a:ext cx="4516025" cy="4153186"/>
          </a:xfrm>
          <a:prstGeom prst="wedgeRectCallout">
            <a:avLst>
              <a:gd name="adj1" fmla="val 91876"/>
              <a:gd name="adj2" fmla="val 13715"/>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itchFamily="50" charset="-128"/>
              <a:ea typeface="ＭＳ Ｐゴシック" pitchFamily="50" charset="-128"/>
            </a:endParaRPr>
          </a:p>
        </p:txBody>
      </p:sp>
      <p:pic>
        <p:nvPicPr>
          <p:cNvPr id="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5068" t="19492" r="42879" b="7889"/>
          <a:stretch/>
        </p:blipFill>
        <p:spPr bwMode="auto">
          <a:xfrm>
            <a:off x="395537" y="1923998"/>
            <a:ext cx="4292541" cy="385660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グループ化 30"/>
          <p:cNvGrpSpPr/>
          <p:nvPr/>
        </p:nvGrpSpPr>
        <p:grpSpPr>
          <a:xfrm>
            <a:off x="2450312" y="2013604"/>
            <a:ext cx="623863" cy="594798"/>
            <a:chOff x="-468560" y="-99392"/>
            <a:chExt cx="1117735" cy="1152128"/>
          </a:xfrm>
        </p:grpSpPr>
        <p:cxnSp>
          <p:nvCxnSpPr>
            <p:cNvPr id="41" name="直線コネクタ 40"/>
            <p:cNvCxnSpPr/>
            <p:nvPr/>
          </p:nvCxnSpPr>
          <p:spPr>
            <a:xfrm flipH="1">
              <a:off x="-468560" y="-99392"/>
              <a:ext cx="216024" cy="8171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252536" y="-99392"/>
              <a:ext cx="338264" cy="993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468560" y="717778"/>
              <a:ext cx="899889" cy="3349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H="1">
              <a:off x="431329" y="476672"/>
              <a:ext cx="182051" cy="5760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0" y="0"/>
              <a:ext cx="85728" cy="3091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42864" y="309193"/>
              <a:ext cx="606311" cy="1915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グループ化 31"/>
          <p:cNvGrpSpPr/>
          <p:nvPr/>
        </p:nvGrpSpPr>
        <p:grpSpPr>
          <a:xfrm>
            <a:off x="3003389" y="4022645"/>
            <a:ext cx="1014379" cy="896765"/>
            <a:chOff x="522354" y="3792135"/>
            <a:chExt cx="1817398" cy="1737039"/>
          </a:xfrm>
        </p:grpSpPr>
        <p:cxnSp>
          <p:nvCxnSpPr>
            <p:cNvPr id="33" name="直線コネクタ 32"/>
            <p:cNvCxnSpPr/>
            <p:nvPr/>
          </p:nvCxnSpPr>
          <p:spPr>
            <a:xfrm flipH="1">
              <a:off x="522354" y="4017006"/>
              <a:ext cx="413825" cy="627995"/>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522354" y="4645001"/>
              <a:ext cx="1003984" cy="884173"/>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V="1">
              <a:off x="1231258" y="3792136"/>
              <a:ext cx="295080" cy="34343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flipV="1">
              <a:off x="1526338" y="3792135"/>
              <a:ext cx="685817" cy="35696"/>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2212154" y="3838914"/>
              <a:ext cx="127598" cy="1030246"/>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a:off x="1869246" y="4869160"/>
              <a:ext cx="450920" cy="116975"/>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a:off x="1526338" y="4986135"/>
              <a:ext cx="342908" cy="543039"/>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flipV="1">
              <a:off x="936179" y="4017006"/>
              <a:ext cx="306061" cy="11856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cxnSp>
        <p:nvCxnSpPr>
          <p:cNvPr id="47" name="直線矢印コネクタ 46"/>
          <p:cNvCxnSpPr/>
          <p:nvPr/>
        </p:nvCxnSpPr>
        <p:spPr>
          <a:xfrm>
            <a:off x="2904968" y="2730488"/>
            <a:ext cx="414811" cy="1209735"/>
          </a:xfrm>
          <a:prstGeom prst="straightConnector1">
            <a:avLst/>
          </a:prstGeom>
          <a:ln w="127000">
            <a:solidFill>
              <a:schemeClr val="accent4">
                <a:alpha val="7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2049" name="正方形/長方形 2048"/>
          <p:cNvSpPr/>
          <p:nvPr/>
        </p:nvSpPr>
        <p:spPr>
          <a:xfrm>
            <a:off x="6804248" y="3961569"/>
            <a:ext cx="648072" cy="6066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itchFamily="50" charset="-128"/>
              <a:ea typeface="ＭＳ Ｐゴシック" pitchFamily="50" charset="-128"/>
            </a:endParaRPr>
          </a:p>
        </p:txBody>
      </p:sp>
      <p:sp>
        <p:nvSpPr>
          <p:cNvPr id="2052" name="円/楕円 2051"/>
          <p:cNvSpPr/>
          <p:nvPr/>
        </p:nvSpPr>
        <p:spPr>
          <a:xfrm>
            <a:off x="1691680" y="5182770"/>
            <a:ext cx="360040" cy="694502"/>
          </a:xfrm>
          <a:prstGeom prst="ellipse">
            <a:avLst/>
          </a:prstGeom>
          <a:noFill/>
          <a:ln w="38100">
            <a:solidFill>
              <a:srgbClr val="00B0F0"/>
            </a:solidFill>
          </a:ln>
          <a:scene3d>
            <a:camera prst="orthographicFront">
              <a:rot lat="0" lon="0" rev="206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itchFamily="50" charset="-128"/>
              <a:ea typeface="ＭＳ Ｐゴシック" pitchFamily="50" charset="-128"/>
            </a:endParaRPr>
          </a:p>
        </p:txBody>
      </p:sp>
      <p:grpSp>
        <p:nvGrpSpPr>
          <p:cNvPr id="5" name="グループ化 4"/>
          <p:cNvGrpSpPr/>
          <p:nvPr/>
        </p:nvGrpSpPr>
        <p:grpSpPr>
          <a:xfrm>
            <a:off x="3958170" y="1268759"/>
            <a:ext cx="2702062" cy="2304257"/>
            <a:chOff x="3815519" y="1464901"/>
            <a:chExt cx="2702062" cy="2304257"/>
          </a:xfrm>
        </p:grpSpPr>
        <p:grpSp>
          <p:nvGrpSpPr>
            <p:cNvPr id="2053" name="グループ化 2052"/>
            <p:cNvGrpSpPr/>
            <p:nvPr/>
          </p:nvGrpSpPr>
          <p:grpSpPr>
            <a:xfrm>
              <a:off x="3815519" y="1464901"/>
              <a:ext cx="2702062" cy="2076593"/>
              <a:chOff x="3815519" y="1464901"/>
              <a:chExt cx="2702062" cy="2076593"/>
            </a:xfrm>
          </p:grpSpPr>
          <p:sp>
            <p:nvSpPr>
              <p:cNvPr id="2051" name="正方形/長方形 2050"/>
              <p:cNvSpPr/>
              <p:nvPr/>
            </p:nvSpPr>
            <p:spPr>
              <a:xfrm>
                <a:off x="3815519" y="1464901"/>
                <a:ext cx="2702062" cy="2076593"/>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itchFamily="50" charset="-128"/>
                  <a:ea typeface="ＭＳ Ｐゴシック" pitchFamily="50" charset="-128"/>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1769" y="1574574"/>
                <a:ext cx="2486038" cy="185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54" name="テキスト ボックス 2053"/>
            <p:cNvSpPr txBox="1"/>
            <p:nvPr/>
          </p:nvSpPr>
          <p:spPr>
            <a:xfrm>
              <a:off x="5691714" y="3399826"/>
              <a:ext cx="825867" cy="369332"/>
            </a:xfrm>
            <a:prstGeom prst="rect">
              <a:avLst/>
            </a:prstGeom>
            <a:noFill/>
          </p:spPr>
          <p:txBody>
            <a:bodyPr wrap="none" rtlCol="0">
              <a:spAutoFit/>
            </a:bodyPr>
            <a:lstStyle/>
            <a:p>
              <a:r>
                <a:rPr lang="ja-JP" altLang="en-US" b="1" dirty="0" smtClean="0">
                  <a:solidFill>
                    <a:prstClr val="black"/>
                  </a:solidFill>
                  <a:latin typeface="ＭＳ Ｐゴシック" pitchFamily="50" charset="-128"/>
                  <a:ea typeface="ＭＳ Ｐゴシック" pitchFamily="50" charset="-128"/>
                </a:rPr>
                <a:t>霞ヶ浦</a:t>
              </a:r>
              <a:endParaRPr lang="ja-JP" altLang="en-US" b="1" dirty="0">
                <a:solidFill>
                  <a:prstClr val="black"/>
                </a:solidFill>
                <a:latin typeface="ＭＳ Ｐゴシック" pitchFamily="50" charset="-128"/>
                <a:ea typeface="ＭＳ Ｐゴシック" pitchFamily="50" charset="-128"/>
              </a:endParaRPr>
            </a:p>
          </p:txBody>
        </p:sp>
      </p:grpSp>
      <p:sp>
        <p:nvSpPr>
          <p:cNvPr id="48" name="テキスト ボックス 47"/>
          <p:cNvSpPr txBox="1"/>
          <p:nvPr/>
        </p:nvSpPr>
        <p:spPr>
          <a:xfrm>
            <a:off x="7956376" y="3224009"/>
            <a:ext cx="543739" cy="307777"/>
          </a:xfrm>
          <a:prstGeom prst="rect">
            <a:avLst/>
          </a:prstGeom>
          <a:noFill/>
        </p:spPr>
        <p:txBody>
          <a:bodyPr wrap="none" rtlCol="0">
            <a:spAutoFit/>
          </a:bodyPr>
          <a:lstStyle/>
          <a:p>
            <a:r>
              <a:rPr lang="ja-JP" altLang="en-US" sz="1400" dirty="0" smtClean="0">
                <a:solidFill>
                  <a:prstClr val="black"/>
                </a:solidFill>
                <a:latin typeface="ＭＳ Ｐゴシック" pitchFamily="50" charset="-128"/>
                <a:ea typeface="ＭＳ Ｐゴシック" pitchFamily="50" charset="-128"/>
              </a:rPr>
              <a:t>神立</a:t>
            </a:r>
            <a:endParaRPr lang="ja-JP" altLang="en-US" sz="1400" dirty="0">
              <a:solidFill>
                <a:prstClr val="black"/>
              </a:solidFill>
              <a:latin typeface="ＭＳ Ｐゴシック" pitchFamily="50" charset="-128"/>
              <a:ea typeface="ＭＳ Ｐゴシック" pitchFamily="50" charset="-128"/>
            </a:endParaRPr>
          </a:p>
        </p:txBody>
      </p:sp>
      <p:sp>
        <p:nvSpPr>
          <p:cNvPr id="49" name="テキスト ボックス 48"/>
          <p:cNvSpPr txBox="1"/>
          <p:nvPr/>
        </p:nvSpPr>
        <p:spPr>
          <a:xfrm>
            <a:off x="7020272" y="4293096"/>
            <a:ext cx="543739" cy="307777"/>
          </a:xfrm>
          <a:prstGeom prst="rect">
            <a:avLst/>
          </a:prstGeom>
          <a:noFill/>
        </p:spPr>
        <p:txBody>
          <a:bodyPr wrap="none" rtlCol="0">
            <a:spAutoFit/>
          </a:bodyPr>
          <a:lstStyle/>
          <a:p>
            <a:r>
              <a:rPr lang="ja-JP" altLang="en-US" sz="1400" dirty="0" smtClean="0">
                <a:solidFill>
                  <a:prstClr val="black"/>
                </a:solidFill>
                <a:latin typeface="ＭＳ Ｐゴシック" pitchFamily="50" charset="-128"/>
                <a:ea typeface="ＭＳ Ｐゴシック" pitchFamily="50" charset="-128"/>
              </a:rPr>
              <a:t>土浦</a:t>
            </a:r>
            <a:endParaRPr lang="ja-JP" altLang="en-US" sz="1400" dirty="0">
              <a:solidFill>
                <a:prstClr val="black"/>
              </a:solidFill>
              <a:latin typeface="ＭＳ Ｐゴシック" pitchFamily="50" charset="-128"/>
              <a:ea typeface="ＭＳ Ｐゴシック" pitchFamily="50" charset="-128"/>
            </a:endParaRPr>
          </a:p>
        </p:txBody>
      </p:sp>
      <p:sp>
        <p:nvSpPr>
          <p:cNvPr id="50" name="テキスト ボックス 49"/>
          <p:cNvSpPr txBox="1"/>
          <p:nvPr/>
        </p:nvSpPr>
        <p:spPr>
          <a:xfrm>
            <a:off x="6157917" y="5634687"/>
            <a:ext cx="723275" cy="307777"/>
          </a:xfrm>
          <a:prstGeom prst="rect">
            <a:avLst/>
          </a:prstGeom>
          <a:noFill/>
        </p:spPr>
        <p:txBody>
          <a:bodyPr wrap="none" rtlCol="0">
            <a:spAutoFit/>
          </a:bodyPr>
          <a:lstStyle/>
          <a:p>
            <a:r>
              <a:rPr lang="ja-JP" altLang="en-US" sz="1400" dirty="0" smtClean="0">
                <a:solidFill>
                  <a:prstClr val="black"/>
                </a:solidFill>
                <a:latin typeface="ＭＳ Ｐゴシック" pitchFamily="50" charset="-128"/>
                <a:ea typeface="ＭＳ Ｐゴシック" pitchFamily="50" charset="-128"/>
              </a:rPr>
              <a:t>荒川沖</a:t>
            </a:r>
            <a:endParaRPr lang="ja-JP" altLang="en-US" sz="1400" dirty="0">
              <a:solidFill>
                <a:prstClr val="black"/>
              </a:solidFill>
              <a:latin typeface="ＭＳ Ｐゴシック" pitchFamily="50" charset="-128"/>
              <a:ea typeface="ＭＳ Ｐゴシック" pitchFamily="50" charset="-128"/>
            </a:endParaRPr>
          </a:p>
        </p:txBody>
      </p:sp>
      <p:sp>
        <p:nvSpPr>
          <p:cNvPr id="51" name="テキスト ボックス 50"/>
          <p:cNvSpPr txBox="1"/>
          <p:nvPr/>
        </p:nvSpPr>
        <p:spPr>
          <a:xfrm>
            <a:off x="1236277" y="2138774"/>
            <a:ext cx="1107996"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dirty="0" smtClean="0">
                <a:solidFill>
                  <a:prstClr val="white"/>
                </a:solidFill>
                <a:latin typeface="ＭＳ Ｐゴシック" pitchFamily="50" charset="-128"/>
                <a:ea typeface="ＭＳ Ｐゴシック" pitchFamily="50" charset="-128"/>
              </a:rPr>
              <a:t>協同病院</a:t>
            </a:r>
            <a:endParaRPr lang="ja-JP" altLang="en-US" dirty="0">
              <a:solidFill>
                <a:prstClr val="white"/>
              </a:solidFill>
              <a:latin typeface="ＭＳ Ｐゴシック" pitchFamily="50" charset="-128"/>
              <a:ea typeface="ＭＳ Ｐゴシック" pitchFamily="50" charset="-128"/>
            </a:endParaRPr>
          </a:p>
        </p:txBody>
      </p:sp>
      <p:sp>
        <p:nvSpPr>
          <p:cNvPr id="52" name="テキスト ボックス 51"/>
          <p:cNvSpPr txBox="1"/>
          <p:nvPr/>
        </p:nvSpPr>
        <p:spPr>
          <a:xfrm>
            <a:off x="1905665" y="2545822"/>
            <a:ext cx="764953" cy="369332"/>
          </a:xfrm>
          <a:prstGeom prst="rect">
            <a:avLst/>
          </a:prstGeom>
          <a:solidFill>
            <a:schemeClr val="accent5">
              <a:lumMod val="20000"/>
              <a:lumOff val="80000"/>
              <a:alpha val="70000"/>
            </a:schemeClr>
          </a:solidFill>
        </p:spPr>
        <p:txBody>
          <a:bodyPr wrap="none" rtlCol="0">
            <a:spAutoFit/>
          </a:bodyPr>
          <a:lstStyle/>
          <a:p>
            <a:r>
              <a:rPr lang="ja-JP" altLang="en-US" dirty="0" smtClean="0">
                <a:solidFill>
                  <a:prstClr val="black"/>
                </a:solidFill>
                <a:latin typeface="ＭＳ Ｐゴシック" pitchFamily="50" charset="-128"/>
                <a:ea typeface="ＭＳ Ｐゴシック" pitchFamily="50" charset="-128"/>
              </a:rPr>
              <a:t>約</a:t>
            </a:r>
            <a:r>
              <a:rPr lang="en-US" altLang="ja-JP" dirty="0" smtClean="0">
                <a:solidFill>
                  <a:prstClr val="black"/>
                </a:solidFill>
                <a:latin typeface="ＭＳ Ｐゴシック" pitchFamily="50" charset="-128"/>
                <a:ea typeface="ＭＳ Ｐゴシック" pitchFamily="50" charset="-128"/>
              </a:rPr>
              <a:t>5ha</a:t>
            </a:r>
            <a:endParaRPr lang="ja-JP" altLang="en-US" dirty="0">
              <a:solidFill>
                <a:prstClr val="black"/>
              </a:solidFill>
              <a:latin typeface="ＭＳ Ｐゴシック" pitchFamily="50" charset="-128"/>
              <a:ea typeface="ＭＳ Ｐゴシック" pitchFamily="50" charset="-128"/>
            </a:endParaRPr>
          </a:p>
        </p:txBody>
      </p:sp>
      <p:sp>
        <p:nvSpPr>
          <p:cNvPr id="4" name="スライド番号プレースホルダー 3"/>
          <p:cNvSpPr>
            <a:spLocks noGrp="1"/>
          </p:cNvSpPr>
          <p:nvPr>
            <p:ph type="sldNum" sz="quarter" idx="12"/>
          </p:nvPr>
        </p:nvSpPr>
        <p:spPr/>
        <p:txBody>
          <a:bodyPr/>
          <a:lstStyle/>
          <a:p>
            <a:fld id="{A8566F42-4D7E-4393-B219-CE184934D02E}" type="slidenum">
              <a:rPr kumimoji="1" lang="ja-JP" altLang="en-US" smtClean="0">
                <a:solidFill>
                  <a:prstClr val="black"/>
                </a:solidFill>
                <a:latin typeface="ＭＳ Ｐゴシック" pitchFamily="50" charset="-128"/>
                <a:ea typeface="ＭＳ Ｐゴシック" pitchFamily="50" charset="-128"/>
              </a:rPr>
              <a:pPr/>
              <a:t>11</a:t>
            </a:fld>
            <a:endParaRPr kumimoji="1" lang="ja-JP" altLang="en-US">
              <a:solidFill>
                <a:prstClr val="black"/>
              </a:solidFill>
              <a:latin typeface="ＭＳ Ｐゴシック" pitchFamily="50" charset="-128"/>
              <a:ea typeface="ＭＳ Ｐゴシック" pitchFamily="50" charset="-128"/>
            </a:endParaRPr>
          </a:p>
        </p:txBody>
      </p:sp>
      <p:cxnSp>
        <p:nvCxnSpPr>
          <p:cNvPr id="6" name="直線矢印コネクタ 5"/>
          <p:cNvCxnSpPr>
            <a:stCxn id="2052" idx="0"/>
          </p:cNvCxnSpPr>
          <p:nvPr/>
        </p:nvCxnSpPr>
        <p:spPr>
          <a:xfrm flipV="1">
            <a:off x="1871700" y="2608402"/>
            <a:ext cx="829748" cy="2574368"/>
          </a:xfrm>
          <a:prstGeom prst="straightConnector1">
            <a:avLst/>
          </a:prstGeom>
          <a:ln w="38100">
            <a:solidFill>
              <a:srgbClr val="00B0F0"/>
            </a:solidFill>
            <a:tailEnd type="stealth"/>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2051720" y="4639064"/>
            <a:ext cx="1182645" cy="662144"/>
          </a:xfrm>
          <a:prstGeom prst="straightConnector1">
            <a:avLst/>
          </a:prstGeom>
          <a:ln w="38100">
            <a:solidFill>
              <a:srgbClr val="00B0F0"/>
            </a:solidFill>
            <a:tailEnd type="stealth"/>
          </a:ln>
        </p:spPr>
        <p:style>
          <a:lnRef idx="1">
            <a:schemeClr val="accent1"/>
          </a:lnRef>
          <a:fillRef idx="0">
            <a:schemeClr val="accent1"/>
          </a:fillRef>
          <a:effectRef idx="0">
            <a:schemeClr val="accent1"/>
          </a:effectRef>
          <a:fontRef idx="minor">
            <a:schemeClr val="tx1"/>
          </a:fontRef>
        </p:style>
      </p:cxnSp>
      <p:grpSp>
        <p:nvGrpSpPr>
          <p:cNvPr id="11" name="グループ化 10"/>
          <p:cNvGrpSpPr/>
          <p:nvPr/>
        </p:nvGrpSpPr>
        <p:grpSpPr>
          <a:xfrm>
            <a:off x="4669490" y="3584774"/>
            <a:ext cx="4235999" cy="3164589"/>
            <a:chOff x="5688349" y="1908943"/>
            <a:chExt cx="4235999" cy="3164589"/>
          </a:xfrm>
        </p:grpSpPr>
        <p:pic>
          <p:nvPicPr>
            <p:cNvPr id="53"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688349" y="1908943"/>
              <a:ext cx="4235999" cy="3164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角丸四角形 55"/>
            <p:cNvSpPr/>
            <p:nvPr/>
          </p:nvSpPr>
          <p:spPr>
            <a:xfrm>
              <a:off x="5833254" y="2034462"/>
              <a:ext cx="1187018" cy="3864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smtClean="0">
                  <a:solidFill>
                    <a:prstClr val="white"/>
                  </a:solidFill>
                  <a:latin typeface="ＭＳ Ｐゴシック" pitchFamily="50" charset="-128"/>
                  <a:ea typeface="ＭＳ Ｐゴシック" pitchFamily="50" charset="-128"/>
                </a:rPr>
                <a:t>Before</a:t>
              </a:r>
              <a:endParaRPr lang="ja-JP" altLang="en-US" sz="2000" dirty="0">
                <a:solidFill>
                  <a:prstClr val="white"/>
                </a:solidFill>
                <a:latin typeface="ＭＳ Ｐゴシック" pitchFamily="50" charset="-128"/>
                <a:ea typeface="ＭＳ Ｐゴシック" pitchFamily="50" charset="-128"/>
              </a:endParaRPr>
            </a:p>
          </p:txBody>
        </p:sp>
      </p:grpSp>
      <p:grpSp>
        <p:nvGrpSpPr>
          <p:cNvPr id="10" name="グループ化 9"/>
          <p:cNvGrpSpPr/>
          <p:nvPr/>
        </p:nvGrpSpPr>
        <p:grpSpPr>
          <a:xfrm>
            <a:off x="4672855" y="3577299"/>
            <a:ext cx="4232634" cy="3162075"/>
            <a:chOff x="5688349" y="4520641"/>
            <a:chExt cx="4232634" cy="3162075"/>
          </a:xfrm>
        </p:grpSpPr>
        <p:pic>
          <p:nvPicPr>
            <p:cNvPr id="55" name="コンテンツ プレースホルダー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8349" y="4520641"/>
              <a:ext cx="4232634" cy="3162075"/>
            </a:xfrm>
            <a:prstGeom prst="rect">
              <a:avLst/>
            </a:prstGeom>
          </p:spPr>
        </p:pic>
        <p:sp>
          <p:nvSpPr>
            <p:cNvPr id="57" name="角丸四角形 56"/>
            <p:cNvSpPr/>
            <p:nvPr/>
          </p:nvSpPr>
          <p:spPr>
            <a:xfrm>
              <a:off x="5833254" y="4660690"/>
              <a:ext cx="1187018" cy="38642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sz="2000" dirty="0" smtClean="0">
                  <a:solidFill>
                    <a:prstClr val="white"/>
                  </a:solidFill>
                  <a:latin typeface="ＭＳ Ｐゴシック" pitchFamily="50" charset="-128"/>
                  <a:ea typeface="ＭＳ Ｐゴシック" pitchFamily="50" charset="-128"/>
                </a:rPr>
                <a:t>After</a:t>
              </a:r>
              <a:endParaRPr lang="ja-JP" altLang="en-US" sz="2000" dirty="0">
                <a:solidFill>
                  <a:prstClr val="white"/>
                </a:solidFill>
                <a:latin typeface="ＭＳ Ｐゴシック" pitchFamily="50" charset="-128"/>
                <a:ea typeface="ＭＳ Ｐゴシック" pitchFamily="50" charset="-128"/>
              </a:endParaRPr>
            </a:p>
          </p:txBody>
        </p:sp>
      </p:grpSp>
      <p:pic>
        <p:nvPicPr>
          <p:cNvPr id="2055" name="Picture 7" descr="C:\Users\tanaka81\AppData\Local\Microsoft\Windows\Temporary Internet Files\Content.IE5\F96GAEYD\MC900390982[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52721" y="2053216"/>
            <a:ext cx="71715" cy="861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p:cNvGrpSpPr/>
          <p:nvPr/>
        </p:nvGrpSpPr>
        <p:grpSpPr>
          <a:xfrm>
            <a:off x="4658612" y="4799658"/>
            <a:ext cx="3248970" cy="1946909"/>
            <a:chOff x="4658612" y="4799658"/>
            <a:chExt cx="3248970" cy="1946909"/>
          </a:xfrm>
        </p:grpSpPr>
        <p:pic>
          <p:nvPicPr>
            <p:cNvPr id="13" name="Picture 3" descr="C:\Users\tanaka81\AppData\Local\Microsoft\Windows\Temporary Internet Files\Content.IE5\F96GAEYD\MC900322789[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28284" y="5615394"/>
              <a:ext cx="779298" cy="9475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tanaka81\AppData\Local\Microsoft\Windows\Temporary Internet Files\Content.IE5\B5HG1O07\MC900329616[1].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96030" y="5171046"/>
              <a:ext cx="456562" cy="4652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tanaka81\AppData\Local\Microsoft\Windows\Temporary Internet Files\Content.IE5\SYN27ZXG\MC900323079[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61114" y="4799658"/>
              <a:ext cx="424694" cy="47035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tanaka81\AppData\Local\Microsoft\Windows\Temporary Internet Files\Content.IE5\B5HG1O07\MC900323515[1].wmf"/>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12086"/>
            <a:stretch/>
          </p:blipFill>
          <p:spPr bwMode="auto">
            <a:xfrm>
              <a:off x="4658612" y="5877272"/>
              <a:ext cx="930337" cy="869295"/>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テキスト ボックス 57"/>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HGｺﾞｼｯｸM"/>
                <a:ea typeface="HGｺﾞｼｯｸM"/>
              </a:rPr>
              <a:t>コンセプト　→</a:t>
            </a:r>
            <a:r>
              <a:rPr lang="ja-JP" altLang="en-US" sz="1600" dirty="0" smtClean="0">
                <a:solidFill>
                  <a:prstClr val="white"/>
                </a:solidFill>
                <a:latin typeface="HGｺﾞｼｯｸM"/>
                <a:ea typeface="HGｺﾞｼｯｸM"/>
              </a:rPr>
              <a:t>　</a:t>
            </a:r>
            <a:r>
              <a:rPr lang="ja-JP" altLang="en-US" sz="1600" dirty="0" smtClean="0">
                <a:solidFill>
                  <a:srgbClr val="FFFF00"/>
                </a:solidFill>
                <a:latin typeface="HGｺﾞｼｯｸM"/>
                <a:ea typeface="HGｺﾞｼｯｸM"/>
              </a:rPr>
              <a:t>重点計画</a:t>
            </a:r>
            <a:r>
              <a:rPr lang="ja-JP" altLang="en-US" sz="1600" dirty="0" smtClean="0">
                <a:solidFill>
                  <a:prstClr val="white"/>
                </a:solidFill>
                <a:latin typeface="HGｺﾞｼｯｸM"/>
                <a:ea typeface="HGｺﾞｼｯｸM"/>
              </a:rPr>
              <a:t>　</a:t>
            </a:r>
            <a:r>
              <a:rPr lang="ja-JP" altLang="en-US" sz="1600" dirty="0" smtClean="0">
                <a:solidFill>
                  <a:prstClr val="black">
                    <a:lumMod val="50000"/>
                    <a:lumOff val="50000"/>
                  </a:prstClr>
                </a:solidFill>
                <a:latin typeface="HGｺﾞｼｯｸM"/>
                <a:ea typeface="HGｺﾞｼｯｸM"/>
              </a:rPr>
              <a:t>輪・</a:t>
            </a:r>
            <a:r>
              <a:rPr lang="ja-JP" altLang="en-US" sz="1600" dirty="0" smtClean="0">
                <a:solidFill>
                  <a:srgbClr val="FFFF00"/>
                </a:solidFill>
                <a:latin typeface="HGｺﾞｼｯｸM"/>
                <a:ea typeface="HGｺﾞｼｯｸM"/>
              </a:rPr>
              <a:t>把</a:t>
            </a:r>
            <a:r>
              <a:rPr lang="ja-JP" altLang="en-US" sz="1600" dirty="0" smtClean="0">
                <a:solidFill>
                  <a:prstClr val="white"/>
                </a:solidFill>
                <a:latin typeface="HGｺﾞｼｯｸM"/>
                <a:ea typeface="HGｺﾞｼｯｸM"/>
              </a:rPr>
              <a:t>・環　→　</a:t>
            </a:r>
            <a:r>
              <a:rPr lang="ja-JP" altLang="en-US" sz="1600" dirty="0">
                <a:solidFill>
                  <a:prstClr val="white"/>
                </a:solidFill>
                <a:latin typeface="HGｺﾞｼｯｸM"/>
                <a:ea typeface="HGｺﾞｼｯｸM"/>
              </a:rPr>
              <a:t>補助</a:t>
            </a:r>
            <a:r>
              <a:rPr lang="ja-JP" altLang="en-US" sz="1600" dirty="0" smtClean="0">
                <a:solidFill>
                  <a:prstClr val="white"/>
                </a:solidFill>
                <a:latin typeface="HGｺﾞｼｯｸM"/>
                <a:ea typeface="HGｺﾞｼｯｸM"/>
              </a:rPr>
              <a:t>計画</a:t>
            </a:r>
            <a:r>
              <a:rPr lang="ja-JP" altLang="en-US" sz="1600" dirty="0">
                <a:solidFill>
                  <a:prstClr val="white"/>
                </a:solidFill>
                <a:latin typeface="HGｺﾞｼｯｸM"/>
                <a:ea typeface="HGｺﾞｼｯｸM"/>
              </a:rPr>
              <a:t>　</a:t>
            </a:r>
            <a:r>
              <a:rPr lang="ja-JP" altLang="en-US" sz="1600" dirty="0" smtClean="0">
                <a:solidFill>
                  <a:prstClr val="white"/>
                </a:solidFill>
                <a:latin typeface="HGｺﾞｼｯｸM"/>
                <a:ea typeface="HGｺﾞｼｯｸM"/>
              </a:rPr>
              <a:t>和・話　→　「我」がまち土浦</a:t>
            </a:r>
            <a:endParaRPr lang="ja-JP" altLang="en-US" sz="1600" dirty="0">
              <a:solidFill>
                <a:prstClr val="white"/>
              </a:solidFill>
              <a:latin typeface="HGｺﾞｼｯｸM"/>
              <a:ea typeface="HGｺﾞｼｯｸM"/>
            </a:endParaRPr>
          </a:p>
        </p:txBody>
      </p:sp>
      <p:sp>
        <p:nvSpPr>
          <p:cNvPr id="59" name="テキスト ボックス 58"/>
          <p:cNvSpPr txBox="1"/>
          <p:nvPr/>
        </p:nvSpPr>
        <p:spPr>
          <a:xfrm>
            <a:off x="3098065" y="4210990"/>
            <a:ext cx="872355" cy="369332"/>
          </a:xfrm>
          <a:prstGeom prst="rect">
            <a:avLst/>
          </a:prstGeom>
          <a:solidFill>
            <a:schemeClr val="accent5">
              <a:lumMod val="20000"/>
              <a:lumOff val="80000"/>
              <a:alpha val="70000"/>
            </a:schemeClr>
          </a:solidFill>
        </p:spPr>
        <p:txBody>
          <a:bodyPr wrap="none" rtlCol="0">
            <a:spAutoFit/>
          </a:bodyPr>
          <a:lstStyle/>
          <a:p>
            <a:r>
              <a:rPr lang="ja-JP" altLang="en-US" dirty="0" smtClean="0">
                <a:solidFill>
                  <a:prstClr val="black"/>
                </a:solidFill>
                <a:latin typeface="ＭＳ Ｐゴシック" pitchFamily="50" charset="-128"/>
                <a:ea typeface="ＭＳ Ｐゴシック" pitchFamily="50" charset="-128"/>
              </a:rPr>
              <a:t>約</a:t>
            </a:r>
            <a:r>
              <a:rPr lang="en-US" altLang="ja-JP" dirty="0" smtClean="0">
                <a:solidFill>
                  <a:prstClr val="black"/>
                </a:solidFill>
                <a:latin typeface="ＭＳ Ｐゴシック" pitchFamily="50" charset="-128"/>
                <a:ea typeface="ＭＳ Ｐゴシック" pitchFamily="50" charset="-128"/>
              </a:rPr>
              <a:t>10ha</a:t>
            </a:r>
            <a:endParaRPr lang="ja-JP" altLang="en-US" dirty="0">
              <a:solidFill>
                <a:prstClr val="black"/>
              </a:solidFill>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425144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1000"/>
                                        <p:tgtEl>
                                          <p:spTgt spid="47"/>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inVertical)">
                                      <p:cBhvr>
                                        <p:cTn id="11" dur="10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500"/>
                                        <p:tgtEl>
                                          <p:spTgt spid="205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3862"/>
          <a:stretch/>
        </p:blipFill>
        <p:spPr bwMode="auto">
          <a:xfrm>
            <a:off x="4517728" y="1092530"/>
            <a:ext cx="4861072" cy="5922260"/>
          </a:xfrm>
          <a:prstGeom prst="rect">
            <a:avLst/>
          </a:prstGeom>
          <a:noFill/>
          <a:ln>
            <a:noFill/>
          </a:ln>
          <a:effectLst/>
        </p:spPr>
      </p:pic>
      <p:sp>
        <p:nvSpPr>
          <p:cNvPr id="2" name="タイトル 1"/>
          <p:cNvSpPr>
            <a:spLocks noGrp="1"/>
          </p:cNvSpPr>
          <p:nvPr>
            <p:ph type="title"/>
          </p:nvPr>
        </p:nvSpPr>
        <p:spPr>
          <a:xfrm>
            <a:off x="254623" y="404664"/>
            <a:ext cx="8229600" cy="1296144"/>
          </a:xfrm>
        </p:spPr>
        <p:txBody>
          <a:bodyPr>
            <a:normAutofit/>
          </a:bodyPr>
          <a:lstStyle/>
          <a:p>
            <a:r>
              <a:rPr kumimoji="1" lang="ja-JP" altLang="en-US" dirty="0" smtClean="0"/>
              <a:t>「つちうらキララセンター」</a:t>
            </a:r>
            <a:r>
              <a:rPr kumimoji="1" lang="en-US" altLang="ja-JP" dirty="0" smtClean="0"/>
              <a:t/>
            </a:r>
            <a:br>
              <a:rPr kumimoji="1" lang="en-US" altLang="ja-JP" dirty="0" smtClean="0"/>
            </a:br>
            <a:r>
              <a:rPr lang="ja-JP" altLang="en-US" sz="2400" dirty="0" smtClean="0"/>
              <a:t>（複合公共施設）</a:t>
            </a:r>
            <a:endParaRPr kumimoji="1" lang="ja-JP" altLang="en-US" sz="2400" dirty="0"/>
          </a:p>
        </p:txBody>
      </p:sp>
      <p:sp>
        <p:nvSpPr>
          <p:cNvPr id="114" name="四角形吹き出し 113"/>
          <p:cNvSpPr/>
          <p:nvPr/>
        </p:nvSpPr>
        <p:spPr>
          <a:xfrm>
            <a:off x="251521" y="1916832"/>
            <a:ext cx="4968552" cy="4631200"/>
          </a:xfrm>
          <a:prstGeom prst="wedgeRectCallout">
            <a:avLst>
              <a:gd name="adj1" fmla="val 72809"/>
              <a:gd name="adj2" fmla="val 185"/>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itchFamily="50" charset="-128"/>
              <a:ea typeface="ＭＳ Ｐゴシック" pitchFamily="50" charset="-128"/>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970" t="24277" r="52512" b="11022"/>
          <a:stretch/>
        </p:blipFill>
        <p:spPr bwMode="auto">
          <a:xfrm>
            <a:off x="395536" y="2067995"/>
            <a:ext cx="4693590" cy="432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8" name="グループ化 47"/>
          <p:cNvGrpSpPr/>
          <p:nvPr/>
        </p:nvGrpSpPr>
        <p:grpSpPr>
          <a:xfrm>
            <a:off x="1880185" y="3586823"/>
            <a:ext cx="220559" cy="202218"/>
            <a:chOff x="1880185" y="3586823"/>
            <a:chExt cx="220559" cy="202218"/>
          </a:xfrm>
        </p:grpSpPr>
        <p:cxnSp>
          <p:nvCxnSpPr>
            <p:cNvPr id="15" name="直線コネクタ 14"/>
            <p:cNvCxnSpPr/>
            <p:nvPr/>
          </p:nvCxnSpPr>
          <p:spPr>
            <a:xfrm flipV="1">
              <a:off x="2005753" y="3645024"/>
              <a:ext cx="94991" cy="1440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1942969" y="3586823"/>
              <a:ext cx="157775" cy="582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880185" y="3717032"/>
              <a:ext cx="125568" cy="720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1880185" y="3586823"/>
              <a:ext cx="72219" cy="1302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0" name="グループ化 49"/>
          <p:cNvGrpSpPr/>
          <p:nvPr/>
        </p:nvGrpSpPr>
        <p:grpSpPr>
          <a:xfrm>
            <a:off x="3491880" y="2492896"/>
            <a:ext cx="231548" cy="252028"/>
            <a:chOff x="3491880" y="2492896"/>
            <a:chExt cx="231548" cy="252028"/>
          </a:xfrm>
        </p:grpSpPr>
        <p:cxnSp>
          <p:nvCxnSpPr>
            <p:cNvPr id="13" name="直線コネクタ 12"/>
            <p:cNvCxnSpPr/>
            <p:nvPr/>
          </p:nvCxnSpPr>
          <p:spPr>
            <a:xfrm>
              <a:off x="3562184" y="2492896"/>
              <a:ext cx="161244" cy="720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3491880" y="2492897"/>
              <a:ext cx="75463" cy="1620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3491880" y="2654914"/>
              <a:ext cx="150926" cy="900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3642806" y="2564904"/>
              <a:ext cx="80622" cy="18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9" name="グループ化 48"/>
          <p:cNvGrpSpPr/>
          <p:nvPr/>
        </p:nvGrpSpPr>
        <p:grpSpPr>
          <a:xfrm>
            <a:off x="2195736" y="5949280"/>
            <a:ext cx="295459" cy="230479"/>
            <a:chOff x="2195736" y="5949280"/>
            <a:chExt cx="295459" cy="230479"/>
          </a:xfrm>
        </p:grpSpPr>
        <p:cxnSp>
          <p:nvCxnSpPr>
            <p:cNvPr id="19" name="直線コネクタ 18"/>
            <p:cNvCxnSpPr/>
            <p:nvPr/>
          </p:nvCxnSpPr>
          <p:spPr>
            <a:xfrm flipH="1">
              <a:off x="2314990" y="6050064"/>
              <a:ext cx="176205" cy="1296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2195736" y="6093296"/>
              <a:ext cx="119254" cy="864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2314990" y="5949280"/>
              <a:ext cx="168778" cy="100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V="1">
              <a:off x="2195736" y="5949280"/>
              <a:ext cx="119254" cy="1440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1" name="グループ化 50"/>
          <p:cNvGrpSpPr/>
          <p:nvPr/>
        </p:nvGrpSpPr>
        <p:grpSpPr>
          <a:xfrm>
            <a:off x="3347864" y="2924944"/>
            <a:ext cx="576064" cy="473182"/>
            <a:chOff x="3347864" y="2924944"/>
            <a:chExt cx="576064" cy="473182"/>
          </a:xfrm>
        </p:grpSpPr>
        <p:cxnSp>
          <p:nvCxnSpPr>
            <p:cNvPr id="58" name="直線コネクタ 57"/>
            <p:cNvCxnSpPr/>
            <p:nvPr/>
          </p:nvCxnSpPr>
          <p:spPr>
            <a:xfrm>
              <a:off x="3347864" y="3247165"/>
              <a:ext cx="288032" cy="15096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V="1">
              <a:off x="3635896" y="3379338"/>
              <a:ext cx="144016" cy="18788"/>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3491880" y="2924944"/>
              <a:ext cx="432048" cy="144016"/>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flipH="1">
              <a:off x="3347865" y="2924944"/>
              <a:ext cx="144015" cy="310513"/>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V="1">
              <a:off x="3779912" y="3055438"/>
              <a:ext cx="144016" cy="32390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cxnSp>
        <p:nvCxnSpPr>
          <p:cNvPr id="96" name="直線矢印コネクタ 95"/>
          <p:cNvCxnSpPr/>
          <p:nvPr/>
        </p:nvCxnSpPr>
        <p:spPr>
          <a:xfrm>
            <a:off x="3707904" y="2717921"/>
            <a:ext cx="15524" cy="279031"/>
          </a:xfrm>
          <a:prstGeom prst="straightConnector1">
            <a:avLst/>
          </a:prstGeom>
          <a:ln w="76200">
            <a:solidFill>
              <a:schemeClr val="accent4">
                <a:alpha val="7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01" name="直線矢印コネクタ 100"/>
          <p:cNvCxnSpPr/>
          <p:nvPr/>
        </p:nvCxnSpPr>
        <p:spPr>
          <a:xfrm flipV="1">
            <a:off x="2255363" y="3322645"/>
            <a:ext cx="948485" cy="329282"/>
          </a:xfrm>
          <a:prstGeom prst="straightConnector1">
            <a:avLst/>
          </a:prstGeom>
          <a:ln w="88900">
            <a:solidFill>
              <a:schemeClr val="accent4">
                <a:alpha val="7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flipV="1">
            <a:off x="2491195" y="3487288"/>
            <a:ext cx="1076148" cy="2461992"/>
          </a:xfrm>
          <a:prstGeom prst="straightConnector1">
            <a:avLst/>
          </a:prstGeom>
          <a:ln w="88900">
            <a:solidFill>
              <a:schemeClr val="accent4">
                <a:alpha val="7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120" name="正方形/長方形 119"/>
          <p:cNvSpPr/>
          <p:nvPr/>
        </p:nvSpPr>
        <p:spPr>
          <a:xfrm>
            <a:off x="6516216" y="3758427"/>
            <a:ext cx="864096" cy="8227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itchFamily="50" charset="-128"/>
              <a:ea typeface="ＭＳ Ｐゴシック" pitchFamily="50" charset="-128"/>
            </a:endParaRPr>
          </a:p>
        </p:txBody>
      </p:sp>
      <p:sp>
        <p:nvSpPr>
          <p:cNvPr id="4114" name="円/楕円 4113"/>
          <p:cNvSpPr>
            <a:spLocks noChangeAspect="1"/>
          </p:cNvSpPr>
          <p:nvPr/>
        </p:nvSpPr>
        <p:spPr>
          <a:xfrm>
            <a:off x="1755428" y="4522020"/>
            <a:ext cx="157190" cy="148942"/>
          </a:xfrm>
          <a:prstGeom prst="ellipse">
            <a:avLst/>
          </a:prstGeom>
          <a:solidFill>
            <a:srgbClr val="FF66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a:solidFill>
                <a:prstClr val="white"/>
              </a:solidFill>
              <a:latin typeface="ＭＳ Ｐゴシック" pitchFamily="50" charset="-128"/>
              <a:ea typeface="ＭＳ Ｐゴシック" pitchFamily="50" charset="-128"/>
            </a:endParaRPr>
          </a:p>
        </p:txBody>
      </p:sp>
      <p:sp>
        <p:nvSpPr>
          <p:cNvPr id="4115" name="円/楕円 4114"/>
          <p:cNvSpPr/>
          <p:nvPr/>
        </p:nvSpPr>
        <p:spPr>
          <a:xfrm>
            <a:off x="3683117" y="4869160"/>
            <a:ext cx="461403" cy="218184"/>
          </a:xfrm>
          <a:prstGeom prst="ellipse">
            <a:avLst/>
          </a:pr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itchFamily="50" charset="-128"/>
              <a:ea typeface="ＭＳ Ｐゴシック" pitchFamily="50" charset="-128"/>
            </a:endParaRPr>
          </a:p>
        </p:txBody>
      </p:sp>
      <p:grpSp>
        <p:nvGrpSpPr>
          <p:cNvPr id="4119" name="グループ化 4118"/>
          <p:cNvGrpSpPr/>
          <p:nvPr/>
        </p:nvGrpSpPr>
        <p:grpSpPr>
          <a:xfrm>
            <a:off x="4966282" y="1052736"/>
            <a:ext cx="2702062" cy="2333431"/>
            <a:chOff x="4349476" y="1302745"/>
            <a:chExt cx="2702062" cy="2333431"/>
          </a:xfrm>
        </p:grpSpPr>
        <p:grpSp>
          <p:nvGrpSpPr>
            <p:cNvPr id="4108" name="グループ化 4107"/>
            <p:cNvGrpSpPr/>
            <p:nvPr/>
          </p:nvGrpSpPr>
          <p:grpSpPr>
            <a:xfrm>
              <a:off x="4349476" y="1302745"/>
              <a:ext cx="2702062" cy="2076593"/>
              <a:chOff x="3840299" y="1464901"/>
              <a:chExt cx="2702062" cy="2076593"/>
            </a:xfrm>
          </p:grpSpPr>
          <p:sp>
            <p:nvSpPr>
              <p:cNvPr id="116" name="四角形吹き出し 115"/>
              <p:cNvSpPr/>
              <p:nvPr/>
            </p:nvSpPr>
            <p:spPr>
              <a:xfrm>
                <a:off x="3840299" y="1464901"/>
                <a:ext cx="2702062" cy="2076593"/>
              </a:xfrm>
              <a:prstGeom prst="wedgeRectCallout">
                <a:avLst>
                  <a:gd name="adj1" fmla="val -86293"/>
                  <a:gd name="adj2" fmla="val 42906"/>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ＭＳ Ｐゴシック" pitchFamily="50" charset="-128"/>
                  <a:ea typeface="ＭＳ Ｐゴシック" pitchFamily="50" charset="-128"/>
                </a:endParaRP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1908" y="1571755"/>
                <a:ext cx="2476327" cy="185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117" name="テキスト ボックス 4116"/>
            <p:cNvSpPr txBox="1"/>
            <p:nvPr/>
          </p:nvSpPr>
          <p:spPr>
            <a:xfrm>
              <a:off x="4349476" y="3266844"/>
              <a:ext cx="1107996" cy="369332"/>
            </a:xfrm>
            <a:prstGeom prst="rect">
              <a:avLst/>
            </a:prstGeom>
            <a:noFill/>
          </p:spPr>
          <p:txBody>
            <a:bodyPr wrap="none" rtlCol="0">
              <a:spAutoFit/>
            </a:bodyPr>
            <a:lstStyle/>
            <a:p>
              <a:r>
                <a:rPr lang="ja-JP" altLang="en-US" b="1" dirty="0" smtClean="0">
                  <a:solidFill>
                    <a:prstClr val="black"/>
                  </a:solidFill>
                  <a:latin typeface="ＭＳ Ｐゴシック" pitchFamily="50" charset="-128"/>
                  <a:ea typeface="ＭＳ Ｐゴシック" pitchFamily="50" charset="-128"/>
                </a:rPr>
                <a:t>工場跡地</a:t>
              </a:r>
              <a:endParaRPr lang="ja-JP" altLang="en-US" b="1" dirty="0">
                <a:solidFill>
                  <a:prstClr val="black"/>
                </a:solidFill>
                <a:latin typeface="ＭＳ Ｐゴシック" pitchFamily="50" charset="-128"/>
                <a:ea typeface="ＭＳ Ｐゴシック" pitchFamily="50" charset="-128"/>
              </a:endParaRPr>
            </a:p>
          </p:txBody>
        </p:sp>
      </p:grpSp>
      <p:sp>
        <p:nvSpPr>
          <p:cNvPr id="4" name="テキスト ボックス 3"/>
          <p:cNvSpPr txBox="1"/>
          <p:nvPr/>
        </p:nvSpPr>
        <p:spPr>
          <a:xfrm>
            <a:off x="1410344" y="3194672"/>
            <a:ext cx="918841" cy="369332"/>
          </a:xfrm>
          <a:prstGeom prst="rect">
            <a:avLst/>
          </a:prstGeom>
          <a:solidFill>
            <a:schemeClr val="accent5">
              <a:lumMod val="20000"/>
              <a:lumOff val="80000"/>
              <a:alpha val="70000"/>
            </a:schemeClr>
          </a:solidFill>
        </p:spPr>
        <p:txBody>
          <a:bodyPr wrap="none" rtlCol="0">
            <a:spAutoFit/>
          </a:bodyPr>
          <a:lstStyle/>
          <a:p>
            <a:r>
              <a:rPr lang="ja-JP" altLang="en-US" dirty="0" smtClean="0">
                <a:solidFill>
                  <a:prstClr val="black"/>
                </a:solidFill>
                <a:latin typeface="ＭＳ Ｐゴシック" pitchFamily="50" charset="-128"/>
                <a:ea typeface="ＭＳ Ｐゴシック" pitchFamily="50" charset="-128"/>
              </a:rPr>
              <a:t>約</a:t>
            </a:r>
            <a:r>
              <a:rPr lang="en-US" altLang="ja-JP" dirty="0" smtClean="0">
                <a:solidFill>
                  <a:prstClr val="black"/>
                </a:solidFill>
                <a:latin typeface="ＭＳ Ｐゴシック" pitchFamily="50" charset="-128"/>
                <a:ea typeface="ＭＳ Ｐゴシック" pitchFamily="50" charset="-128"/>
              </a:rPr>
              <a:t>0.6ha</a:t>
            </a:r>
            <a:endParaRPr lang="ja-JP" altLang="en-US" dirty="0">
              <a:solidFill>
                <a:prstClr val="black"/>
              </a:solidFill>
              <a:latin typeface="ＭＳ Ｐゴシック" pitchFamily="50" charset="-128"/>
              <a:ea typeface="ＭＳ Ｐゴシック" pitchFamily="50" charset="-128"/>
            </a:endParaRPr>
          </a:p>
        </p:txBody>
      </p:sp>
      <p:sp>
        <p:nvSpPr>
          <p:cNvPr id="52" name="テキスト ボックス 51"/>
          <p:cNvSpPr txBox="1"/>
          <p:nvPr/>
        </p:nvSpPr>
        <p:spPr>
          <a:xfrm>
            <a:off x="1258611" y="6004536"/>
            <a:ext cx="918841" cy="369332"/>
          </a:xfrm>
          <a:prstGeom prst="rect">
            <a:avLst/>
          </a:prstGeom>
          <a:solidFill>
            <a:schemeClr val="accent5">
              <a:lumMod val="20000"/>
              <a:lumOff val="80000"/>
              <a:alpha val="70000"/>
            </a:schemeClr>
          </a:solidFill>
        </p:spPr>
        <p:txBody>
          <a:bodyPr wrap="none" rtlCol="0">
            <a:spAutoFit/>
          </a:bodyPr>
          <a:lstStyle/>
          <a:p>
            <a:r>
              <a:rPr lang="ja-JP" altLang="en-US" dirty="0" smtClean="0">
                <a:solidFill>
                  <a:prstClr val="black"/>
                </a:solidFill>
                <a:latin typeface="ＭＳ Ｐゴシック" pitchFamily="50" charset="-128"/>
                <a:ea typeface="ＭＳ Ｐゴシック" pitchFamily="50" charset="-128"/>
              </a:rPr>
              <a:t>約</a:t>
            </a:r>
            <a:r>
              <a:rPr lang="en-US" altLang="ja-JP" dirty="0" smtClean="0">
                <a:solidFill>
                  <a:prstClr val="black"/>
                </a:solidFill>
                <a:latin typeface="ＭＳ Ｐゴシック" pitchFamily="50" charset="-128"/>
                <a:ea typeface="ＭＳ Ｐゴシック" pitchFamily="50" charset="-128"/>
              </a:rPr>
              <a:t>1.8ha</a:t>
            </a:r>
            <a:endParaRPr lang="ja-JP" altLang="en-US" dirty="0">
              <a:solidFill>
                <a:prstClr val="black"/>
              </a:solidFill>
              <a:latin typeface="ＭＳ Ｐゴシック" pitchFamily="50" charset="-128"/>
              <a:ea typeface="ＭＳ Ｐゴシック" pitchFamily="50" charset="-128"/>
            </a:endParaRPr>
          </a:p>
        </p:txBody>
      </p:sp>
      <p:sp>
        <p:nvSpPr>
          <p:cNvPr id="53" name="テキスト ボックス 52"/>
          <p:cNvSpPr txBox="1"/>
          <p:nvPr/>
        </p:nvSpPr>
        <p:spPr>
          <a:xfrm>
            <a:off x="3203848" y="2953314"/>
            <a:ext cx="898003" cy="369332"/>
          </a:xfrm>
          <a:prstGeom prst="rect">
            <a:avLst/>
          </a:prstGeom>
          <a:solidFill>
            <a:schemeClr val="accent6">
              <a:lumMod val="20000"/>
              <a:lumOff val="80000"/>
              <a:alpha val="70000"/>
            </a:schemeClr>
          </a:solidFill>
        </p:spPr>
        <p:txBody>
          <a:bodyPr wrap="none" rtlCol="0">
            <a:spAutoFit/>
          </a:bodyPr>
          <a:lstStyle/>
          <a:p>
            <a:r>
              <a:rPr lang="ja-JP" altLang="en-US" dirty="0" smtClean="0">
                <a:solidFill>
                  <a:prstClr val="black"/>
                </a:solidFill>
                <a:latin typeface="ＭＳ Ｐゴシック" pitchFamily="50" charset="-128"/>
                <a:ea typeface="ＭＳ Ｐゴシック" pitchFamily="50" charset="-128"/>
              </a:rPr>
              <a:t>約</a:t>
            </a:r>
            <a:r>
              <a:rPr lang="en-US" altLang="ja-JP" dirty="0">
                <a:solidFill>
                  <a:prstClr val="black"/>
                </a:solidFill>
                <a:latin typeface="ＭＳ Ｐゴシック" pitchFamily="50" charset="-128"/>
                <a:ea typeface="ＭＳ Ｐゴシック" pitchFamily="50" charset="-128"/>
              </a:rPr>
              <a:t>11</a:t>
            </a:r>
            <a:r>
              <a:rPr lang="en-US" altLang="ja-JP" dirty="0" smtClean="0">
                <a:solidFill>
                  <a:prstClr val="black"/>
                </a:solidFill>
                <a:latin typeface="ＭＳ Ｐゴシック" pitchFamily="50" charset="-128"/>
                <a:ea typeface="ＭＳ Ｐゴシック" pitchFamily="50" charset="-128"/>
              </a:rPr>
              <a:t>ha</a:t>
            </a:r>
            <a:endParaRPr lang="ja-JP" altLang="en-US" dirty="0">
              <a:solidFill>
                <a:prstClr val="black"/>
              </a:solidFill>
              <a:latin typeface="ＭＳ Ｐゴシック" pitchFamily="50" charset="-128"/>
              <a:ea typeface="ＭＳ Ｐゴシック" pitchFamily="50" charset="-128"/>
            </a:endParaRPr>
          </a:p>
        </p:txBody>
      </p:sp>
      <p:sp>
        <p:nvSpPr>
          <p:cNvPr id="54" name="テキスト ボックス 53"/>
          <p:cNvSpPr txBox="1"/>
          <p:nvPr/>
        </p:nvSpPr>
        <p:spPr>
          <a:xfrm>
            <a:off x="3059770" y="2123565"/>
            <a:ext cx="918841" cy="369332"/>
          </a:xfrm>
          <a:prstGeom prst="rect">
            <a:avLst/>
          </a:prstGeom>
          <a:solidFill>
            <a:schemeClr val="accent5">
              <a:lumMod val="20000"/>
              <a:lumOff val="80000"/>
              <a:alpha val="70000"/>
            </a:schemeClr>
          </a:solidFill>
        </p:spPr>
        <p:txBody>
          <a:bodyPr wrap="none" rtlCol="0">
            <a:spAutoFit/>
          </a:bodyPr>
          <a:lstStyle/>
          <a:p>
            <a:r>
              <a:rPr lang="ja-JP" altLang="en-US" dirty="0" smtClean="0">
                <a:solidFill>
                  <a:prstClr val="black"/>
                </a:solidFill>
                <a:latin typeface="ＭＳ Ｐゴシック" pitchFamily="50" charset="-128"/>
                <a:ea typeface="ＭＳ Ｐゴシック" pitchFamily="50" charset="-128"/>
              </a:rPr>
              <a:t>約</a:t>
            </a:r>
            <a:r>
              <a:rPr lang="en-US" altLang="ja-JP" dirty="0" smtClean="0">
                <a:solidFill>
                  <a:prstClr val="black"/>
                </a:solidFill>
                <a:latin typeface="ＭＳ Ｐゴシック" pitchFamily="50" charset="-128"/>
                <a:ea typeface="ＭＳ Ｐゴシック" pitchFamily="50" charset="-128"/>
              </a:rPr>
              <a:t>1.8ha</a:t>
            </a:r>
            <a:endParaRPr lang="ja-JP" altLang="en-US" dirty="0">
              <a:solidFill>
                <a:prstClr val="black"/>
              </a:solidFill>
              <a:latin typeface="ＭＳ Ｐゴシック" pitchFamily="50" charset="-128"/>
              <a:ea typeface="ＭＳ Ｐゴシック" pitchFamily="50" charset="-128"/>
            </a:endParaRPr>
          </a:p>
        </p:txBody>
      </p:sp>
      <p:sp>
        <p:nvSpPr>
          <p:cNvPr id="55" name="テキスト ボックス 54"/>
          <p:cNvSpPr txBox="1"/>
          <p:nvPr/>
        </p:nvSpPr>
        <p:spPr>
          <a:xfrm>
            <a:off x="7897435" y="3096957"/>
            <a:ext cx="543739" cy="307777"/>
          </a:xfrm>
          <a:prstGeom prst="rect">
            <a:avLst/>
          </a:prstGeom>
          <a:noFill/>
        </p:spPr>
        <p:txBody>
          <a:bodyPr wrap="none" rtlCol="0">
            <a:spAutoFit/>
          </a:bodyPr>
          <a:lstStyle/>
          <a:p>
            <a:r>
              <a:rPr lang="ja-JP" altLang="en-US" sz="1400" dirty="0" smtClean="0">
                <a:solidFill>
                  <a:prstClr val="black"/>
                </a:solidFill>
                <a:latin typeface="ＭＳ Ｐゴシック" pitchFamily="50" charset="-128"/>
                <a:ea typeface="ＭＳ Ｐゴシック" pitchFamily="50" charset="-128"/>
              </a:rPr>
              <a:t>神立</a:t>
            </a:r>
            <a:endParaRPr lang="ja-JP" altLang="en-US" sz="1400" dirty="0">
              <a:solidFill>
                <a:prstClr val="black"/>
              </a:solidFill>
              <a:latin typeface="ＭＳ Ｐゴシック" pitchFamily="50" charset="-128"/>
              <a:ea typeface="ＭＳ Ｐゴシック" pitchFamily="50" charset="-128"/>
            </a:endParaRPr>
          </a:p>
        </p:txBody>
      </p:sp>
      <p:sp>
        <p:nvSpPr>
          <p:cNvPr id="56" name="テキスト ボックス 55"/>
          <p:cNvSpPr txBox="1"/>
          <p:nvPr/>
        </p:nvSpPr>
        <p:spPr>
          <a:xfrm>
            <a:off x="6946523" y="4330690"/>
            <a:ext cx="543739" cy="307777"/>
          </a:xfrm>
          <a:prstGeom prst="rect">
            <a:avLst/>
          </a:prstGeom>
          <a:noFill/>
        </p:spPr>
        <p:txBody>
          <a:bodyPr wrap="none" rtlCol="0">
            <a:spAutoFit/>
          </a:bodyPr>
          <a:lstStyle/>
          <a:p>
            <a:r>
              <a:rPr lang="ja-JP" altLang="en-US" sz="1400" dirty="0" smtClean="0">
                <a:solidFill>
                  <a:prstClr val="black"/>
                </a:solidFill>
                <a:latin typeface="ＭＳ Ｐゴシック" pitchFamily="50" charset="-128"/>
                <a:ea typeface="ＭＳ Ｐゴシック" pitchFamily="50" charset="-128"/>
              </a:rPr>
              <a:t>土浦</a:t>
            </a:r>
            <a:endParaRPr lang="ja-JP" altLang="en-US" sz="1400" dirty="0">
              <a:solidFill>
                <a:prstClr val="black"/>
              </a:solidFill>
              <a:latin typeface="ＭＳ Ｐゴシック" pitchFamily="50" charset="-128"/>
              <a:ea typeface="ＭＳ Ｐゴシック" pitchFamily="50" charset="-128"/>
            </a:endParaRPr>
          </a:p>
        </p:txBody>
      </p:sp>
      <p:sp>
        <p:nvSpPr>
          <p:cNvPr id="57" name="テキスト ボックス 56"/>
          <p:cNvSpPr txBox="1"/>
          <p:nvPr/>
        </p:nvSpPr>
        <p:spPr>
          <a:xfrm>
            <a:off x="6084168" y="5672281"/>
            <a:ext cx="723275" cy="307777"/>
          </a:xfrm>
          <a:prstGeom prst="rect">
            <a:avLst/>
          </a:prstGeom>
          <a:noFill/>
        </p:spPr>
        <p:txBody>
          <a:bodyPr wrap="none" rtlCol="0">
            <a:spAutoFit/>
          </a:bodyPr>
          <a:lstStyle/>
          <a:p>
            <a:r>
              <a:rPr lang="ja-JP" altLang="en-US" sz="1400" dirty="0" smtClean="0">
                <a:solidFill>
                  <a:prstClr val="black"/>
                </a:solidFill>
                <a:latin typeface="ＭＳ Ｐゴシック" pitchFamily="50" charset="-128"/>
                <a:ea typeface="ＭＳ Ｐゴシック" pitchFamily="50" charset="-128"/>
              </a:rPr>
              <a:t>荒川沖</a:t>
            </a:r>
            <a:endParaRPr lang="ja-JP" altLang="en-US" sz="1400" dirty="0">
              <a:solidFill>
                <a:prstClr val="black"/>
              </a:solidFill>
              <a:latin typeface="ＭＳ Ｐゴシック" pitchFamily="50" charset="-128"/>
              <a:ea typeface="ＭＳ Ｐゴシック" pitchFamily="50" charset="-128"/>
            </a:endParaRPr>
          </a:p>
        </p:txBody>
      </p:sp>
      <p:sp>
        <p:nvSpPr>
          <p:cNvPr id="5" name="テキスト ボックス 4"/>
          <p:cNvSpPr txBox="1"/>
          <p:nvPr/>
        </p:nvSpPr>
        <p:spPr>
          <a:xfrm>
            <a:off x="2311876" y="2496791"/>
            <a:ext cx="1107996"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dirty="0">
                <a:solidFill>
                  <a:prstClr val="white"/>
                </a:solidFill>
                <a:latin typeface="ＭＳ Ｐゴシック" pitchFamily="50" charset="-128"/>
                <a:ea typeface="ＭＳ Ｐゴシック" pitchFamily="50" charset="-128"/>
              </a:rPr>
              <a:t>市民会館</a:t>
            </a:r>
          </a:p>
        </p:txBody>
      </p:sp>
      <p:sp>
        <p:nvSpPr>
          <p:cNvPr id="6" name="テキスト ボックス 5"/>
          <p:cNvSpPr txBox="1"/>
          <p:nvPr/>
        </p:nvSpPr>
        <p:spPr>
          <a:xfrm>
            <a:off x="467544" y="3586823"/>
            <a:ext cx="1338828"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dirty="0" smtClean="0">
                <a:solidFill>
                  <a:prstClr val="white"/>
                </a:solidFill>
                <a:latin typeface="ＭＳ Ｐゴシック" pitchFamily="50" charset="-128"/>
                <a:ea typeface="ＭＳ Ｐゴシック" pitchFamily="50" charset="-128"/>
              </a:rPr>
              <a:t>市立図書館</a:t>
            </a:r>
            <a:endParaRPr lang="ja-JP" altLang="en-US" dirty="0">
              <a:solidFill>
                <a:prstClr val="white"/>
              </a:solidFill>
              <a:latin typeface="ＭＳ Ｐゴシック" pitchFamily="50" charset="-128"/>
              <a:ea typeface="ＭＳ Ｐゴシック" pitchFamily="50" charset="-128"/>
            </a:endParaRPr>
          </a:p>
        </p:txBody>
      </p:sp>
      <p:sp>
        <p:nvSpPr>
          <p:cNvPr id="7" name="テキスト ボックス 6"/>
          <p:cNvSpPr txBox="1"/>
          <p:nvPr/>
        </p:nvSpPr>
        <p:spPr>
          <a:xfrm>
            <a:off x="2614717" y="6021288"/>
            <a:ext cx="877163"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dirty="0" smtClean="0">
                <a:solidFill>
                  <a:prstClr val="white"/>
                </a:solidFill>
                <a:latin typeface="ＭＳ Ｐゴシック" pitchFamily="50" charset="-128"/>
                <a:ea typeface="ＭＳ Ｐゴシック" pitchFamily="50" charset="-128"/>
              </a:rPr>
              <a:t>市役所</a:t>
            </a:r>
            <a:endParaRPr lang="ja-JP" altLang="en-US" dirty="0">
              <a:solidFill>
                <a:prstClr val="white"/>
              </a:solidFill>
              <a:latin typeface="ＭＳ Ｐゴシック" pitchFamily="50" charset="-128"/>
              <a:ea typeface="ＭＳ Ｐゴシック" pitchFamily="50" charset="-128"/>
            </a:endParaRPr>
          </a:p>
        </p:txBody>
      </p:sp>
      <p:sp>
        <p:nvSpPr>
          <p:cNvPr id="64" name="テキスト ボックス 63"/>
          <p:cNvSpPr txBox="1"/>
          <p:nvPr/>
        </p:nvSpPr>
        <p:spPr>
          <a:xfrm>
            <a:off x="464724" y="4348952"/>
            <a:ext cx="1107996" cy="369332"/>
          </a:xfrm>
          <a:prstGeom prst="rect">
            <a:avLst/>
          </a:prstGeom>
          <a:solidFill>
            <a:srgbClr val="FF66FF"/>
          </a:solidFill>
        </p:spPr>
        <p:style>
          <a:lnRef idx="3">
            <a:schemeClr val="lt1"/>
          </a:lnRef>
          <a:fillRef idx="1">
            <a:schemeClr val="accent4"/>
          </a:fillRef>
          <a:effectRef idx="1">
            <a:schemeClr val="accent4"/>
          </a:effectRef>
          <a:fontRef idx="minor">
            <a:schemeClr val="lt1"/>
          </a:fontRef>
        </p:style>
        <p:txBody>
          <a:bodyPr wrap="none" rtlCol="0">
            <a:spAutoFit/>
          </a:bodyPr>
          <a:lstStyle/>
          <a:p>
            <a:r>
              <a:rPr lang="ja-JP" altLang="en-US" dirty="0" smtClean="0">
                <a:solidFill>
                  <a:prstClr val="white"/>
                </a:solidFill>
                <a:latin typeface="ＭＳ Ｐゴシック" pitchFamily="50" charset="-128"/>
                <a:ea typeface="ＭＳ Ｐゴシック" pitchFamily="50" charset="-128"/>
              </a:rPr>
              <a:t>人口重心</a:t>
            </a:r>
            <a:endParaRPr lang="ja-JP" altLang="en-US" dirty="0">
              <a:solidFill>
                <a:prstClr val="white"/>
              </a:solidFill>
              <a:latin typeface="ＭＳ Ｐゴシック" pitchFamily="50" charset="-128"/>
              <a:ea typeface="ＭＳ Ｐゴシック" pitchFamily="50" charset="-128"/>
            </a:endParaRPr>
          </a:p>
        </p:txBody>
      </p:sp>
      <p:sp>
        <p:nvSpPr>
          <p:cNvPr id="8" name="スライド番号プレースホルダー 7"/>
          <p:cNvSpPr>
            <a:spLocks noGrp="1"/>
          </p:cNvSpPr>
          <p:nvPr>
            <p:ph type="sldNum" sz="quarter" idx="12"/>
          </p:nvPr>
        </p:nvSpPr>
        <p:spPr/>
        <p:txBody>
          <a:bodyPr/>
          <a:lstStyle/>
          <a:p>
            <a:fld id="{A8566F42-4D7E-4393-B219-CE184934D02E}" type="slidenum">
              <a:rPr kumimoji="1" lang="ja-JP" altLang="en-US" smtClean="0">
                <a:solidFill>
                  <a:prstClr val="black"/>
                </a:solidFill>
                <a:latin typeface="ＭＳ Ｐゴシック" pitchFamily="50" charset="-128"/>
                <a:ea typeface="ＭＳ Ｐゴシック" pitchFamily="50" charset="-128"/>
              </a:rPr>
              <a:pPr/>
              <a:t>12</a:t>
            </a:fld>
            <a:endParaRPr kumimoji="1" lang="ja-JP" altLang="en-US">
              <a:solidFill>
                <a:prstClr val="black"/>
              </a:solidFill>
              <a:latin typeface="ＭＳ Ｐゴシック" pitchFamily="50" charset="-128"/>
              <a:ea typeface="ＭＳ Ｐゴシック" pitchFamily="50" charset="-128"/>
            </a:endParaRPr>
          </a:p>
        </p:txBody>
      </p:sp>
      <p:pic>
        <p:nvPicPr>
          <p:cNvPr id="1026" name="Picture 2" descr="C:\Users\tanaka81\AppData\Local\Microsoft\Windows\Temporary Internet Files\Content.IE5\EQR1NL5U\MC900293346[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0177" y="1340768"/>
            <a:ext cx="1162609" cy="1061600"/>
          </a:xfrm>
          <a:prstGeom prst="rect">
            <a:avLst/>
          </a:prstGeom>
          <a:solidFill>
            <a:schemeClr val="bg1">
              <a:alpha val="44000"/>
            </a:schemeClr>
          </a:solidFill>
        </p:spPr>
      </p:pic>
      <p:sp>
        <p:nvSpPr>
          <p:cNvPr id="9" name="角丸四角形 8"/>
          <p:cNvSpPr/>
          <p:nvPr/>
        </p:nvSpPr>
        <p:spPr>
          <a:xfrm>
            <a:off x="5090097" y="2211342"/>
            <a:ext cx="1440160" cy="55635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solidFill>
                  <a:prstClr val="white"/>
                </a:solidFill>
                <a:latin typeface="ＭＳ Ｐゴシック" pitchFamily="50" charset="-128"/>
                <a:ea typeface="ＭＳ Ｐゴシック" pitchFamily="50" charset="-128"/>
              </a:rPr>
              <a:t>公園・広場の整備</a:t>
            </a:r>
            <a:endParaRPr lang="ja-JP" altLang="en-US" dirty="0">
              <a:solidFill>
                <a:prstClr val="white"/>
              </a:solidFill>
              <a:latin typeface="ＭＳ Ｐゴシック" pitchFamily="50" charset="-128"/>
              <a:ea typeface="ＭＳ Ｐゴシック" pitchFamily="50" charset="-128"/>
            </a:endParaRPr>
          </a:p>
        </p:txBody>
      </p:sp>
      <p:sp>
        <p:nvSpPr>
          <p:cNvPr id="10" name="角丸四角形 9"/>
          <p:cNvSpPr/>
          <p:nvPr/>
        </p:nvSpPr>
        <p:spPr>
          <a:xfrm>
            <a:off x="6156176" y="2511068"/>
            <a:ext cx="1440160" cy="557892"/>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solidFill>
                  <a:prstClr val="white"/>
                </a:solidFill>
                <a:latin typeface="ＭＳ Ｐゴシック" pitchFamily="50" charset="-128"/>
                <a:ea typeface="ＭＳ Ｐゴシック" pitchFamily="50" charset="-128"/>
              </a:rPr>
              <a:t>地域の</a:t>
            </a:r>
            <a:endParaRPr lang="en-US" altLang="ja-JP" dirty="0" smtClean="0">
              <a:solidFill>
                <a:prstClr val="white"/>
              </a:solidFill>
              <a:latin typeface="ＭＳ Ｐゴシック" pitchFamily="50" charset="-128"/>
              <a:ea typeface="ＭＳ Ｐゴシック" pitchFamily="50" charset="-128"/>
            </a:endParaRPr>
          </a:p>
          <a:p>
            <a:pPr algn="ctr"/>
            <a:r>
              <a:rPr lang="ja-JP" altLang="en-US" dirty="0" smtClean="0">
                <a:solidFill>
                  <a:prstClr val="white"/>
                </a:solidFill>
                <a:latin typeface="ＭＳ Ｐゴシック" pitchFamily="50" charset="-128"/>
                <a:ea typeface="ＭＳ Ｐゴシック" pitchFamily="50" charset="-128"/>
              </a:rPr>
              <a:t>防災拠点に</a:t>
            </a:r>
            <a:endParaRPr lang="ja-JP" altLang="en-US" dirty="0">
              <a:solidFill>
                <a:prstClr val="white"/>
              </a:solidFill>
              <a:latin typeface="ＭＳ Ｐゴシック" pitchFamily="50" charset="-128"/>
              <a:ea typeface="ＭＳ Ｐゴシック" pitchFamily="50" charset="-128"/>
            </a:endParaRPr>
          </a:p>
        </p:txBody>
      </p:sp>
      <p:sp>
        <p:nvSpPr>
          <p:cNvPr id="11" name="角丸四角形 10"/>
          <p:cNvSpPr/>
          <p:nvPr/>
        </p:nvSpPr>
        <p:spPr>
          <a:xfrm>
            <a:off x="5696751" y="4815451"/>
            <a:ext cx="3187821" cy="16402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prstClr val="white"/>
                </a:solidFill>
                <a:latin typeface="ＭＳ Ｐゴシック" pitchFamily="50" charset="-128"/>
                <a:ea typeface="ＭＳ Ｐゴシック" pitchFamily="50" charset="-128"/>
              </a:rPr>
              <a:t>土浦市にほしいもの</a:t>
            </a:r>
            <a:endParaRPr lang="en-US" altLang="ja-JP" dirty="0" smtClean="0">
              <a:solidFill>
                <a:prstClr val="white"/>
              </a:solidFill>
              <a:latin typeface="ＭＳ Ｐゴシック" pitchFamily="50" charset="-128"/>
              <a:ea typeface="ＭＳ Ｐゴシック" pitchFamily="50" charset="-128"/>
            </a:endParaRPr>
          </a:p>
          <a:p>
            <a:pPr algn="ctr"/>
            <a:r>
              <a:rPr lang="ja-JP" altLang="en-US" sz="1600" dirty="0" smtClean="0">
                <a:solidFill>
                  <a:prstClr val="white"/>
                </a:solidFill>
                <a:latin typeface="ＭＳ Ｐゴシック" pitchFamily="50" charset="-128"/>
                <a:ea typeface="ＭＳ Ｐゴシック" pitchFamily="50" charset="-128"/>
              </a:rPr>
              <a:t>（増やしてほしい施設、充実してほしいサービス）</a:t>
            </a:r>
            <a:endParaRPr lang="en-US" altLang="ja-JP" sz="1600" dirty="0" smtClean="0">
              <a:solidFill>
                <a:prstClr val="white"/>
              </a:solidFill>
              <a:latin typeface="ＭＳ Ｐゴシック" pitchFamily="50" charset="-128"/>
              <a:ea typeface="ＭＳ Ｐゴシック" pitchFamily="50" charset="-128"/>
            </a:endParaRPr>
          </a:p>
          <a:p>
            <a:pPr algn="ctr"/>
            <a:r>
              <a:rPr lang="ja-JP" altLang="en-US" sz="2400" dirty="0" smtClean="0">
                <a:solidFill>
                  <a:prstClr val="white"/>
                </a:solidFill>
                <a:latin typeface="ＭＳ Ｐゴシック" pitchFamily="50" charset="-128"/>
                <a:ea typeface="ＭＳ Ｐゴシック" pitchFamily="50" charset="-128"/>
              </a:rPr>
              <a:t>第</a:t>
            </a:r>
            <a:r>
              <a:rPr lang="en-US" altLang="ja-JP" sz="2400" dirty="0" smtClean="0">
                <a:solidFill>
                  <a:prstClr val="white"/>
                </a:solidFill>
                <a:latin typeface="ＭＳ Ｐゴシック" pitchFamily="50" charset="-128"/>
                <a:ea typeface="ＭＳ Ｐゴシック" pitchFamily="50" charset="-128"/>
              </a:rPr>
              <a:t>1</a:t>
            </a:r>
            <a:r>
              <a:rPr lang="ja-JP" altLang="en-US" sz="2400" dirty="0" smtClean="0">
                <a:solidFill>
                  <a:prstClr val="white"/>
                </a:solidFill>
                <a:latin typeface="ＭＳ Ｐゴシック" pitchFamily="50" charset="-128"/>
                <a:ea typeface="ＭＳ Ｐゴシック" pitchFamily="50" charset="-128"/>
              </a:rPr>
              <a:t>位：図書館</a:t>
            </a:r>
            <a:endParaRPr lang="en-US" altLang="ja-JP" sz="2400" dirty="0" smtClean="0">
              <a:solidFill>
                <a:prstClr val="white"/>
              </a:solidFill>
              <a:latin typeface="ＭＳ Ｐゴシック" pitchFamily="50" charset="-128"/>
              <a:ea typeface="ＭＳ Ｐゴシック" pitchFamily="50" charset="-128"/>
            </a:endParaRPr>
          </a:p>
          <a:p>
            <a:pPr algn="ctr"/>
            <a:r>
              <a:rPr lang="ja-JP" altLang="en-US" sz="2400" dirty="0">
                <a:solidFill>
                  <a:prstClr val="white"/>
                </a:solidFill>
                <a:latin typeface="ＭＳ Ｐゴシック" pitchFamily="50" charset="-128"/>
                <a:ea typeface="ＭＳ Ｐゴシック" pitchFamily="50" charset="-128"/>
              </a:rPr>
              <a:t>第</a:t>
            </a:r>
            <a:r>
              <a:rPr lang="en-US" altLang="ja-JP" sz="2400" dirty="0">
                <a:solidFill>
                  <a:prstClr val="white"/>
                </a:solidFill>
                <a:latin typeface="ＭＳ Ｐゴシック" pitchFamily="50" charset="-128"/>
                <a:ea typeface="ＭＳ Ｐゴシック" pitchFamily="50" charset="-128"/>
              </a:rPr>
              <a:t>2</a:t>
            </a:r>
            <a:r>
              <a:rPr lang="ja-JP" altLang="en-US" sz="2400" dirty="0" smtClean="0">
                <a:solidFill>
                  <a:prstClr val="white"/>
                </a:solidFill>
                <a:latin typeface="ＭＳ Ｐゴシック" pitchFamily="50" charset="-128"/>
                <a:ea typeface="ＭＳ Ｐゴシック" pitchFamily="50" charset="-128"/>
              </a:rPr>
              <a:t>位：公園</a:t>
            </a:r>
            <a:endParaRPr lang="ja-JP" altLang="en-US" sz="2400" dirty="0">
              <a:solidFill>
                <a:prstClr val="white"/>
              </a:solidFill>
              <a:latin typeface="ＭＳ Ｐゴシック" pitchFamily="50" charset="-128"/>
              <a:ea typeface="ＭＳ Ｐゴシック" pitchFamily="50" charset="-128"/>
            </a:endParaRPr>
          </a:p>
        </p:txBody>
      </p:sp>
      <p:sp>
        <p:nvSpPr>
          <p:cNvPr id="30" name="角丸四角形 29"/>
          <p:cNvSpPr/>
          <p:nvPr/>
        </p:nvSpPr>
        <p:spPr>
          <a:xfrm>
            <a:off x="5696751" y="3487286"/>
            <a:ext cx="3187821" cy="1182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prstClr val="white"/>
                </a:solidFill>
                <a:latin typeface="ＭＳ Ｐゴシック" pitchFamily="50" charset="-128"/>
                <a:ea typeface="ＭＳ Ｐゴシック" pitchFamily="50" charset="-128"/>
              </a:rPr>
              <a:t>複合化のメリット</a:t>
            </a:r>
            <a:endParaRPr lang="en-US" altLang="ja-JP" sz="2000" dirty="0" smtClean="0">
              <a:solidFill>
                <a:prstClr val="white"/>
              </a:solidFill>
              <a:latin typeface="ＭＳ Ｐゴシック" pitchFamily="50" charset="-128"/>
              <a:ea typeface="ＭＳ Ｐゴシック" pitchFamily="50" charset="-128"/>
            </a:endParaRPr>
          </a:p>
          <a:p>
            <a:pPr algn="ctr"/>
            <a:r>
              <a:rPr lang="ja-JP" altLang="en-US" sz="2000" dirty="0">
                <a:solidFill>
                  <a:prstClr val="white"/>
                </a:solidFill>
                <a:latin typeface="ＭＳ Ｐゴシック" pitchFamily="50" charset="-128"/>
                <a:ea typeface="ＭＳ Ｐゴシック" pitchFamily="50" charset="-128"/>
              </a:rPr>
              <a:t>・</a:t>
            </a:r>
            <a:r>
              <a:rPr lang="ja-JP" altLang="en-US" sz="2000" dirty="0" smtClean="0">
                <a:solidFill>
                  <a:prstClr val="white"/>
                </a:solidFill>
                <a:latin typeface="ＭＳ Ｐゴシック" pitchFamily="50" charset="-128"/>
                <a:ea typeface="ＭＳ Ｐゴシック" pitchFamily="50" charset="-128"/>
              </a:rPr>
              <a:t>移動時間（距離）短縮</a:t>
            </a:r>
            <a:endParaRPr lang="en-US" altLang="ja-JP" sz="2000" dirty="0" smtClean="0">
              <a:solidFill>
                <a:prstClr val="white"/>
              </a:solidFill>
              <a:latin typeface="ＭＳ Ｐゴシック" pitchFamily="50" charset="-128"/>
              <a:ea typeface="ＭＳ Ｐゴシック" pitchFamily="50" charset="-128"/>
            </a:endParaRPr>
          </a:p>
          <a:p>
            <a:pPr algn="ctr"/>
            <a:r>
              <a:rPr lang="ja-JP" altLang="en-US" sz="2000" dirty="0" smtClean="0">
                <a:solidFill>
                  <a:prstClr val="white"/>
                </a:solidFill>
                <a:latin typeface="ＭＳ Ｐゴシック" pitchFamily="50" charset="-128"/>
                <a:ea typeface="ＭＳ Ｐゴシック" pitchFamily="50" charset="-128"/>
              </a:rPr>
              <a:t>・建設コスト削減</a:t>
            </a:r>
            <a:endParaRPr lang="ja-JP" altLang="en-US" sz="2000" dirty="0">
              <a:solidFill>
                <a:prstClr val="white"/>
              </a:solidFill>
              <a:latin typeface="ＭＳ Ｐゴシック" pitchFamily="50" charset="-128"/>
              <a:ea typeface="ＭＳ Ｐゴシック" pitchFamily="50" charset="-128"/>
            </a:endParaRPr>
          </a:p>
        </p:txBody>
      </p:sp>
      <p:grpSp>
        <p:nvGrpSpPr>
          <p:cNvPr id="12" name="グループ化 11"/>
          <p:cNvGrpSpPr/>
          <p:nvPr/>
        </p:nvGrpSpPr>
        <p:grpSpPr>
          <a:xfrm>
            <a:off x="4647418" y="3628952"/>
            <a:ext cx="4166162" cy="3112416"/>
            <a:chOff x="-4501008" y="3982132"/>
            <a:chExt cx="4166162" cy="3112416"/>
          </a:xfrm>
        </p:grpSpPr>
        <p:pic>
          <p:nvPicPr>
            <p:cNvPr id="6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1008" y="3982132"/>
              <a:ext cx="4166162" cy="311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角丸四角形 65"/>
            <p:cNvSpPr/>
            <p:nvPr/>
          </p:nvSpPr>
          <p:spPr>
            <a:xfrm>
              <a:off x="-4429000" y="4077072"/>
              <a:ext cx="1187018" cy="3864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smtClean="0">
                  <a:solidFill>
                    <a:prstClr val="white"/>
                  </a:solidFill>
                  <a:latin typeface="ＭＳ Ｐゴシック" pitchFamily="50" charset="-128"/>
                  <a:ea typeface="ＭＳ Ｐゴシック" pitchFamily="50" charset="-128"/>
                </a:rPr>
                <a:t>Before</a:t>
              </a:r>
              <a:endParaRPr lang="ja-JP" altLang="en-US" sz="2000" dirty="0">
                <a:solidFill>
                  <a:prstClr val="white"/>
                </a:solidFill>
                <a:latin typeface="ＭＳ Ｐゴシック" pitchFamily="50" charset="-128"/>
                <a:ea typeface="ＭＳ Ｐゴシック" pitchFamily="50" charset="-128"/>
              </a:endParaRPr>
            </a:p>
          </p:txBody>
        </p:sp>
      </p:grpSp>
      <p:pic>
        <p:nvPicPr>
          <p:cNvPr id="23" name="コンテンツ プレースホルダー 22"/>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4637178" y="3615923"/>
            <a:ext cx="4173054" cy="3117564"/>
          </a:xfrm>
          <a:noFill/>
          <a:effectLst>
            <a:glow>
              <a:schemeClr val="accent1"/>
            </a:glow>
          </a:effectLst>
        </p:spPr>
      </p:pic>
      <p:sp>
        <p:nvSpPr>
          <p:cNvPr id="71" name="角丸四角形 70"/>
          <p:cNvSpPr/>
          <p:nvPr/>
        </p:nvSpPr>
        <p:spPr>
          <a:xfrm>
            <a:off x="4719426" y="3696626"/>
            <a:ext cx="1187018" cy="38642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sz="2000" dirty="0" smtClean="0">
                <a:solidFill>
                  <a:prstClr val="white"/>
                </a:solidFill>
                <a:latin typeface="ＭＳ Ｐゴシック" pitchFamily="50" charset="-128"/>
                <a:ea typeface="ＭＳ Ｐゴシック" pitchFamily="50" charset="-128"/>
              </a:rPr>
              <a:t>After</a:t>
            </a:r>
            <a:endParaRPr lang="ja-JP" altLang="en-US" sz="2000" dirty="0">
              <a:solidFill>
                <a:prstClr val="white"/>
              </a:solidFill>
              <a:latin typeface="ＭＳ Ｐゴシック" pitchFamily="50" charset="-128"/>
              <a:ea typeface="ＭＳ Ｐゴシック" pitchFamily="50" charset="-128"/>
            </a:endParaRPr>
          </a:p>
        </p:txBody>
      </p:sp>
      <p:grpSp>
        <p:nvGrpSpPr>
          <p:cNvPr id="28" name="グループ化 27"/>
          <p:cNvGrpSpPr/>
          <p:nvPr/>
        </p:nvGrpSpPr>
        <p:grpSpPr>
          <a:xfrm>
            <a:off x="4625776" y="5156613"/>
            <a:ext cx="3014550" cy="1518848"/>
            <a:chOff x="4625776" y="5156613"/>
            <a:chExt cx="3014550" cy="1518848"/>
          </a:xfrm>
        </p:grpSpPr>
        <p:pic>
          <p:nvPicPr>
            <p:cNvPr id="25" name="Picture 2" descr="C:\Users\tanaka81\AppData\Local\Microsoft\Windows\Temporary Internet Files\Content.IE5\B5HG1O07\MC900323515[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12958" y="5465938"/>
              <a:ext cx="319265" cy="3393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tanaka81\AppData\Local\Microsoft\Windows\Temporary Internet Files\Content.IE5\B5HG1O07\MC900329625[1].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25776" y="6109375"/>
              <a:ext cx="754383" cy="5624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tanaka81\AppData\Local\Microsoft\Windows\Temporary Internet Files\Content.IE5\QT16POVS\MC900322813[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89844" y="5432011"/>
              <a:ext cx="681310" cy="480540"/>
            </a:xfrm>
            <a:prstGeom prst="rect">
              <a:avLst/>
            </a:prstGeom>
            <a:noFill/>
            <a:scene3d>
              <a:camera prst="orthographicFront">
                <a:rot lat="0" lon="18599986" rev="0"/>
              </a:camera>
              <a:lightRig rig="threePt" dir="t"/>
            </a:scene3d>
            <a:extLst>
              <a:ext uri="{909E8E84-426E-40DD-AFC4-6F175D3DCCD1}">
                <a14:hiddenFill xmlns:a14="http://schemas.microsoft.com/office/drawing/2010/main">
                  <a:solidFill>
                    <a:srgbClr val="FFFFFF"/>
                  </a:solidFill>
                </a14:hiddenFill>
              </a:ext>
            </a:extLst>
          </p:spPr>
        </p:pic>
        <p:pic>
          <p:nvPicPr>
            <p:cNvPr id="3077" name="Picture 5" descr="C:\Users\tanaka81\AppData\Local\Microsoft\Windows\Temporary Internet Files\Content.IE5\SYN27ZXG\MC900238937[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68102" y="5485762"/>
              <a:ext cx="237110" cy="13416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tanaka81\AppData\Local\Microsoft\Windows\Temporary Internet Files\Content.IE5\QT16POVS\MC900322835[1].wm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45161" y="5907957"/>
              <a:ext cx="895165" cy="767504"/>
            </a:xfrm>
            <a:prstGeom prst="rect">
              <a:avLst/>
            </a:prstGeom>
            <a:noFill/>
            <a:scene3d>
              <a:camera prst="orthographicFront">
                <a:rot lat="0" lon="7200000" rev="0"/>
              </a:camera>
              <a:lightRig rig="threePt" dir="t"/>
            </a:scene3d>
            <a:extLst>
              <a:ext uri="{909E8E84-426E-40DD-AFC4-6F175D3DCCD1}">
                <a14:hiddenFill xmlns:a14="http://schemas.microsoft.com/office/drawing/2010/main">
                  <a:solidFill>
                    <a:srgbClr val="FFFFFF"/>
                  </a:solidFill>
                </a14:hiddenFill>
              </a:ext>
            </a:extLst>
          </p:spPr>
        </p:pic>
        <p:pic>
          <p:nvPicPr>
            <p:cNvPr id="79" name="Picture 5" descr="C:\Users\tanaka81\AppData\Local\Microsoft\Windows\Temporary Internet Files\Content.IE5\SYN27ZXG\MC900238937[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20502" y="5638162"/>
              <a:ext cx="237110" cy="13416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5" descr="C:\Users\tanaka81\AppData\Local\Microsoft\Windows\Temporary Internet Files\Content.IE5\SYN27ZXG\MC900238937[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52120" y="5383064"/>
              <a:ext cx="237110" cy="13416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tanaka81\AppData\Local\Microsoft\Windows\Temporary Internet Files\Content.IE5\F96GAEYD\MC900323535[1].wm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05660" y="5156613"/>
              <a:ext cx="213274" cy="342873"/>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テキスト ボックス 69"/>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HGｺﾞｼｯｸM"/>
                <a:ea typeface="HGｺﾞｼｯｸM"/>
              </a:rPr>
              <a:t>コンセプト　→</a:t>
            </a:r>
            <a:r>
              <a:rPr lang="ja-JP" altLang="en-US" sz="1600" dirty="0" smtClean="0">
                <a:solidFill>
                  <a:prstClr val="white"/>
                </a:solidFill>
                <a:latin typeface="HGｺﾞｼｯｸM"/>
                <a:ea typeface="HGｺﾞｼｯｸM"/>
              </a:rPr>
              <a:t>　</a:t>
            </a:r>
            <a:r>
              <a:rPr lang="ja-JP" altLang="en-US" sz="1600" dirty="0" smtClean="0">
                <a:solidFill>
                  <a:srgbClr val="FFFF00"/>
                </a:solidFill>
                <a:latin typeface="HGｺﾞｼｯｸM"/>
                <a:ea typeface="HGｺﾞｼｯｸM"/>
              </a:rPr>
              <a:t>重点計画</a:t>
            </a:r>
            <a:r>
              <a:rPr lang="ja-JP" altLang="en-US" sz="1600" dirty="0" smtClean="0">
                <a:solidFill>
                  <a:prstClr val="white"/>
                </a:solidFill>
                <a:latin typeface="HGｺﾞｼｯｸM"/>
                <a:ea typeface="HGｺﾞｼｯｸM"/>
              </a:rPr>
              <a:t>　</a:t>
            </a:r>
            <a:r>
              <a:rPr lang="ja-JP" altLang="en-US" sz="1600" dirty="0" smtClean="0">
                <a:solidFill>
                  <a:prstClr val="black">
                    <a:lumMod val="50000"/>
                    <a:lumOff val="50000"/>
                  </a:prstClr>
                </a:solidFill>
                <a:latin typeface="HGｺﾞｼｯｸM"/>
                <a:ea typeface="HGｺﾞｼｯｸM"/>
              </a:rPr>
              <a:t>輪・</a:t>
            </a:r>
            <a:r>
              <a:rPr lang="ja-JP" altLang="en-US" sz="1600" dirty="0" smtClean="0">
                <a:solidFill>
                  <a:srgbClr val="FFFF00"/>
                </a:solidFill>
                <a:latin typeface="HGｺﾞｼｯｸM"/>
                <a:ea typeface="HGｺﾞｼｯｸM"/>
              </a:rPr>
              <a:t>把</a:t>
            </a:r>
            <a:r>
              <a:rPr lang="ja-JP" altLang="en-US" sz="1600" dirty="0" smtClean="0">
                <a:solidFill>
                  <a:prstClr val="white"/>
                </a:solidFill>
                <a:latin typeface="HGｺﾞｼｯｸM"/>
                <a:ea typeface="HGｺﾞｼｯｸM"/>
              </a:rPr>
              <a:t>・環　→　</a:t>
            </a:r>
            <a:r>
              <a:rPr lang="ja-JP" altLang="en-US" sz="1600" dirty="0">
                <a:solidFill>
                  <a:prstClr val="white"/>
                </a:solidFill>
                <a:latin typeface="HGｺﾞｼｯｸM"/>
                <a:ea typeface="HGｺﾞｼｯｸM"/>
              </a:rPr>
              <a:t>補助</a:t>
            </a:r>
            <a:r>
              <a:rPr lang="ja-JP" altLang="en-US" sz="1600" dirty="0" smtClean="0">
                <a:solidFill>
                  <a:prstClr val="white"/>
                </a:solidFill>
                <a:latin typeface="HGｺﾞｼｯｸM"/>
                <a:ea typeface="HGｺﾞｼｯｸM"/>
              </a:rPr>
              <a:t>計画</a:t>
            </a:r>
            <a:r>
              <a:rPr lang="ja-JP" altLang="en-US" sz="1600" dirty="0">
                <a:solidFill>
                  <a:prstClr val="white"/>
                </a:solidFill>
                <a:latin typeface="HGｺﾞｼｯｸM"/>
                <a:ea typeface="HGｺﾞｼｯｸM"/>
              </a:rPr>
              <a:t>　</a:t>
            </a:r>
            <a:r>
              <a:rPr lang="ja-JP" altLang="en-US" sz="1600" dirty="0" smtClean="0">
                <a:solidFill>
                  <a:prstClr val="white"/>
                </a:solidFill>
                <a:latin typeface="HGｺﾞｼｯｸM"/>
                <a:ea typeface="HGｺﾞｼｯｸM"/>
              </a:rPr>
              <a:t>和・話　→　「我」がまち土浦</a:t>
            </a:r>
            <a:endParaRPr lang="ja-JP" altLang="en-US" sz="1600" dirty="0">
              <a:solidFill>
                <a:prstClr val="white"/>
              </a:solidFill>
              <a:latin typeface="HGｺﾞｼｯｸM"/>
              <a:ea typeface="HGｺﾞｼｯｸM"/>
            </a:endParaRPr>
          </a:p>
        </p:txBody>
      </p:sp>
    </p:spTree>
    <p:extLst>
      <p:ext uri="{BB962C8B-B14F-4D97-AF65-F5344CB8AC3E}">
        <p14:creationId xmlns:p14="http://schemas.microsoft.com/office/powerpoint/2010/main" val="271788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1000"/>
                                        <p:tgtEl>
                                          <p:spTgt spid="104"/>
                                        </p:tgtEl>
                                      </p:cBhvr>
                                    </p:animEffect>
                                  </p:childTnLst>
                                </p:cTn>
                              </p:par>
                              <p:par>
                                <p:cTn id="8" presetID="22" presetClass="entr" presetSubtype="8"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wipe(left)">
                                      <p:cBhvr>
                                        <p:cTn id="10" dur="1000"/>
                                        <p:tgtEl>
                                          <p:spTgt spid="101"/>
                                        </p:tgtEl>
                                      </p:cBhvr>
                                    </p:animEffect>
                                  </p:childTnLst>
                                </p:cTn>
                              </p:par>
                              <p:par>
                                <p:cTn id="11" presetID="22" presetClass="entr" presetSubtype="1"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wipe(up)">
                                      <p:cBhvr>
                                        <p:cTn id="13" dur="1000"/>
                                        <p:tgtEl>
                                          <p:spTgt spid="96"/>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barn(inVertical)">
                                      <p:cBhvr>
                                        <p:cTn id="17" dur="500"/>
                                        <p:tgtEl>
                                          <p:spTgt spid="5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4119"/>
                                        </p:tgtEl>
                                        <p:attrNameLst>
                                          <p:attrName>style.visibility</p:attrName>
                                        </p:attrNameLst>
                                      </p:cBhvr>
                                      <p:to>
                                        <p:strVal val="visible"/>
                                      </p:to>
                                    </p:set>
                                    <p:animEffect transition="in" filter="fade">
                                      <p:cBhvr>
                                        <p:cTn id="21" dur="500"/>
                                        <p:tgtEl>
                                          <p:spTgt spid="4119"/>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114"/>
                                        </p:tgtEl>
                                        <p:attrNameLst>
                                          <p:attrName>style.visibility</p:attrName>
                                        </p:attrNameLst>
                                      </p:cBhvr>
                                      <p:to>
                                        <p:strVal val="visible"/>
                                      </p:to>
                                    </p:set>
                                    <p:animEffect transition="in" filter="fade">
                                      <p:cBhvr>
                                        <p:cTn id="41" dur="500"/>
                                        <p:tgtEl>
                                          <p:spTgt spid="41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fade">
                                      <p:cBhvr>
                                        <p:cTn id="44" dur="500"/>
                                        <p:tgtEl>
                                          <p:spTgt spid="6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115"/>
                                        </p:tgtEl>
                                        <p:attrNameLst>
                                          <p:attrName>style.visibility</p:attrName>
                                        </p:attrNameLst>
                                      </p:cBhvr>
                                      <p:to>
                                        <p:strVal val="visible"/>
                                      </p:to>
                                    </p:set>
                                    <p:animEffect transition="in" filter="fade">
                                      <p:cBhvr>
                                        <p:cTn id="49" dur="500"/>
                                        <p:tgtEl>
                                          <p:spTgt spid="41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ppt_x"/>
                                          </p:val>
                                        </p:tav>
                                        <p:tav tm="100000">
                                          <p:val>
                                            <p:strVal val="#ppt_x"/>
                                          </p:val>
                                        </p:tav>
                                      </p:tavLst>
                                    </p:anim>
                                    <p:anim calcmode="lin" valueType="num">
                                      <p:cBhvr additive="base">
                                        <p:cTn id="6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fade">
                                      <p:cBhvr>
                                        <p:cTn id="70" dur="500"/>
                                        <p:tgtEl>
                                          <p:spTgt spid="71"/>
                                        </p:tgtEl>
                                      </p:cBhvr>
                                    </p:animEffect>
                                  </p:childTnLst>
                                </p:cTn>
                              </p:par>
                              <p:par>
                                <p:cTn id="71" presetID="10" presetClass="entr" presetSubtype="0"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par>
                                <p:cTn id="74" presetID="10" presetClass="entr" presetSubtype="0" fill="hold"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4" grpId="0" animBg="1"/>
      <p:bldP spid="4115" grpId="0" animBg="1"/>
      <p:bldP spid="53" grpId="0" animBg="1"/>
      <p:bldP spid="64" grpId="0" animBg="1"/>
      <p:bldP spid="9" grpId="0" animBg="1"/>
      <p:bldP spid="10" grpId="0" animBg="1"/>
      <p:bldP spid="11" grpId="0" animBg="1"/>
      <p:bldP spid="30" grpId="0" animBg="1"/>
      <p:bldP spid="7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2132856"/>
            <a:ext cx="7772400" cy="1584177"/>
          </a:xfrm>
        </p:spPr>
        <p:txBody>
          <a:bodyPr>
            <a:noAutofit/>
          </a:bodyPr>
          <a:lstStyle/>
          <a:p>
            <a:r>
              <a:rPr kumimoji="1" lang="ja-JP" altLang="en-US" sz="6000" dirty="0" smtClean="0">
                <a:latin typeface="Castellar" pitchFamily="18" charset="0"/>
              </a:rPr>
              <a:t>交通の「環」</a:t>
            </a:r>
            <a:endParaRPr kumimoji="1" lang="ja-JP" altLang="en-US" sz="6000" dirty="0">
              <a:latin typeface="Castellar" pitchFamily="18" charset="0"/>
            </a:endParaRPr>
          </a:p>
        </p:txBody>
      </p:sp>
      <p:sp>
        <p:nvSpPr>
          <p:cNvPr id="3" name="サブタイトル 2"/>
          <p:cNvSpPr>
            <a:spLocks noGrp="1"/>
          </p:cNvSpPr>
          <p:nvPr>
            <p:ph type="subTitle" idx="1"/>
          </p:nvPr>
        </p:nvSpPr>
        <p:spPr>
          <a:xfrm>
            <a:off x="755576" y="4293096"/>
            <a:ext cx="7704856" cy="2448272"/>
          </a:xfrm>
        </p:spPr>
        <p:txBody>
          <a:bodyPr>
            <a:noAutofit/>
          </a:bodyPr>
          <a:lstStyle/>
          <a:p>
            <a:pPr marL="635508" indent="-571500" algn="just">
              <a:buFont typeface="Arial" pitchFamily="34" charset="0"/>
              <a:buChar char="•"/>
            </a:pPr>
            <a:r>
              <a:rPr kumimoji="1" lang="ja-JP" altLang="en-US" sz="3600" dirty="0" smtClean="0">
                <a:solidFill>
                  <a:schemeClr val="tx1"/>
                </a:solidFill>
                <a:latin typeface="ＭＳ Ｐゴシック" pitchFamily="50" charset="-128"/>
                <a:ea typeface="ＭＳ Ｐゴシック" pitchFamily="50" charset="-128"/>
              </a:rPr>
              <a:t>キララちゃんバスの拡充</a:t>
            </a:r>
            <a:endParaRPr kumimoji="1" lang="en-US" altLang="ja-JP" sz="3600" dirty="0" smtClean="0">
              <a:solidFill>
                <a:schemeClr val="tx1"/>
              </a:solidFill>
              <a:latin typeface="ＭＳ Ｐゴシック" pitchFamily="50" charset="-128"/>
              <a:ea typeface="ＭＳ Ｐゴシック" pitchFamily="50" charset="-128"/>
            </a:endParaRPr>
          </a:p>
          <a:p>
            <a:pPr marL="635508" indent="-571500" algn="just">
              <a:buFont typeface="Arial" pitchFamily="34" charset="0"/>
              <a:buChar char="•"/>
            </a:pPr>
            <a:r>
              <a:rPr lang="ja-JP" altLang="en-US" sz="3600" dirty="0" smtClean="0">
                <a:solidFill>
                  <a:schemeClr val="tx1"/>
                </a:solidFill>
                <a:latin typeface="ＭＳ Ｐゴシック" pitchFamily="50" charset="-128"/>
                <a:ea typeface="ＭＳ Ｐゴシック" pitchFamily="50" charset="-128"/>
              </a:rPr>
              <a:t>土浦駅</a:t>
            </a:r>
            <a:r>
              <a:rPr lang="ja-JP" altLang="en-US" sz="3600" dirty="0">
                <a:solidFill>
                  <a:schemeClr val="tx1"/>
                </a:solidFill>
                <a:latin typeface="ＭＳ Ｐゴシック" pitchFamily="50" charset="-128"/>
                <a:ea typeface="ＭＳ Ｐゴシック" pitchFamily="50" charset="-128"/>
              </a:rPr>
              <a:t>西口</a:t>
            </a:r>
            <a:r>
              <a:rPr lang="ja-JP" altLang="en-US" sz="3600" dirty="0" smtClean="0">
                <a:solidFill>
                  <a:schemeClr val="tx1"/>
                </a:solidFill>
                <a:latin typeface="ＭＳ Ｐゴシック" pitchFamily="50" charset="-128"/>
                <a:ea typeface="ＭＳ Ｐゴシック" pitchFamily="50" charset="-128"/>
              </a:rPr>
              <a:t>広場の整備</a:t>
            </a:r>
            <a:endParaRPr kumimoji="1" lang="en-US" altLang="ja-JP" sz="3600" dirty="0" smtClean="0">
              <a:solidFill>
                <a:schemeClr val="tx1"/>
              </a:solidFill>
              <a:latin typeface="ＭＳ Ｐゴシック" pitchFamily="50" charset="-128"/>
              <a:ea typeface="ＭＳ Ｐゴシック" pitchFamily="50" charset="-12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980728"/>
            <a:ext cx="284162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24681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720080"/>
          </a:xfrm>
        </p:spPr>
        <p:txBody>
          <a:bodyPr>
            <a:normAutofit/>
          </a:bodyPr>
          <a:lstStyle/>
          <a:p>
            <a:r>
              <a:rPr kumimoji="1" lang="ja-JP" altLang="en-US" dirty="0" smtClean="0"/>
              <a:t>キララちゃんバスの</a:t>
            </a:r>
            <a:r>
              <a:rPr lang="ja-JP" altLang="en-US" dirty="0"/>
              <a:t>拡充</a:t>
            </a:r>
            <a:endParaRPr kumimoji="1" lang="ja-JP" altLang="en-US" dirty="0"/>
          </a:p>
        </p:txBody>
      </p:sp>
      <p:sp>
        <p:nvSpPr>
          <p:cNvPr id="3" name="コンテンツ プレースホルダー 2"/>
          <p:cNvSpPr>
            <a:spLocks noGrp="1"/>
          </p:cNvSpPr>
          <p:nvPr>
            <p:ph idx="1"/>
          </p:nvPr>
        </p:nvSpPr>
        <p:spPr>
          <a:xfrm>
            <a:off x="457200" y="1340768"/>
            <a:ext cx="4246722" cy="5233768"/>
          </a:xfrm>
        </p:spPr>
        <p:txBody>
          <a:bodyPr/>
          <a:lstStyle/>
          <a:p>
            <a:pPr marL="109728" indent="0">
              <a:buNone/>
            </a:pPr>
            <a:endParaRPr lang="en-US" altLang="ja-JP" dirty="0" smtClean="0">
              <a:latin typeface="ＭＳ Ｐゴシック" pitchFamily="50" charset="-128"/>
              <a:ea typeface="ＭＳ Ｐゴシック" pitchFamily="50" charset="-128"/>
            </a:endParaRPr>
          </a:p>
          <a:p>
            <a:pPr marL="109728" indent="0">
              <a:buNone/>
            </a:pPr>
            <a:endParaRPr lang="en-US" altLang="ja-JP" dirty="0" smtClean="0">
              <a:latin typeface="ＭＳ Ｐゴシック" pitchFamily="50" charset="-128"/>
              <a:ea typeface="ＭＳ Ｐゴシック" pitchFamily="50" charset="-128"/>
            </a:endParaRPr>
          </a:p>
          <a:p>
            <a:pPr marL="109728" indent="0">
              <a:buNone/>
            </a:pPr>
            <a:endParaRPr lang="en-US" altLang="ja-JP" dirty="0">
              <a:latin typeface="ＭＳ Ｐゴシック" pitchFamily="50" charset="-128"/>
              <a:ea typeface="ＭＳ Ｐゴシック" pitchFamily="50" charset="-128"/>
            </a:endParaRPr>
          </a:p>
          <a:p>
            <a:pPr marL="109728" indent="0">
              <a:buNone/>
            </a:pPr>
            <a:endParaRPr lang="en-US" altLang="ja-JP" dirty="0" smtClean="0">
              <a:latin typeface="ＭＳ Ｐゴシック" pitchFamily="50" charset="-128"/>
              <a:ea typeface="ＭＳ Ｐゴシック" pitchFamily="50" charset="-128"/>
            </a:endParaRPr>
          </a:p>
          <a:p>
            <a:pPr marL="109728" indent="0">
              <a:buNone/>
            </a:pPr>
            <a:endParaRPr lang="en-US" altLang="ja-JP" dirty="0" smtClean="0">
              <a:latin typeface="ＭＳ Ｐゴシック" pitchFamily="50" charset="-128"/>
              <a:ea typeface="ＭＳ Ｐゴシック" pitchFamily="50" charset="-128"/>
            </a:endParaRPr>
          </a:p>
          <a:p>
            <a:pPr marL="109728" indent="0">
              <a:buNone/>
            </a:pPr>
            <a:r>
              <a:rPr lang="ja-JP" altLang="en-US" dirty="0" smtClean="0">
                <a:latin typeface="ＭＳ Ｐゴシック" pitchFamily="50" charset="-128"/>
                <a:ea typeface="ＭＳ Ｐゴシック" pitchFamily="50" charset="-128"/>
              </a:rPr>
              <a:t>公共交通空白地域の解消</a:t>
            </a:r>
            <a:endParaRPr lang="en-US" altLang="ja-JP" dirty="0" smtClean="0">
              <a:latin typeface="ＭＳ Ｐゴシック" pitchFamily="50" charset="-128"/>
              <a:ea typeface="ＭＳ Ｐゴシック" pitchFamily="50" charset="-128"/>
            </a:endParaRPr>
          </a:p>
          <a:p>
            <a:pPr marL="109728" indent="0">
              <a:buNone/>
            </a:pPr>
            <a:endParaRPr lang="en-US" altLang="ja-JP" dirty="0" smtClean="0">
              <a:latin typeface="ＭＳ Ｐゴシック" pitchFamily="50" charset="-128"/>
              <a:ea typeface="ＭＳ Ｐゴシック" pitchFamily="50" charset="-128"/>
            </a:endParaRPr>
          </a:p>
          <a:p>
            <a:pPr marL="109728" indent="0">
              <a:buNone/>
            </a:pPr>
            <a:endParaRPr lang="en-US" altLang="ja-JP" dirty="0">
              <a:latin typeface="ＭＳ Ｐゴシック" pitchFamily="50" charset="-128"/>
              <a:ea typeface="ＭＳ Ｐゴシック" pitchFamily="50" charset="-128"/>
            </a:endParaRPr>
          </a:p>
          <a:p>
            <a:pPr marL="109728" indent="0">
              <a:buNone/>
            </a:pPr>
            <a:r>
              <a:rPr lang="ja-JP" altLang="en-US" dirty="0" smtClean="0">
                <a:latin typeface="ＭＳ Ｐゴシック" pitchFamily="50" charset="-128"/>
                <a:ea typeface="ＭＳ Ｐゴシック" pitchFamily="50" charset="-128"/>
              </a:rPr>
              <a:t>コミュニティ交通の</a:t>
            </a:r>
            <a:r>
              <a:rPr lang="en-US" altLang="ja-JP" dirty="0" smtClean="0">
                <a:latin typeface="ＭＳ Ｐゴシック" pitchFamily="50" charset="-128"/>
                <a:ea typeface="ＭＳ Ｐゴシック" pitchFamily="50" charset="-128"/>
              </a:rPr>
              <a:t/>
            </a:r>
            <a:br>
              <a:rPr lang="en-US" altLang="ja-JP" dirty="0" smtClean="0">
                <a:latin typeface="ＭＳ Ｐゴシック" pitchFamily="50" charset="-128"/>
                <a:ea typeface="ＭＳ Ｐゴシック" pitchFamily="50" charset="-128"/>
              </a:rPr>
            </a:br>
            <a:r>
              <a:rPr lang="ja-JP" altLang="en-US" dirty="0" smtClean="0">
                <a:latin typeface="ＭＳ Ｐゴシック" pitchFamily="50" charset="-128"/>
                <a:ea typeface="ＭＳ Ｐゴシック" pitchFamily="50" charset="-128"/>
              </a:rPr>
              <a:t>試験運行地区の公募</a:t>
            </a:r>
            <a:endParaRPr lang="en-US" altLang="ja-JP" dirty="0" smtClean="0">
              <a:latin typeface="ＭＳ Ｐゴシック" pitchFamily="50" charset="-128"/>
              <a:ea typeface="ＭＳ Ｐゴシック" pitchFamily="50" charset="-128"/>
            </a:endParaRPr>
          </a:p>
        </p:txBody>
      </p:sp>
      <p:sp>
        <p:nvSpPr>
          <p:cNvPr id="6" name="スライド番号プレースホルダー 5"/>
          <p:cNvSpPr>
            <a:spLocks noGrp="1"/>
          </p:cNvSpPr>
          <p:nvPr>
            <p:ph type="sldNum" sz="quarter" idx="12"/>
          </p:nvPr>
        </p:nvSpPr>
        <p:spPr/>
        <p:txBody>
          <a:bodyPr/>
          <a:lstStyle/>
          <a:p>
            <a:fld id="{6F5C0362-4C13-47F6-8DA1-230402773C12}" type="slidenum">
              <a:rPr kumimoji="1" lang="ja-JP" altLang="en-US" smtClean="0">
                <a:solidFill>
                  <a:prstClr val="black"/>
                </a:solidFill>
              </a:rPr>
              <a:pPr/>
              <a:t>14</a:t>
            </a:fld>
            <a:endParaRPr kumimoji="1" lang="ja-JP" altLang="en-US">
              <a:solidFill>
                <a:prstClr val="black"/>
              </a:solidFill>
            </a:endParaRPr>
          </a:p>
        </p:txBody>
      </p:sp>
      <p:sp>
        <p:nvSpPr>
          <p:cNvPr id="18" name="テキスト ボックス 17"/>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a:t>
            </a:r>
            <a:r>
              <a:rPr lang="ja-JP" altLang="en-US" sz="1600" dirty="0" smtClean="0">
                <a:solidFill>
                  <a:prstClr val="white"/>
                </a:solidFill>
                <a:latin typeface="+mj-ea"/>
                <a:ea typeface="+mj-ea"/>
              </a:rPr>
              <a:t>　</a:t>
            </a:r>
            <a:r>
              <a:rPr lang="ja-JP" altLang="en-US" sz="1600" dirty="0" smtClean="0">
                <a:solidFill>
                  <a:prstClr val="black">
                    <a:lumMod val="50000"/>
                    <a:lumOff val="50000"/>
                  </a:prstClr>
                </a:solidFill>
                <a:latin typeface="+mj-ea"/>
                <a:ea typeface="+mj-ea"/>
              </a:rPr>
              <a:t>輪・把・</a:t>
            </a:r>
            <a:r>
              <a:rPr lang="ja-JP" altLang="en-US" sz="1600" dirty="0" smtClean="0">
                <a:solidFill>
                  <a:srgbClr val="FFFF00"/>
                </a:solidFill>
                <a:latin typeface="+mj-ea"/>
                <a:ea typeface="+mj-ea"/>
              </a:rPr>
              <a:t>環</a:t>
            </a:r>
            <a:r>
              <a:rPr lang="ja-JP" altLang="en-US" sz="1600" dirty="0" smtClean="0">
                <a:solidFill>
                  <a:prstClr val="white"/>
                </a:solidFill>
                <a:latin typeface="+mj-ea"/>
                <a:ea typeface="+mj-ea"/>
              </a:rPr>
              <a:t>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447665"/>
            <a:ext cx="4914482" cy="696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6690592" y="594225"/>
            <a:ext cx="2287806" cy="2308324"/>
          </a:xfrm>
          <a:prstGeom prst="rect">
            <a:avLst/>
          </a:prstGeom>
          <a:noFill/>
        </p:spPr>
        <p:txBody>
          <a:bodyPr wrap="none" rtlCol="0">
            <a:spAutoFit/>
          </a:bodyPr>
          <a:lstStyle/>
          <a:p>
            <a:r>
              <a:rPr lang="ja-JP" altLang="en-US" sz="2400" dirty="0" smtClean="0">
                <a:latin typeface="ＭＳ Ｐゴシック" pitchFamily="50" charset="-128"/>
                <a:ea typeface="ＭＳ Ｐゴシック" pitchFamily="50" charset="-128"/>
              </a:rPr>
              <a:t>■</a:t>
            </a:r>
            <a:r>
              <a:rPr lang="en-US" altLang="ja-JP" sz="2400" dirty="0" smtClean="0">
                <a:latin typeface="ＭＳ Ｐゴシック" pitchFamily="50" charset="-128"/>
                <a:ea typeface="ＭＳ Ｐゴシック" pitchFamily="50" charset="-128"/>
              </a:rPr>
              <a:t>	</a:t>
            </a:r>
            <a:r>
              <a:rPr lang="ja-JP" altLang="en-US" sz="2400" dirty="0">
                <a:latin typeface="ＭＳ Ｐゴシック" pitchFamily="50" charset="-128"/>
                <a:ea typeface="ＭＳ Ｐゴシック" pitchFamily="50" charset="-128"/>
              </a:rPr>
              <a:t>高</a:t>
            </a:r>
            <a:endParaRPr lang="en-US" altLang="ja-JP" sz="2400" dirty="0">
              <a:latin typeface="ＭＳ Ｐゴシック" pitchFamily="50" charset="-128"/>
              <a:ea typeface="ＭＳ Ｐゴシック" pitchFamily="50" charset="-128"/>
            </a:endParaRPr>
          </a:p>
          <a:p>
            <a:r>
              <a:rPr lang="ja-JP" altLang="en-US" sz="2400" dirty="0">
                <a:latin typeface="ＭＳ Ｐゴシック" pitchFamily="50" charset="-128"/>
                <a:ea typeface="ＭＳ Ｐゴシック" pitchFamily="50" charset="-128"/>
              </a:rPr>
              <a:t> </a:t>
            </a:r>
            <a:r>
              <a:rPr lang="ja-JP" altLang="en-US" sz="2400" dirty="0" smtClean="0">
                <a:latin typeface="ＭＳ Ｐゴシック" pitchFamily="50" charset="-128"/>
                <a:ea typeface="ＭＳ Ｐゴシック" pitchFamily="50" charset="-128"/>
              </a:rPr>
              <a:t>  高齢化率</a:t>
            </a:r>
            <a:endParaRPr kumimoji="1" lang="en-US" altLang="ja-JP" sz="2400" dirty="0" smtClean="0">
              <a:latin typeface="ＭＳ Ｐゴシック" pitchFamily="50" charset="-128"/>
              <a:ea typeface="ＭＳ Ｐゴシック" pitchFamily="50" charset="-128"/>
            </a:endParaRPr>
          </a:p>
          <a:p>
            <a:r>
              <a:rPr kumimoji="1" lang="ja-JP" altLang="en-US" sz="2400" dirty="0" smtClean="0">
                <a:latin typeface="ＭＳ Ｐゴシック" pitchFamily="50" charset="-128"/>
                <a:ea typeface="ＭＳ Ｐゴシック" pitchFamily="50" charset="-128"/>
              </a:rPr>
              <a:t>□</a:t>
            </a:r>
            <a:r>
              <a:rPr kumimoji="1" lang="en-US" altLang="ja-JP" sz="2400" dirty="0" smtClean="0">
                <a:latin typeface="ＭＳ Ｐゴシック" pitchFamily="50" charset="-128"/>
                <a:ea typeface="ＭＳ Ｐゴシック" pitchFamily="50" charset="-128"/>
              </a:rPr>
              <a:t>	</a:t>
            </a:r>
            <a:r>
              <a:rPr kumimoji="1" lang="ja-JP" altLang="en-US" sz="2400" dirty="0" smtClean="0">
                <a:latin typeface="ＭＳ Ｐゴシック" pitchFamily="50" charset="-128"/>
                <a:ea typeface="ＭＳ Ｐゴシック" pitchFamily="50" charset="-128"/>
              </a:rPr>
              <a:t>低</a:t>
            </a:r>
            <a:endParaRPr kumimoji="1" lang="en-US" altLang="ja-JP" sz="2400" dirty="0" smtClean="0">
              <a:latin typeface="ＭＳ Ｐゴシック" pitchFamily="50" charset="-128"/>
              <a:ea typeface="ＭＳ Ｐゴシック" pitchFamily="50" charset="-128"/>
            </a:endParaRPr>
          </a:p>
          <a:p>
            <a:endParaRPr kumimoji="1" lang="en-US" altLang="ja-JP" sz="2400" dirty="0" smtClean="0">
              <a:solidFill>
                <a:srgbClr val="00B0F0"/>
              </a:solidFill>
              <a:latin typeface="ＭＳ Ｐゴシック" pitchFamily="50" charset="-128"/>
              <a:ea typeface="ＭＳ Ｐゴシック" pitchFamily="50" charset="-128"/>
            </a:endParaRPr>
          </a:p>
          <a:p>
            <a:r>
              <a:rPr kumimoji="1" lang="ja-JP" altLang="en-US" sz="2400" dirty="0" smtClean="0">
                <a:solidFill>
                  <a:srgbClr val="00B0F0"/>
                </a:solidFill>
                <a:latin typeface="ＭＳ Ｐゴシック" pitchFamily="50" charset="-128"/>
                <a:ea typeface="ＭＳ Ｐゴシック" pitchFamily="50" charset="-128"/>
              </a:rPr>
              <a:t>■</a:t>
            </a:r>
            <a:r>
              <a:rPr kumimoji="1" lang="ja-JP" altLang="en-US" sz="2400" dirty="0" smtClean="0">
                <a:latin typeface="ＭＳ Ｐゴシック" pitchFamily="50" charset="-128"/>
                <a:ea typeface="ＭＳ Ｐゴシック" pitchFamily="50" charset="-128"/>
              </a:rPr>
              <a:t>バス路線から</a:t>
            </a:r>
            <a:endParaRPr lang="en-US" altLang="ja-JP" sz="2400" dirty="0" smtClean="0">
              <a:latin typeface="ＭＳ Ｐゴシック" pitchFamily="50" charset="-128"/>
              <a:ea typeface="ＭＳ Ｐゴシック" pitchFamily="50" charset="-128"/>
            </a:endParaRPr>
          </a:p>
          <a:p>
            <a:r>
              <a:rPr kumimoji="1" lang="ja-JP" altLang="en-US" sz="2400" dirty="0">
                <a:latin typeface="ＭＳ Ｐゴシック" pitchFamily="50" charset="-128"/>
                <a:ea typeface="ＭＳ Ｐゴシック" pitchFamily="50" charset="-128"/>
              </a:rPr>
              <a:t>　</a:t>
            </a:r>
            <a:r>
              <a:rPr kumimoji="1" lang="ja-JP" altLang="en-US" sz="2400" dirty="0" smtClean="0">
                <a:latin typeface="ＭＳ Ｐゴシック" pitchFamily="50" charset="-128"/>
                <a:ea typeface="ＭＳ Ｐゴシック" pitchFamily="50" charset="-128"/>
              </a:rPr>
              <a:t>　　　　</a:t>
            </a:r>
            <a:r>
              <a:rPr kumimoji="1" lang="en-US" altLang="ja-JP" sz="2400" dirty="0" smtClean="0">
                <a:latin typeface="ＭＳ Ｐゴシック" pitchFamily="50" charset="-128"/>
                <a:ea typeface="ＭＳ Ｐゴシック" pitchFamily="50" charset="-128"/>
              </a:rPr>
              <a:t>5</a:t>
            </a:r>
            <a:r>
              <a:rPr kumimoji="1" lang="ja-JP" altLang="en-US" sz="2400" dirty="0" smtClean="0">
                <a:latin typeface="ＭＳ Ｐゴシック" pitchFamily="50" charset="-128"/>
                <a:ea typeface="ＭＳ Ｐゴシック" pitchFamily="50" charset="-128"/>
              </a:rPr>
              <a:t>分圏内</a:t>
            </a:r>
            <a:endParaRPr kumimoji="1" lang="ja-JP" altLang="en-US" sz="2400" dirty="0">
              <a:solidFill>
                <a:srgbClr val="00B0F0"/>
              </a:solidFill>
              <a:latin typeface="ＭＳ Ｐゴシック" pitchFamily="50" charset="-128"/>
              <a:ea typeface="ＭＳ Ｐゴシック" pitchFamily="50" charset="-128"/>
            </a:endParaRPr>
          </a:p>
        </p:txBody>
      </p:sp>
      <p:sp>
        <p:nvSpPr>
          <p:cNvPr id="9" name="円形吹き出し 8"/>
          <p:cNvSpPr/>
          <p:nvPr/>
        </p:nvSpPr>
        <p:spPr>
          <a:xfrm>
            <a:off x="5095778" y="1274548"/>
            <a:ext cx="1512168" cy="947678"/>
          </a:xfrm>
          <a:prstGeom prst="wedgeEllipseCallout">
            <a:avLst>
              <a:gd name="adj1" fmla="val -25750"/>
              <a:gd name="adj2" fmla="val 6490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3200" dirty="0" smtClean="0">
                <a:latin typeface="ＭＳ Ｐゴシック" pitchFamily="50" charset="-128"/>
                <a:ea typeface="ＭＳ Ｐゴシック" pitchFamily="50" charset="-128"/>
              </a:rPr>
              <a:t>新治</a:t>
            </a:r>
            <a:endParaRPr kumimoji="1" lang="ja-JP" altLang="en-US" sz="3200" dirty="0">
              <a:latin typeface="ＭＳ Ｐゴシック" pitchFamily="50" charset="-128"/>
              <a:ea typeface="ＭＳ Ｐゴシック" pitchFamily="50" charset="-128"/>
            </a:endParaRPr>
          </a:p>
        </p:txBody>
      </p:sp>
      <p:sp>
        <p:nvSpPr>
          <p:cNvPr id="19" name="円形吹き出し 18"/>
          <p:cNvSpPr/>
          <p:nvPr/>
        </p:nvSpPr>
        <p:spPr>
          <a:xfrm>
            <a:off x="6838636" y="5259175"/>
            <a:ext cx="1440160" cy="936104"/>
          </a:xfrm>
          <a:prstGeom prst="wedgeEllipseCallout">
            <a:avLst>
              <a:gd name="adj1" fmla="val -100925"/>
              <a:gd name="adj2" fmla="val -954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3200" dirty="0" smtClean="0">
                <a:latin typeface="ＭＳ Ｐゴシック" pitchFamily="50" charset="-128"/>
                <a:ea typeface="ＭＳ Ｐゴシック" pitchFamily="50" charset="-128"/>
              </a:rPr>
              <a:t>右籾</a:t>
            </a:r>
            <a:endParaRPr kumimoji="1" lang="ja-JP" altLang="en-US" sz="3200" dirty="0">
              <a:latin typeface="ＭＳ Ｐゴシック" pitchFamily="50" charset="-128"/>
              <a:ea typeface="ＭＳ Ｐゴシック" pitchFamily="50" charset="-128"/>
            </a:endParaRPr>
          </a:p>
        </p:txBody>
      </p:sp>
      <p:sp>
        <p:nvSpPr>
          <p:cNvPr id="20" name="円形吹き出し 19"/>
          <p:cNvSpPr/>
          <p:nvPr/>
        </p:nvSpPr>
        <p:spPr>
          <a:xfrm>
            <a:off x="3662625" y="4581128"/>
            <a:ext cx="1440160" cy="969739"/>
          </a:xfrm>
          <a:prstGeom prst="wedgeEllipseCallout">
            <a:avLst>
              <a:gd name="adj1" fmla="val 88837"/>
              <a:gd name="adj2" fmla="val 4535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3200" dirty="0" smtClean="0">
                <a:latin typeface="ＭＳ Ｐゴシック" pitchFamily="50" charset="-128"/>
                <a:ea typeface="ＭＳ Ｐゴシック" pitchFamily="50" charset="-128"/>
              </a:rPr>
              <a:t>中村</a:t>
            </a:r>
            <a:endParaRPr kumimoji="1" lang="ja-JP" altLang="en-US" sz="3200" dirty="0">
              <a:latin typeface="ＭＳ Ｐゴシック" pitchFamily="50" charset="-128"/>
              <a:ea typeface="ＭＳ Ｐゴシック" pitchFamily="50" charset="-128"/>
            </a:endParaRPr>
          </a:p>
        </p:txBody>
      </p:sp>
      <p:sp>
        <p:nvSpPr>
          <p:cNvPr id="11" name="下矢印 10"/>
          <p:cNvSpPr/>
          <p:nvPr/>
        </p:nvSpPr>
        <p:spPr>
          <a:xfrm>
            <a:off x="1928824" y="4395207"/>
            <a:ext cx="504056" cy="648072"/>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2" name="円/楕円 21"/>
          <p:cNvSpPr/>
          <p:nvPr/>
        </p:nvSpPr>
        <p:spPr>
          <a:xfrm>
            <a:off x="168864" y="1344490"/>
            <a:ext cx="4023976" cy="190243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3200" dirty="0" smtClean="0">
                <a:solidFill>
                  <a:prstClr val="black"/>
                </a:solidFill>
                <a:latin typeface="ＭＳ Ｐゴシック" pitchFamily="50" charset="-128"/>
                <a:ea typeface="ＭＳ Ｐゴシック" pitchFamily="50" charset="-128"/>
              </a:rPr>
              <a:t>公共交通で</a:t>
            </a:r>
            <a:r>
              <a:rPr lang="en-US" altLang="ja-JP" sz="3200" dirty="0" smtClean="0">
                <a:solidFill>
                  <a:prstClr val="black"/>
                </a:solidFill>
                <a:latin typeface="ＭＳ Ｐゴシック" pitchFamily="50" charset="-128"/>
                <a:ea typeface="ＭＳ Ｐゴシック" pitchFamily="50" charset="-128"/>
              </a:rPr>
              <a:t/>
            </a:r>
            <a:br>
              <a:rPr lang="en-US" altLang="ja-JP" sz="3200" dirty="0" smtClean="0">
                <a:solidFill>
                  <a:prstClr val="black"/>
                </a:solidFill>
                <a:latin typeface="ＭＳ Ｐゴシック" pitchFamily="50" charset="-128"/>
                <a:ea typeface="ＭＳ Ｐゴシック" pitchFamily="50" charset="-128"/>
              </a:rPr>
            </a:br>
            <a:r>
              <a:rPr lang="ja-JP" altLang="en-US" sz="3200" dirty="0" smtClean="0">
                <a:solidFill>
                  <a:prstClr val="black"/>
                </a:solidFill>
                <a:latin typeface="ＭＳ Ｐゴシック" pitchFamily="50" charset="-128"/>
                <a:ea typeface="ＭＳ Ｐゴシック" pitchFamily="50" charset="-128"/>
              </a:rPr>
              <a:t>安心して</a:t>
            </a:r>
            <a:r>
              <a:rPr lang="en-US" altLang="ja-JP" sz="3200" dirty="0" smtClean="0">
                <a:solidFill>
                  <a:prstClr val="black"/>
                </a:solidFill>
                <a:latin typeface="ＭＳ Ｐゴシック" pitchFamily="50" charset="-128"/>
                <a:ea typeface="ＭＳ Ｐゴシック" pitchFamily="50" charset="-128"/>
              </a:rPr>
              <a:t/>
            </a:r>
            <a:br>
              <a:rPr lang="en-US" altLang="ja-JP" sz="3200" dirty="0" smtClean="0">
                <a:solidFill>
                  <a:prstClr val="black"/>
                </a:solidFill>
                <a:latin typeface="ＭＳ Ｐゴシック" pitchFamily="50" charset="-128"/>
                <a:ea typeface="ＭＳ Ｐゴシック" pitchFamily="50" charset="-128"/>
              </a:rPr>
            </a:br>
            <a:r>
              <a:rPr lang="ja-JP" altLang="en-US" sz="3200" dirty="0" smtClean="0">
                <a:solidFill>
                  <a:prstClr val="black"/>
                </a:solidFill>
                <a:latin typeface="ＭＳ Ｐゴシック" pitchFamily="50" charset="-128"/>
                <a:ea typeface="ＭＳ Ｐゴシック" pitchFamily="50" charset="-128"/>
              </a:rPr>
              <a:t>移動できるまち</a:t>
            </a:r>
            <a:endParaRPr lang="ja-JP" altLang="en-US" sz="3200" dirty="0">
              <a:solidFill>
                <a:prstClr val="black"/>
              </a:solidFill>
              <a:latin typeface="ＭＳ Ｐゴシック" pitchFamily="50" charset="-128"/>
              <a:ea typeface="ＭＳ Ｐゴシック" pitchFamily="50" charset="-128"/>
            </a:endParaRPr>
          </a:p>
        </p:txBody>
      </p:sp>
      <p:sp>
        <p:nvSpPr>
          <p:cNvPr id="10" name="上矢印 9"/>
          <p:cNvSpPr/>
          <p:nvPr/>
        </p:nvSpPr>
        <p:spPr>
          <a:xfrm>
            <a:off x="6838636" y="980728"/>
            <a:ext cx="178404" cy="432048"/>
          </a:xfrm>
          <a:prstGeom prst="up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09344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720080"/>
          </a:xfrm>
        </p:spPr>
        <p:txBody>
          <a:bodyPr>
            <a:normAutofit/>
          </a:bodyPr>
          <a:lstStyle/>
          <a:p>
            <a:r>
              <a:rPr kumimoji="1" lang="ja-JP" altLang="en-US" dirty="0" smtClean="0"/>
              <a:t>利用人数の算出</a:t>
            </a:r>
            <a:endParaRPr kumimoji="1" lang="ja-JP" altLang="en-US" dirty="0"/>
          </a:p>
        </p:txBody>
      </p:sp>
      <p:sp>
        <p:nvSpPr>
          <p:cNvPr id="3" name="コンテンツ プレースホルダー 2"/>
          <p:cNvSpPr>
            <a:spLocks noGrp="1"/>
          </p:cNvSpPr>
          <p:nvPr>
            <p:ph idx="1"/>
          </p:nvPr>
        </p:nvSpPr>
        <p:spPr>
          <a:xfrm>
            <a:off x="457200" y="1340768"/>
            <a:ext cx="8229600" cy="5233768"/>
          </a:xfrm>
        </p:spPr>
        <p:txBody>
          <a:bodyPr>
            <a:noAutofit/>
          </a:bodyPr>
          <a:lstStyle/>
          <a:p>
            <a:pPr marL="109728" indent="0">
              <a:buNone/>
            </a:pPr>
            <a:r>
              <a:rPr lang="ja-JP" altLang="en-US" dirty="0" smtClean="0">
                <a:latin typeface="ＭＳ Ｐゴシック" pitchFamily="50" charset="-128"/>
                <a:ea typeface="ＭＳ Ｐゴシック" pitchFamily="50" charset="-128"/>
              </a:rPr>
              <a:t>日中の運行間隔を考慮、利用率から人数を算出</a:t>
            </a:r>
            <a:endParaRPr lang="en-US" altLang="ja-JP" dirty="0" smtClean="0">
              <a:latin typeface="ＭＳ Ｐゴシック" pitchFamily="50" charset="-128"/>
              <a:ea typeface="ＭＳ Ｐゴシック" pitchFamily="50" charset="-128"/>
            </a:endParaRPr>
          </a:p>
          <a:p>
            <a:pPr marL="109728" indent="0">
              <a:buNone/>
            </a:pPr>
            <a:endParaRPr lang="en-US" altLang="ja-JP" sz="2400" dirty="0" smtClean="0">
              <a:latin typeface="ＭＳ Ｐゴシック" pitchFamily="50" charset="-128"/>
              <a:ea typeface="ＭＳ Ｐゴシック" pitchFamily="50" charset="-128"/>
            </a:endParaRPr>
          </a:p>
        </p:txBody>
      </p:sp>
      <p:sp>
        <p:nvSpPr>
          <p:cNvPr id="6" name="スライド番号プレースホルダー 5"/>
          <p:cNvSpPr>
            <a:spLocks noGrp="1"/>
          </p:cNvSpPr>
          <p:nvPr>
            <p:ph type="sldNum" sz="quarter" idx="12"/>
          </p:nvPr>
        </p:nvSpPr>
        <p:spPr/>
        <p:txBody>
          <a:bodyPr/>
          <a:lstStyle/>
          <a:p>
            <a:fld id="{6F5C0362-4C13-47F6-8DA1-230402773C12}" type="slidenum">
              <a:rPr kumimoji="1" lang="ja-JP" altLang="en-US" smtClean="0">
                <a:solidFill>
                  <a:prstClr val="black"/>
                </a:solidFill>
              </a:rPr>
              <a:pPr/>
              <a:t>15</a:t>
            </a:fld>
            <a:endParaRPr kumimoji="1" lang="ja-JP" altLang="en-US">
              <a:solidFill>
                <a:prstClr val="black"/>
              </a:solidFill>
            </a:endParaRPr>
          </a:p>
        </p:txBody>
      </p:sp>
      <p:sp>
        <p:nvSpPr>
          <p:cNvPr id="7" name="角丸四角形 6"/>
          <p:cNvSpPr/>
          <p:nvPr/>
        </p:nvSpPr>
        <p:spPr>
          <a:xfrm>
            <a:off x="1421904" y="4149080"/>
            <a:ext cx="6048672" cy="2016224"/>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3200" dirty="0" smtClean="0">
                <a:solidFill>
                  <a:prstClr val="black"/>
                </a:solidFill>
                <a:latin typeface="ＭＳ Ｐゴシック" pitchFamily="50" charset="-128"/>
                <a:ea typeface="ＭＳ Ｐゴシック" pitchFamily="50" charset="-128"/>
              </a:rPr>
              <a:t>利用人数の多い</a:t>
            </a:r>
            <a:endParaRPr lang="en-US" altLang="ja-JP" sz="3200" dirty="0" smtClean="0">
              <a:solidFill>
                <a:prstClr val="black"/>
              </a:solidFill>
              <a:latin typeface="ＭＳ Ｐゴシック" pitchFamily="50" charset="-128"/>
              <a:ea typeface="ＭＳ Ｐゴシック" pitchFamily="50" charset="-128"/>
            </a:endParaRPr>
          </a:p>
          <a:p>
            <a:pPr algn="ctr"/>
            <a:r>
              <a:rPr lang="ja-JP" altLang="en-US" sz="3200" dirty="0" smtClean="0">
                <a:solidFill>
                  <a:prstClr val="black"/>
                </a:solidFill>
                <a:latin typeface="ＭＳ Ｐゴシック" pitchFamily="50" charset="-128"/>
                <a:ea typeface="ＭＳ Ｐゴシック" pitchFamily="50" charset="-128"/>
              </a:rPr>
              <a:t>荒川沖地区（右籾・中村）で</a:t>
            </a:r>
            <a:r>
              <a:rPr lang="en-US" altLang="ja-JP" sz="3200" dirty="0" smtClean="0">
                <a:solidFill>
                  <a:prstClr val="black"/>
                </a:solidFill>
                <a:latin typeface="ＭＳ Ｐゴシック" pitchFamily="50" charset="-128"/>
                <a:ea typeface="ＭＳ Ｐゴシック" pitchFamily="50" charset="-128"/>
              </a:rPr>
              <a:t/>
            </a:r>
            <a:br>
              <a:rPr lang="en-US" altLang="ja-JP" sz="3200" dirty="0" smtClean="0">
                <a:solidFill>
                  <a:prstClr val="black"/>
                </a:solidFill>
                <a:latin typeface="ＭＳ Ｐゴシック" pitchFamily="50" charset="-128"/>
                <a:ea typeface="ＭＳ Ｐゴシック" pitchFamily="50" charset="-128"/>
              </a:rPr>
            </a:br>
            <a:r>
              <a:rPr lang="ja-JP" altLang="en-US" sz="3200" dirty="0" smtClean="0">
                <a:solidFill>
                  <a:prstClr val="black"/>
                </a:solidFill>
                <a:latin typeface="ＭＳ Ｐゴシック" pitchFamily="50" charset="-128"/>
                <a:ea typeface="ＭＳ Ｐゴシック" pitchFamily="50" charset="-128"/>
              </a:rPr>
              <a:t>実現可能性を試算</a:t>
            </a:r>
            <a:endParaRPr lang="ja-JP" altLang="en-US" sz="3200" dirty="0">
              <a:solidFill>
                <a:prstClr val="black"/>
              </a:solidFill>
              <a:latin typeface="ＭＳ Ｐゴシック" pitchFamily="50" charset="-128"/>
              <a:ea typeface="ＭＳ Ｐゴシック" pitchFamily="50" charset="-128"/>
            </a:endParaRPr>
          </a:p>
        </p:txBody>
      </p:sp>
      <p:sp>
        <p:nvSpPr>
          <p:cNvPr id="15" name="テキスト ボックス 14"/>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a:t>
            </a:r>
            <a:r>
              <a:rPr lang="ja-JP" altLang="en-US" sz="1600" dirty="0" smtClean="0">
                <a:solidFill>
                  <a:prstClr val="white"/>
                </a:solidFill>
                <a:latin typeface="+mj-ea"/>
                <a:ea typeface="+mj-ea"/>
              </a:rPr>
              <a:t>　</a:t>
            </a:r>
            <a:r>
              <a:rPr lang="ja-JP" altLang="en-US" sz="1600" dirty="0" smtClean="0">
                <a:solidFill>
                  <a:prstClr val="black">
                    <a:lumMod val="50000"/>
                    <a:lumOff val="50000"/>
                  </a:prstClr>
                </a:solidFill>
                <a:latin typeface="+mj-ea"/>
                <a:ea typeface="+mj-ea"/>
              </a:rPr>
              <a:t>輪・把・</a:t>
            </a:r>
            <a:r>
              <a:rPr lang="ja-JP" altLang="en-US" sz="1600" dirty="0" smtClean="0">
                <a:solidFill>
                  <a:srgbClr val="FFFF00"/>
                </a:solidFill>
                <a:latin typeface="+mj-ea"/>
                <a:ea typeface="+mj-ea"/>
              </a:rPr>
              <a:t>環</a:t>
            </a:r>
            <a:r>
              <a:rPr lang="ja-JP" altLang="en-US" sz="1600" dirty="0" smtClean="0">
                <a:solidFill>
                  <a:prstClr val="white"/>
                </a:solidFill>
                <a:latin typeface="+mj-ea"/>
                <a:ea typeface="+mj-ea"/>
              </a:rPr>
              <a:t>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726" y="2036346"/>
            <a:ext cx="5683027" cy="1894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155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720080"/>
          </a:xfrm>
        </p:spPr>
        <p:txBody>
          <a:bodyPr>
            <a:normAutofit/>
          </a:bodyPr>
          <a:lstStyle/>
          <a:p>
            <a:r>
              <a:rPr kumimoji="1" lang="ja-JP" altLang="en-US" dirty="0" smtClean="0"/>
              <a:t>新規導入路線案</a:t>
            </a:r>
            <a:endParaRPr kumimoji="1" lang="ja-JP" altLang="en-US" dirty="0"/>
          </a:p>
        </p:txBody>
      </p:sp>
      <p:sp>
        <p:nvSpPr>
          <p:cNvPr id="3" name="コンテンツ プレースホルダー 2"/>
          <p:cNvSpPr>
            <a:spLocks noGrp="1"/>
          </p:cNvSpPr>
          <p:nvPr>
            <p:ph idx="1"/>
          </p:nvPr>
        </p:nvSpPr>
        <p:spPr>
          <a:xfrm>
            <a:off x="4355976" y="673333"/>
            <a:ext cx="4320480" cy="6068035"/>
          </a:xfrm>
        </p:spPr>
        <p:txBody>
          <a:bodyPr>
            <a:normAutofit/>
          </a:bodyPr>
          <a:lstStyle/>
          <a:p>
            <a:pPr marL="109728" indent="0">
              <a:buNone/>
            </a:pPr>
            <a:r>
              <a:rPr kumimoji="1" lang="ja-JP" altLang="en-US" sz="2400" dirty="0" smtClean="0">
                <a:latin typeface="ＭＳ Ｐゴシック" pitchFamily="50" charset="-128"/>
                <a:ea typeface="ＭＳ Ｐゴシック" pitchFamily="50" charset="-128"/>
              </a:rPr>
              <a:t>所要時間：約</a:t>
            </a:r>
            <a:r>
              <a:rPr kumimoji="1" lang="en-US" altLang="ja-JP" sz="2400" dirty="0" smtClean="0">
                <a:latin typeface="ＭＳ Ｐゴシック" pitchFamily="50" charset="-128"/>
                <a:ea typeface="ＭＳ Ｐゴシック" pitchFamily="50" charset="-128"/>
              </a:rPr>
              <a:t>65</a:t>
            </a:r>
            <a:r>
              <a:rPr kumimoji="1" lang="ja-JP" altLang="en-US" sz="2400" dirty="0" smtClean="0">
                <a:latin typeface="ＭＳ Ｐゴシック" pitchFamily="50" charset="-128"/>
                <a:ea typeface="ＭＳ Ｐゴシック" pitchFamily="50" charset="-128"/>
              </a:rPr>
              <a:t>分</a:t>
            </a:r>
            <a:endParaRPr kumimoji="1" lang="en-US" altLang="ja-JP" sz="2400" dirty="0">
              <a:latin typeface="ＭＳ Ｐゴシック" pitchFamily="50" charset="-128"/>
              <a:ea typeface="ＭＳ Ｐゴシック" pitchFamily="50" charset="-128"/>
            </a:endParaRPr>
          </a:p>
        </p:txBody>
      </p:sp>
      <p:sp>
        <p:nvSpPr>
          <p:cNvPr id="6" name="スライド番号プレースホルダー 5"/>
          <p:cNvSpPr>
            <a:spLocks noGrp="1"/>
          </p:cNvSpPr>
          <p:nvPr>
            <p:ph type="sldNum" sz="quarter" idx="12"/>
          </p:nvPr>
        </p:nvSpPr>
        <p:spPr/>
        <p:txBody>
          <a:bodyPr/>
          <a:lstStyle/>
          <a:p>
            <a:fld id="{6F5C0362-4C13-47F6-8DA1-230402773C12}" type="slidenum">
              <a:rPr kumimoji="1" lang="ja-JP" altLang="en-US" smtClean="0">
                <a:solidFill>
                  <a:prstClr val="black"/>
                </a:solidFill>
              </a:rPr>
              <a:pPr/>
              <a:t>16</a:t>
            </a:fld>
            <a:endParaRPr kumimoji="1" lang="ja-JP" altLang="en-US">
              <a:solidFill>
                <a:prstClr val="black"/>
              </a:solidFill>
            </a:endParaRPr>
          </a:p>
        </p:txBody>
      </p:sp>
      <p:sp>
        <p:nvSpPr>
          <p:cNvPr id="7" name="角丸四角形 6"/>
          <p:cNvSpPr/>
          <p:nvPr/>
        </p:nvSpPr>
        <p:spPr>
          <a:xfrm>
            <a:off x="5099513" y="4365104"/>
            <a:ext cx="3024336" cy="1229904"/>
          </a:xfrm>
          <a:prstGeom prst="roundRect">
            <a:avLst>
              <a:gd name="adj" fmla="val 50000"/>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rgbClr val="FF0000"/>
                </a:solidFill>
                <a:latin typeface="ＭＳ Ｐゴシック" pitchFamily="50" charset="-128"/>
                <a:ea typeface="ＭＳ Ｐゴシック" pitchFamily="50" charset="-128"/>
              </a:rPr>
              <a:t>沿線住民の</a:t>
            </a:r>
            <a:r>
              <a:rPr lang="en-US" altLang="ja-JP" sz="2400" b="1" dirty="0" smtClean="0">
                <a:solidFill>
                  <a:srgbClr val="FF0000"/>
                </a:solidFill>
                <a:latin typeface="ＭＳ Ｐゴシック" pitchFamily="50" charset="-128"/>
                <a:ea typeface="ＭＳ Ｐゴシック" pitchFamily="50" charset="-128"/>
              </a:rPr>
              <a:t/>
            </a:r>
            <a:br>
              <a:rPr lang="en-US" altLang="ja-JP" sz="2400" b="1" dirty="0" smtClean="0">
                <a:solidFill>
                  <a:srgbClr val="FF0000"/>
                </a:solidFill>
                <a:latin typeface="ＭＳ Ｐゴシック" pitchFamily="50" charset="-128"/>
                <a:ea typeface="ＭＳ Ｐゴシック" pitchFamily="50" charset="-128"/>
              </a:rPr>
            </a:br>
            <a:r>
              <a:rPr lang="ja-JP" altLang="en-US" sz="2400" b="1" dirty="0" smtClean="0">
                <a:solidFill>
                  <a:srgbClr val="FF0000"/>
                </a:solidFill>
                <a:latin typeface="ＭＳ Ｐゴシック" pitchFamily="50" charset="-128"/>
                <a:ea typeface="ＭＳ Ｐゴシック" pitchFamily="50" charset="-128"/>
              </a:rPr>
              <a:t>市中心部へ向かう</a:t>
            </a:r>
            <a:r>
              <a:rPr lang="en-US" altLang="ja-JP" sz="2400" b="1" dirty="0" smtClean="0">
                <a:solidFill>
                  <a:srgbClr val="FF0000"/>
                </a:solidFill>
                <a:latin typeface="ＭＳ Ｐゴシック" pitchFamily="50" charset="-128"/>
                <a:ea typeface="ＭＳ Ｐゴシック" pitchFamily="50" charset="-128"/>
              </a:rPr>
              <a:t/>
            </a:r>
            <a:br>
              <a:rPr lang="en-US" altLang="ja-JP" sz="2400" b="1" dirty="0" smtClean="0">
                <a:solidFill>
                  <a:srgbClr val="FF0000"/>
                </a:solidFill>
                <a:latin typeface="ＭＳ Ｐゴシック" pitchFamily="50" charset="-128"/>
                <a:ea typeface="ＭＳ Ｐゴシック" pitchFamily="50" charset="-128"/>
              </a:rPr>
            </a:br>
            <a:r>
              <a:rPr lang="ja-JP" altLang="en-US" sz="2400" b="1" dirty="0" smtClean="0">
                <a:solidFill>
                  <a:srgbClr val="FF0000"/>
                </a:solidFill>
                <a:latin typeface="ＭＳ Ｐゴシック" pitchFamily="50" charset="-128"/>
                <a:ea typeface="ＭＳ Ｐゴシック" pitchFamily="50" charset="-128"/>
              </a:rPr>
              <a:t>足</a:t>
            </a:r>
            <a:r>
              <a:rPr lang="ja-JP" altLang="en-US" sz="2400" b="1" dirty="0">
                <a:solidFill>
                  <a:srgbClr val="FF0000"/>
                </a:solidFill>
                <a:latin typeface="ＭＳ Ｐゴシック" pitchFamily="50" charset="-128"/>
                <a:ea typeface="ＭＳ Ｐゴシック" pitchFamily="50" charset="-128"/>
              </a:rPr>
              <a:t>と</a:t>
            </a:r>
            <a:r>
              <a:rPr lang="ja-JP" altLang="en-US" sz="2400" b="1" dirty="0" smtClean="0">
                <a:solidFill>
                  <a:srgbClr val="FF0000"/>
                </a:solidFill>
                <a:latin typeface="ＭＳ Ｐゴシック" pitchFamily="50" charset="-128"/>
                <a:ea typeface="ＭＳ Ｐゴシック" pitchFamily="50" charset="-128"/>
              </a:rPr>
              <a:t>して機能</a:t>
            </a:r>
            <a:endParaRPr lang="en-US" altLang="ja-JP" sz="2400" b="1" dirty="0" smtClean="0">
              <a:solidFill>
                <a:srgbClr val="FF0000"/>
              </a:solidFill>
              <a:latin typeface="ＭＳ Ｐゴシック" pitchFamily="50" charset="-128"/>
              <a:ea typeface="ＭＳ Ｐゴシック" pitchFamily="50" charset="-128"/>
            </a:endParaRPr>
          </a:p>
        </p:txBody>
      </p:sp>
      <p:sp>
        <p:nvSpPr>
          <p:cNvPr id="12" name="角丸四角形 11"/>
          <p:cNvSpPr/>
          <p:nvPr/>
        </p:nvSpPr>
        <p:spPr>
          <a:xfrm>
            <a:off x="5099513" y="5713624"/>
            <a:ext cx="3024336" cy="878248"/>
          </a:xfrm>
          <a:prstGeom prst="roundRect">
            <a:avLst>
              <a:gd name="adj" fmla="val 50000"/>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rgbClr val="FF0000"/>
                </a:solidFill>
                <a:latin typeface="ＭＳ Ｐゴシック" pitchFamily="50" charset="-128"/>
                <a:ea typeface="ＭＳ Ｐゴシック" pitchFamily="50" charset="-128"/>
              </a:rPr>
              <a:t>中心市街地</a:t>
            </a:r>
            <a:r>
              <a:rPr lang="ja-JP" altLang="en-US" sz="2400" b="1" dirty="0">
                <a:solidFill>
                  <a:srgbClr val="FF0000"/>
                </a:solidFill>
                <a:latin typeface="ＭＳ Ｐゴシック" pitchFamily="50" charset="-128"/>
                <a:ea typeface="ＭＳ Ｐゴシック" pitchFamily="50" charset="-128"/>
              </a:rPr>
              <a:t>活性化</a:t>
            </a:r>
            <a:r>
              <a:rPr lang="en-US" altLang="ja-JP" sz="2400" b="1" dirty="0" smtClean="0">
                <a:solidFill>
                  <a:srgbClr val="FF0000"/>
                </a:solidFill>
                <a:latin typeface="ＭＳ Ｐゴシック" pitchFamily="50" charset="-128"/>
                <a:ea typeface="ＭＳ Ｐゴシック" pitchFamily="50" charset="-128"/>
              </a:rPr>
              <a:t/>
            </a:r>
            <a:br>
              <a:rPr lang="en-US" altLang="ja-JP" sz="2400" b="1" dirty="0" smtClean="0">
                <a:solidFill>
                  <a:srgbClr val="FF0000"/>
                </a:solidFill>
                <a:latin typeface="ＭＳ Ｐゴシック" pitchFamily="50" charset="-128"/>
                <a:ea typeface="ＭＳ Ｐゴシック" pitchFamily="50" charset="-128"/>
              </a:rPr>
            </a:br>
            <a:r>
              <a:rPr lang="ja-JP" altLang="en-US" sz="2400" b="1" dirty="0" smtClean="0">
                <a:solidFill>
                  <a:srgbClr val="FF0000"/>
                </a:solidFill>
                <a:latin typeface="ＭＳ Ｐゴシック" pitchFamily="50" charset="-128"/>
                <a:ea typeface="ＭＳ Ｐゴシック" pitchFamily="50" charset="-128"/>
              </a:rPr>
              <a:t>の役割も果たす</a:t>
            </a:r>
            <a:endParaRPr lang="en-US" altLang="ja-JP" sz="2400" b="1" dirty="0" smtClean="0">
              <a:solidFill>
                <a:srgbClr val="FF0000"/>
              </a:solidFill>
              <a:latin typeface="ＭＳ Ｐゴシック" pitchFamily="50" charset="-128"/>
              <a:ea typeface="ＭＳ Ｐゴシック" pitchFamily="50" charset="-128"/>
            </a:endParaRPr>
          </a:p>
        </p:txBody>
      </p:sp>
      <p:sp>
        <p:nvSpPr>
          <p:cNvPr id="14" name="テキスト ボックス 13"/>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a:t>
            </a:r>
            <a:r>
              <a:rPr lang="ja-JP" altLang="en-US" sz="1600" dirty="0" smtClean="0">
                <a:solidFill>
                  <a:prstClr val="white"/>
                </a:solidFill>
                <a:latin typeface="+mj-ea"/>
                <a:ea typeface="+mj-ea"/>
              </a:rPr>
              <a:t>　</a:t>
            </a:r>
            <a:r>
              <a:rPr lang="ja-JP" altLang="en-US" sz="1600" dirty="0" smtClean="0">
                <a:solidFill>
                  <a:prstClr val="black">
                    <a:lumMod val="50000"/>
                    <a:lumOff val="50000"/>
                  </a:prstClr>
                </a:solidFill>
                <a:latin typeface="+mj-ea"/>
                <a:ea typeface="+mj-ea"/>
              </a:rPr>
              <a:t>輪・把・</a:t>
            </a:r>
            <a:r>
              <a:rPr lang="ja-JP" altLang="en-US" sz="1600" dirty="0" smtClean="0">
                <a:solidFill>
                  <a:srgbClr val="FFFF00"/>
                </a:solidFill>
                <a:latin typeface="+mj-ea"/>
                <a:ea typeface="+mj-ea"/>
              </a:rPr>
              <a:t>環</a:t>
            </a:r>
            <a:r>
              <a:rPr lang="ja-JP" altLang="en-US" sz="1600" dirty="0" smtClean="0">
                <a:solidFill>
                  <a:prstClr val="white"/>
                </a:solidFill>
                <a:latin typeface="+mj-ea"/>
                <a:ea typeface="+mj-ea"/>
              </a:rPr>
              <a:t>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8689"/>
            <a:ext cx="4165276" cy="5900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円形吹き出し 10"/>
          <p:cNvSpPr/>
          <p:nvPr/>
        </p:nvSpPr>
        <p:spPr>
          <a:xfrm>
            <a:off x="1403648" y="2064606"/>
            <a:ext cx="1656184" cy="500111"/>
          </a:xfrm>
          <a:prstGeom prst="wedgeEllipseCallout">
            <a:avLst>
              <a:gd name="adj1" fmla="val 68078"/>
              <a:gd name="adj2" fmla="val -3960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dirty="0" smtClean="0">
                <a:latin typeface="ＭＳ Ｐゴシック" pitchFamily="50" charset="-128"/>
                <a:ea typeface="ＭＳ Ｐゴシック" pitchFamily="50" charset="-128"/>
              </a:rPr>
              <a:t>土浦駅</a:t>
            </a:r>
            <a:endParaRPr kumimoji="1" lang="ja-JP" altLang="en-US" sz="2400" dirty="0">
              <a:latin typeface="ＭＳ Ｐゴシック" pitchFamily="50" charset="-128"/>
              <a:ea typeface="ＭＳ Ｐゴシック" pitchFamily="50" charset="-128"/>
            </a:endParaRPr>
          </a:p>
        </p:txBody>
      </p:sp>
      <p:sp>
        <p:nvSpPr>
          <p:cNvPr id="4" name="円形吹き出し 3"/>
          <p:cNvSpPr/>
          <p:nvPr/>
        </p:nvSpPr>
        <p:spPr>
          <a:xfrm>
            <a:off x="4205490" y="1095994"/>
            <a:ext cx="4812382" cy="1083428"/>
          </a:xfrm>
          <a:prstGeom prst="wedgeEllipseCallout">
            <a:avLst>
              <a:gd name="adj1" fmla="val -66915"/>
              <a:gd name="adj2" fmla="val 139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400" dirty="0" smtClean="0">
                <a:solidFill>
                  <a:prstClr val="black"/>
                </a:solidFill>
                <a:latin typeface="ＭＳ Ｐゴシック" pitchFamily="50" charset="-128"/>
                <a:ea typeface="ＭＳ Ｐゴシック" pitchFamily="50" charset="-128"/>
              </a:rPr>
              <a:t>「つちうらキララセンター」</a:t>
            </a:r>
            <a:endParaRPr lang="en-US" altLang="ja-JP" sz="2400" dirty="0" smtClean="0">
              <a:solidFill>
                <a:prstClr val="black"/>
              </a:solidFill>
              <a:latin typeface="ＭＳ Ｐゴシック" pitchFamily="50" charset="-128"/>
              <a:ea typeface="ＭＳ Ｐゴシック" pitchFamily="50" charset="-128"/>
            </a:endParaRPr>
          </a:p>
          <a:p>
            <a:pPr algn="ctr"/>
            <a:r>
              <a:rPr lang="ja-JP" altLang="en-US" sz="2400" dirty="0" smtClean="0">
                <a:solidFill>
                  <a:prstClr val="black"/>
                </a:solidFill>
                <a:latin typeface="ＭＳ Ｐゴシック" pitchFamily="50" charset="-128"/>
                <a:ea typeface="ＭＳ Ｐゴシック" pitchFamily="50" charset="-128"/>
              </a:rPr>
              <a:t>新・協同病院</a:t>
            </a:r>
            <a:endParaRPr lang="ja-JP" altLang="en-US" sz="2400" dirty="0">
              <a:solidFill>
                <a:prstClr val="black"/>
              </a:solidFill>
              <a:latin typeface="ＭＳ Ｐゴシック" pitchFamily="50" charset="-128"/>
              <a:ea typeface="ＭＳ Ｐゴシック" pitchFamily="50" charset="-128"/>
            </a:endParaRPr>
          </a:p>
        </p:txBody>
      </p:sp>
      <p:sp>
        <p:nvSpPr>
          <p:cNvPr id="17" name="円形吹き出し 16"/>
          <p:cNvSpPr/>
          <p:nvPr/>
        </p:nvSpPr>
        <p:spPr>
          <a:xfrm>
            <a:off x="1115616" y="5480585"/>
            <a:ext cx="2016224" cy="500111"/>
          </a:xfrm>
          <a:prstGeom prst="wedgeEllipseCallout">
            <a:avLst>
              <a:gd name="adj1" fmla="val -53843"/>
              <a:gd name="adj2" fmla="val -3010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dirty="0" smtClean="0">
                <a:latin typeface="ＭＳ Ｐゴシック" pitchFamily="50" charset="-128"/>
                <a:ea typeface="ＭＳ Ｐゴシック" pitchFamily="50" charset="-128"/>
              </a:rPr>
              <a:t>荒川沖駅</a:t>
            </a:r>
            <a:endParaRPr kumimoji="1" lang="ja-JP" altLang="en-US" sz="2400" dirty="0">
              <a:latin typeface="ＭＳ Ｐゴシック" pitchFamily="50" charset="-128"/>
              <a:ea typeface="ＭＳ Ｐゴシック" pitchFamily="50" charset="-128"/>
            </a:endParaRPr>
          </a:p>
        </p:txBody>
      </p:sp>
      <p:sp>
        <p:nvSpPr>
          <p:cNvPr id="9" name="円形吹き出し 8"/>
          <p:cNvSpPr/>
          <p:nvPr/>
        </p:nvSpPr>
        <p:spPr>
          <a:xfrm>
            <a:off x="4283818" y="2278007"/>
            <a:ext cx="4104606" cy="925403"/>
          </a:xfrm>
          <a:prstGeom prst="wedgeEllipseCallout">
            <a:avLst>
              <a:gd name="adj1" fmla="val -83407"/>
              <a:gd name="adj2" fmla="val 6639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2400" dirty="0" smtClean="0">
                <a:solidFill>
                  <a:prstClr val="black"/>
                </a:solidFill>
                <a:latin typeface="ＭＳ Ｐゴシック" pitchFamily="50" charset="-128"/>
                <a:ea typeface="ＭＳ Ｐゴシック" pitchFamily="50" charset="-128"/>
              </a:rPr>
              <a:t>現：キララちゃんバス</a:t>
            </a:r>
            <a:r>
              <a:rPr lang="en-US" altLang="ja-JP" sz="2400" dirty="0" smtClean="0">
                <a:solidFill>
                  <a:prstClr val="black"/>
                </a:solidFill>
                <a:latin typeface="ＭＳ Ｐゴシック" pitchFamily="50" charset="-128"/>
                <a:ea typeface="ＭＳ Ｐゴシック" pitchFamily="50" charset="-128"/>
              </a:rPr>
              <a:t/>
            </a:r>
            <a:br>
              <a:rPr lang="en-US" altLang="ja-JP" sz="2400" dirty="0" smtClean="0">
                <a:solidFill>
                  <a:prstClr val="black"/>
                </a:solidFill>
                <a:latin typeface="ＭＳ Ｐゴシック" pitchFamily="50" charset="-128"/>
                <a:ea typeface="ＭＳ Ｐゴシック" pitchFamily="50" charset="-128"/>
              </a:rPr>
            </a:br>
            <a:r>
              <a:rPr lang="ja-JP" altLang="en-US" sz="2400" dirty="0" smtClean="0">
                <a:solidFill>
                  <a:prstClr val="black"/>
                </a:solidFill>
                <a:latin typeface="ＭＳ Ｐゴシック" pitchFamily="50" charset="-128"/>
                <a:ea typeface="ＭＳ Ｐゴシック" pitchFamily="50" charset="-128"/>
              </a:rPr>
              <a:t>との接続</a:t>
            </a:r>
            <a:endParaRPr lang="ja-JP" altLang="en-US" sz="2400" dirty="0">
              <a:solidFill>
                <a:prstClr val="black"/>
              </a:solidFill>
              <a:latin typeface="ＭＳ Ｐゴシック" pitchFamily="50" charset="-128"/>
              <a:ea typeface="ＭＳ Ｐゴシック" pitchFamily="50" charset="-128"/>
            </a:endParaRPr>
          </a:p>
        </p:txBody>
      </p:sp>
      <p:sp>
        <p:nvSpPr>
          <p:cNvPr id="15" name="円/楕円 14"/>
          <p:cNvSpPr/>
          <p:nvPr/>
        </p:nvSpPr>
        <p:spPr>
          <a:xfrm>
            <a:off x="467544" y="4079044"/>
            <a:ext cx="1872208" cy="1006154"/>
          </a:xfrm>
          <a:prstGeom prst="ellipse">
            <a:avLst/>
          </a:prstGeom>
          <a:solidFill>
            <a:schemeClr val="bg1">
              <a:alpha val="50000"/>
            </a:schemeClr>
          </a:solidFill>
          <a:ln w="38100">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0" name="円形吹き出し 9"/>
          <p:cNvSpPr/>
          <p:nvPr/>
        </p:nvSpPr>
        <p:spPr>
          <a:xfrm>
            <a:off x="3635896" y="3356992"/>
            <a:ext cx="5086088" cy="875633"/>
          </a:xfrm>
          <a:prstGeom prst="wedgeEllipseCallout">
            <a:avLst>
              <a:gd name="adj1" fmla="val -97096"/>
              <a:gd name="adj2" fmla="val 8446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400" dirty="0" smtClean="0">
                <a:solidFill>
                  <a:prstClr val="black"/>
                </a:solidFill>
                <a:latin typeface="ＭＳ Ｐゴシック" pitchFamily="50" charset="-128"/>
                <a:ea typeface="ＭＳ Ｐゴシック" pitchFamily="50" charset="-128"/>
              </a:rPr>
              <a:t>公共交通空白地域を経由</a:t>
            </a:r>
            <a:endParaRPr lang="en-US" altLang="ja-JP" sz="2400" dirty="0" smtClean="0">
              <a:solidFill>
                <a:prstClr val="black"/>
              </a:solidFill>
              <a:latin typeface="ＭＳ Ｐゴシック" pitchFamily="50" charset="-128"/>
              <a:ea typeface="ＭＳ Ｐゴシック" pitchFamily="50" charset="-128"/>
            </a:endParaRPr>
          </a:p>
        </p:txBody>
      </p:sp>
      <p:pic>
        <p:nvPicPr>
          <p:cNvPr id="19" name="Picture 4" descr="C:\Users\miyamoto80\Desktop\20110221_tsuchiura\20110221_tsuchiura\IMG_117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05490" y="498230"/>
            <a:ext cx="2688298"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miyamoto80\Desktop\20110221_tsuchiura\20110221_tsuchiura\IMG_118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40685" y="1450308"/>
            <a:ext cx="2525051" cy="18937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miyamoto80\Desktop\20110221_tsuchiura\20110221_tsuchiura\IMG_1184.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60364" y="2383088"/>
            <a:ext cx="3268795" cy="2451596"/>
          </a:xfrm>
          <a:prstGeom prst="rect">
            <a:avLst/>
          </a:prstGeom>
          <a:noFill/>
          <a:extLst>
            <a:ext uri="{909E8E84-426E-40DD-AFC4-6F175D3DCCD1}">
              <a14:hiddenFill xmlns:a14="http://schemas.microsoft.com/office/drawing/2010/main">
                <a:solidFill>
                  <a:srgbClr val="FFFFFF"/>
                </a:solidFill>
              </a14:hiddenFill>
            </a:ext>
          </a:extLst>
        </p:spPr>
      </p:pic>
      <p:sp>
        <p:nvSpPr>
          <p:cNvPr id="22" name="コンテンツ プレースホルダー 2"/>
          <p:cNvSpPr txBox="1">
            <a:spLocks/>
          </p:cNvSpPr>
          <p:nvPr/>
        </p:nvSpPr>
        <p:spPr>
          <a:xfrm>
            <a:off x="2843808" y="4365104"/>
            <a:ext cx="6174065" cy="2376263"/>
          </a:xfrm>
          <a:prstGeom prst="rect">
            <a:avLst/>
          </a:prstGeom>
        </p:spPr>
        <p:style>
          <a:lnRef idx="1">
            <a:schemeClr val="accent5"/>
          </a:lnRef>
          <a:fillRef idx="2">
            <a:schemeClr val="accent5"/>
          </a:fillRef>
          <a:effectRef idx="1">
            <a:schemeClr val="accent5"/>
          </a:effectRef>
          <a:fontRef idx="minor">
            <a:schemeClr val="dk1"/>
          </a:fontRef>
        </p:style>
        <p:txBody>
          <a:bodyPr vert="horz">
            <a:noAutofit/>
          </a:bodyPr>
          <a:lstStyle>
            <a:lvl1pPr marL="365760" indent="-256032" algn="l" rtl="0" eaLnBrk="1" latinLnBrk="0" hangingPunct="1">
              <a:spcBef>
                <a:spcPts val="300"/>
              </a:spcBef>
              <a:buClr>
                <a:schemeClr val="accent3"/>
              </a:buClr>
              <a:buFont typeface="Georgia"/>
              <a:buChar char="•"/>
              <a:defRPr kumimoji="1" sz="2800" kern="1200">
                <a:solidFill>
                  <a:schemeClr val="tx1"/>
                </a:solidFill>
                <a:latin typeface="+mn-ea"/>
                <a:ea typeface="+mn-ea"/>
                <a:cs typeface="+mn-cs"/>
              </a:defRPr>
            </a:lvl1pPr>
            <a:lvl2pPr marL="658368" indent="-246888" algn="l" rtl="0" eaLnBrk="1" latinLnBrk="0" hangingPunct="1">
              <a:spcBef>
                <a:spcPts val="300"/>
              </a:spcBef>
              <a:buClr>
                <a:schemeClr val="accent2"/>
              </a:buClr>
              <a:buFont typeface="Georgia"/>
              <a:buChar char="▫"/>
              <a:defRPr kumimoji="1" sz="2600" kern="1200">
                <a:solidFill>
                  <a:schemeClr val="accent2"/>
                </a:solidFill>
                <a:latin typeface="+mn-ea"/>
                <a:ea typeface="+mn-ea"/>
                <a:cs typeface="+mn-cs"/>
              </a:defRPr>
            </a:lvl2pPr>
            <a:lvl3pPr marL="923544" indent="-219456" algn="l" rtl="0" eaLnBrk="1" latinLnBrk="0" hangingPunct="1">
              <a:spcBef>
                <a:spcPts val="300"/>
              </a:spcBef>
              <a:buClr>
                <a:schemeClr val="accent1"/>
              </a:buClr>
              <a:buFont typeface="Wingdings 2"/>
              <a:buChar char=""/>
              <a:defRPr kumimoji="1" sz="2400" kern="1200">
                <a:solidFill>
                  <a:schemeClr val="accent1"/>
                </a:solidFill>
                <a:latin typeface="+mn-ea"/>
                <a:ea typeface="+mn-ea"/>
                <a:cs typeface="+mn-cs"/>
              </a:defRPr>
            </a:lvl3pPr>
            <a:lvl4pPr marL="1179576" indent="-201168" algn="l" rtl="0" eaLnBrk="1" latinLnBrk="0" hangingPunct="1">
              <a:spcBef>
                <a:spcPts val="300"/>
              </a:spcBef>
              <a:buClr>
                <a:schemeClr val="accent1"/>
              </a:buClr>
              <a:buFont typeface="Wingdings 2"/>
              <a:buChar char=""/>
              <a:defRPr kumimoji="1" sz="2200" kern="1200">
                <a:solidFill>
                  <a:schemeClr val="accent1"/>
                </a:solidFill>
                <a:latin typeface="+mn-ea"/>
                <a:ea typeface="+mn-ea"/>
                <a:cs typeface="+mn-cs"/>
              </a:defRPr>
            </a:lvl4pPr>
            <a:lvl5pPr marL="1389888" indent="-182880" algn="l" rtl="0" eaLnBrk="1" latinLnBrk="0" hangingPunct="1">
              <a:spcBef>
                <a:spcPts val="300"/>
              </a:spcBef>
              <a:buClr>
                <a:schemeClr val="accent3"/>
              </a:buClr>
              <a:buFont typeface="Georgia"/>
              <a:buChar char="▫"/>
              <a:defRPr kumimoji="1" sz="2000" kern="1200">
                <a:solidFill>
                  <a:schemeClr val="accent3"/>
                </a:solidFill>
                <a:latin typeface="+mn-ea"/>
                <a:ea typeface="+mn-ea"/>
                <a:cs typeface="+mn-cs"/>
              </a:defRPr>
            </a:lvl5pPr>
            <a:lvl6pPr marL="1609344" indent="-182880" algn="l" rtl="0" eaLnBrk="1" latinLnBrk="0" hangingPunct="1">
              <a:spcBef>
                <a:spcPts val="300"/>
              </a:spcBef>
              <a:buClr>
                <a:schemeClr val="accent3"/>
              </a:buClr>
              <a:buFont typeface="Georgia"/>
              <a:buChar char="▫"/>
              <a:defRPr kumimoji="1"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1"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1"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1" sz="1400" kern="1200" baseline="0">
                <a:solidFill>
                  <a:schemeClr val="accent3"/>
                </a:solidFill>
                <a:latin typeface="+mn-lt"/>
                <a:ea typeface="+mn-ea"/>
                <a:cs typeface="+mn-cs"/>
              </a:defRPr>
            </a:lvl9pPr>
          </a:lstStyle>
          <a:p>
            <a:r>
              <a:rPr lang="ja-JP" altLang="en-US" dirty="0" smtClean="0">
                <a:latin typeface="ＭＳ Ｐゴシック" pitchFamily="50" charset="-128"/>
                <a:ea typeface="ＭＳ Ｐゴシック" pitchFamily="50" charset="-128"/>
              </a:rPr>
              <a:t>道幅は狭いが、住んでいる人が多い</a:t>
            </a:r>
            <a:endParaRPr lang="en-US" altLang="ja-JP" dirty="0">
              <a:latin typeface="ＭＳ Ｐゴシック" pitchFamily="50" charset="-128"/>
              <a:ea typeface="ＭＳ Ｐゴシック" pitchFamily="50" charset="-128"/>
            </a:endParaRPr>
          </a:p>
          <a:p>
            <a:r>
              <a:rPr lang="ja-JP" altLang="en-US" dirty="0" smtClean="0">
                <a:latin typeface="ＭＳ Ｐゴシック" pitchFamily="50" charset="-128"/>
                <a:ea typeface="ＭＳ Ｐゴシック" pitchFamily="50" charset="-128"/>
              </a:rPr>
              <a:t>高齢化が進行している地区</a:t>
            </a:r>
            <a:endParaRPr lang="en-US" altLang="ja-JP" dirty="0">
              <a:latin typeface="ＭＳ Ｐゴシック" pitchFamily="50" charset="-128"/>
              <a:ea typeface="ＭＳ Ｐゴシック" pitchFamily="50" charset="-128"/>
            </a:endParaRPr>
          </a:p>
          <a:p>
            <a:r>
              <a:rPr lang="ja-JP" altLang="en-US" dirty="0" smtClean="0">
                <a:latin typeface="ＭＳ Ｐゴシック" pitchFamily="50" charset="-128"/>
                <a:ea typeface="ＭＳ Ｐゴシック" pitchFamily="50" charset="-128"/>
              </a:rPr>
              <a:t>公共</a:t>
            </a:r>
            <a:r>
              <a:rPr lang="ja-JP" altLang="en-US" dirty="0">
                <a:latin typeface="ＭＳ Ｐゴシック" pitchFamily="50" charset="-128"/>
                <a:ea typeface="ＭＳ Ｐゴシック" pitchFamily="50" charset="-128"/>
              </a:rPr>
              <a:t>交通空白地域</a:t>
            </a:r>
            <a:endParaRPr lang="en-US" altLang="ja-JP" dirty="0">
              <a:latin typeface="ＭＳ Ｐゴシック" pitchFamily="50" charset="-128"/>
              <a:ea typeface="ＭＳ Ｐゴシック" pitchFamily="50" charset="-128"/>
            </a:endParaRPr>
          </a:p>
          <a:p>
            <a:pPr marL="109728" indent="0">
              <a:buFont typeface="Georgia"/>
              <a:buNone/>
            </a:pPr>
            <a:endParaRPr lang="en-US" altLang="ja-JP" dirty="0" smtClean="0">
              <a:latin typeface="ＭＳ Ｐゴシック" pitchFamily="50" charset="-128"/>
              <a:ea typeface="ＭＳ Ｐゴシック" pitchFamily="50" charset="-128"/>
            </a:endParaRPr>
          </a:p>
          <a:p>
            <a:pPr marL="109728" indent="0">
              <a:buFont typeface="Georgia"/>
              <a:buNone/>
            </a:pPr>
            <a:r>
              <a:rPr lang="ja-JP" altLang="en-US" dirty="0" smtClean="0">
                <a:latin typeface="ＭＳ Ｐゴシック" pitchFamily="50" charset="-128"/>
                <a:ea typeface="ＭＳ Ｐゴシック" pitchFamily="50" charset="-128"/>
              </a:rPr>
              <a:t>住民の足としてコミュニティバスは必要</a:t>
            </a:r>
            <a:r>
              <a:rPr lang="en-US" altLang="ja-JP" dirty="0" smtClean="0">
                <a:latin typeface="ＭＳ Ｐゴシック" pitchFamily="50" charset="-128"/>
                <a:ea typeface="ＭＳ Ｐゴシック" pitchFamily="50" charset="-128"/>
              </a:rPr>
              <a:t>!!</a:t>
            </a:r>
          </a:p>
          <a:p>
            <a:pPr marL="109728" indent="0">
              <a:buFont typeface="Georgia"/>
              <a:buNone/>
            </a:pPr>
            <a:endParaRPr lang="en-US" altLang="ja-JP" dirty="0" smtClean="0"/>
          </a:p>
        </p:txBody>
      </p:sp>
      <p:sp>
        <p:nvSpPr>
          <p:cNvPr id="16" name="下矢印 15"/>
          <p:cNvSpPr/>
          <p:nvPr/>
        </p:nvSpPr>
        <p:spPr>
          <a:xfrm>
            <a:off x="5099513" y="5773674"/>
            <a:ext cx="357359" cy="506672"/>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21146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2">
                                            <p:bg/>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2">
                                            <p:txEl>
                                              <p:pRg st="1" end="1"/>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9" grpId="0" animBg="1"/>
      <p:bldP spid="15" grpId="0" animBg="1"/>
      <p:bldP spid="10" grpId="0" animBg="1"/>
      <p:bldP spid="22" grpId="0" uiExpand="1" build="p"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720080"/>
          </a:xfrm>
        </p:spPr>
        <p:txBody>
          <a:bodyPr>
            <a:normAutofit/>
          </a:bodyPr>
          <a:lstStyle/>
          <a:p>
            <a:r>
              <a:rPr kumimoji="1" lang="ja-JP" altLang="en-US" dirty="0" smtClean="0"/>
              <a:t>新規導入路線の採算性</a:t>
            </a:r>
            <a:endParaRPr kumimoji="1" lang="ja-JP" altLang="en-US" dirty="0"/>
          </a:p>
        </p:txBody>
      </p:sp>
      <p:sp>
        <p:nvSpPr>
          <p:cNvPr id="3" name="コンテンツ プレースホルダー 2"/>
          <p:cNvSpPr>
            <a:spLocks noGrp="1"/>
          </p:cNvSpPr>
          <p:nvPr>
            <p:ph idx="1"/>
          </p:nvPr>
        </p:nvSpPr>
        <p:spPr>
          <a:xfrm>
            <a:off x="457200" y="1340768"/>
            <a:ext cx="8229600" cy="5233768"/>
          </a:xfrm>
        </p:spPr>
        <p:txBody>
          <a:bodyPr>
            <a:normAutofit/>
          </a:bodyPr>
          <a:lstStyle/>
          <a:p>
            <a:pPr marL="109728" indent="0">
              <a:buNone/>
            </a:pPr>
            <a:r>
              <a:rPr lang="ja-JP" altLang="en-US" sz="3200" dirty="0">
                <a:solidFill>
                  <a:srgbClr val="FF0000"/>
                </a:solidFill>
                <a:latin typeface="ＭＳ Ｐゴシック" pitchFamily="50" charset="-128"/>
                <a:ea typeface="ＭＳ Ｐゴシック" pitchFamily="50" charset="-128"/>
              </a:rPr>
              <a:t>収入が</a:t>
            </a:r>
            <a:r>
              <a:rPr lang="en-US" altLang="ja-JP" sz="3200" dirty="0">
                <a:solidFill>
                  <a:srgbClr val="FF0000"/>
                </a:solidFill>
                <a:latin typeface="ＭＳ Ｐゴシック" pitchFamily="50" charset="-128"/>
                <a:ea typeface="ＭＳ Ｐゴシック" pitchFamily="50" charset="-128"/>
              </a:rPr>
              <a:t>3</a:t>
            </a:r>
            <a:r>
              <a:rPr lang="ja-JP" altLang="en-US" sz="3200" dirty="0">
                <a:solidFill>
                  <a:srgbClr val="FF0000"/>
                </a:solidFill>
                <a:latin typeface="ＭＳ Ｐゴシック" pitchFamily="50" charset="-128"/>
                <a:ea typeface="ＭＳ Ｐゴシック" pitchFamily="50" charset="-128"/>
              </a:rPr>
              <a:t>割を超えれば、市が運行を</a:t>
            </a:r>
            <a:r>
              <a:rPr lang="ja-JP" altLang="en-US" sz="3200" dirty="0" smtClean="0">
                <a:solidFill>
                  <a:srgbClr val="FF0000"/>
                </a:solidFill>
                <a:latin typeface="ＭＳ Ｐゴシック" pitchFamily="50" charset="-128"/>
                <a:ea typeface="ＭＳ Ｐゴシック" pitchFamily="50" charset="-128"/>
              </a:rPr>
              <a:t>補助</a:t>
            </a:r>
            <a:endParaRPr lang="en-US" altLang="ja-JP" sz="3200" dirty="0" smtClean="0"/>
          </a:p>
          <a:p>
            <a:pPr marL="109728" indent="0">
              <a:buNone/>
            </a:pPr>
            <a:endParaRPr lang="en-US" altLang="ja-JP" dirty="0" smtClean="0">
              <a:latin typeface="ＭＳ Ｐゴシック" pitchFamily="50" charset="-128"/>
              <a:ea typeface="ＭＳ Ｐゴシック" pitchFamily="50" charset="-128"/>
            </a:endParaRPr>
          </a:p>
          <a:p>
            <a:pPr marL="109728" indent="0">
              <a:buNone/>
            </a:pPr>
            <a:endParaRPr lang="en-US" altLang="ja-JP" sz="3600" dirty="0" smtClean="0">
              <a:latin typeface="ＭＳ Ｐゴシック" pitchFamily="50" charset="-128"/>
              <a:ea typeface="ＭＳ Ｐゴシック" pitchFamily="50" charset="-128"/>
            </a:endParaRPr>
          </a:p>
          <a:p>
            <a:pPr marL="109728" indent="0">
              <a:buNone/>
            </a:pPr>
            <a:endParaRPr lang="en-US" altLang="ja-JP" sz="3600" dirty="0">
              <a:latin typeface="ＭＳ Ｐゴシック" pitchFamily="50" charset="-128"/>
              <a:ea typeface="ＭＳ Ｐゴシック" pitchFamily="50" charset="-128"/>
            </a:endParaRPr>
          </a:p>
          <a:p>
            <a:pPr marL="109728" indent="0">
              <a:buNone/>
            </a:pPr>
            <a:endParaRPr lang="en-US" altLang="ja-JP" sz="3600" dirty="0" smtClean="0">
              <a:latin typeface="ＭＳ Ｐゴシック" pitchFamily="50" charset="-128"/>
              <a:ea typeface="ＭＳ Ｐゴシック" pitchFamily="50" charset="-128"/>
            </a:endParaRPr>
          </a:p>
          <a:p>
            <a:pPr marL="109728" indent="0">
              <a:buNone/>
            </a:pPr>
            <a:endParaRPr lang="en-US" altLang="ja-JP" sz="3600" dirty="0" smtClean="0">
              <a:latin typeface="ＭＳ Ｐゴシック" pitchFamily="50" charset="-128"/>
              <a:ea typeface="ＭＳ Ｐゴシック" pitchFamily="50" charset="-128"/>
            </a:endParaRPr>
          </a:p>
          <a:p>
            <a:pPr marL="109728" indent="0">
              <a:buNone/>
            </a:pPr>
            <a:r>
              <a:rPr lang="en-US" altLang="ja-JP" sz="3600" dirty="0">
                <a:latin typeface="ＭＳ Ｐゴシック" pitchFamily="50" charset="-128"/>
                <a:ea typeface="ＭＳ Ｐゴシック" pitchFamily="50" charset="-128"/>
              </a:rPr>
              <a:t>R</a:t>
            </a:r>
            <a:r>
              <a:rPr lang="en-US" altLang="ja-JP" sz="3600" dirty="0" smtClean="0">
                <a:latin typeface="ＭＳ Ｐゴシック" pitchFamily="50" charset="-128"/>
                <a:ea typeface="ＭＳ Ｐゴシック" pitchFamily="50" charset="-128"/>
              </a:rPr>
              <a:t>/C</a:t>
            </a:r>
            <a:r>
              <a:rPr lang="ja-JP" altLang="en-US" sz="3600" dirty="0" smtClean="0">
                <a:latin typeface="ＭＳ Ｐゴシック" pitchFamily="50" charset="-128"/>
                <a:ea typeface="ＭＳ Ｐゴシック" pitchFamily="50" charset="-128"/>
              </a:rPr>
              <a:t>：</a:t>
            </a:r>
            <a:endParaRPr lang="en-US" altLang="ja-JP" sz="3600" dirty="0" smtClean="0">
              <a:latin typeface="ＭＳ Ｐゴシック" pitchFamily="50" charset="-128"/>
              <a:ea typeface="ＭＳ Ｐゴシック" pitchFamily="50" charset="-128"/>
            </a:endParaRPr>
          </a:p>
        </p:txBody>
      </p:sp>
      <p:sp>
        <p:nvSpPr>
          <p:cNvPr id="6" name="スライド番号プレースホルダー 5"/>
          <p:cNvSpPr>
            <a:spLocks noGrp="1"/>
          </p:cNvSpPr>
          <p:nvPr>
            <p:ph type="sldNum" sz="quarter" idx="12"/>
          </p:nvPr>
        </p:nvSpPr>
        <p:spPr/>
        <p:txBody>
          <a:bodyPr/>
          <a:lstStyle/>
          <a:p>
            <a:fld id="{6F5C0362-4C13-47F6-8DA1-230402773C12}" type="slidenum">
              <a:rPr kumimoji="1" lang="ja-JP" altLang="en-US" smtClean="0">
                <a:solidFill>
                  <a:prstClr val="black"/>
                </a:solidFill>
              </a:rPr>
              <a:pPr/>
              <a:t>17</a:t>
            </a:fld>
            <a:endParaRPr kumimoji="1" lang="ja-JP" altLang="en-US">
              <a:solidFill>
                <a:prstClr val="black"/>
              </a:solidFill>
            </a:endParaRPr>
          </a:p>
        </p:txBody>
      </p:sp>
      <p:sp>
        <p:nvSpPr>
          <p:cNvPr id="7" name="爆発 2 6"/>
          <p:cNvSpPr/>
          <p:nvPr/>
        </p:nvSpPr>
        <p:spPr>
          <a:xfrm>
            <a:off x="1763688" y="4437112"/>
            <a:ext cx="3096344" cy="1296144"/>
          </a:xfrm>
          <a:prstGeom prst="irregularSeal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sz="3600" dirty="0" smtClean="0">
                <a:solidFill>
                  <a:srgbClr val="FF0000"/>
                </a:solidFill>
                <a:latin typeface="ＭＳ Ｐゴシック" pitchFamily="50" charset="-128"/>
                <a:ea typeface="ＭＳ Ｐゴシック" pitchFamily="50" charset="-128"/>
              </a:rPr>
              <a:t>0.526</a:t>
            </a:r>
            <a:endParaRPr lang="ja-JP" altLang="en-US" sz="3600" dirty="0">
              <a:solidFill>
                <a:srgbClr val="FF0000"/>
              </a:solidFill>
              <a:latin typeface="ＭＳ Ｐゴシック" pitchFamily="50" charset="-128"/>
              <a:ea typeface="ＭＳ Ｐゴシック" pitchFamily="50" charset="-128"/>
            </a:endParaRPr>
          </a:p>
        </p:txBody>
      </p:sp>
      <p:sp>
        <p:nvSpPr>
          <p:cNvPr id="9" name="角丸四角形 8"/>
          <p:cNvSpPr/>
          <p:nvPr/>
        </p:nvSpPr>
        <p:spPr>
          <a:xfrm>
            <a:off x="323528" y="5877272"/>
            <a:ext cx="5184576" cy="732482"/>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109728"/>
            <a:r>
              <a:rPr lang="ja-JP" altLang="en-US" sz="3200" dirty="0" smtClean="0">
                <a:solidFill>
                  <a:prstClr val="white"/>
                </a:solidFill>
                <a:latin typeface="ＭＳ Ｐゴシック" pitchFamily="50" charset="-128"/>
                <a:ea typeface="ＭＳ Ｐゴシック" pitchFamily="50" charset="-128"/>
              </a:rPr>
              <a:t>経費の</a:t>
            </a:r>
            <a:r>
              <a:rPr lang="en-US" altLang="ja-JP" sz="3200" dirty="0" smtClean="0">
                <a:solidFill>
                  <a:prstClr val="white"/>
                </a:solidFill>
                <a:latin typeface="ＭＳ Ｐゴシック" pitchFamily="50" charset="-128"/>
                <a:ea typeface="ＭＳ Ｐゴシック" pitchFamily="50" charset="-128"/>
              </a:rPr>
              <a:t>3</a:t>
            </a:r>
            <a:r>
              <a:rPr lang="ja-JP" altLang="en-US" sz="3200" dirty="0" smtClean="0">
                <a:solidFill>
                  <a:prstClr val="white"/>
                </a:solidFill>
                <a:latin typeface="ＭＳ Ｐゴシック" pitchFamily="50" charset="-128"/>
                <a:ea typeface="ＭＳ Ｐゴシック" pitchFamily="50" charset="-128"/>
              </a:rPr>
              <a:t>割を収入で賄える</a:t>
            </a:r>
            <a:r>
              <a:rPr lang="en-US" altLang="ja-JP" sz="3200" dirty="0" smtClean="0">
                <a:solidFill>
                  <a:prstClr val="white"/>
                </a:solidFill>
                <a:latin typeface="ＭＳ Ｐゴシック" pitchFamily="50" charset="-128"/>
                <a:ea typeface="ＭＳ Ｐゴシック" pitchFamily="50" charset="-128"/>
              </a:rPr>
              <a:t>!!</a:t>
            </a:r>
            <a:endParaRPr lang="en-US" altLang="ja-JP" sz="3200" dirty="0">
              <a:solidFill>
                <a:prstClr val="white"/>
              </a:solidFill>
              <a:latin typeface="ＭＳ Ｐゴシック" pitchFamily="50" charset="-128"/>
              <a:ea typeface="ＭＳ Ｐゴシック" pitchFamily="50" charset="-128"/>
            </a:endParaRPr>
          </a:p>
        </p:txBody>
      </p:sp>
      <p:sp>
        <p:nvSpPr>
          <p:cNvPr id="10" name="テキスト ボックス 9"/>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a:t>
            </a:r>
            <a:r>
              <a:rPr lang="ja-JP" altLang="en-US" sz="1600" dirty="0" smtClean="0">
                <a:solidFill>
                  <a:prstClr val="white"/>
                </a:solidFill>
                <a:latin typeface="+mj-ea"/>
                <a:ea typeface="+mj-ea"/>
              </a:rPr>
              <a:t>　</a:t>
            </a:r>
            <a:r>
              <a:rPr lang="ja-JP" altLang="en-US" sz="1600" dirty="0" smtClean="0">
                <a:solidFill>
                  <a:prstClr val="black">
                    <a:lumMod val="50000"/>
                    <a:lumOff val="50000"/>
                  </a:prstClr>
                </a:solidFill>
                <a:latin typeface="+mj-ea"/>
                <a:ea typeface="+mj-ea"/>
              </a:rPr>
              <a:t>輪・把・</a:t>
            </a:r>
            <a:r>
              <a:rPr lang="ja-JP" altLang="en-US" sz="1600" dirty="0" smtClean="0">
                <a:solidFill>
                  <a:srgbClr val="FFFF00"/>
                </a:solidFill>
                <a:latin typeface="+mj-ea"/>
                <a:ea typeface="+mj-ea"/>
              </a:rPr>
              <a:t>環</a:t>
            </a:r>
            <a:r>
              <a:rPr lang="ja-JP" altLang="en-US" sz="1600" dirty="0" smtClean="0">
                <a:solidFill>
                  <a:prstClr val="white"/>
                </a:solidFill>
                <a:latin typeface="+mj-ea"/>
                <a:ea typeface="+mj-ea"/>
              </a:rPr>
              <a:t>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69" y="2060848"/>
            <a:ext cx="8801214"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4797152"/>
            <a:ext cx="2109787"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109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F5C0362-4C13-47F6-8DA1-230402773C12}" type="slidenum">
              <a:rPr kumimoji="1" lang="ja-JP" altLang="en-US" smtClean="0">
                <a:solidFill>
                  <a:prstClr val="black"/>
                </a:solidFill>
              </a:rPr>
              <a:pPr/>
              <a:t>18</a:t>
            </a:fld>
            <a:endParaRPr kumimoji="1" lang="ja-JP" altLang="en-US">
              <a:solidFill>
                <a:prstClr val="black"/>
              </a:solidFill>
            </a:endParaRPr>
          </a:p>
        </p:txBody>
      </p:sp>
      <p:sp>
        <p:nvSpPr>
          <p:cNvPr id="5" name="タイトル 1"/>
          <p:cNvSpPr txBox="1">
            <a:spLocks/>
          </p:cNvSpPr>
          <p:nvPr/>
        </p:nvSpPr>
        <p:spPr>
          <a:xfrm>
            <a:off x="457200" y="476672"/>
            <a:ext cx="8229600" cy="720080"/>
          </a:xfrm>
          <a:prstGeom prst="rect">
            <a:avLst/>
          </a:prstGeom>
        </p:spPr>
        <p:txBody>
          <a:bodyPr vert="horz" anchor="ctr">
            <a:normAutofit/>
          </a:bodyPr>
          <a:lstStyle>
            <a:lvl1pPr algn="l" rtl="0" eaLnBrk="1" latinLnBrk="0" hangingPunct="1">
              <a:spcBef>
                <a:spcPct val="0"/>
              </a:spcBef>
              <a:buNone/>
              <a:defRPr kumimoji="1" sz="4000" kern="1200">
                <a:solidFill>
                  <a:schemeClr val="tx2"/>
                </a:solidFill>
                <a:latin typeface="+mj-lt"/>
                <a:ea typeface="+mj-ea"/>
                <a:cs typeface="+mj-cs"/>
              </a:defRPr>
            </a:lvl1pPr>
          </a:lstStyle>
          <a:p>
            <a:r>
              <a:rPr lang="ja-JP" altLang="en-US" dirty="0" smtClean="0">
                <a:solidFill>
                  <a:srgbClr val="424456"/>
                </a:solidFill>
              </a:rPr>
              <a:t>土浦駅西口広場の整備～現状～</a:t>
            </a:r>
            <a:endParaRPr lang="ja-JP" altLang="en-US" dirty="0">
              <a:solidFill>
                <a:srgbClr val="424456"/>
              </a:solidFill>
            </a:endParaRPr>
          </a:p>
        </p:txBody>
      </p:sp>
      <p:pic>
        <p:nvPicPr>
          <p:cNvPr id="10" name="Picture 2" descr="C:\Users\yamaguchi81\Desktop\tsuchiu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24" y="3128287"/>
            <a:ext cx="3478773" cy="2959553"/>
          </a:xfrm>
          <a:prstGeom prst="rect">
            <a:avLst/>
          </a:prstGeom>
          <a:noFill/>
          <a:extLst>
            <a:ext uri="{909E8E84-426E-40DD-AFC4-6F175D3DCCD1}">
              <a14:hiddenFill xmlns:a14="http://schemas.microsoft.com/office/drawing/2010/main">
                <a:solidFill>
                  <a:srgbClr val="FFFFFF"/>
                </a:solidFill>
              </a14:hiddenFill>
            </a:ext>
          </a:extLst>
        </p:spPr>
      </p:pic>
      <p:sp>
        <p:nvSpPr>
          <p:cNvPr id="11" name="四角形吹き出し 10"/>
          <p:cNvSpPr/>
          <p:nvPr/>
        </p:nvSpPr>
        <p:spPr>
          <a:xfrm>
            <a:off x="4930953" y="1482206"/>
            <a:ext cx="3013994" cy="4395305"/>
          </a:xfrm>
          <a:prstGeom prst="wedgeRectCallout">
            <a:avLst>
              <a:gd name="adj1" fmla="val -117574"/>
              <a:gd name="adj2" fmla="val 20443"/>
            </a:avLst>
          </a:prstGeom>
          <a:solidFill>
            <a:schemeClr val="accent6">
              <a:lumMod val="60000"/>
              <a:lumOff val="4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dirty="0" smtClean="0">
              <a:solidFill>
                <a:srgbClr val="FF00FF"/>
              </a:solidFill>
            </a:endParaRPr>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7591" y="3678387"/>
            <a:ext cx="2860806" cy="2137223"/>
          </a:xfrm>
          <a:prstGeom prst="rect">
            <a:avLst/>
          </a:prstGeom>
          <a:blipFill>
            <a:blip r:embed="rId5"/>
            <a:stretch>
              <a:fillRect/>
            </a:stretch>
          </a:blipFill>
          <a:ln>
            <a:noFill/>
          </a:ln>
          <a:effectLst/>
          <a:extLst/>
        </p:spPr>
      </p:pic>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44" t="9026" r="12804" b="7923"/>
          <a:stretch/>
        </p:blipFill>
        <p:spPr bwMode="auto">
          <a:xfrm>
            <a:off x="5007591" y="1558407"/>
            <a:ext cx="2860806" cy="203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C:\Users\yamaguchi81\Pictures\凡例.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3700" y="5671746"/>
            <a:ext cx="776295" cy="416094"/>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20"/>
          <p:cNvSpPr txBox="1"/>
          <p:nvPr/>
        </p:nvSpPr>
        <p:spPr>
          <a:xfrm>
            <a:off x="7965487" y="2420888"/>
            <a:ext cx="1046440" cy="4186402"/>
          </a:xfrm>
          <a:prstGeom prst="rect">
            <a:avLst/>
          </a:prstGeom>
          <a:noFill/>
        </p:spPr>
        <p:txBody>
          <a:bodyPr vert="eaVert"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800" dirty="0" smtClean="0">
                <a:solidFill>
                  <a:prstClr val="black"/>
                </a:solidFill>
                <a:latin typeface="ＭＳ Ｐゴシック" pitchFamily="50" charset="-128"/>
                <a:ea typeface="ＭＳ Ｐゴシック" pitchFamily="50" charset="-128"/>
              </a:rPr>
              <a:t>バス</a:t>
            </a:r>
            <a:r>
              <a:rPr lang="ja-JP" altLang="en-US" sz="2800" dirty="0">
                <a:solidFill>
                  <a:prstClr val="black"/>
                </a:solidFill>
                <a:latin typeface="ＭＳ Ｐゴシック" pitchFamily="50" charset="-128"/>
                <a:ea typeface="ＭＳ Ｐゴシック" pitchFamily="50" charset="-128"/>
              </a:rPr>
              <a:t>と接触の</a:t>
            </a:r>
            <a:r>
              <a:rPr lang="ja-JP" altLang="en-US" sz="2800" dirty="0" smtClean="0">
                <a:solidFill>
                  <a:prstClr val="black"/>
                </a:solidFill>
                <a:latin typeface="ＭＳ Ｐゴシック" pitchFamily="50" charset="-128"/>
                <a:ea typeface="ＭＳ Ｐゴシック" pitchFamily="50" charset="-128"/>
              </a:rPr>
              <a:t>危険性</a:t>
            </a:r>
            <a:endParaRPr lang="en-US" altLang="ja-JP" sz="2800" dirty="0" smtClean="0">
              <a:solidFill>
                <a:prstClr val="black"/>
              </a:solidFill>
              <a:latin typeface="ＭＳ Ｐゴシック" pitchFamily="50" charset="-128"/>
              <a:ea typeface="ＭＳ Ｐゴシック" pitchFamily="50" charset="-128"/>
            </a:endParaRPr>
          </a:p>
          <a:p>
            <a:r>
              <a:rPr lang="ja-JP" altLang="en-US" sz="2800" dirty="0" smtClean="0">
                <a:solidFill>
                  <a:prstClr val="black"/>
                </a:solidFill>
                <a:latin typeface="ＭＳ Ｐゴシック" pitchFamily="50" charset="-128"/>
                <a:ea typeface="ＭＳ Ｐゴシック" pitchFamily="50" charset="-128"/>
              </a:rPr>
              <a:t>横断</a:t>
            </a:r>
            <a:r>
              <a:rPr lang="ja-JP" altLang="en-US" sz="2800" dirty="0">
                <a:solidFill>
                  <a:prstClr val="black"/>
                </a:solidFill>
                <a:latin typeface="ＭＳ Ｐゴシック" pitchFamily="50" charset="-128"/>
                <a:ea typeface="ＭＳ Ｐゴシック" pitchFamily="50" charset="-128"/>
              </a:rPr>
              <a:t>歩道・</a:t>
            </a:r>
            <a:r>
              <a:rPr lang="ja-JP" altLang="en-US" sz="2800" dirty="0" smtClean="0">
                <a:solidFill>
                  <a:prstClr val="black"/>
                </a:solidFill>
                <a:latin typeface="ＭＳ Ｐゴシック" pitchFamily="50" charset="-128"/>
                <a:ea typeface="ＭＳ Ｐゴシック" pitchFamily="50" charset="-128"/>
              </a:rPr>
              <a:t>歩道の無視も！</a:t>
            </a:r>
            <a:endParaRPr lang="en-US" altLang="ja-JP" sz="2800" dirty="0" smtClean="0">
              <a:solidFill>
                <a:prstClr val="black"/>
              </a:solidFill>
              <a:latin typeface="ＭＳ Ｐゴシック" pitchFamily="50" charset="-128"/>
              <a:ea typeface="ＭＳ Ｐゴシック" pitchFamily="50" charset="-128"/>
            </a:endParaRPr>
          </a:p>
        </p:txBody>
      </p:sp>
      <p:pic>
        <p:nvPicPr>
          <p:cNvPr id="16" name="Picture 3" descr="C:\Users\yamaguchi81\AppData\Local\Microsoft\Windows\Temporary Internet Files\Content.IE5\XEPTERGT\MC900059656[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7111" y="4430174"/>
            <a:ext cx="359467" cy="485907"/>
          </a:xfrm>
          <a:prstGeom prst="rect">
            <a:avLst/>
          </a:prstGeom>
          <a:noFill/>
          <a:extLst>
            <a:ext uri="{909E8E84-426E-40DD-AFC4-6F175D3DCCD1}">
              <a14:hiddenFill xmlns:a14="http://schemas.microsoft.com/office/drawing/2010/main">
                <a:solidFill>
                  <a:srgbClr val="FFFFFF"/>
                </a:solidFill>
              </a14:hiddenFill>
            </a:ext>
          </a:extLst>
        </p:spPr>
      </p:pic>
      <p:sp>
        <p:nvSpPr>
          <p:cNvPr id="17" name="角丸四角形 16"/>
          <p:cNvSpPr/>
          <p:nvPr/>
        </p:nvSpPr>
        <p:spPr>
          <a:xfrm rot="20900704">
            <a:off x="4055107" y="3343902"/>
            <a:ext cx="4613117" cy="841562"/>
          </a:xfrm>
          <a:prstGeom prst="roundRect">
            <a:avLst/>
          </a:prstGeom>
          <a:solidFill>
            <a:srgbClr val="FFFF00">
              <a:alpha val="94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800" b="1" dirty="0">
                <a:solidFill>
                  <a:prstClr val="black"/>
                </a:solidFill>
                <a:latin typeface="ＭＳ Ｐゴシック" pitchFamily="50" charset="-128"/>
                <a:ea typeface="ＭＳ Ｐゴシック" pitchFamily="50" charset="-128"/>
              </a:rPr>
              <a:t>ロータリー整備の</a:t>
            </a:r>
            <a:r>
              <a:rPr lang="ja-JP" altLang="en-US" sz="2800" b="1" dirty="0" smtClean="0">
                <a:solidFill>
                  <a:prstClr val="black"/>
                </a:solidFill>
                <a:latin typeface="ＭＳ Ｐゴシック" pitchFamily="50" charset="-128"/>
                <a:ea typeface="ＭＳ Ｐゴシック" pitchFamily="50" charset="-128"/>
              </a:rPr>
              <a:t>必要性！</a:t>
            </a:r>
          </a:p>
        </p:txBody>
      </p:sp>
      <p:sp>
        <p:nvSpPr>
          <p:cNvPr id="19" name="正方形/長方形 18"/>
          <p:cNvSpPr/>
          <p:nvPr/>
        </p:nvSpPr>
        <p:spPr>
          <a:xfrm>
            <a:off x="132073" y="565758"/>
            <a:ext cx="8435280" cy="5039519"/>
          </a:xfrm>
          <a:prstGeom prst="rect">
            <a:avLst/>
          </a:prstGeom>
        </p:spPr>
        <p:txBody>
          <a:bodyPr/>
          <a:lstStyle/>
          <a:p>
            <a:pPr>
              <a:buFontTx/>
              <a:buChar char="•"/>
            </a:pPr>
            <a:endParaRPr lang="en-US" altLang="ja-JP" sz="2800" dirty="0" smtClean="0">
              <a:solidFill>
                <a:prstClr val="black"/>
              </a:solidFill>
            </a:endParaRPr>
          </a:p>
          <a:p>
            <a:pPr>
              <a:buFontTx/>
              <a:buChar char="•"/>
            </a:pPr>
            <a:endParaRPr lang="en-US" altLang="ja-JP" sz="2000" dirty="0">
              <a:solidFill>
                <a:prstClr val="black"/>
              </a:solidFill>
            </a:endParaRPr>
          </a:p>
          <a:p>
            <a:pPr>
              <a:buFontTx/>
              <a:buChar char="•"/>
            </a:pPr>
            <a:r>
              <a:rPr lang="ja-JP" altLang="en-US" sz="2800" dirty="0" smtClean="0">
                <a:solidFill>
                  <a:prstClr val="black"/>
                </a:solidFill>
                <a:latin typeface="ＭＳ Ｐゴシック" pitchFamily="50" charset="-128"/>
                <a:ea typeface="ＭＳ Ｐゴシック" pitchFamily="50" charset="-128"/>
              </a:rPr>
              <a:t>バス導線と歩行者の交差</a:t>
            </a:r>
            <a:endParaRPr lang="en-US" altLang="ja-JP" sz="2800" dirty="0" smtClean="0">
              <a:solidFill>
                <a:prstClr val="black"/>
              </a:solidFill>
              <a:latin typeface="ＭＳ Ｐゴシック" pitchFamily="50" charset="-128"/>
              <a:ea typeface="ＭＳ Ｐゴシック" pitchFamily="50" charset="-128"/>
            </a:endParaRPr>
          </a:p>
          <a:p>
            <a:pPr>
              <a:buFontTx/>
              <a:buChar char="•"/>
            </a:pPr>
            <a:endParaRPr lang="ja-JP" altLang="en-US" sz="800" dirty="0">
              <a:solidFill>
                <a:prstClr val="black"/>
              </a:solidFill>
              <a:latin typeface="ＭＳ Ｐゴシック" pitchFamily="50" charset="-128"/>
              <a:ea typeface="ＭＳ Ｐゴシック" pitchFamily="50" charset="-128"/>
            </a:endParaRPr>
          </a:p>
          <a:p>
            <a:pPr>
              <a:buFontTx/>
              <a:buChar char="•"/>
            </a:pPr>
            <a:r>
              <a:rPr lang="ja-JP" altLang="en-US" sz="2800" dirty="0" smtClean="0">
                <a:solidFill>
                  <a:prstClr val="black"/>
                </a:solidFill>
                <a:latin typeface="ＭＳ Ｐゴシック" pitchFamily="50" charset="-128"/>
                <a:ea typeface="ＭＳ Ｐゴシック" pitchFamily="50" charset="-128"/>
              </a:rPr>
              <a:t>混雑時間帯のバスの過密</a:t>
            </a:r>
            <a:endParaRPr lang="en-US" altLang="ja-JP" sz="2800" dirty="0" smtClean="0">
              <a:solidFill>
                <a:prstClr val="black"/>
              </a:solidFill>
              <a:latin typeface="ＭＳ Ｐゴシック" pitchFamily="50" charset="-128"/>
              <a:ea typeface="ＭＳ Ｐゴシック" pitchFamily="50" charset="-128"/>
            </a:endParaRPr>
          </a:p>
          <a:p>
            <a:pPr>
              <a:buFontTx/>
              <a:buChar char="•"/>
            </a:pPr>
            <a:endParaRPr lang="ja-JP" altLang="en-US" sz="800" dirty="0">
              <a:solidFill>
                <a:prstClr val="black"/>
              </a:solidFill>
              <a:latin typeface="ＭＳ Ｐゴシック" pitchFamily="50" charset="-128"/>
              <a:ea typeface="ＭＳ Ｐゴシック" pitchFamily="50" charset="-128"/>
            </a:endParaRPr>
          </a:p>
          <a:p>
            <a:pPr>
              <a:buFontTx/>
              <a:buChar char="•"/>
            </a:pPr>
            <a:r>
              <a:rPr lang="ja-JP" altLang="en-US" sz="2800" dirty="0" smtClean="0">
                <a:solidFill>
                  <a:prstClr val="black"/>
                </a:solidFill>
                <a:latin typeface="ＭＳ Ｐゴシック" pitchFamily="50" charset="-128"/>
                <a:ea typeface="ＭＳ Ｐゴシック" pitchFamily="50" charset="-128"/>
              </a:rPr>
              <a:t>バリアフリー対応が必要</a:t>
            </a:r>
            <a:endParaRPr lang="ja-JP" altLang="en-US" sz="2800" dirty="0">
              <a:solidFill>
                <a:prstClr val="black"/>
              </a:solidFill>
              <a:latin typeface="ＭＳ Ｐゴシック" pitchFamily="50" charset="-128"/>
              <a:ea typeface="ＭＳ Ｐゴシック" pitchFamily="50" charset="-128"/>
            </a:endParaRPr>
          </a:p>
        </p:txBody>
      </p:sp>
      <p:sp>
        <p:nvSpPr>
          <p:cNvPr id="21" name="爆発 2 20"/>
          <p:cNvSpPr/>
          <p:nvPr/>
        </p:nvSpPr>
        <p:spPr>
          <a:xfrm rot="21050599">
            <a:off x="6870681" y="416717"/>
            <a:ext cx="1823275" cy="2641037"/>
          </a:xfrm>
          <a:prstGeom prst="irregularSeal2">
            <a:avLst/>
          </a:prstGeom>
          <a:solidFill>
            <a:srgbClr val="FFFF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4400" dirty="0" smtClean="0">
                <a:solidFill>
                  <a:srgbClr val="FF0000"/>
                </a:solidFill>
              </a:rPr>
              <a:t>危険</a:t>
            </a:r>
            <a:r>
              <a:rPr lang="en-US" altLang="ja-JP" sz="4400" dirty="0" smtClean="0">
                <a:solidFill>
                  <a:srgbClr val="FF0000"/>
                </a:solidFill>
              </a:rPr>
              <a:t>!!</a:t>
            </a:r>
            <a:endParaRPr lang="ja-JP" altLang="en-US" sz="4400" dirty="0" smtClean="0">
              <a:solidFill>
                <a:srgbClr val="FF0000"/>
              </a:solidFill>
            </a:endParaRPr>
          </a:p>
        </p:txBody>
      </p:sp>
      <p:sp>
        <p:nvSpPr>
          <p:cNvPr id="20" name="テキスト ボックス 19"/>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a:t>
            </a:r>
            <a:r>
              <a:rPr lang="ja-JP" altLang="en-US" sz="1600" dirty="0" smtClean="0">
                <a:solidFill>
                  <a:prstClr val="white"/>
                </a:solidFill>
                <a:latin typeface="+mj-ea"/>
                <a:ea typeface="+mj-ea"/>
              </a:rPr>
              <a:t>　</a:t>
            </a:r>
            <a:r>
              <a:rPr lang="ja-JP" altLang="en-US" sz="1600" dirty="0" smtClean="0">
                <a:solidFill>
                  <a:prstClr val="black">
                    <a:lumMod val="50000"/>
                    <a:lumOff val="50000"/>
                  </a:prstClr>
                </a:solidFill>
                <a:latin typeface="+mj-ea"/>
                <a:ea typeface="+mj-ea"/>
              </a:rPr>
              <a:t>輪・把・</a:t>
            </a:r>
            <a:r>
              <a:rPr lang="ja-JP" altLang="en-US" sz="1600" dirty="0" smtClean="0">
                <a:solidFill>
                  <a:srgbClr val="FFFF00"/>
                </a:solidFill>
                <a:latin typeface="+mj-ea"/>
                <a:ea typeface="+mj-ea"/>
              </a:rPr>
              <a:t>環</a:t>
            </a:r>
            <a:r>
              <a:rPr lang="ja-JP" altLang="en-US" sz="1600" dirty="0" smtClean="0">
                <a:solidFill>
                  <a:prstClr val="white"/>
                </a:solidFill>
                <a:latin typeface="+mj-ea"/>
                <a:ea typeface="+mj-ea"/>
              </a:rPr>
              <a:t>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232958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7"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F5C0362-4C13-47F6-8DA1-230402773C12}" type="slidenum">
              <a:rPr kumimoji="1" lang="ja-JP" altLang="en-US" smtClean="0">
                <a:solidFill>
                  <a:prstClr val="black"/>
                </a:solidFill>
              </a:rPr>
              <a:pPr/>
              <a:t>19</a:t>
            </a:fld>
            <a:endParaRPr kumimoji="1" lang="ja-JP" altLang="en-US">
              <a:solidFill>
                <a:prstClr val="black"/>
              </a:solidFill>
            </a:endParaRPr>
          </a:p>
        </p:txBody>
      </p:sp>
      <p:sp>
        <p:nvSpPr>
          <p:cNvPr id="6" name="タイトル 1"/>
          <p:cNvSpPr>
            <a:spLocks noGrp="1"/>
          </p:cNvSpPr>
          <p:nvPr>
            <p:ph type="title"/>
          </p:nvPr>
        </p:nvSpPr>
        <p:spPr>
          <a:xfrm>
            <a:off x="457200" y="476672"/>
            <a:ext cx="8229600" cy="720080"/>
          </a:xfrm>
        </p:spPr>
        <p:txBody>
          <a:bodyPr>
            <a:normAutofit/>
          </a:bodyPr>
          <a:lstStyle/>
          <a:p>
            <a:r>
              <a:rPr lang="ja-JP" altLang="en-US" dirty="0" smtClean="0"/>
              <a:t>土浦駅西口広場の整備～検証～</a:t>
            </a:r>
            <a:endParaRPr kumimoji="1" lang="ja-JP" altLang="en-US" dirty="0"/>
          </a:p>
        </p:txBody>
      </p:sp>
      <p:sp>
        <p:nvSpPr>
          <p:cNvPr id="7" name="角丸四角形 6"/>
          <p:cNvSpPr/>
          <p:nvPr/>
        </p:nvSpPr>
        <p:spPr>
          <a:xfrm>
            <a:off x="251520" y="1546041"/>
            <a:ext cx="5328592" cy="4680520"/>
          </a:xfrm>
          <a:prstGeom prst="roundRect">
            <a:avLst>
              <a:gd name="adj" fmla="val 6475"/>
            </a:avLst>
          </a:prstGeom>
          <a:solidFill>
            <a:schemeClr val="accent6">
              <a:lumMod val="20000"/>
              <a:lumOff val="80000"/>
              <a:alpha val="29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ja-JP" sz="2800" b="1" dirty="0" smtClean="0">
                <a:solidFill>
                  <a:prstClr val="black"/>
                </a:solidFill>
                <a:latin typeface="ＭＳ Ｐゴシック" pitchFamily="50" charset="-128"/>
                <a:ea typeface="ＭＳ Ｐゴシック" pitchFamily="50" charset="-128"/>
              </a:rPr>
              <a:t>算定結果</a:t>
            </a:r>
            <a:endParaRPr lang="en-US" altLang="ja-JP" sz="2800" b="1" dirty="0" smtClean="0">
              <a:solidFill>
                <a:prstClr val="black"/>
              </a:solidFill>
              <a:latin typeface="ＭＳ Ｐゴシック" pitchFamily="50" charset="-128"/>
              <a:ea typeface="ＭＳ Ｐゴシック" pitchFamily="50" charset="-128"/>
            </a:endParaRPr>
          </a:p>
          <a:p>
            <a:r>
              <a:rPr lang="ja-JP" altLang="en-US" sz="2800" dirty="0">
                <a:solidFill>
                  <a:prstClr val="black"/>
                </a:solidFill>
                <a:latin typeface="ＭＳ Ｐゴシック" pitchFamily="50" charset="-128"/>
                <a:ea typeface="ＭＳ Ｐゴシック" pitchFamily="50" charset="-128"/>
              </a:rPr>
              <a:t>駅前広場計画指針</a:t>
            </a:r>
            <a:r>
              <a:rPr lang="ja-JP" altLang="en-US" sz="2800" dirty="0" smtClean="0">
                <a:solidFill>
                  <a:prstClr val="black"/>
                </a:solidFill>
                <a:latin typeface="ＭＳ Ｐゴシック" pitchFamily="50" charset="-128"/>
                <a:ea typeface="ＭＳ Ｐゴシック" pitchFamily="50" charset="-128"/>
              </a:rPr>
              <a:t>（</a:t>
            </a:r>
            <a:r>
              <a:rPr lang="en-US" altLang="ja-JP" sz="2800" dirty="0" smtClean="0">
                <a:solidFill>
                  <a:prstClr val="black"/>
                </a:solidFill>
                <a:latin typeface="ＭＳ Ｐゴシック" pitchFamily="50" charset="-128"/>
                <a:ea typeface="ＭＳ Ｐゴシック" pitchFamily="50" charset="-128"/>
              </a:rPr>
              <a:t>98</a:t>
            </a:r>
            <a:r>
              <a:rPr lang="ja-JP" altLang="en-US" sz="2800" dirty="0" smtClean="0">
                <a:solidFill>
                  <a:prstClr val="black"/>
                </a:solidFill>
                <a:latin typeface="ＭＳ Ｐゴシック" pitchFamily="50" charset="-128"/>
                <a:ea typeface="ＭＳ Ｐゴシック" pitchFamily="50" charset="-128"/>
              </a:rPr>
              <a:t>年式）</a:t>
            </a:r>
            <a:endParaRPr lang="en-US" altLang="ja-JP" sz="2800" dirty="0" smtClean="0">
              <a:solidFill>
                <a:prstClr val="black"/>
              </a:solidFill>
              <a:latin typeface="ＭＳ Ｐゴシック" pitchFamily="50" charset="-128"/>
              <a:ea typeface="ＭＳ Ｐゴシック" pitchFamily="50" charset="-128"/>
            </a:endParaRPr>
          </a:p>
          <a:p>
            <a:endParaRPr lang="en-US" altLang="ja-JP" sz="2800" dirty="0">
              <a:solidFill>
                <a:prstClr val="black"/>
              </a:solidFill>
              <a:latin typeface="ＭＳ Ｐゴシック" pitchFamily="50" charset="-128"/>
              <a:ea typeface="ＭＳ Ｐゴシック" pitchFamily="50" charset="-128"/>
            </a:endParaRPr>
          </a:p>
          <a:p>
            <a:r>
              <a:rPr lang="ja-JP" altLang="en-US" sz="2800" dirty="0" smtClean="0">
                <a:solidFill>
                  <a:prstClr val="black"/>
                </a:solidFill>
                <a:latin typeface="ＭＳ Ｐゴシック" pitchFamily="50" charset="-128"/>
                <a:ea typeface="ＭＳ Ｐゴシック" pitchFamily="50" charset="-128"/>
              </a:rPr>
              <a:t>・</a:t>
            </a:r>
            <a:r>
              <a:rPr lang="ja-JP" altLang="ja-JP" sz="2800" dirty="0" smtClean="0">
                <a:solidFill>
                  <a:prstClr val="black"/>
                </a:solidFill>
                <a:latin typeface="ＭＳ Ｐゴシック" pitchFamily="50" charset="-128"/>
                <a:ea typeface="ＭＳ Ｐゴシック" pitchFamily="50" charset="-128"/>
              </a:rPr>
              <a:t>広場面積</a:t>
            </a:r>
            <a:endParaRPr lang="en-US" altLang="ja-JP" sz="2800" dirty="0">
              <a:solidFill>
                <a:prstClr val="black"/>
              </a:solidFill>
              <a:latin typeface="ＭＳ Ｐゴシック" pitchFamily="50" charset="-128"/>
              <a:ea typeface="ＭＳ Ｐゴシック" pitchFamily="50" charset="-128"/>
            </a:endParaRPr>
          </a:p>
          <a:p>
            <a:r>
              <a:rPr lang="en-US" altLang="ja-JP" sz="2800" dirty="0">
                <a:solidFill>
                  <a:prstClr val="black"/>
                </a:solidFill>
                <a:latin typeface="ＭＳ Ｐゴシック" pitchFamily="50" charset="-128"/>
                <a:ea typeface="ＭＳ Ｐゴシック" pitchFamily="50" charset="-128"/>
              </a:rPr>
              <a:t>	</a:t>
            </a:r>
            <a:r>
              <a:rPr lang="ja-JP" altLang="ja-JP" sz="2800" dirty="0" smtClean="0">
                <a:solidFill>
                  <a:prstClr val="black"/>
                </a:solidFill>
                <a:latin typeface="ＭＳ Ｐゴシック" pitchFamily="50" charset="-128"/>
                <a:ea typeface="ＭＳ Ｐゴシック" pitchFamily="50" charset="-128"/>
              </a:rPr>
              <a:t>現状</a:t>
            </a:r>
            <a:r>
              <a:rPr lang="en-US" altLang="ja-JP" sz="2800" dirty="0">
                <a:solidFill>
                  <a:prstClr val="black"/>
                </a:solidFill>
                <a:latin typeface="ＭＳ Ｐゴシック" pitchFamily="50" charset="-128"/>
                <a:ea typeface="ＭＳ Ｐゴシック" pitchFamily="50" charset="-128"/>
              </a:rPr>
              <a:t>	</a:t>
            </a:r>
            <a:r>
              <a:rPr lang="en-US" altLang="ja-JP" sz="2800" dirty="0" smtClean="0">
                <a:solidFill>
                  <a:prstClr val="black"/>
                </a:solidFill>
                <a:latin typeface="ＭＳ Ｐゴシック" pitchFamily="50" charset="-128"/>
                <a:ea typeface="ＭＳ Ｐゴシック" pitchFamily="50" charset="-128"/>
              </a:rPr>
              <a:t>	</a:t>
            </a:r>
            <a:r>
              <a:rPr lang="ja-JP" altLang="en-US" sz="2800" dirty="0">
                <a:solidFill>
                  <a:prstClr val="black"/>
                </a:solidFill>
                <a:latin typeface="ＭＳ Ｐゴシック" pitchFamily="50" charset="-128"/>
                <a:ea typeface="ＭＳ Ｐゴシック" pitchFamily="50" charset="-128"/>
              </a:rPr>
              <a:t> </a:t>
            </a:r>
            <a:r>
              <a:rPr lang="ja-JP" altLang="en-US" sz="2800" dirty="0" smtClean="0">
                <a:solidFill>
                  <a:prstClr val="black"/>
                </a:solidFill>
                <a:latin typeface="ＭＳ Ｐゴシック" pitchFamily="50" charset="-128"/>
                <a:ea typeface="ＭＳ Ｐゴシック" pitchFamily="50" charset="-128"/>
              </a:rPr>
              <a:t> </a:t>
            </a:r>
            <a:r>
              <a:rPr lang="en-US" altLang="ja-JP" sz="2800" b="1" dirty="0" smtClean="0">
                <a:solidFill>
                  <a:prstClr val="black"/>
                </a:solidFill>
                <a:latin typeface="ＭＳ Ｐゴシック" pitchFamily="50" charset="-128"/>
                <a:ea typeface="ＭＳ Ｐゴシック" pitchFamily="50" charset="-128"/>
              </a:rPr>
              <a:t>9800</a:t>
            </a:r>
            <a:r>
              <a:rPr lang="ja-JP" altLang="ja-JP" sz="2800" dirty="0" smtClean="0">
                <a:solidFill>
                  <a:prstClr val="black"/>
                </a:solidFill>
                <a:latin typeface="ＭＳ Ｐゴシック" pitchFamily="50" charset="-128"/>
                <a:ea typeface="ＭＳ Ｐゴシック" pitchFamily="50" charset="-128"/>
              </a:rPr>
              <a:t>㎡</a:t>
            </a:r>
            <a:endParaRPr lang="en-US" altLang="ja-JP" sz="2800" dirty="0">
              <a:solidFill>
                <a:prstClr val="black"/>
              </a:solidFill>
              <a:latin typeface="ＭＳ Ｐゴシック" pitchFamily="50" charset="-128"/>
              <a:ea typeface="ＭＳ Ｐゴシック" pitchFamily="50" charset="-128"/>
            </a:endParaRPr>
          </a:p>
          <a:p>
            <a:r>
              <a:rPr lang="en-US" altLang="ja-JP" sz="2800" dirty="0">
                <a:solidFill>
                  <a:prstClr val="black"/>
                </a:solidFill>
                <a:latin typeface="ＭＳ Ｐゴシック" pitchFamily="50" charset="-128"/>
                <a:ea typeface="ＭＳ Ｐゴシック" pitchFamily="50" charset="-128"/>
              </a:rPr>
              <a:t>	</a:t>
            </a:r>
            <a:r>
              <a:rPr lang="ja-JP" altLang="en-US" sz="2800" dirty="0" smtClean="0">
                <a:solidFill>
                  <a:prstClr val="black"/>
                </a:solidFill>
                <a:latin typeface="ＭＳ Ｐゴシック" pitchFamily="50" charset="-128"/>
                <a:ea typeface="ＭＳ Ｐゴシック" pitchFamily="50" charset="-128"/>
              </a:rPr>
              <a:t>必要規模</a:t>
            </a:r>
            <a:r>
              <a:rPr lang="en-US" altLang="ja-JP" sz="2800" dirty="0" smtClean="0">
                <a:solidFill>
                  <a:prstClr val="black"/>
                </a:solidFill>
                <a:latin typeface="ＭＳ Ｐゴシック" pitchFamily="50" charset="-128"/>
                <a:ea typeface="ＭＳ Ｐゴシック" pitchFamily="50" charset="-128"/>
              </a:rPr>
              <a:t>	</a:t>
            </a:r>
            <a:r>
              <a:rPr lang="en-US" altLang="ja-JP" sz="2800" b="1" dirty="0" smtClean="0">
                <a:solidFill>
                  <a:srgbClr val="FF0000"/>
                </a:solidFill>
                <a:latin typeface="ＭＳ Ｐゴシック" pitchFamily="50" charset="-128"/>
                <a:ea typeface="ＭＳ Ｐゴシック" pitchFamily="50" charset="-128"/>
              </a:rPr>
              <a:t>10840</a:t>
            </a:r>
            <a:r>
              <a:rPr lang="ja-JP" altLang="ja-JP" sz="2800" dirty="0" smtClean="0">
                <a:solidFill>
                  <a:prstClr val="black"/>
                </a:solidFill>
                <a:latin typeface="ＭＳ Ｐゴシック" pitchFamily="50" charset="-128"/>
                <a:ea typeface="ＭＳ Ｐゴシック" pitchFamily="50" charset="-128"/>
              </a:rPr>
              <a:t>㎡</a:t>
            </a:r>
            <a:endParaRPr lang="en-US" altLang="ja-JP" sz="2800" dirty="0" smtClean="0">
              <a:solidFill>
                <a:prstClr val="black"/>
              </a:solidFill>
              <a:latin typeface="ＭＳ Ｐゴシック" pitchFamily="50" charset="-128"/>
              <a:ea typeface="ＭＳ Ｐゴシック" pitchFamily="50" charset="-128"/>
            </a:endParaRPr>
          </a:p>
          <a:p>
            <a:endParaRPr lang="en-US" altLang="ja-JP" sz="2800" dirty="0" smtClean="0">
              <a:solidFill>
                <a:prstClr val="black"/>
              </a:solidFill>
              <a:latin typeface="ＭＳ Ｐゴシック" pitchFamily="50" charset="-128"/>
              <a:ea typeface="ＭＳ Ｐゴシック" pitchFamily="50" charset="-128"/>
            </a:endParaRPr>
          </a:p>
          <a:p>
            <a:r>
              <a:rPr lang="ja-JP" altLang="en-US" sz="2800" dirty="0" smtClean="0">
                <a:solidFill>
                  <a:prstClr val="black"/>
                </a:solidFill>
                <a:latin typeface="ＭＳ Ｐゴシック" pitchFamily="50" charset="-128"/>
                <a:ea typeface="ＭＳ Ｐゴシック" pitchFamily="50" charset="-128"/>
              </a:rPr>
              <a:t>・</a:t>
            </a:r>
            <a:r>
              <a:rPr lang="ja-JP" altLang="ja-JP" sz="2800" dirty="0" smtClean="0">
                <a:solidFill>
                  <a:prstClr val="black"/>
                </a:solidFill>
                <a:latin typeface="ＭＳ Ｐゴシック" pitchFamily="50" charset="-128"/>
                <a:ea typeface="ＭＳ Ｐゴシック" pitchFamily="50" charset="-128"/>
              </a:rPr>
              <a:t>自家用車</a:t>
            </a:r>
            <a:r>
              <a:rPr lang="ja-JP" altLang="ja-JP" sz="2800" dirty="0">
                <a:solidFill>
                  <a:prstClr val="black"/>
                </a:solidFill>
                <a:latin typeface="ＭＳ Ｐゴシック" pitchFamily="50" charset="-128"/>
                <a:ea typeface="ＭＳ Ｐゴシック" pitchFamily="50" charset="-128"/>
              </a:rPr>
              <a:t>乗降</a:t>
            </a:r>
            <a:r>
              <a:rPr lang="ja-JP" altLang="ja-JP" sz="2800" dirty="0" smtClean="0">
                <a:solidFill>
                  <a:prstClr val="black"/>
                </a:solidFill>
                <a:latin typeface="ＭＳ Ｐゴシック" pitchFamily="50" charset="-128"/>
                <a:ea typeface="ＭＳ Ｐゴシック" pitchFamily="50" charset="-128"/>
              </a:rPr>
              <a:t>バース</a:t>
            </a:r>
            <a:endParaRPr lang="en-US" altLang="ja-JP" sz="2800" dirty="0">
              <a:solidFill>
                <a:prstClr val="black"/>
              </a:solidFill>
              <a:latin typeface="ＭＳ Ｐゴシック" pitchFamily="50" charset="-128"/>
              <a:ea typeface="ＭＳ Ｐゴシック" pitchFamily="50" charset="-128"/>
            </a:endParaRPr>
          </a:p>
          <a:p>
            <a:r>
              <a:rPr lang="en-US" altLang="ja-JP" sz="2800" dirty="0">
                <a:solidFill>
                  <a:prstClr val="black"/>
                </a:solidFill>
                <a:latin typeface="ＭＳ Ｐゴシック" pitchFamily="50" charset="-128"/>
                <a:ea typeface="ＭＳ Ｐゴシック" pitchFamily="50" charset="-128"/>
              </a:rPr>
              <a:t>	</a:t>
            </a:r>
            <a:r>
              <a:rPr lang="ja-JP" altLang="ja-JP" sz="2800" dirty="0" smtClean="0">
                <a:solidFill>
                  <a:prstClr val="black"/>
                </a:solidFill>
                <a:latin typeface="ＭＳ Ｐゴシック" pitchFamily="50" charset="-128"/>
                <a:ea typeface="ＭＳ Ｐゴシック" pitchFamily="50" charset="-128"/>
              </a:rPr>
              <a:t>現状</a:t>
            </a:r>
            <a:r>
              <a:rPr lang="en-US" altLang="ja-JP" sz="2800" dirty="0" smtClean="0">
                <a:solidFill>
                  <a:prstClr val="black"/>
                </a:solidFill>
                <a:latin typeface="ＭＳ Ｐゴシック" pitchFamily="50" charset="-128"/>
                <a:ea typeface="ＭＳ Ｐゴシック" pitchFamily="50" charset="-128"/>
              </a:rPr>
              <a:t>		</a:t>
            </a:r>
            <a:r>
              <a:rPr lang="ja-JP" altLang="ja-JP" sz="2800" dirty="0" smtClean="0">
                <a:solidFill>
                  <a:prstClr val="black"/>
                </a:solidFill>
                <a:latin typeface="ＭＳ Ｐゴシック" pitchFamily="50" charset="-128"/>
                <a:ea typeface="ＭＳ Ｐゴシック" pitchFamily="50" charset="-128"/>
              </a:rPr>
              <a:t>約</a:t>
            </a:r>
            <a:r>
              <a:rPr lang="en-US" altLang="ja-JP" sz="2800" b="1" dirty="0" smtClean="0">
                <a:solidFill>
                  <a:prstClr val="black"/>
                </a:solidFill>
                <a:latin typeface="ＭＳ Ｐゴシック" pitchFamily="50" charset="-128"/>
                <a:ea typeface="ＭＳ Ｐゴシック" pitchFamily="50" charset="-128"/>
              </a:rPr>
              <a:t>12</a:t>
            </a:r>
            <a:r>
              <a:rPr lang="ja-JP" altLang="en-US" sz="2800" dirty="0" smtClean="0">
                <a:solidFill>
                  <a:prstClr val="black"/>
                </a:solidFill>
                <a:latin typeface="ＭＳ Ｐゴシック" pitchFamily="50" charset="-128"/>
                <a:ea typeface="ＭＳ Ｐゴシック" pitchFamily="50" charset="-128"/>
              </a:rPr>
              <a:t>台</a:t>
            </a:r>
            <a:endParaRPr lang="en-US" altLang="ja-JP" sz="2800" dirty="0" smtClean="0">
              <a:solidFill>
                <a:prstClr val="black"/>
              </a:solidFill>
              <a:latin typeface="ＭＳ Ｐゴシック" pitchFamily="50" charset="-128"/>
              <a:ea typeface="ＭＳ Ｐゴシック" pitchFamily="50" charset="-128"/>
            </a:endParaRPr>
          </a:p>
          <a:p>
            <a:r>
              <a:rPr lang="en-US" altLang="ja-JP" sz="2800" dirty="0">
                <a:solidFill>
                  <a:prstClr val="black"/>
                </a:solidFill>
                <a:latin typeface="ＭＳ Ｐゴシック" pitchFamily="50" charset="-128"/>
                <a:ea typeface="ＭＳ Ｐゴシック" pitchFamily="50" charset="-128"/>
              </a:rPr>
              <a:t>	</a:t>
            </a:r>
            <a:r>
              <a:rPr lang="ja-JP" altLang="en-US" sz="2800" dirty="0" smtClean="0">
                <a:solidFill>
                  <a:prstClr val="black"/>
                </a:solidFill>
                <a:latin typeface="ＭＳ Ｐゴシック" pitchFamily="50" charset="-128"/>
                <a:ea typeface="ＭＳ Ｐゴシック" pitchFamily="50" charset="-128"/>
              </a:rPr>
              <a:t>必要規模</a:t>
            </a:r>
            <a:r>
              <a:rPr lang="en-US" altLang="ja-JP" sz="2800" dirty="0" smtClean="0">
                <a:solidFill>
                  <a:prstClr val="black"/>
                </a:solidFill>
                <a:latin typeface="ＭＳ Ｐゴシック" pitchFamily="50" charset="-128"/>
                <a:ea typeface="ＭＳ Ｐゴシック" pitchFamily="50" charset="-128"/>
              </a:rPr>
              <a:t>	  </a:t>
            </a:r>
            <a:r>
              <a:rPr lang="en-US" altLang="ja-JP" sz="2800" b="1" dirty="0" smtClean="0">
                <a:solidFill>
                  <a:srgbClr val="FF0000"/>
                </a:solidFill>
                <a:latin typeface="ＭＳ Ｐゴシック" pitchFamily="50" charset="-128"/>
                <a:ea typeface="ＭＳ Ｐゴシック" pitchFamily="50" charset="-128"/>
              </a:rPr>
              <a:t>26</a:t>
            </a:r>
            <a:r>
              <a:rPr lang="ja-JP" altLang="en-US" sz="2800" dirty="0">
                <a:solidFill>
                  <a:prstClr val="black"/>
                </a:solidFill>
                <a:latin typeface="ＭＳ Ｐゴシック" pitchFamily="50" charset="-128"/>
                <a:ea typeface="ＭＳ Ｐゴシック" pitchFamily="50" charset="-128"/>
              </a:rPr>
              <a:t>台</a:t>
            </a:r>
            <a:endParaRPr lang="ja-JP" altLang="ja-JP" sz="2800" dirty="0">
              <a:solidFill>
                <a:prstClr val="black"/>
              </a:solidFill>
              <a:latin typeface="ＭＳ Ｐゴシック" pitchFamily="50" charset="-128"/>
              <a:ea typeface="ＭＳ Ｐゴシック" pitchFamily="50" charset="-128"/>
            </a:endParaRPr>
          </a:p>
          <a:p>
            <a:pPr algn="ctr"/>
            <a:endParaRPr lang="ja-JP" altLang="en-US" sz="2800" dirty="0" smtClean="0">
              <a:solidFill>
                <a:srgbClr val="FF00FF"/>
              </a:solidFill>
              <a:latin typeface="HG明朝B"/>
            </a:endParaRPr>
          </a:p>
        </p:txBody>
      </p:sp>
      <p:sp>
        <p:nvSpPr>
          <p:cNvPr id="9" name="角丸四角形吹き出し 8"/>
          <p:cNvSpPr/>
          <p:nvPr/>
        </p:nvSpPr>
        <p:spPr>
          <a:xfrm>
            <a:off x="5656121" y="1244235"/>
            <a:ext cx="3384376" cy="2629578"/>
          </a:xfrm>
          <a:prstGeom prst="wedgeRoundRectCallout">
            <a:avLst>
              <a:gd name="adj1" fmla="val -66493"/>
              <a:gd name="adj2" fmla="val -625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smtClean="0">
                <a:solidFill>
                  <a:prstClr val="black"/>
                </a:solidFill>
                <a:latin typeface="ＭＳ Ｐゴシック" pitchFamily="50" charset="-128"/>
                <a:ea typeface="ＭＳ Ｐゴシック" pitchFamily="50" charset="-128"/>
              </a:rPr>
              <a:t>・</a:t>
            </a:r>
            <a:r>
              <a:rPr lang="ja-JP" altLang="en-US" sz="2800" dirty="0">
                <a:solidFill>
                  <a:prstClr val="black"/>
                </a:solidFill>
                <a:latin typeface="ＭＳ Ｐゴシック" pitchFamily="50" charset="-128"/>
                <a:ea typeface="ＭＳ Ｐゴシック" pitchFamily="50" charset="-128"/>
              </a:rPr>
              <a:t>広場</a:t>
            </a:r>
            <a:r>
              <a:rPr lang="ja-JP" altLang="en-US" sz="2800" dirty="0" smtClean="0">
                <a:solidFill>
                  <a:prstClr val="black"/>
                </a:solidFill>
                <a:latin typeface="ＭＳ Ｐゴシック" pitchFamily="50" charset="-128"/>
                <a:ea typeface="ＭＳ Ｐゴシック" pitchFamily="50" charset="-128"/>
              </a:rPr>
              <a:t>面積</a:t>
            </a:r>
            <a:r>
              <a:rPr lang="en-US" altLang="ja-JP" sz="2800" dirty="0" smtClean="0">
                <a:solidFill>
                  <a:prstClr val="black"/>
                </a:solidFill>
                <a:latin typeface="ＭＳ Ｐゴシック" pitchFamily="50" charset="-128"/>
                <a:ea typeface="ＭＳ Ｐゴシック" pitchFamily="50" charset="-128"/>
              </a:rPr>
              <a:t/>
            </a:r>
            <a:br>
              <a:rPr lang="en-US" altLang="ja-JP" sz="2800" dirty="0" smtClean="0">
                <a:solidFill>
                  <a:prstClr val="black"/>
                </a:solidFill>
                <a:latin typeface="ＭＳ Ｐゴシック" pitchFamily="50" charset="-128"/>
                <a:ea typeface="ＭＳ Ｐゴシック" pitchFamily="50" charset="-128"/>
              </a:rPr>
            </a:br>
            <a:r>
              <a:rPr lang="ja-JP" altLang="en-US" sz="2800" dirty="0" smtClean="0">
                <a:solidFill>
                  <a:prstClr val="black"/>
                </a:solidFill>
                <a:latin typeface="ＭＳ Ｐゴシック" pitchFamily="50" charset="-128"/>
                <a:ea typeface="ＭＳ Ｐゴシック" pitchFamily="50" charset="-128"/>
              </a:rPr>
              <a:t>約</a:t>
            </a:r>
            <a:r>
              <a:rPr lang="en-US" altLang="ja-JP" sz="2800" dirty="0" smtClean="0">
                <a:solidFill>
                  <a:prstClr val="black"/>
                </a:solidFill>
                <a:latin typeface="ＭＳ Ｐゴシック" pitchFamily="50" charset="-128"/>
                <a:ea typeface="ＭＳ Ｐゴシック" pitchFamily="50" charset="-128"/>
              </a:rPr>
              <a:t>1000㎡</a:t>
            </a:r>
            <a:r>
              <a:rPr lang="ja-JP" altLang="en-US" sz="2800" dirty="0" smtClean="0">
                <a:solidFill>
                  <a:prstClr val="black"/>
                </a:solidFill>
                <a:latin typeface="ＭＳ Ｐゴシック" pitchFamily="50" charset="-128"/>
                <a:ea typeface="ＭＳ Ｐゴシック" pitchFamily="50" charset="-128"/>
              </a:rPr>
              <a:t>不足</a:t>
            </a:r>
            <a:endParaRPr lang="en-US" altLang="ja-JP" sz="2800" dirty="0" smtClean="0">
              <a:solidFill>
                <a:prstClr val="black"/>
              </a:solidFill>
              <a:latin typeface="ＭＳ Ｐゴシック" pitchFamily="50" charset="-128"/>
              <a:ea typeface="ＭＳ Ｐゴシック" pitchFamily="50" charset="-128"/>
            </a:endParaRPr>
          </a:p>
          <a:p>
            <a:endParaRPr lang="en-US" altLang="ja-JP" sz="800" dirty="0" smtClean="0">
              <a:solidFill>
                <a:prstClr val="black"/>
              </a:solidFill>
              <a:latin typeface="ＭＳ Ｐゴシック" pitchFamily="50" charset="-128"/>
              <a:ea typeface="ＭＳ Ｐゴシック" pitchFamily="50" charset="-128"/>
            </a:endParaRPr>
          </a:p>
          <a:p>
            <a:r>
              <a:rPr lang="ja-JP" altLang="en-US" sz="2800" dirty="0" smtClean="0">
                <a:solidFill>
                  <a:prstClr val="black"/>
                </a:solidFill>
                <a:latin typeface="ＭＳ Ｐゴシック" pitchFamily="50" charset="-128"/>
                <a:ea typeface="ＭＳ Ｐゴシック" pitchFamily="50" charset="-128"/>
              </a:rPr>
              <a:t>・自家用車バース</a:t>
            </a:r>
            <a:r>
              <a:rPr lang="en-US" altLang="ja-JP" sz="2800" dirty="0" smtClean="0">
                <a:solidFill>
                  <a:prstClr val="black"/>
                </a:solidFill>
                <a:latin typeface="ＭＳ Ｐゴシック" pitchFamily="50" charset="-128"/>
                <a:ea typeface="ＭＳ Ｐゴシック" pitchFamily="50" charset="-128"/>
              </a:rPr>
              <a:t/>
            </a:r>
            <a:br>
              <a:rPr lang="en-US" altLang="ja-JP" sz="2800" dirty="0" smtClean="0">
                <a:solidFill>
                  <a:prstClr val="black"/>
                </a:solidFill>
                <a:latin typeface="ＭＳ Ｐゴシック" pitchFamily="50" charset="-128"/>
                <a:ea typeface="ＭＳ Ｐゴシック" pitchFamily="50" charset="-128"/>
              </a:rPr>
            </a:br>
            <a:r>
              <a:rPr lang="ja-JP" altLang="en-US" sz="2800" dirty="0" smtClean="0">
                <a:solidFill>
                  <a:prstClr val="black"/>
                </a:solidFill>
                <a:latin typeface="ＭＳ Ｐゴシック" pitchFamily="50" charset="-128"/>
                <a:ea typeface="ＭＳ Ｐゴシック" pitchFamily="50" charset="-128"/>
              </a:rPr>
              <a:t>ラッシュ時に不足</a:t>
            </a:r>
            <a:endParaRPr lang="en-US" altLang="ja-JP" sz="2800" dirty="0">
              <a:solidFill>
                <a:prstClr val="black"/>
              </a:solidFill>
              <a:latin typeface="ＭＳ Ｐゴシック" pitchFamily="50" charset="-128"/>
              <a:ea typeface="ＭＳ Ｐゴシック" pitchFamily="50" charset="-128"/>
            </a:endParaRPr>
          </a:p>
        </p:txBody>
      </p:sp>
      <p:pic>
        <p:nvPicPr>
          <p:cNvPr id="1026" name="Picture 2" descr="G:\20110201_tsuchiura\19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7" y="3486599"/>
            <a:ext cx="4176464" cy="3132348"/>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a:t>
            </a:r>
            <a:r>
              <a:rPr lang="ja-JP" altLang="en-US" sz="1600" dirty="0" smtClean="0">
                <a:solidFill>
                  <a:prstClr val="white"/>
                </a:solidFill>
                <a:latin typeface="+mj-ea"/>
                <a:ea typeface="+mj-ea"/>
              </a:rPr>
              <a:t>　</a:t>
            </a:r>
            <a:r>
              <a:rPr lang="ja-JP" altLang="en-US" sz="1600" dirty="0" smtClean="0">
                <a:solidFill>
                  <a:prstClr val="black">
                    <a:lumMod val="50000"/>
                    <a:lumOff val="50000"/>
                  </a:prstClr>
                </a:solidFill>
                <a:latin typeface="+mj-ea"/>
                <a:ea typeface="+mj-ea"/>
              </a:rPr>
              <a:t>輪・把・</a:t>
            </a:r>
            <a:r>
              <a:rPr lang="ja-JP" altLang="en-US" sz="1600" dirty="0" smtClean="0">
                <a:solidFill>
                  <a:srgbClr val="FFFF00"/>
                </a:solidFill>
                <a:latin typeface="+mj-ea"/>
                <a:ea typeface="+mj-ea"/>
              </a:rPr>
              <a:t>環</a:t>
            </a:r>
            <a:r>
              <a:rPr lang="ja-JP" altLang="en-US" sz="1600" dirty="0" smtClean="0">
                <a:solidFill>
                  <a:prstClr val="white"/>
                </a:solidFill>
                <a:latin typeface="+mj-ea"/>
                <a:ea typeface="+mj-ea"/>
              </a:rPr>
              <a:t>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277630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11560" y="2636912"/>
            <a:ext cx="7772400" cy="1037977"/>
          </a:xfrm>
        </p:spPr>
        <p:txBody>
          <a:bodyPr>
            <a:noAutofit/>
          </a:bodyPr>
          <a:lstStyle/>
          <a:p>
            <a:r>
              <a:rPr kumimoji="1" lang="ja-JP" altLang="en-US" sz="6000" dirty="0" smtClean="0">
                <a:latin typeface="Castellar" pitchFamily="18" charset="0"/>
              </a:rPr>
              <a:t>コンセプト</a:t>
            </a:r>
            <a:endParaRPr kumimoji="1" lang="ja-JP" altLang="en-US" sz="6000" dirty="0">
              <a:latin typeface="Castellar" pitchFamily="18" charset="0"/>
            </a:endParaRPr>
          </a:p>
        </p:txBody>
      </p:sp>
      <p:sp>
        <p:nvSpPr>
          <p:cNvPr id="5" name="サブタイトル 4"/>
          <p:cNvSpPr>
            <a:spLocks noGrp="1"/>
          </p:cNvSpPr>
          <p:nvPr>
            <p:ph type="subTitle" idx="1"/>
          </p:nvPr>
        </p:nvSpPr>
        <p:spPr>
          <a:xfrm>
            <a:off x="467544" y="4221088"/>
            <a:ext cx="8147248" cy="2376264"/>
          </a:xfrm>
        </p:spPr>
        <p:txBody>
          <a:bodyPr>
            <a:normAutofit/>
          </a:bodyPr>
          <a:lstStyle/>
          <a:p>
            <a:r>
              <a:rPr kumimoji="1" lang="ja-JP" altLang="en-US" sz="3600" dirty="0" smtClean="0">
                <a:solidFill>
                  <a:schemeClr val="tx1"/>
                </a:solidFill>
                <a:latin typeface="ＭＳ Ｐゴシック" pitchFamily="50" charset="-128"/>
                <a:ea typeface="ＭＳ Ｐゴシック" pitchFamily="50" charset="-128"/>
              </a:rPr>
              <a:t>「</a:t>
            </a:r>
            <a:r>
              <a:rPr kumimoji="1" lang="en-US" altLang="ja-JP" sz="3600" dirty="0" smtClean="0">
                <a:solidFill>
                  <a:schemeClr val="tx1"/>
                </a:solidFill>
                <a:latin typeface="ＭＳ Ｐゴシック" pitchFamily="50" charset="-128"/>
                <a:ea typeface="ＭＳ Ｐゴシック" pitchFamily="50" charset="-128"/>
              </a:rPr>
              <a:t>WA</a:t>
            </a:r>
            <a:r>
              <a:rPr kumimoji="1" lang="ja-JP" altLang="en-US" sz="3600" dirty="0" smtClean="0">
                <a:solidFill>
                  <a:schemeClr val="tx1"/>
                </a:solidFill>
                <a:latin typeface="ＭＳ Ｐゴシック" pitchFamily="50" charset="-128"/>
                <a:ea typeface="ＭＳ Ｐゴシック" pitchFamily="50" charset="-128"/>
              </a:rPr>
              <a:t>」がまち土浦</a:t>
            </a:r>
            <a:endParaRPr kumimoji="1" lang="ja-JP" altLang="en-US" sz="3600" dirty="0">
              <a:solidFill>
                <a:schemeClr val="tx1"/>
              </a:solidFill>
              <a:latin typeface="ＭＳ Ｐゴシック" pitchFamily="50" charset="-128"/>
              <a:ea typeface="ＭＳ Ｐゴシック" pitchFamily="50" charset="-12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980728"/>
            <a:ext cx="2590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683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amaguchi81\Desktop\tsuchiurarotarinewjp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694" y="3505920"/>
            <a:ext cx="4491141" cy="2581996"/>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p:cNvSpPr>
            <a:spLocks noGrp="1"/>
          </p:cNvSpPr>
          <p:nvPr>
            <p:ph type="sldNum" sz="quarter" idx="12"/>
          </p:nvPr>
        </p:nvSpPr>
        <p:spPr/>
        <p:txBody>
          <a:bodyPr/>
          <a:lstStyle/>
          <a:p>
            <a:fld id="{6F5C0362-4C13-47F6-8DA1-230402773C12}" type="slidenum">
              <a:rPr kumimoji="1" lang="ja-JP" altLang="en-US" smtClean="0">
                <a:solidFill>
                  <a:prstClr val="black"/>
                </a:solidFill>
              </a:rPr>
              <a:pPr/>
              <a:t>20</a:t>
            </a:fld>
            <a:endParaRPr kumimoji="1" lang="ja-JP" altLang="en-US">
              <a:solidFill>
                <a:prstClr val="black"/>
              </a:solidFill>
            </a:endParaRPr>
          </a:p>
        </p:txBody>
      </p:sp>
      <p:sp>
        <p:nvSpPr>
          <p:cNvPr id="7" name="タイトル 1"/>
          <p:cNvSpPr>
            <a:spLocks noGrp="1"/>
          </p:cNvSpPr>
          <p:nvPr>
            <p:ph type="title"/>
          </p:nvPr>
        </p:nvSpPr>
        <p:spPr>
          <a:xfrm>
            <a:off x="457200" y="476672"/>
            <a:ext cx="8435280" cy="720080"/>
          </a:xfrm>
        </p:spPr>
        <p:txBody>
          <a:bodyPr>
            <a:normAutofit/>
          </a:bodyPr>
          <a:lstStyle/>
          <a:p>
            <a:r>
              <a:rPr lang="ja-JP" altLang="en-US" dirty="0" smtClean="0"/>
              <a:t>広場の整備計画</a:t>
            </a:r>
            <a:endParaRPr kumimoji="1" lang="ja-JP" altLang="en-US" dirty="0"/>
          </a:p>
        </p:txBody>
      </p:sp>
      <p:sp>
        <p:nvSpPr>
          <p:cNvPr id="9" name="正方形/長方形 8"/>
          <p:cNvSpPr/>
          <p:nvPr/>
        </p:nvSpPr>
        <p:spPr>
          <a:xfrm>
            <a:off x="252611" y="1628800"/>
            <a:ext cx="8387258" cy="4525963"/>
          </a:xfrm>
          <a:prstGeom prst="rect">
            <a:avLst/>
          </a:prstGeom>
        </p:spPr>
        <p:txBody>
          <a:bodyPr/>
          <a:lstStyle/>
          <a:p>
            <a:pPr>
              <a:buFontTx/>
              <a:buChar char="•"/>
              <a:defRPr/>
            </a:pPr>
            <a:r>
              <a:rPr lang="ja-JP" altLang="en-US" sz="2800" dirty="0" smtClean="0">
                <a:solidFill>
                  <a:prstClr val="black"/>
                </a:solidFill>
                <a:latin typeface="ＭＳ Ｐゴシック" pitchFamily="50" charset="-128"/>
                <a:ea typeface="ＭＳ Ｐゴシック" pitchFamily="50" charset="-128"/>
              </a:rPr>
              <a:t>交通広場の拡張</a:t>
            </a:r>
            <a:endParaRPr lang="ja-JP" altLang="en-US" sz="2800" dirty="0">
              <a:solidFill>
                <a:prstClr val="black"/>
              </a:solidFill>
              <a:latin typeface="ＭＳ Ｐゴシック" pitchFamily="50" charset="-128"/>
              <a:ea typeface="ＭＳ Ｐゴシック" pitchFamily="50" charset="-128"/>
            </a:endParaRPr>
          </a:p>
          <a:p>
            <a:pPr marL="0" lvl="1">
              <a:buFontTx/>
              <a:buChar char="•"/>
              <a:defRPr/>
            </a:pPr>
            <a:r>
              <a:rPr lang="ja-JP" altLang="en-US" sz="2800" dirty="0" smtClean="0">
                <a:solidFill>
                  <a:prstClr val="black"/>
                </a:solidFill>
                <a:latin typeface="ＭＳ Ｐゴシック" pitchFamily="50" charset="-128"/>
                <a:ea typeface="ＭＳ Ｐゴシック" pitchFamily="50" charset="-128"/>
              </a:rPr>
              <a:t>公共交通と一般車を分離</a:t>
            </a:r>
            <a:endParaRPr lang="ja-JP" altLang="en-US" sz="2800" dirty="0">
              <a:solidFill>
                <a:prstClr val="black"/>
              </a:solidFill>
              <a:latin typeface="ＭＳ Ｐゴシック" pitchFamily="50" charset="-128"/>
              <a:ea typeface="ＭＳ Ｐゴシック" pitchFamily="50" charset="-128"/>
            </a:endParaRPr>
          </a:p>
          <a:p>
            <a:pPr marL="0" lvl="1">
              <a:buFontTx/>
              <a:buChar char="•"/>
              <a:defRPr/>
            </a:pPr>
            <a:r>
              <a:rPr lang="ja-JP" altLang="en-US" sz="2800" dirty="0" smtClean="0">
                <a:solidFill>
                  <a:prstClr val="black"/>
                </a:solidFill>
                <a:latin typeface="ＭＳ Ｐゴシック" pitchFamily="50" charset="-128"/>
                <a:ea typeface="ＭＳ Ｐゴシック" pitchFamily="50" charset="-128"/>
              </a:rPr>
              <a:t>安全性の確保</a:t>
            </a:r>
            <a:endParaRPr lang="ja-JP" altLang="en-US" sz="2800" dirty="0">
              <a:solidFill>
                <a:prstClr val="black"/>
              </a:solidFill>
              <a:latin typeface="ＭＳ Ｐゴシック" pitchFamily="50" charset="-128"/>
              <a:ea typeface="ＭＳ Ｐゴシック" pitchFamily="50" charset="-128"/>
            </a:endParaRPr>
          </a:p>
          <a:p>
            <a:pPr marL="0" lvl="1">
              <a:buFontTx/>
              <a:buChar char="•"/>
              <a:defRPr/>
            </a:pPr>
            <a:r>
              <a:rPr lang="ja-JP" altLang="en-US" sz="2800" dirty="0" smtClean="0">
                <a:solidFill>
                  <a:prstClr val="black"/>
                </a:solidFill>
                <a:latin typeface="ＭＳ Ｐゴシック" pitchFamily="50" charset="-128"/>
                <a:ea typeface="ＭＳ Ｐゴシック" pitchFamily="50" charset="-128"/>
              </a:rPr>
              <a:t>誰もが</a:t>
            </a:r>
            <a:r>
              <a:rPr lang="ja-JP" altLang="en-US" sz="2800" dirty="0">
                <a:solidFill>
                  <a:prstClr val="black"/>
                </a:solidFill>
                <a:latin typeface="ＭＳ Ｐゴシック" pitchFamily="50" charset="-128"/>
                <a:ea typeface="ＭＳ Ｐゴシック" pitchFamily="50" charset="-128"/>
              </a:rPr>
              <a:t>利用</a:t>
            </a:r>
            <a:r>
              <a:rPr lang="ja-JP" altLang="en-US" sz="2800" dirty="0" smtClean="0">
                <a:solidFill>
                  <a:prstClr val="black"/>
                </a:solidFill>
                <a:latin typeface="ＭＳ Ｐゴシック" pitchFamily="50" charset="-128"/>
                <a:ea typeface="ＭＳ Ｐゴシック" pitchFamily="50" charset="-128"/>
              </a:rPr>
              <a:t>しやすい交通広場</a:t>
            </a:r>
            <a:r>
              <a:rPr lang="ja-JP" altLang="en-US" sz="2800" dirty="0">
                <a:solidFill>
                  <a:prstClr val="black"/>
                </a:solidFill>
                <a:latin typeface="ＭＳ Ｐゴシック" pitchFamily="50" charset="-128"/>
                <a:ea typeface="ＭＳ Ｐゴシック" pitchFamily="50" charset="-128"/>
              </a:rPr>
              <a:t>に</a:t>
            </a:r>
          </a:p>
        </p:txBody>
      </p:sp>
      <p:sp>
        <p:nvSpPr>
          <p:cNvPr id="12" name="角丸四角形 11"/>
          <p:cNvSpPr/>
          <p:nvPr/>
        </p:nvSpPr>
        <p:spPr>
          <a:xfrm>
            <a:off x="6573036" y="3933056"/>
            <a:ext cx="2029358" cy="1440160"/>
          </a:xfrm>
          <a:prstGeom prst="roundRect">
            <a:avLst/>
          </a:prstGeom>
          <a:solidFill>
            <a:schemeClr val="accent4">
              <a:lumMod val="40000"/>
              <a:lumOff val="60000"/>
              <a:alpha val="38000"/>
            </a:schemeClr>
          </a:solidFill>
          <a:ln w="19050">
            <a:solidFill>
              <a:schemeClr val="accent1">
                <a:shade val="50000"/>
                <a:alpha val="50000"/>
              </a:schemeClr>
            </a:solidFill>
          </a:ln>
          <a:effectLst/>
        </p:spPr>
        <p:style>
          <a:lnRef idx="3">
            <a:schemeClr val="lt1"/>
          </a:lnRef>
          <a:fillRef idx="1">
            <a:schemeClr val="accent6"/>
          </a:fillRef>
          <a:effectRef idx="1">
            <a:schemeClr val="accent6"/>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smtClean="0">
                <a:solidFill>
                  <a:srgbClr val="023CBE"/>
                </a:solidFill>
                <a:latin typeface="ＭＳ Ｐゴシック" pitchFamily="50" charset="-128"/>
                <a:ea typeface="ＭＳ Ｐゴシック" pitchFamily="50" charset="-128"/>
              </a:rPr>
              <a:t>バス・タクシー</a:t>
            </a:r>
            <a:r>
              <a:rPr lang="en-US" altLang="ja-JP" b="1" dirty="0" smtClean="0">
                <a:solidFill>
                  <a:srgbClr val="023CBE"/>
                </a:solidFill>
                <a:latin typeface="ＭＳ Ｐゴシック" pitchFamily="50" charset="-128"/>
                <a:ea typeface="ＭＳ Ｐゴシック" pitchFamily="50" charset="-128"/>
              </a:rPr>
              <a:t/>
            </a:r>
            <a:br>
              <a:rPr lang="en-US" altLang="ja-JP" b="1" dirty="0" smtClean="0">
                <a:solidFill>
                  <a:srgbClr val="023CBE"/>
                </a:solidFill>
                <a:latin typeface="ＭＳ Ｐゴシック" pitchFamily="50" charset="-128"/>
                <a:ea typeface="ＭＳ Ｐゴシック" pitchFamily="50" charset="-128"/>
              </a:rPr>
            </a:br>
            <a:r>
              <a:rPr lang="ja-JP" altLang="en-US" b="1" dirty="0" smtClean="0">
                <a:solidFill>
                  <a:srgbClr val="023CBE"/>
                </a:solidFill>
                <a:latin typeface="ＭＳ Ｐゴシック" pitchFamily="50" charset="-128"/>
                <a:ea typeface="ＭＳ Ｐゴシック" pitchFamily="50" charset="-128"/>
              </a:rPr>
              <a:t>専用乗降場</a:t>
            </a:r>
            <a:endParaRPr lang="ja-JP" altLang="en-US" b="1" dirty="0">
              <a:solidFill>
                <a:srgbClr val="023CBE"/>
              </a:solidFill>
              <a:latin typeface="ＭＳ Ｐゴシック" pitchFamily="50" charset="-128"/>
              <a:ea typeface="ＭＳ Ｐゴシック" pitchFamily="50" charset="-128"/>
            </a:endParaRPr>
          </a:p>
        </p:txBody>
      </p:sp>
      <p:sp>
        <p:nvSpPr>
          <p:cNvPr id="13" name="角丸四角形 12"/>
          <p:cNvSpPr/>
          <p:nvPr/>
        </p:nvSpPr>
        <p:spPr>
          <a:xfrm>
            <a:off x="4441169" y="3936099"/>
            <a:ext cx="1565904" cy="1440160"/>
          </a:xfrm>
          <a:prstGeom prst="roundRect">
            <a:avLst/>
          </a:prstGeom>
          <a:solidFill>
            <a:schemeClr val="accent4">
              <a:lumMod val="40000"/>
              <a:lumOff val="60000"/>
              <a:alpha val="38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smtClean="0">
                <a:solidFill>
                  <a:srgbClr val="023CBE"/>
                </a:solidFill>
                <a:latin typeface="ＭＳ Ｐゴシック" pitchFamily="50" charset="-128"/>
                <a:ea typeface="ＭＳ Ｐゴシック" pitchFamily="50" charset="-128"/>
              </a:rPr>
              <a:t>自家用車等乗降場</a:t>
            </a:r>
            <a:endParaRPr lang="ja-JP" altLang="en-US" b="1" dirty="0">
              <a:solidFill>
                <a:srgbClr val="023CBE"/>
              </a:solidFill>
              <a:latin typeface="ＭＳ Ｐゴシック" pitchFamily="50" charset="-128"/>
              <a:ea typeface="ＭＳ Ｐゴシック" pitchFamily="50" charset="-128"/>
            </a:endParaRPr>
          </a:p>
        </p:txBody>
      </p:sp>
      <p:sp>
        <p:nvSpPr>
          <p:cNvPr id="14" name="テキスト ボックス 13"/>
          <p:cNvSpPr txBox="1"/>
          <p:nvPr/>
        </p:nvSpPr>
        <p:spPr>
          <a:xfrm>
            <a:off x="1718195" y="6206158"/>
            <a:ext cx="1212191" cy="461665"/>
          </a:xfrm>
          <a:prstGeom prst="rect">
            <a:avLst/>
          </a:prstGeom>
          <a:noFill/>
        </p:spPr>
        <p:txBody>
          <a:bodyPr wrap="none" rtlCol="0">
            <a:spAutoFit/>
          </a:bodyPr>
          <a:lstStyle/>
          <a:p>
            <a:r>
              <a:rPr lang="en-US" altLang="ja-JP" sz="2400" b="1" dirty="0" smtClean="0">
                <a:solidFill>
                  <a:prstClr val="black"/>
                </a:solidFill>
              </a:rPr>
              <a:t>before</a:t>
            </a:r>
            <a:endParaRPr lang="ja-JP" altLang="en-US" sz="2400" b="1" dirty="0">
              <a:solidFill>
                <a:prstClr val="black"/>
              </a:solidFill>
            </a:endParaRPr>
          </a:p>
        </p:txBody>
      </p:sp>
      <p:sp>
        <p:nvSpPr>
          <p:cNvPr id="18" name="テキスト ボックス 17"/>
          <p:cNvSpPr txBox="1"/>
          <p:nvPr/>
        </p:nvSpPr>
        <p:spPr>
          <a:xfrm>
            <a:off x="6156093" y="6209251"/>
            <a:ext cx="946093" cy="461665"/>
          </a:xfrm>
          <a:prstGeom prst="rect">
            <a:avLst/>
          </a:prstGeom>
          <a:noFill/>
        </p:spPr>
        <p:txBody>
          <a:bodyPr wrap="none" rtlCol="0">
            <a:spAutoFit/>
          </a:bodyPr>
          <a:lstStyle/>
          <a:p>
            <a:r>
              <a:rPr lang="en-US" altLang="ja-JP" sz="2400" b="1" dirty="0" smtClean="0">
                <a:solidFill>
                  <a:prstClr val="black"/>
                </a:solidFill>
              </a:rPr>
              <a:t>after</a:t>
            </a:r>
            <a:endParaRPr lang="ja-JP" altLang="en-US" sz="2400" b="1" dirty="0">
              <a:solidFill>
                <a:prstClr val="black"/>
              </a:solidFill>
            </a:endParaRPr>
          </a:p>
        </p:txBody>
      </p:sp>
      <p:sp>
        <p:nvSpPr>
          <p:cNvPr id="15" name="右矢印 14"/>
          <p:cNvSpPr/>
          <p:nvPr/>
        </p:nvSpPr>
        <p:spPr>
          <a:xfrm>
            <a:off x="3347864" y="6309320"/>
            <a:ext cx="2160240" cy="288032"/>
          </a:xfrm>
          <a:prstGeom prst="rightArrow">
            <a:avLst/>
          </a:prstGeom>
          <a:solidFill>
            <a:schemeClr val="accent2">
              <a:lumMod val="40000"/>
              <a:lumOff val="60000"/>
              <a:alpha val="69000"/>
            </a:schemeClr>
          </a:solidFill>
          <a:ln>
            <a:solidFill>
              <a:srgbClr val="00B0F0">
                <a:alpha val="6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026" name="Picture 2" descr="C:\Users\yamaguchi81\Desktop\ol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611" y="3501008"/>
            <a:ext cx="3832845" cy="2586907"/>
          </a:xfrm>
          <a:prstGeom prst="rect">
            <a:avLst/>
          </a:prstGeom>
          <a:noFill/>
          <a:extLst>
            <a:ext uri="{909E8E84-426E-40DD-AFC4-6F175D3DCCD1}">
              <a14:hiddenFill xmlns:a14="http://schemas.microsoft.com/office/drawing/2010/main">
                <a:solidFill>
                  <a:srgbClr val="FFFFFF"/>
                </a:solidFill>
              </a14:hiddenFill>
            </a:ext>
          </a:extLst>
        </p:spPr>
      </p:pic>
      <p:sp>
        <p:nvSpPr>
          <p:cNvPr id="6" name="円/楕円 5"/>
          <p:cNvSpPr/>
          <p:nvPr/>
        </p:nvSpPr>
        <p:spPr>
          <a:xfrm rot="946640">
            <a:off x="3874978" y="1317809"/>
            <a:ext cx="5254297" cy="182949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sz="2800" dirty="0">
                <a:solidFill>
                  <a:schemeClr val="tx1"/>
                </a:solidFill>
                <a:latin typeface="ＭＳ Ｐゴシック" pitchFamily="50" charset="-128"/>
                <a:ea typeface="ＭＳ Ｐゴシック" pitchFamily="50" charset="-128"/>
              </a:rPr>
              <a:t>安全安心な交通結節点</a:t>
            </a:r>
            <a:endParaRPr lang="en-US" altLang="ja-JP" sz="2800" dirty="0">
              <a:solidFill>
                <a:schemeClr val="tx1"/>
              </a:solidFill>
              <a:latin typeface="ＭＳ Ｐゴシック" pitchFamily="50" charset="-128"/>
              <a:ea typeface="ＭＳ Ｐゴシック" pitchFamily="50" charset="-128"/>
            </a:endParaRPr>
          </a:p>
          <a:p>
            <a:r>
              <a:rPr lang="ja-JP" altLang="en-US" sz="2800" dirty="0" smtClean="0">
                <a:solidFill>
                  <a:schemeClr val="tx1"/>
                </a:solidFill>
                <a:latin typeface="ＭＳ Ｐゴシック" pitchFamily="50" charset="-128"/>
                <a:ea typeface="ＭＳ Ｐゴシック" pitchFamily="50" charset="-128"/>
              </a:rPr>
              <a:t>中心地</a:t>
            </a:r>
            <a:r>
              <a:rPr lang="ja-JP" altLang="en-US" sz="2800" dirty="0">
                <a:solidFill>
                  <a:schemeClr val="tx1"/>
                </a:solidFill>
                <a:latin typeface="ＭＳ Ｐゴシック" pitchFamily="50" charset="-128"/>
                <a:ea typeface="ＭＳ Ｐゴシック" pitchFamily="50" charset="-128"/>
              </a:rPr>
              <a:t>の</a:t>
            </a:r>
            <a:r>
              <a:rPr lang="ja-JP" altLang="en-US" sz="2800" dirty="0" smtClean="0">
                <a:solidFill>
                  <a:schemeClr val="tx1"/>
                </a:solidFill>
                <a:latin typeface="ＭＳ Ｐゴシック" pitchFamily="50" charset="-128"/>
                <a:ea typeface="ＭＳ Ｐゴシック" pitchFamily="50" charset="-128"/>
              </a:rPr>
              <a:t>魅力増加</a:t>
            </a:r>
            <a:r>
              <a:rPr lang="en-US" altLang="ja-JP" sz="2800" dirty="0" smtClean="0">
                <a:solidFill>
                  <a:schemeClr val="tx1"/>
                </a:solidFill>
                <a:latin typeface="ＭＳ Ｐゴシック" pitchFamily="50" charset="-128"/>
                <a:ea typeface="ＭＳ Ｐゴシック" pitchFamily="50" charset="-128"/>
              </a:rPr>
              <a:t>!!</a:t>
            </a:r>
            <a:endParaRPr lang="ja-JP" altLang="en-US" sz="2800" dirty="0">
              <a:solidFill>
                <a:schemeClr val="tx1"/>
              </a:solidFill>
              <a:latin typeface="ＭＳ Ｐゴシック" pitchFamily="50" charset="-128"/>
              <a:ea typeface="ＭＳ Ｐゴシック" pitchFamily="50" charset="-128"/>
            </a:endParaRPr>
          </a:p>
        </p:txBody>
      </p:sp>
      <p:sp>
        <p:nvSpPr>
          <p:cNvPr id="16" name="テキスト ボックス 15"/>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a:t>
            </a:r>
            <a:r>
              <a:rPr lang="ja-JP" altLang="en-US" sz="1600" dirty="0" smtClean="0">
                <a:solidFill>
                  <a:prstClr val="white"/>
                </a:solidFill>
                <a:latin typeface="+mj-ea"/>
                <a:ea typeface="+mj-ea"/>
              </a:rPr>
              <a:t>　</a:t>
            </a:r>
            <a:r>
              <a:rPr lang="ja-JP" altLang="en-US" sz="1600" dirty="0" smtClean="0">
                <a:solidFill>
                  <a:prstClr val="black">
                    <a:lumMod val="50000"/>
                    <a:lumOff val="50000"/>
                  </a:prstClr>
                </a:solidFill>
                <a:latin typeface="+mj-ea"/>
                <a:ea typeface="+mj-ea"/>
              </a:rPr>
              <a:t>輪・把・</a:t>
            </a:r>
            <a:r>
              <a:rPr lang="ja-JP" altLang="en-US" sz="1600" dirty="0" smtClean="0">
                <a:solidFill>
                  <a:srgbClr val="FFFF00"/>
                </a:solidFill>
                <a:latin typeface="+mj-ea"/>
                <a:ea typeface="+mj-ea"/>
              </a:rPr>
              <a:t>環</a:t>
            </a:r>
            <a:r>
              <a:rPr lang="ja-JP" altLang="en-US" sz="1600" dirty="0" smtClean="0">
                <a:solidFill>
                  <a:prstClr val="white"/>
                </a:solidFill>
                <a:latin typeface="+mj-ea"/>
                <a:ea typeface="+mj-ea"/>
              </a:rPr>
              <a:t>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108080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659" y="2204864"/>
            <a:ext cx="6258681"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6F5C0362-4C13-47F6-8DA1-230402773C12}" type="slidenum">
              <a:rPr kumimoji="1" lang="ja-JP" altLang="en-US" smtClean="0">
                <a:solidFill>
                  <a:prstClr val="black"/>
                </a:solidFill>
              </a:rPr>
              <a:pPr/>
              <a:t>21</a:t>
            </a:fld>
            <a:endParaRPr kumimoji="1" lang="ja-JP" altLang="en-US">
              <a:solidFill>
                <a:prstClr val="black"/>
              </a:solidFill>
            </a:endParaRPr>
          </a:p>
        </p:txBody>
      </p:sp>
      <p:sp>
        <p:nvSpPr>
          <p:cNvPr id="5" name="タイトル 1"/>
          <p:cNvSpPr txBox="1">
            <a:spLocks/>
          </p:cNvSpPr>
          <p:nvPr/>
        </p:nvSpPr>
        <p:spPr>
          <a:xfrm>
            <a:off x="457200" y="476672"/>
            <a:ext cx="8229600" cy="720080"/>
          </a:xfrm>
          <a:prstGeom prst="rect">
            <a:avLst/>
          </a:prstGeom>
        </p:spPr>
        <p:txBody>
          <a:bodyPr vert="horz" anchor="ctr">
            <a:normAutofit/>
          </a:bodyPr>
          <a:lstStyle>
            <a:lvl1pPr algn="l" rtl="0" eaLnBrk="1" latinLnBrk="0" hangingPunct="1">
              <a:spcBef>
                <a:spcPct val="0"/>
              </a:spcBef>
              <a:buNone/>
              <a:defRPr kumimoji="1" sz="4000" kern="1200">
                <a:solidFill>
                  <a:schemeClr val="tx2"/>
                </a:solidFill>
                <a:latin typeface="+mj-lt"/>
                <a:ea typeface="+mj-ea"/>
                <a:cs typeface="+mj-cs"/>
              </a:defRPr>
            </a:lvl1pPr>
          </a:lstStyle>
          <a:p>
            <a:r>
              <a:rPr lang="ja-JP" altLang="en-US" dirty="0" smtClean="0">
                <a:solidFill>
                  <a:srgbClr val="424456"/>
                </a:solidFill>
              </a:rPr>
              <a:t>広場のイメージ図</a:t>
            </a:r>
            <a:endParaRPr lang="ja-JP" altLang="en-US" dirty="0">
              <a:solidFill>
                <a:srgbClr val="424456"/>
              </a:solidFill>
            </a:endParaRPr>
          </a:p>
        </p:txBody>
      </p:sp>
      <p:sp>
        <p:nvSpPr>
          <p:cNvPr id="6" name="テキスト ボックス 5"/>
          <p:cNvSpPr txBox="1"/>
          <p:nvPr/>
        </p:nvSpPr>
        <p:spPr>
          <a:xfrm>
            <a:off x="5580112" y="1033572"/>
            <a:ext cx="3799454" cy="523220"/>
          </a:xfrm>
          <a:prstGeom prst="rect">
            <a:avLst/>
          </a:prstGeom>
          <a:noFill/>
        </p:spPr>
        <p:txBody>
          <a:bodyPr wrap="square" rtlCol="0">
            <a:spAutoFit/>
          </a:bodyPr>
          <a:lstStyle/>
          <a:p>
            <a:r>
              <a:rPr lang="ja-JP" altLang="en-US" sz="2800" dirty="0" smtClean="0">
                <a:solidFill>
                  <a:prstClr val="black"/>
                </a:solidFill>
                <a:latin typeface="ＭＳ Ｐゴシック" pitchFamily="50" charset="-128"/>
                <a:ea typeface="ＭＳ Ｐゴシック" pitchFamily="50" charset="-128"/>
              </a:rPr>
              <a:t>北側（</a:t>
            </a:r>
            <a:r>
              <a:rPr lang="ja-JP" altLang="en-US" sz="2800" dirty="0">
                <a:solidFill>
                  <a:prstClr val="black"/>
                </a:solidFill>
                <a:latin typeface="ＭＳ Ｐゴシック" pitchFamily="50" charset="-128"/>
                <a:ea typeface="ＭＳ Ｐゴシック" pitchFamily="50" charset="-128"/>
              </a:rPr>
              <a:t>公共交通広場</a:t>
            </a:r>
            <a:r>
              <a:rPr lang="ja-JP" altLang="en-US" sz="2800" dirty="0" smtClean="0">
                <a:solidFill>
                  <a:prstClr val="black"/>
                </a:solidFill>
                <a:latin typeface="ＭＳ Ｐゴシック" pitchFamily="50" charset="-128"/>
                <a:ea typeface="ＭＳ Ｐゴシック" pitchFamily="50" charset="-128"/>
              </a:rPr>
              <a:t>）</a:t>
            </a:r>
            <a:endParaRPr lang="ja-JP" altLang="en-US" sz="2800" dirty="0">
              <a:solidFill>
                <a:prstClr val="black"/>
              </a:solidFill>
              <a:latin typeface="ＭＳ Ｐゴシック" pitchFamily="50" charset="-128"/>
              <a:ea typeface="ＭＳ Ｐゴシック" pitchFamily="50" charset="-128"/>
            </a:endParaRPr>
          </a:p>
        </p:txBody>
      </p:sp>
      <p:pic>
        <p:nvPicPr>
          <p:cNvPr id="15" name="Picture 3" descr="C:\Users\yamaguchi81\AppData\Local\Microsoft\Windows\Temporary Internet Files\Content.IE5\XEPTERGT\MC90005965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032447" y="3416785"/>
            <a:ext cx="539551" cy="76706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yamaguchi81\Desktop\tsuchiuranor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604" y="1556792"/>
            <a:ext cx="7128792" cy="501092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a:t>
            </a:r>
            <a:r>
              <a:rPr lang="ja-JP" altLang="en-US" sz="1600" dirty="0" smtClean="0">
                <a:solidFill>
                  <a:prstClr val="white"/>
                </a:solidFill>
                <a:latin typeface="+mj-ea"/>
                <a:ea typeface="+mj-ea"/>
              </a:rPr>
              <a:t>　</a:t>
            </a:r>
            <a:r>
              <a:rPr lang="ja-JP" altLang="en-US" sz="1600" dirty="0" smtClean="0">
                <a:solidFill>
                  <a:prstClr val="black">
                    <a:lumMod val="50000"/>
                    <a:lumOff val="50000"/>
                  </a:prstClr>
                </a:solidFill>
                <a:latin typeface="+mj-ea"/>
                <a:ea typeface="+mj-ea"/>
              </a:rPr>
              <a:t>輪・把・</a:t>
            </a:r>
            <a:r>
              <a:rPr lang="ja-JP" altLang="en-US" sz="1600" dirty="0" smtClean="0">
                <a:solidFill>
                  <a:srgbClr val="FFFF00"/>
                </a:solidFill>
                <a:latin typeface="+mj-ea"/>
                <a:ea typeface="+mj-ea"/>
              </a:rPr>
              <a:t>環</a:t>
            </a:r>
            <a:r>
              <a:rPr lang="ja-JP" altLang="en-US" sz="1600" dirty="0" smtClean="0">
                <a:solidFill>
                  <a:prstClr val="white"/>
                </a:solidFill>
                <a:latin typeface="+mj-ea"/>
                <a:ea typeface="+mj-ea"/>
              </a:rPr>
              <a:t>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226678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659" y="2204864"/>
            <a:ext cx="6258681"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6F5C0362-4C13-47F6-8DA1-230402773C12}" type="slidenum">
              <a:rPr kumimoji="1" lang="ja-JP" altLang="en-US" smtClean="0">
                <a:solidFill>
                  <a:prstClr val="black"/>
                </a:solidFill>
              </a:rPr>
              <a:pPr/>
              <a:t>22</a:t>
            </a:fld>
            <a:endParaRPr kumimoji="1" lang="ja-JP" altLang="en-US">
              <a:solidFill>
                <a:prstClr val="black"/>
              </a:solidFill>
            </a:endParaRPr>
          </a:p>
        </p:txBody>
      </p:sp>
      <p:sp>
        <p:nvSpPr>
          <p:cNvPr id="6" name="タイトル 1"/>
          <p:cNvSpPr txBox="1">
            <a:spLocks/>
          </p:cNvSpPr>
          <p:nvPr/>
        </p:nvSpPr>
        <p:spPr>
          <a:xfrm>
            <a:off x="457200" y="476672"/>
            <a:ext cx="8229600" cy="720080"/>
          </a:xfrm>
          <a:prstGeom prst="rect">
            <a:avLst/>
          </a:prstGeom>
        </p:spPr>
        <p:txBody>
          <a:bodyPr vert="horz" anchor="ctr">
            <a:normAutofit/>
          </a:bodyPr>
          <a:lstStyle>
            <a:lvl1pPr algn="l" rtl="0" eaLnBrk="1" latinLnBrk="0" hangingPunct="1">
              <a:spcBef>
                <a:spcPct val="0"/>
              </a:spcBef>
              <a:buNone/>
              <a:defRPr kumimoji="1" sz="4000" kern="1200">
                <a:solidFill>
                  <a:schemeClr val="tx2"/>
                </a:solidFill>
                <a:latin typeface="+mj-lt"/>
                <a:ea typeface="+mj-ea"/>
                <a:cs typeface="+mj-cs"/>
              </a:defRPr>
            </a:lvl1pPr>
          </a:lstStyle>
          <a:p>
            <a:r>
              <a:rPr lang="ja-JP" altLang="en-US" dirty="0" smtClean="0">
                <a:solidFill>
                  <a:srgbClr val="424456"/>
                </a:solidFill>
              </a:rPr>
              <a:t>広場のイメージ図</a:t>
            </a:r>
            <a:endParaRPr lang="ja-JP" altLang="en-US" dirty="0">
              <a:solidFill>
                <a:srgbClr val="424456"/>
              </a:solidFill>
            </a:endParaRPr>
          </a:p>
        </p:txBody>
      </p:sp>
      <p:sp>
        <p:nvSpPr>
          <p:cNvPr id="8" name="テキスト ボックス 7"/>
          <p:cNvSpPr txBox="1"/>
          <p:nvPr/>
        </p:nvSpPr>
        <p:spPr>
          <a:xfrm>
            <a:off x="5580112" y="1033572"/>
            <a:ext cx="3799454" cy="523220"/>
          </a:xfrm>
          <a:prstGeom prst="rect">
            <a:avLst/>
          </a:prstGeom>
          <a:noFill/>
        </p:spPr>
        <p:txBody>
          <a:bodyPr wrap="square" rtlCol="0">
            <a:spAutoFit/>
          </a:bodyPr>
          <a:lstStyle/>
          <a:p>
            <a:r>
              <a:rPr lang="ja-JP" altLang="en-US" sz="2800" dirty="0" smtClean="0">
                <a:solidFill>
                  <a:prstClr val="black"/>
                </a:solidFill>
                <a:latin typeface="ＭＳ Ｐゴシック" pitchFamily="50" charset="-128"/>
                <a:ea typeface="ＭＳ Ｐゴシック" pitchFamily="50" charset="-128"/>
              </a:rPr>
              <a:t>南側（</a:t>
            </a:r>
            <a:r>
              <a:rPr lang="ja-JP" altLang="en-US" sz="2800" dirty="0">
                <a:solidFill>
                  <a:prstClr val="black"/>
                </a:solidFill>
                <a:latin typeface="ＭＳ Ｐゴシック" pitchFamily="50" charset="-128"/>
                <a:ea typeface="ＭＳ Ｐゴシック" pitchFamily="50" charset="-128"/>
              </a:rPr>
              <a:t>一般</a:t>
            </a:r>
            <a:r>
              <a:rPr lang="ja-JP" altLang="en-US" sz="2800" dirty="0" smtClean="0">
                <a:solidFill>
                  <a:prstClr val="black"/>
                </a:solidFill>
                <a:latin typeface="ＭＳ Ｐゴシック" pitchFamily="50" charset="-128"/>
                <a:ea typeface="ＭＳ Ｐゴシック" pitchFamily="50" charset="-128"/>
              </a:rPr>
              <a:t>交通</a:t>
            </a:r>
            <a:r>
              <a:rPr lang="ja-JP" altLang="en-US" sz="2800" dirty="0">
                <a:solidFill>
                  <a:prstClr val="black"/>
                </a:solidFill>
                <a:latin typeface="ＭＳ Ｐゴシック" pitchFamily="50" charset="-128"/>
                <a:ea typeface="ＭＳ Ｐゴシック" pitchFamily="50" charset="-128"/>
              </a:rPr>
              <a:t>広場</a:t>
            </a:r>
            <a:r>
              <a:rPr lang="ja-JP" altLang="en-US" sz="2800" dirty="0" smtClean="0">
                <a:solidFill>
                  <a:prstClr val="black"/>
                </a:solidFill>
                <a:latin typeface="ＭＳ Ｐゴシック" pitchFamily="50" charset="-128"/>
                <a:ea typeface="ＭＳ Ｐゴシック" pitchFamily="50" charset="-128"/>
              </a:rPr>
              <a:t>）</a:t>
            </a:r>
            <a:endParaRPr lang="ja-JP" altLang="en-US" sz="2800" dirty="0">
              <a:solidFill>
                <a:prstClr val="black"/>
              </a:solidFill>
              <a:latin typeface="ＭＳ Ｐゴシック" pitchFamily="50" charset="-128"/>
              <a:ea typeface="ＭＳ Ｐゴシック" pitchFamily="50" charset="-128"/>
            </a:endParaRPr>
          </a:p>
        </p:txBody>
      </p:sp>
      <p:sp>
        <p:nvSpPr>
          <p:cNvPr id="10" name="テキスト ボックス 9"/>
          <p:cNvSpPr txBox="1"/>
          <p:nvPr/>
        </p:nvSpPr>
        <p:spPr>
          <a:xfrm>
            <a:off x="0" y="-3251"/>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HGｺﾞｼｯｸM"/>
                <a:ea typeface="HGｺﾞｼｯｸM"/>
              </a:rPr>
              <a:t>コンセプト　→</a:t>
            </a:r>
            <a:r>
              <a:rPr lang="ja-JP" altLang="en-US" sz="1600" dirty="0" smtClean="0">
                <a:solidFill>
                  <a:prstClr val="white"/>
                </a:solidFill>
                <a:latin typeface="HGｺﾞｼｯｸM"/>
                <a:ea typeface="HGｺﾞｼｯｸM"/>
              </a:rPr>
              <a:t>　</a:t>
            </a:r>
            <a:r>
              <a:rPr lang="ja-JP" altLang="en-US" sz="1600" dirty="0" smtClean="0">
                <a:solidFill>
                  <a:srgbClr val="FFFF00"/>
                </a:solidFill>
                <a:latin typeface="HGｺﾞｼｯｸM"/>
                <a:ea typeface="HGｺﾞｼｯｸM"/>
              </a:rPr>
              <a:t>重点計画</a:t>
            </a:r>
            <a:r>
              <a:rPr lang="ja-JP" altLang="en-US" sz="1600" dirty="0" smtClean="0">
                <a:solidFill>
                  <a:prstClr val="white"/>
                </a:solidFill>
                <a:latin typeface="HGｺﾞｼｯｸM"/>
                <a:ea typeface="HGｺﾞｼｯｸM"/>
              </a:rPr>
              <a:t>　</a:t>
            </a:r>
            <a:r>
              <a:rPr lang="ja-JP" altLang="en-US" sz="1600" dirty="0" smtClean="0">
                <a:solidFill>
                  <a:prstClr val="black">
                    <a:lumMod val="50000"/>
                    <a:lumOff val="50000"/>
                  </a:prstClr>
                </a:solidFill>
                <a:latin typeface="HGｺﾞｼｯｸM"/>
                <a:ea typeface="HGｺﾞｼｯｸM"/>
              </a:rPr>
              <a:t>輪・把・</a:t>
            </a:r>
            <a:r>
              <a:rPr lang="ja-JP" altLang="en-US" sz="1600" dirty="0" smtClean="0">
                <a:solidFill>
                  <a:srgbClr val="FFFF00"/>
                </a:solidFill>
                <a:latin typeface="HGｺﾞｼｯｸM"/>
                <a:ea typeface="HGｺﾞｼｯｸM"/>
              </a:rPr>
              <a:t>環</a:t>
            </a:r>
            <a:r>
              <a:rPr lang="ja-JP" altLang="en-US" sz="1600" dirty="0" smtClean="0">
                <a:solidFill>
                  <a:prstClr val="white"/>
                </a:solidFill>
                <a:latin typeface="HGｺﾞｼｯｸM"/>
                <a:ea typeface="HGｺﾞｼｯｸM"/>
              </a:rPr>
              <a:t>　→　</a:t>
            </a:r>
            <a:r>
              <a:rPr lang="ja-JP" altLang="en-US" sz="1600" dirty="0">
                <a:solidFill>
                  <a:prstClr val="white"/>
                </a:solidFill>
                <a:latin typeface="HGｺﾞｼｯｸM"/>
                <a:ea typeface="HGｺﾞｼｯｸM"/>
              </a:rPr>
              <a:t>補助</a:t>
            </a:r>
            <a:r>
              <a:rPr lang="ja-JP" altLang="en-US" sz="1600" dirty="0" smtClean="0">
                <a:solidFill>
                  <a:prstClr val="white"/>
                </a:solidFill>
                <a:latin typeface="HGｺﾞｼｯｸM"/>
                <a:ea typeface="HGｺﾞｼｯｸM"/>
              </a:rPr>
              <a:t>計画</a:t>
            </a:r>
            <a:r>
              <a:rPr lang="ja-JP" altLang="en-US" sz="1600" dirty="0">
                <a:solidFill>
                  <a:prstClr val="white"/>
                </a:solidFill>
                <a:latin typeface="HGｺﾞｼｯｸM"/>
                <a:ea typeface="HGｺﾞｼｯｸM"/>
              </a:rPr>
              <a:t>　</a:t>
            </a:r>
            <a:r>
              <a:rPr lang="ja-JP" altLang="en-US" sz="1600" dirty="0" smtClean="0">
                <a:solidFill>
                  <a:prstClr val="white"/>
                </a:solidFill>
                <a:latin typeface="HGｺﾞｼｯｸM"/>
                <a:ea typeface="HGｺﾞｼｯｸM"/>
              </a:rPr>
              <a:t>和・話　→　「我」がまち土浦</a:t>
            </a:r>
            <a:endParaRPr lang="ja-JP" altLang="en-US" sz="1600" dirty="0">
              <a:solidFill>
                <a:prstClr val="white"/>
              </a:solidFill>
              <a:latin typeface="HGｺﾞｼｯｸM"/>
              <a:ea typeface="HGｺﾞｼｯｸM"/>
            </a:endParaRPr>
          </a:p>
        </p:txBody>
      </p:sp>
      <p:pic>
        <p:nvPicPr>
          <p:cNvPr id="9" name="Picture 3" descr="C:\Users\yamaguchi81\AppData\Local\Microsoft\Windows\Temporary Internet Files\Content.IE5\XEPTERGT\MC90005965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3429000"/>
            <a:ext cx="602032" cy="78649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681" y="1557536"/>
            <a:ext cx="7128000" cy="50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23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2132856"/>
            <a:ext cx="7772400" cy="1584177"/>
          </a:xfrm>
        </p:spPr>
        <p:txBody>
          <a:bodyPr>
            <a:noAutofit/>
          </a:bodyPr>
          <a:lstStyle/>
          <a:p>
            <a:r>
              <a:rPr lang="ja-JP" altLang="en-US" sz="4800" dirty="0">
                <a:latin typeface="Castellar" pitchFamily="18" charset="0"/>
              </a:rPr>
              <a:t>なごみ</a:t>
            </a:r>
            <a:r>
              <a:rPr kumimoji="1" lang="ja-JP" altLang="en-US" sz="4800" dirty="0" smtClean="0">
                <a:latin typeface="Castellar" pitchFamily="18" charset="0"/>
              </a:rPr>
              <a:t>の「和」</a:t>
            </a:r>
            <a:r>
              <a:rPr kumimoji="1" lang="en-US" altLang="ja-JP" sz="4800" dirty="0" smtClean="0">
                <a:latin typeface="Castellar" pitchFamily="18" charset="0"/>
              </a:rPr>
              <a:t/>
            </a:r>
            <a:br>
              <a:rPr kumimoji="1" lang="en-US" altLang="ja-JP" sz="4800" dirty="0" smtClean="0">
                <a:latin typeface="Castellar" pitchFamily="18" charset="0"/>
              </a:rPr>
            </a:br>
            <a:r>
              <a:rPr kumimoji="1" lang="ja-JP" altLang="en-US" sz="4800" dirty="0" smtClean="0">
                <a:latin typeface="Castellar" pitchFamily="18" charset="0"/>
              </a:rPr>
              <a:t>コミュニティの「話」</a:t>
            </a:r>
            <a:endParaRPr kumimoji="1" lang="ja-JP" altLang="en-US" sz="4800" dirty="0">
              <a:latin typeface="Castellar" pitchFamily="18" charset="0"/>
            </a:endParaRPr>
          </a:p>
        </p:txBody>
      </p:sp>
      <p:sp>
        <p:nvSpPr>
          <p:cNvPr id="3" name="サブタイトル 2"/>
          <p:cNvSpPr>
            <a:spLocks noGrp="1"/>
          </p:cNvSpPr>
          <p:nvPr>
            <p:ph type="subTitle" idx="1"/>
          </p:nvPr>
        </p:nvSpPr>
        <p:spPr>
          <a:xfrm>
            <a:off x="755576" y="4293096"/>
            <a:ext cx="7704856" cy="2448272"/>
          </a:xfrm>
        </p:spPr>
        <p:txBody>
          <a:bodyPr>
            <a:noAutofit/>
          </a:bodyPr>
          <a:lstStyle/>
          <a:p>
            <a:pPr algn="just"/>
            <a:r>
              <a:rPr kumimoji="1" lang="ja-JP" altLang="en-US" sz="3600" dirty="0" smtClean="0">
                <a:solidFill>
                  <a:schemeClr val="tx1"/>
                </a:solidFill>
                <a:latin typeface="ＭＳ Ｐゴシック" pitchFamily="50" charset="-128"/>
                <a:ea typeface="ＭＳ Ｐゴシック" pitchFamily="50" charset="-128"/>
              </a:rPr>
              <a:t>「花いっぱい運動」から広がる</a:t>
            </a:r>
            <a:endParaRPr kumimoji="1" lang="en-US" altLang="ja-JP" sz="3600" dirty="0" smtClean="0">
              <a:solidFill>
                <a:schemeClr val="tx1"/>
              </a:solidFill>
              <a:latin typeface="ＭＳ Ｐゴシック" pitchFamily="50" charset="-128"/>
              <a:ea typeface="ＭＳ Ｐゴシック" pitchFamily="50" charset="-128"/>
            </a:endParaRPr>
          </a:p>
          <a:p>
            <a:pPr algn="just"/>
            <a:r>
              <a:rPr kumimoji="1" lang="ja-JP" altLang="en-US" sz="3600" dirty="0" smtClean="0">
                <a:solidFill>
                  <a:schemeClr val="tx1"/>
                </a:solidFill>
                <a:latin typeface="ＭＳ Ｐゴシック" pitchFamily="50" charset="-128"/>
                <a:ea typeface="ＭＳ Ｐゴシック" pitchFamily="50" charset="-128"/>
              </a:rPr>
              <a:t>住民のつながり</a:t>
            </a:r>
            <a:endParaRPr kumimoji="1" lang="en-US" altLang="ja-JP" sz="3600" dirty="0" smtClean="0">
              <a:solidFill>
                <a:schemeClr val="tx1"/>
              </a:solidFill>
              <a:latin typeface="ＭＳ Ｐゴシック" pitchFamily="50" charset="-128"/>
              <a:ea typeface="ＭＳ Ｐゴシック" pitchFamily="50"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159" y="980728"/>
            <a:ext cx="308451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268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548680"/>
            <a:ext cx="8229600" cy="720080"/>
          </a:xfrm>
        </p:spPr>
        <p:txBody>
          <a:bodyPr>
            <a:normAutofit/>
          </a:bodyPr>
          <a:lstStyle/>
          <a:p>
            <a:r>
              <a:rPr lang="ja-JP" altLang="en-US" dirty="0" smtClean="0"/>
              <a:t>なごみの「和」　</a:t>
            </a:r>
            <a:endParaRPr kumimoji="1" lang="ja-JP" altLang="en-US" dirty="0"/>
          </a:p>
        </p:txBody>
      </p:sp>
      <p:sp>
        <p:nvSpPr>
          <p:cNvPr id="3" name="コンテンツ プレースホルダー 2"/>
          <p:cNvSpPr>
            <a:spLocks noGrp="1"/>
          </p:cNvSpPr>
          <p:nvPr>
            <p:ph idx="1"/>
          </p:nvPr>
        </p:nvSpPr>
        <p:spPr>
          <a:xfrm>
            <a:off x="0" y="1352176"/>
            <a:ext cx="8229600" cy="5233768"/>
          </a:xfrm>
        </p:spPr>
        <p:txBody>
          <a:bodyPr/>
          <a:lstStyle/>
          <a:p>
            <a:r>
              <a:rPr lang="ja-JP" altLang="en-US" dirty="0" smtClean="0">
                <a:latin typeface="ＭＳ Ｐゴシック" pitchFamily="50" charset="-128"/>
                <a:ea typeface="ＭＳ Ｐゴシック" pitchFamily="50" charset="-128"/>
              </a:rPr>
              <a:t>花いっぱい運動</a:t>
            </a:r>
            <a:endParaRPr kumimoji="1" lang="en-US" altLang="ja-JP" dirty="0" smtClean="0">
              <a:latin typeface="ＭＳ Ｐゴシック" pitchFamily="50" charset="-128"/>
              <a:ea typeface="ＭＳ Ｐゴシック" pitchFamily="50" charset="-128"/>
            </a:endParaRPr>
          </a:p>
        </p:txBody>
      </p:sp>
      <p:sp>
        <p:nvSpPr>
          <p:cNvPr id="6" name="スライド番号プレースホルダー 5"/>
          <p:cNvSpPr>
            <a:spLocks noGrp="1"/>
          </p:cNvSpPr>
          <p:nvPr>
            <p:ph type="sldNum" sz="quarter" idx="12"/>
          </p:nvPr>
        </p:nvSpPr>
        <p:spPr/>
        <p:txBody>
          <a:bodyPr/>
          <a:lstStyle/>
          <a:p>
            <a:fld id="{6F5C0362-4C13-47F6-8DA1-230402773C12}" type="slidenum">
              <a:rPr kumimoji="1" lang="ja-JP" altLang="en-US" smtClean="0">
                <a:solidFill>
                  <a:prstClr val="black"/>
                </a:solidFill>
              </a:rPr>
              <a:pPr/>
              <a:t>24</a:t>
            </a:fld>
            <a:endParaRPr kumimoji="1" lang="ja-JP" altLang="en-US">
              <a:solidFill>
                <a:prstClr val="black"/>
              </a:solidFill>
            </a:endParaRPr>
          </a:p>
        </p:txBody>
      </p:sp>
      <p:sp>
        <p:nvSpPr>
          <p:cNvPr id="8" name="角丸四角形 7"/>
          <p:cNvSpPr/>
          <p:nvPr/>
        </p:nvSpPr>
        <p:spPr>
          <a:xfrm>
            <a:off x="320742" y="3284984"/>
            <a:ext cx="8429669" cy="1280507"/>
          </a:xfrm>
          <a:prstGeom prst="roundRect">
            <a:avLst/>
          </a:prstGeom>
          <a:solidFill>
            <a:srgbClr val="DE9ED6">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5589240"/>
            <a:ext cx="1536528" cy="11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角丸四角形 12"/>
          <p:cNvSpPr/>
          <p:nvPr/>
        </p:nvSpPr>
        <p:spPr>
          <a:xfrm>
            <a:off x="306161" y="2420888"/>
            <a:ext cx="8475319" cy="864096"/>
          </a:xfrm>
          <a:prstGeom prst="roundRect">
            <a:avLst/>
          </a:prstGeom>
          <a:solidFill>
            <a:srgbClr val="66FFCC">
              <a:alpha val="1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爆発 1 15"/>
          <p:cNvSpPr/>
          <p:nvPr/>
        </p:nvSpPr>
        <p:spPr>
          <a:xfrm>
            <a:off x="277961" y="4725118"/>
            <a:ext cx="3086913" cy="824296"/>
          </a:xfrm>
          <a:prstGeom prst="irregularSeal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dirty="0">
                <a:solidFill>
                  <a:prstClr val="white"/>
                </a:solidFill>
                <a:latin typeface="ＭＳ Ｐゴシック" pitchFamily="50" charset="-128"/>
                <a:ea typeface="ＭＳ Ｐゴシック" pitchFamily="50" charset="-128"/>
              </a:rPr>
              <a:t>土浦</a:t>
            </a:r>
            <a:r>
              <a:rPr lang="ja-JP" altLang="en-US" dirty="0" smtClean="0">
                <a:solidFill>
                  <a:prstClr val="white"/>
                </a:solidFill>
                <a:latin typeface="ＭＳ Ｐゴシック" pitchFamily="50" charset="-128"/>
                <a:ea typeface="ＭＳ Ｐゴシック" pitchFamily="50" charset="-128"/>
              </a:rPr>
              <a:t>らしさ</a:t>
            </a:r>
            <a:endParaRPr lang="ja-JP" altLang="en-US" dirty="0">
              <a:solidFill>
                <a:prstClr val="white"/>
              </a:solidFill>
              <a:latin typeface="ＭＳ Ｐゴシック" pitchFamily="50" charset="-128"/>
              <a:ea typeface="ＭＳ Ｐゴシック" pitchFamily="50" charset="-128"/>
            </a:endParaRPr>
          </a:p>
        </p:txBody>
      </p:sp>
      <p:pic>
        <p:nvPicPr>
          <p:cNvPr id="102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132856"/>
            <a:ext cx="8457952" cy="243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右矢印 14"/>
          <p:cNvSpPr/>
          <p:nvPr/>
        </p:nvSpPr>
        <p:spPr>
          <a:xfrm>
            <a:off x="4552504" y="2420888"/>
            <a:ext cx="2880320" cy="720080"/>
          </a:xfrm>
          <a:prstGeom prst="rightArrow">
            <a:avLst/>
          </a:prstGeom>
          <a:solidFill>
            <a:srgbClr val="92D05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dirty="0" smtClean="0">
                <a:solidFill>
                  <a:prstClr val="black"/>
                </a:solidFill>
                <a:latin typeface="ＭＳ Ｐゴシック" pitchFamily="50" charset="-128"/>
                <a:ea typeface="ＭＳ Ｐゴシック" pitchFamily="50" charset="-128"/>
              </a:rPr>
              <a:t>４ヶ月</a:t>
            </a:r>
            <a:endParaRPr lang="ja-JP" altLang="en-US" dirty="0">
              <a:solidFill>
                <a:prstClr val="black"/>
              </a:solidFill>
              <a:latin typeface="ＭＳ Ｐゴシック" pitchFamily="50" charset="-128"/>
              <a:ea typeface="ＭＳ Ｐゴシック" pitchFamily="50" charset="-128"/>
            </a:endParaRPr>
          </a:p>
        </p:txBody>
      </p:sp>
      <p:sp>
        <p:nvSpPr>
          <p:cNvPr id="17" name="右矢印 16"/>
          <p:cNvSpPr/>
          <p:nvPr/>
        </p:nvSpPr>
        <p:spPr>
          <a:xfrm>
            <a:off x="1362709" y="3645024"/>
            <a:ext cx="7418771" cy="648072"/>
          </a:xfrm>
          <a:prstGeom prst="rightArrow">
            <a:avLst/>
          </a:prstGeom>
          <a:solidFill>
            <a:srgbClr val="92D05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dirty="0" smtClean="0">
                <a:solidFill>
                  <a:prstClr val="black"/>
                </a:solidFill>
                <a:latin typeface="ＭＳ Ｐゴシック" pitchFamily="50" charset="-128"/>
                <a:ea typeface="ＭＳ Ｐゴシック" pitchFamily="50" charset="-128"/>
              </a:rPr>
              <a:t>一年中</a:t>
            </a:r>
            <a:endParaRPr lang="ja-JP" altLang="en-US" dirty="0">
              <a:solidFill>
                <a:prstClr val="black"/>
              </a:solidFill>
              <a:latin typeface="ＭＳ Ｐゴシック" pitchFamily="50" charset="-128"/>
              <a:ea typeface="ＭＳ Ｐゴシック" pitchFamily="50" charset="-128"/>
            </a:endParaRPr>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5663339"/>
            <a:ext cx="1546647" cy="1158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672" y="5653009"/>
            <a:ext cx="1536528" cy="11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633" y="5647778"/>
            <a:ext cx="1536527" cy="11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5592" y="5656105"/>
            <a:ext cx="1242392" cy="1157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utoShape 7" descr="data:image/jpg;base64,/9j/4AAQSkZJRgABAQAAAQABAAD/2wCEAAkGBhQSERUUExQWFBUVGBoXFhcYFxcYGRoYFxcXFRkcGBkXHCYeHxskGRcYHy8gIycpLCwsHB8xNTAqNSYrLCkBCQoKDgwOGg8PGiwkHSQsKSksKSwpLCksLCwsLCwsLCksKSksKSwsLCwsLCwsLywpKSksLCwsLCwsLSwsLDUsLP/AABEIAMkA+wMBIgACEQEDEQH/xAAcAAABBQEBAQAAAAAAAAAAAAAFAgMEBgcBAAj/xAA/EAACAQIEAwUFBgYCAQQDAAABAhEAAwQSITEFQVEGImFxgRMykaGxBxRCwdHwIzNSYnLhgvGSFkNzwhUXJP/EABsBAAIDAQEBAAAAAAAAAAAAAAIDAAEEBQYH/8QAMhEAAgEDAwICCAYDAQAAAAAAAAECAwQREiExBUEiUQYTFDJhgaGxI3HB0eHwQmLxFf/aAAwDAQACEQMRAD8Az3iXZ890q0j+oiBA0G25Oppizhkt6D+I/WdBTWP4krTlDog/BJIXlCk7A1Es4xdgSvnr86TuxTyELr3Y1UH10HkKgXUvdW32BgVMWQJ0PrSLd9p92anBFsRbdwgak+tO2mMbmnce3d1XYzHMzUNMR0FEt0GiQHLbbxues70/ZtgCKbw1xeRFOhapFEhBTgXWa5ZQRrTuYEb0RBljBrw8KW9xdtz4V63mJ7q6eNUWdtLz6b1Gv3yT4VNOFdhBIFM2uE3WICL7RiYAXUknlHWlzmorLIiIEp0Wpqyp9nOPlQcPuAZ9pbgTyYzoetXDh32PIADexDk8xbVVH/k0zr4CuXX6pbUvemvlv9hkYORla4bpp6xUvDYlrWxkHcHX4eNabe+x20Yy4m4Os20b4QRQLFfZVi1DFTau5ToA5UsOoDiAfAn1pNPqdtVfhmvt9ypUX5Ay2wY+O/mDsfERT1yxB89/hy8KZ4dwl1W4LqXLfs2ALMjALOmUE6A5vGNqLqojugHz1+ddSnUyYpRwARbynLXvaQQSCYn0ohisHO3djppQolpKnoTNE6iAwAuKYlSWXYkaeU8zTfBWjMCdTEekjT40vE8PY3GTQSCZj4fOj2AwPtLWUgKEACt0YD8Mbknf50WoOT2AnFH1EnlEdNt6goYnwozjuFqNXLz/AFDKflQx+HHOApVgTA1AJ5xlOs0HLCTFXjoBPL5mp3CcPllzvsP11qFlZ2Y+4EbKSdIbaNf3pTzlx3ZOnXU+td2xoKPjZqgsLIQvOD++dEMJh9I8P0OtBrKmfL/ujuFfuabmu9HfceiLg7s3bkmO9p46UXtNIG3xoGLXs2zf3D9KmXsQ893bT6edMjLYPUVprqJoykz4aeUVAv2EYfw9QNxz86lW1JBDaEHXWYphec7jn4bEGPSvDxwjGsDWGSNOX0PWn1xuXTKDprypvEMIBTwzCNQf0Ncbc1ZTSOYm8X5R0A5cqYNkmpQFKFWVkZGHHSlLY6Ein1WpeCwZcydF69fKoy8icHh2PMxRC3w9edTsLhSSFVSSdFUCSfAAbmr1wX7OT7+JI8LamY/zYb+QrnXfUqNqszfyIk3wUXAcHa42W2hc9FE/Hp60ewnYe6QDcIsz+EqS0dYBgHwrSLfCLaKPZIqEa90Aa9YHOlXEzxO/WvLV/SGrUf4awvqOVPzK5h/s1wwyOz3Lke8rFQrH/iAQPAHlVm4fw9LU5EVZ/pAHxinBh8vOehPLw05Vw3org17yvce/NsaoJdiZNKmmFuTTgrnvYamLr1cFdihyEeb4+B1FU7jn2fC7cNyxcFosCShDZS3VSD3QeYgjnFXCK4RXRtOo1raWYvbyE1KanyYeMc6u1txDKSpVuTAxBPpoedM4jFAnvgqduo9CPzrV+2PZj75Z7oUXkMqTpmHNSw66QTsRWN8UdrbNZuqyuNGDCDpqJHI/IjUaV7u1u43NPXD5o506TixzEsACYnoddv2aKXrBQLGw0/3+tVW2GfMEJCgd9uQnkvny9TVrwOKnD2s0sSoBJ1MjQg+IOldWksLcQ0QcXcEciDuKrGMSGI8SR4/sUf4oBGka/vXwqt33118qkudi0TM3t1QPmJQlSQpaVMQSB+IbT0AHKnruJw9rLkvXGmdFQgyIHeF2IB8J2oK7URwiF7buyzqEz6TqCY6zzJ8K2UrmdNYTHRqNCrvaEASufQ6BltkHzI20pR7WMIy+zII1BRhHge99KFXcI2XQT5dKHo1bIX9VcseqjLn/APlr72ywsWntkaxmYDzhtPI0IXjxAhrNpiOZBB8NjyGlCsPjXtNmtuyHqpI+PX1pDcQcmS0k6kkD9K0K/b3D15LJewua5pqxYZQOZEafChRt5bzr0lSPIR8oHwqxWclmWdgXg5PxKGOm0TIGs1AwfDLYYOFZiROZiFAk5Z8WOtchAvcH2cJHOn/uvWieO4b7JspOuUMZ6HQa0n7i8M2VsqGGfK2QctXjLvpvvVZABv3WlDCn9KmZT0rj2jprUbwskIyrBE9dfKrz2X7IXMVlZe5ZmDcO2n9A/EeXSo3YrsgMZeGcfwrYm7BgmZyoCOvPw862mzh1RQqgKqgBQNAANAAOleV6x1l0Pw6Xvfb+RtOnq37AngvZSxhdUXM8Qbjat4xyX0+dF8tKK1yvDVa06stU3lmlRS7CWSmLtn4inida8VihTwFpIpu1xhNO3MPNM+zK/rTU12DUBKXSKlJcqM6V1ByqSSYTgmTVelzUa01PZqS0DpHK9FcJrsUBWBJFAe1XY6zj0h/4d1fcuqoLD+1v6k8PhFHyK4dPOttldVLeopQeBU4JoxU8ANlTaYjLaLKxGzMp7zA8wTVfXi5tO0rNpjOXYgiBmHjESNjV/wC3BTDE+2lLZZih1IfWYkfi/t35+NZHxbi/tm7oIUfH/Q8K+o0W5xUl3OVoZZuK2CCdZI36EciPAiDVZxIgn4fCiHD+MgqEuz3RlV+YHRuoHXkNOkJ4tw8qT4HWNR6HmNtaJ7SKBLeFTeC4iPaodyoI80aR9TTVqzG4qLelH8xPxpi32CSyix4ALQztJw9Vi6mxOVhyzRII8xPqPGnuHW3bVVJ3PoOYHOPCneJXs2HeR/SeuoaPzNHCXYlN7lWLzShbHU/CpgwUorllAJIyiM0DYx0Ook9K8Cn9I+LfkaY5LsO1pFg4pfDDaJOvX98/U1L4PwS/jGCWbRbWC8EICB+NzoI6b+FSsH2duYu8LVsBSd2acqgLJYkePIb/ABra8DYFm1btKqqFQA5VCDNzOVdASdTXD6h1SNtHC3bDfJWODdirWFVHun7xfAIJbvWkkahEYbSNC2vlRzB3FNv2JVfZnMpSIUqw7wgaa6+ppWIGp+NQbdyHjxP0ry//AKNec9bkA2VLjP2VXbNh7tm6L4TMfZZCLhQE7GTmcLyjWNKo9jvb7bzW/YTF5lbwYfkfqDWT9ssMBxDE5Bo7BgB/U6KfiWPzr01vfuvS35IuDR+wvCls4S3KFLjgNcmZLciZ20jSrDUXBFsi5/eyifOBPrNSAa+d3NR1KspPuzdHCSR00070jFY9E31PQfn0oXcxxYfppVQoye4WUFcO/eg9KfVwdiD5EGq0WHnXs4/6pzt0+5eSwu0bSDS0bMNRQLD8SKbajpP7iiWC4mHMEZTy10P+6XOjJLYvKJHsKSbNSAw251ykZa5C1DISlRPpXWpJAqFsVvSwabU6fOuq1U0C2LJFJrhcc4HqKivxW2DEk+I1FFGEpcIBsH9t+zwxuCuWAQGMMhOwdJYT5iVnlNfNNmVkfvSvrC24IkGR1BrBvtg7O28Li1e0FVb65jbWBldTlaFGyt7w5TMbV7n0du3ODt58rdGWtHuij3GolwzjMQl0F7e39yg9J36waY4bwh723dUbsdvIdTU7EcHS3/U3qB6xFeoljG5jeCd90W4f4TI69SwQgdWDHTT9mgeISbusEAxp0GgEjTwqfwq3be4Lc5czQGMHfYawN43pPE8CyP72bkfMfMgdaRF6XgFPCwOYG1NwGVEEEeABmeoFR+K4n+GFH4mJ/wCM6fE/SvWJTY6sIMf0nceVWTsyzsfcBtqMuYqDquqqCd/LoaKDwwYvDKIVim60ri/ZizeEgC0/JkGn/JRofSDVOxPZPEIxX2bNH4kgqRuCD5VpTHKSZsXZO0uHQqO8T3nuRqzRA/4DkD49aPW+IyNTJ51WRjDaGXTqWBmT/raKi4njajUV8+rUZV5uT7ji0PxUCZNA24/bFzW4g82Ajf8A1QDG8UzSCe6RBJ6HQ7eFV/EYMWzoPIEcorpWnSYzi3Ji5Swarg+KAg5WDAmZUg7AjkfGqtieJI/EEdxmS26IRuWCSJI598zr0qn2iVIa2SpHMHXy/wBGpVu/7Ryz/wA3MGZtAWgg8ucbeQrXGxVCDWediKRvQv6VHxOOyjQSTt0ptMUrIHDBkIzBhsR6f6odiUkyG3/cV4eNFatzoLcauMOfPcnWmDdivXVIpkmt0YoNIdFya8XoXxHi9qwAbtxUBMAnynYa0F//AGLhu4cxKtIbQ5rZHMrzU9Qa2U7KtVWYRbQ0t4eadw573lVbw/bDDOgcXVAmCGMMDOX3d4216a9aO4a9r1+lJq29SmvEmiYLC6LMoIjl+n+qfTEaRM9D18D40HwGMhDKlwW/D+DlPqa42Kg9PD865sqLezKygwb80h79CVxZ/f786bu43XSoqG5bawF/vA5eVNYvH5RA3/KhS4rWOdIe7mPhRqhh7g8ncTdLbmfMz9aZBpREmvZK0rZYAcTqmhPaXstaxyp7XMHQEJcSAwUmcrA6OJOg0I60SZ4rou0+hWqUJ66bwzPOOdiq4rs4MMEQEG3EIYiY1YMOTSZ3M8jQHjWFDLED1EmtDvKGBDCUPvDy5g8iNwazDtTxkWMResFCz2nZMwaAY2MZZ1Fewsbv2uH+y5MM6bUirX7TK0jzqy4DGWsQgDqBcUQwHP8AuE7TzA+VVTFY8udso6D9d6btOQQQY8q6Tp5W/JThlFrvYfIGKGIE6dZCj60X4FhTbBLHKx1CHSF8fE7x0qvYbHXfu1w+0YF3SyNfwsGZxPTRJ9KL/eBMDYaayx0gST18aCMdLFSiWIXgRtp+/wAqHX7pViNBHUwfhTGHx++u0H9/Go1/Fd46T8KZlApBDF8Rt9SPKaGXcZzJgeP73pziGJRORbX9k8+fKqzxLiDC5svgP9Vx7e3UlsdHOAjdxobQtAPXn+e9EuF8QF1DbJMroCw1jkR9KqQxr5ix1kRMTA8OhFGuB4pUeCEJGYZjJ3GhBBiunGn6tGee4RxmDK8iR4EVDcHccuZ+hH50ZZwNJ/Zpm9bB90gHy1qqiWGwEyyfZ7xW6DcUapAJB1hySBHSVGvkKupxKtygn4fpVa+z/CFbV1iNHuASNR3Fg/OrBdsjevC9QcZXEsLy+x1aPuIbub6UM4rxFLKEuyLoYzmASBMTB3iiD+dUj7Q+IfwvYg2SWhytyQ0AkA25hZ3nWegplhQ9dWUHwPeFuUTtJ2pfEsR/7YcvbVoLJm3XPuV6CYoBmpV0EEg7imzX0GEIwjpitjDKTbFrdNGeB9p7uHuBlY6aFWJKkbwRP/RoHNdFVOnGa0yWURTaNnwf2g4d07t84dyAQWBOVxMBonMh1DDoQdxVnw2OF+2HgK0DOqsGXXZrbA962dYPLUHUV86W21rceAcJOE4KxuL/ABX1RQYOe6wyLMaEgSTsAPCvNX/S6cIL1fLZHUbYZW/v+VDcRxUZnRdXWM06Ks6jMzQBoDzqB2WvXHxRs3bVwKVYgB5hl31G6RzGpqn/AGs4i4mNaxqtlFQ21GisCoJcge8xM9466Vltema6rhL8yRm2ty7Xu1OGsoS1+2zQNEMzOgC9RzLbRQ5ftPwg0i4dQJjlGpHPwjczWPm6TvXAa7Eei2/+WX9ByrY4Rqh+11JP8AxmOWW/BGmaN3nyHnTuC+1ZH0ay2YnuqjCNToCW9O9WT05ZuEGRy5019Itce79WX61s37C32NtWuFEZuQOmuwXNBJjpTxNZF2O4/bsXS94zA0m2LjT/AGsx7nmK1PDY43UDhSobaSsx45SROm1ebvrF28tuPPj5FZ1Ei5tVU7ddnVv2DfA/iWYDMACWttoC8asEIjmQCOS1YyxpGYgyNeo5EcwZ5UuzrOhUUlwKmtjFDw4jffz+FP2uH5yFAJbkBufStSxHZ3BW2N05VBbVCM+QMQYUMYmDt5eVNcP4XYCmLQWdRymZ5gQIAiK9d7TFpNMwOTKbfw1tBasGSttizkbm48Zo22VVUfGk95CCRoddNZEnY/KrZjOzuEAtzKF3uZQrQXgW5BLTCoSdt2Zhyrz9l8PkClmA94E3Np3IkbGAelF61eYLfmVM3CWAWSddgZiJ9YioTYok6fWrfiuxtq2puLicgXUlyrAT3dTbhgDMaDWarl7g1nMf/wC3D/8AhiPytn61fO5Cf2guADunvdR+9fyqoOpgk7zzqwY3GaZV1O08h+poPi7MEINwJPmf9UNCOhaR2W+RnDYhg2YaEbxv50Zx132l4FbWV9igXWU3kdYGtI7McPV3uBxIyQOoLHceIiiHGrD23tXpGaACy6A3LegPhmWPgabImncI/dCEDNAzERbE5tR15AeO2gqMyZSSBJHj06fSihK3kB6wQRyOx0PqCKinhzKTmgjXUbRHQ6jy+tIuPDApxwzQOAW/ZYdUJk+8x5Fm1MeHKpbXCfGucHYNZtkRqin5CpwQdK+fVp/iSbW+TpQi2kga9lj/AN1UPtAuexw0m0t0OSnfBOWRuCBKtroZG3OtEKeFBu0nAziLRQ3XtA6NkMgiQTmUwG20natfT7mMK8XPZDXB4PnV+nypJFHe1fAVwt5rYu+0YMdInKp90O23tI3USB1oFX0WMlJJrgwtYZyvV2KdwuDe66pbUu7GFVQSzE7AAbmiwUKwM51yiWzDKAJJM6ADzrfsNi14lYKsCgttlgHUXAq5ttDGwNYrhcQcBdYlUbEJopzBltPEFu7o1xdY1hSJ1I0Z4V2mv4ds1q4VP18+tc2/tJ3EfA8NcMOCi34jW+MBcBYa8pJe29thJgv34ZZ3hkJ26eBqrdvby8TNm/h7tjKlvKVu3rdm8veLQ63CoIEwGSQfCqNj+OXbwUXHZgvugnadTUHNV2dm6EfG8y8yp4z4QwOyl7rYPlisMfhFyaf/APQuL07i68/aWyPiGNA7V8qQQYI1BG9Wzs521uI4F4m4hIBzEyviP90+vKtGOaeGXGOQXi+xeLtgk2WZVEkoRcAG8nISQPE0FFfRmF4erKHUqwIkFSCCD4jrWXfaf2RXDOl+0IS8SCse66wTB/uGsedYLHqkbmbpyWJBypOKyyo8K4e911RFzEnYfOY5Vs3Z7hgw9hV9mqPHfymZPnzqh/Z1wJb1wu63DkjKV0XN0LAzOxArUSYrndaucyVFduQoruMGTTd1KmKRXVe2CMx01J9AW39K4EW28AyM/wC0uNY3b4VoW3lTfQOoCZyejAZdOcUExWOzNGYxAJBJAnw1186KcMP3v7w8AG7auB0Gk3GYPbKr0zD0NU+5+/Cvc0qSjFJ9jE1kIY3Ggbuxy90SxJEySAZ2ksdNJPWoFq9mPM/Ool4Ac6Th8SRsSPWtKgsEcdgixA5fKvM48aK2uDsFDXBJI0QaR/kR4dOu9Ryqf0r6sw/OlN7i9Qbw3CtRPUfWqx94GZp3LGfia0TEWoUx0Memvxqn4q//AA3lAhZgpGQSAoO5iZP51kspOpFtj3Ekdlb4L3BrmIU/8VPxmT8KN4/A+0tunNhK+DjVfzX1qq8AxYTEEtovs3zdTAzADpLACi3AONXbt1luOO8pKyNFYbQBGnXyrfLGCPgT2ZxhIa3MR318I0b6g0dxOI/hudMyjYk5Z0iY1g+HhVOv+0S6zMuS5JJI01bmOUEbRoan/wD5N3QlpJUCAIE66k9YWdBWepLMdJeUab2Id/u2VgIRiFP9rAXP/tViFzpVH+z7GOt25ZJAVl9qEME51IVipG0iJHhNXW5cYaA/PSvB9Qp6biXx3N9H3UONcJofjrpgxDNGg1jwmOXlUhlZvxQK6ttF21PU7mskMReTXhsyjtt2buF2xF29b9pCi1YK5nu6x3LSDuqBOhn3dTJiqlwzshiMQMyJCf1toPTmfQVvGKuy+hy5ZDuID9fZq+6rzYjcmBzodfW0gJlUVQSegA1JPgK9XS6xUjTUFHxf3t/JmdvqeTOv/QuGw9s3cTduMF94JltieSqWDFifIUDxna3KhtYS0mEtsIcoS15wdw95jmyn+lcq9Qa52y7QDFXpQMttBlUEzOvvRsCenzqvV6K2hU0aqry328jLNJPCPTXq9XK1CztcrprlQh2l2ng03NdBqFrY2j7LuPI+H9hEPak6bFWMydd50+FG+0/D0xNoW32V1uCNCCsjQ+M6+lZV2C7SrhbxzgFLgykxquuhH0NakMWjqGUhg2og6HyrxXULedvdethlZ3z8e5vT1wwDcPbW0SQqgnQkAAmPFd6JYfFBufx3pjF3weWgBzMTqABI06bz6VFyjxFZZJ1FqkJlsHfu08vWgPbHGPh8HecLIYex15e2DCfQKfjU/A8eeyRmGZfnQj7QeP2b727YVWS2GcgEn+JEHNsoCgRm1502woTdxHUsx5yLl7rKv2Ssm3ZLDR2uKFH+J0noo75PpVQx1wNefJorOxWdNCxifjVsuYxjbNtO87As2XYK+vdOh1BAqpYzCFWgiPA6fWvZQe7yZFsP4bCgXAlwGCYMa/COVSrPD/ZXgSuZEcHzAINQPvRMBoMCATvHLUdKkWMWwgFUuDod/KVINW8gPJbX4/mmMnkxg6+FDrtwMZIT/wAv0oXexNmP5RB6K5j0kUyuMt9Lg9RQaWLUDSsTeDKQjanY/Efs1TOL2GRYI0D5Z5k5d28zRqxeKxOwBPw1NDeL8XtvZywZYk66ZSDKnxBk0yNCFGGIjtTK5ZkkwJ7pnwGhJHyp/huJ9neRjsrCfI6H5GvYHE+yuB9wQVI5EMpBFczd4/CgbJkN4vG+2uAoCBoqqecnmNgTI0qIOMWwpjQ7ZYMeJnb0+lIww+FN43DgFM2isTPUhenxiaQoqT3KJWC429theRodCMrzMGIjoQRoQeW9a92f7QW8ZaD2yAwHfSe8jc9N8vQ7Vg3FMV/EgQEUQgG2U6z4zMzT/DuKXMM63FZkMSrKdf8ArqDWS+6ZG5httJcP9GaqVTTyfQhtdTUXGXSqtBgwQD0Y6L8yKq3Zj7ULN4BMTFu5t7SALbabtHuH5eVWnGXFKK6urqxEMpDAyeorx9S1q29TTVj+zOhGXkNW+Had4z+fX51U/tOxwsYMImXNefKwPvZFEyB/kQJ8KuwFUH7WOAM9m3iEUE2pW6fxZCRk03IBLeXrW7pOJ3S1v/oyu2obGSk1w12K4TXvTlnK9Xpr1UVg5XaIcC4R95xFqyDlN1ggMTBbQSOkxUO/YKEqwggkEdCDB+YqZWcEwxquxXhXRVlDuGtlmAG5MDWN/E7Vr/ZDg2ItWYvsdfdQ65NTOvQ76GKzbstwb7xibVozDsAfLc/LSt8s8OFtAqgwogAmTA03Otea65dqnFUly9zZQi92B8VhVFtp/F3em++3gKhuw50S45fFtEkgZ7qoJ0A7rMSfSB5mqlx7jNu1AR0uO0+4wZV0kFiNNf6d9OVce2ozrJY7i6r3CV/MoBtjO5ZVRJ95zLAT5KT6VmXGZJbKSAQpZQSFnmMvgSYoljeKXbrKWdlUHMqpoqtGjAjXNpuZNDcbcLOzMSzMSzEkkkk6kk6k+Neos6Hs8d+TJKa7Ae3eZDIJHkSPpUi1ii5AZ5/zJj4nambm9SMHYB3E10nJcsFyXcexOEMCAIO0GfpUrA4cJbzH3m+leexaUSRA8zHwmlYPGWmlc2SCcuaIy8hPI7+G1A8NeEW3lbDGIXwqCbf71o1dw675kPiXWPrUEtZGhua+CEj0JIqlnsUssudnG2g8XHygjWQYjoTG/h6VW+JYcKxysHSZRh+JeRjkRsRuDIo79oOGFnFm4EAF5FeBoM8lX8pZc3nVYe8HykHLpr0zbxS4VFVgpruTGGRr6mNNp+dLNxdJMdeZpd7KgJDKx2gbTG/pPxih4ss2oHQT50aWeQgumMXKMsnz8D5+sVAxV4lpJmpFnAkaTUgYBZltjqBOwodolZSBFxppu7eJAXkJj11ord4crEZe7yPSZ8fCoNuxJgUxSQakhotkEczv5UU4F2kv2e7bbusQSh1U+YqOeHyZY+k1IwllVM7dIoKijKOJLIyNVx4Nz7OcUXE2RcACkaMsyQdtfAnbrUniGDW7ae0SyrcUoxUw2UxmynaSNPU1j3AuN+wvJc94KZKzuCIO+k9K2jhuKS7aW7bbMjCQw5+fSOhrwt9ays6iqQ45Xw+B1qVRVYma9o/smDLdvWIQgD2eHUFpghYDkyWK6n+4mABWa8V4Vcw11rN5clxDDLIMGJ3UkbGvppjNA+0XZWxilHtEkpnZeWZ2QqueILAHKYkbeJrp2HXnnTcceYmpb94nzsBSktk/v0rUML9ixzL7S+uXXPAOY9MojQedWThX2Y4e1hrlp2LPdyl3HII+YZZ1AI0Ik9eVdap1u0hxLP5JilRkyufZp2aYGxiMuhN182mwC20HmTnMb6Urtl9nLX8S9zDj+YjXcuw9tnhlBIiGHfAMbxWnfdxbUKgVVAhQuwEaCm7bEag8zXnV1qqq7qpbcY+GTS6KcdJ8zW8E7GAp3CnwJMAEnbXrVmf7NMdbzM1gkIyhoIPvAGRGpUTBYbGtfucLthiTbQhtDKjXvZteuuvnVisXZAI5aR8q21/SKSw6cPzyLja+bBHZngqYbDW7QUCF12JljmILDeDzqdiriW1Z3ZURRLM2gA8f03ruPx9uxbe5dcW7a6ljt1AA5seQFYl9oXb5sc4t2wyYdDKqfedv6nj4AchXIsrKr1Gs5y2jnd/ohtSpGnHBK7W9uLWKvwmlq2CqSPekyWPSTsOQihdrDqwkaj+2D9KqYWTShcKmQSD1Br3lO2hSgoQ4RyJ5k85LaOGSNNKh4nCnZtDyPLl8p58poVZ49eXZyfOD9am2+1blcjqjKd+7y9DRuDFaWgbeUBzOmpkcwefzpa44Ke6J89vhU/EYRblwvI7xzQJAMmSBOoHnTN7h2dstpd+W/wAzy86vZ8l5RBw+CuXT3FZo3PIeZ2HrRW3w5LagOs3GDBwZ7kyFiPxDRv8ARojbwxVAonINhlIE8zv71RfupnQEHxFDKb7AueeCuPbIJB3Glcii/EcAZzDwn9a7Y7N32UMqSCJGq/rR6w9ZsnbPswmKsEscr2Vd1I5qBnKEwYBMnw15VmnaPs1bsWLF6zezi4oD23Kh1YiZCjdOR6Ec5FbeYnUSNZHUQZHqJHrWD8Z4O943MRbAFvcJOoExlUbkKINcDoVeVWk4S7B1Y6ZAa9hhplYtMT3YKk6QeUdDOvhRDBWwNI2pzADIijrqehJg/pSBchieUn4iu03kU2Ps0a9NqZe5zPqT4VFxGOgaaR8zUZMcuSCgZtdTr5fCooZ3L0scxuPGy6jr18ugqF96M6aUm6kRTU0+MUg0kTBxE81B+NOrj1I1kGhwqRg8NnYDWOZAmBUcUXhEuziwWA1E84n5DxqwcH4w9lw6OVPgTB6yNiKhrgFUQFA+fzNKW0BWarCM1hlQqOL2NY7PdvLF6FuEWLmwkyjf4tHd8m+Jqwe1DDMhVl6qQw+RNYKT0mn8JjnttmRyjdVJU/L8685X6JBycqbx8OUb4XqS3Nt+8UtLxPlWVYbtpi5/nE+BVD+VQeJfaRjVUp7RVzfiW2qsCDrDDb061jXQ60njK+v7DfaoNG4XrUISe6AJJOgEAkkk8gNZoXgOL4e6Jt37T68nUH4MQawg9pMTcR1fE3XV4VlN1yGE5tQTtIFQWaQZ5mtcPR1JNTnv8F+4r2pJ8H0HjOM4VNHxNhfO4unoDVd4t9quFsgizmxLjaJS3PizDMR5DXrWQ2zt46flT97AncVopdDt4Pxty+i/vzAnePsh/tH2vxOLYG88hZyoBCLOvdA+EmT40FuFSvMHl/30onhsEbhyR5k8h1oxb4BaCEZAx6szZvSCAK9BTjCnFRgsJGKVXL3KcpivE0Xx/BlSCshTMTuCDqp05cjzBFDLmGI21p2Uy8pjJpzDL3l8x9aTkPSn8JbLMFj3iB8ajZGFL4MxtFHOz+FHsyxPec6+Q2oPjbWUjnt8tKM9nLytbyfjSZE7qToR9PSkIzyCiYYedNX8II0AqUhjlUe/iJ2/frVSYCA+Ks+I8v2Kiiyf6h8TU68k1DOH8/hWaTeSYNc7Ym9bwl65auujWwH7sSVzBWht10YGR0rF8W5a4VzGAAdyYkT6mTvvvWy/aNxoYfBXNRnvA2UB5ggG4fRdPNh0rEkU5p3nnXP6JlW2prBtre8SiSIFM3PpS3DGNdKSV0J/eldUQDcc2sdPrXMLa50r2ed46mKIjh8DStDeFgZnsDMXpHr+VRKlY4d6OmnrzpGEwrXHCKJJMD99KYuAlweweHLsAAW5kDoN9fKreuEAEKIA2HIfvrT+A4QETIu27NzYx9OnxqcbA26cuf6UEnkRKeWDhaptrIHj++tTXYU0lmTtr06fuRSXkpEG4TryHhUdo8qk4u4FOtQWxIYABTmOm+h6fKqCRJFyDpv9aE8YvTGgglmnnuV+GlSS5Jjw3/78aH40GddgBH+J1H1pkOQ4kay8EVMV5kdKhJaZtgT5CfpTthSp1BFMkkEx8Py6GasFm6HAI8iPHnVaZu/Vo4dhxbQSozEZiTqYOoAPIAfM+FKkhUiRYgEaDaJGhPPXkTrUv2gPhrpNQi4pSvpNAhYnH4cuhABJnNEidJk6npIqvv8ASrKW/ennQjidpQ5A1G+nIxqPQ6eYO9MTCTA90TS+HXgl62ze6GBPlzp25a6VGuJVpjOS24rh4cB1IYESCNfp9Kr2Iwb2nzKSCDII0I+FWPsbiVa0bf4lJMcyDrI8tj6UUxnDAykxt+9KrgUpYeCrWu1d0ZQ6K0ETuCR000Hn4VMftLaMdy6ddfcEDnHj4V6/w5RGm5/3UXi1lbKFhGYvlWQDIAOcgHSBKiTz8QaFPUwliRKfj2GG5uz0CDz5tFD27VLJy2EyyYzG4WidJKsATHMAVXrjFiSTJO5pMU1U4jFTiWftb2nuY68bj91Yy27YJIRRsPFidSeZNc4NfR0CNAcbTpm56E8/ChD/AL+NdXY/vpSlTjGGiKwkXLcsGIw4WRIAHXcR9aH3BEkesVFHu+n60R4Xs3lS8CskbhWF7zPGgJA8zH5VOxR9mCx/CNB4nQD4/SmeH/y3/wA//qK7xf8Akr/mPoaYnmRafiK2TJ8aOdmLqW7ze2VgMhGg1BJBEg6wRpp1ofwn+cnnRp/eH+CfQ06bwhkuA9f43bCwu3gDNCcRxwkwo06k7eQH60xc2qMu/wAfrSEJSJV/j5y+4MwG4bSeseesUOu8SdjJMchGkA717E7mmE3FWH2HS3Uya4K71pVrY+v1qiZPAfvwpniuEYHP7yHQHpp7pHIgfHlT973RRT/27v8A8dSLwyJ7kfgJlNoKn40Q4hhQVg7ESPDoR++VR+z/APKHmfqKlXvdP/xfmaQ5P1rQL5K7ZwqliXJHkAfUyRI8BRg3dJmPr+9aCW+VFvwL6/SntkbFPd1gH5z4161dMwRPhSE3/fQ1IO48z+VUluUdv6iJjpNN/dORIJ5xm0PTvgH1iplr3z5fpUjEfzT5D8qNA5wBHwsaRTF3CTyo5i/xedRTv6fpUCyAzZZTKkqeRBjrzFFcB2luopFwG5JLSSc0nfU7jwr17cVHxdRl4zySb3aKzBlbkjZYA8gTOg31g+VCcQt/FNnFskAZRlBCKo1iToOZ1OpJNe4tun+AqycV/kYf/A/nTIxUeA9orYqi8KbMFMCTB7ymOesHpUk8NtDSLh9UHyyn60SxG/qfpUG/7x/fKqc2VqZ//9k="/>
          <p:cNvSpPr>
            <a:spLocks noChangeAspect="1" noChangeArrowheads="1"/>
          </p:cNvSpPr>
          <p:nvPr/>
        </p:nvSpPr>
        <p:spPr bwMode="auto">
          <a:xfrm>
            <a:off x="73025" y="-914400"/>
            <a:ext cx="23907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2771" y="5619517"/>
            <a:ext cx="1465314" cy="117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太陽 23"/>
          <p:cNvSpPr/>
          <p:nvPr/>
        </p:nvSpPr>
        <p:spPr>
          <a:xfrm>
            <a:off x="8292592" y="3789040"/>
            <a:ext cx="360040" cy="36004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3" name="太陽 32"/>
          <p:cNvSpPr/>
          <p:nvPr/>
        </p:nvSpPr>
        <p:spPr>
          <a:xfrm>
            <a:off x="6948264" y="2600908"/>
            <a:ext cx="360040" cy="36004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テキスト ボックス 24"/>
          <p:cNvSpPr txBox="1"/>
          <p:nvPr/>
        </p:nvSpPr>
        <p:spPr>
          <a:xfrm>
            <a:off x="10692680" y="3847097"/>
            <a:ext cx="646331" cy="369332"/>
          </a:xfrm>
          <a:prstGeom prst="rect">
            <a:avLst/>
          </a:prstGeom>
          <a:noFill/>
        </p:spPr>
        <p:txBody>
          <a:bodyPr wrap="none" rtlCol="0">
            <a:spAutoFit/>
          </a:bodyPr>
          <a:lstStyle/>
          <a:p>
            <a:r>
              <a:rPr lang="ja-JP" altLang="en-US" dirty="0" smtClean="0">
                <a:solidFill>
                  <a:prstClr val="black"/>
                </a:solidFill>
              </a:rPr>
              <a:t>費用</a:t>
            </a:r>
            <a:endParaRPr lang="ja-JP" altLang="en-US" dirty="0">
              <a:solidFill>
                <a:prstClr val="black"/>
              </a:solidFill>
            </a:endParaRPr>
          </a:p>
        </p:txBody>
      </p:sp>
      <p:sp>
        <p:nvSpPr>
          <p:cNvPr id="20" name="爆発 1 19"/>
          <p:cNvSpPr/>
          <p:nvPr/>
        </p:nvSpPr>
        <p:spPr>
          <a:xfrm>
            <a:off x="899592" y="2827784"/>
            <a:ext cx="3938736" cy="914400"/>
          </a:xfrm>
          <a:prstGeom prst="irregularSeal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dirty="0" smtClean="0">
                <a:solidFill>
                  <a:prstClr val="white"/>
                </a:solidFill>
                <a:latin typeface="ＭＳ Ｐゴシック" pitchFamily="50" charset="-128"/>
                <a:ea typeface="ＭＳ Ｐゴシック" pitchFamily="50" charset="-128"/>
              </a:rPr>
              <a:t>長期間　開花期間</a:t>
            </a:r>
            <a:endParaRPr lang="ja-JP" altLang="en-US" dirty="0">
              <a:solidFill>
                <a:prstClr val="white"/>
              </a:solidFill>
              <a:latin typeface="ＭＳ Ｐゴシック" pitchFamily="50" charset="-128"/>
              <a:ea typeface="ＭＳ Ｐゴシック" pitchFamily="50" charset="-128"/>
            </a:endParaRPr>
          </a:p>
        </p:txBody>
      </p:sp>
      <p:sp>
        <p:nvSpPr>
          <p:cNvPr id="4" name="正方形/長方形 3"/>
          <p:cNvSpPr/>
          <p:nvPr/>
        </p:nvSpPr>
        <p:spPr>
          <a:xfrm>
            <a:off x="5986914" y="4640241"/>
            <a:ext cx="385285" cy="216050"/>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正方形/長方形 29"/>
          <p:cNvSpPr/>
          <p:nvPr/>
        </p:nvSpPr>
        <p:spPr>
          <a:xfrm>
            <a:off x="7536121" y="4640241"/>
            <a:ext cx="385285" cy="2160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 name="テキスト ボックス 4"/>
          <p:cNvSpPr txBox="1"/>
          <p:nvPr/>
        </p:nvSpPr>
        <p:spPr>
          <a:xfrm>
            <a:off x="6416332" y="4571836"/>
            <a:ext cx="1107996" cy="369332"/>
          </a:xfrm>
          <a:prstGeom prst="rect">
            <a:avLst/>
          </a:prstGeom>
          <a:noFill/>
        </p:spPr>
        <p:txBody>
          <a:bodyPr wrap="none" rtlCol="0">
            <a:spAutoFit/>
          </a:bodyPr>
          <a:lstStyle/>
          <a:p>
            <a:r>
              <a:rPr lang="ja-JP" altLang="en-US" dirty="0" smtClean="0">
                <a:solidFill>
                  <a:prstClr val="black"/>
                </a:solidFill>
                <a:latin typeface="ＭＳ Ｐゴシック" pitchFamily="50" charset="-128"/>
                <a:ea typeface="ＭＳ Ｐゴシック" pitchFamily="50" charset="-128"/>
              </a:rPr>
              <a:t>開花期間</a:t>
            </a:r>
            <a:endParaRPr lang="ja-JP" altLang="en-US" dirty="0">
              <a:solidFill>
                <a:prstClr val="black"/>
              </a:solidFill>
              <a:latin typeface="ＭＳ Ｐゴシック" pitchFamily="50" charset="-128"/>
              <a:ea typeface="ＭＳ Ｐゴシック" pitchFamily="50" charset="-128"/>
            </a:endParaRPr>
          </a:p>
        </p:txBody>
      </p:sp>
      <p:sp>
        <p:nvSpPr>
          <p:cNvPr id="7" name="テキスト ボックス 6"/>
          <p:cNvSpPr txBox="1"/>
          <p:nvPr/>
        </p:nvSpPr>
        <p:spPr>
          <a:xfrm>
            <a:off x="7952860" y="4581128"/>
            <a:ext cx="1107996" cy="369332"/>
          </a:xfrm>
          <a:prstGeom prst="rect">
            <a:avLst/>
          </a:prstGeom>
          <a:noFill/>
        </p:spPr>
        <p:txBody>
          <a:bodyPr wrap="none" rtlCol="0">
            <a:spAutoFit/>
          </a:bodyPr>
          <a:lstStyle/>
          <a:p>
            <a:r>
              <a:rPr lang="ja-JP" altLang="en-US" dirty="0" smtClean="0">
                <a:solidFill>
                  <a:prstClr val="black"/>
                </a:solidFill>
                <a:latin typeface="ＭＳ Ｐゴシック" pitchFamily="50" charset="-128"/>
                <a:ea typeface="ＭＳ Ｐゴシック" pitchFamily="50" charset="-128"/>
              </a:rPr>
              <a:t>準備期間</a:t>
            </a:r>
            <a:endParaRPr lang="ja-JP" altLang="en-US" dirty="0">
              <a:solidFill>
                <a:prstClr val="black"/>
              </a:solidFill>
              <a:latin typeface="ＭＳ Ｐゴシック" pitchFamily="50" charset="-128"/>
              <a:ea typeface="ＭＳ Ｐゴシック" pitchFamily="50" charset="-128"/>
            </a:endParaRPr>
          </a:p>
        </p:txBody>
      </p:sp>
      <p:sp>
        <p:nvSpPr>
          <p:cNvPr id="27" name="テキスト ボックス 26"/>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prstClr val="black">
                    <a:lumMod val="50000"/>
                    <a:lumOff val="50000"/>
                  </a:prstClr>
                </a:solidFill>
                <a:latin typeface="+mj-ea"/>
                <a:ea typeface="+mj-ea"/>
              </a:rPr>
              <a:t>重点計画　輪・把・環　→</a:t>
            </a:r>
            <a:r>
              <a:rPr lang="ja-JP" altLang="en-US" sz="1600" dirty="0" smtClean="0">
                <a:solidFill>
                  <a:prstClr val="white"/>
                </a:solidFill>
                <a:latin typeface="+mj-ea"/>
                <a:ea typeface="+mj-ea"/>
              </a:rPr>
              <a:t>　</a:t>
            </a:r>
            <a:r>
              <a:rPr lang="ja-JP" altLang="en-US" sz="1600" dirty="0">
                <a:solidFill>
                  <a:srgbClr val="FFFF00"/>
                </a:solidFill>
                <a:latin typeface="+mj-ea"/>
                <a:ea typeface="+mj-ea"/>
              </a:rPr>
              <a:t>補助</a:t>
            </a:r>
            <a:r>
              <a:rPr lang="ja-JP" altLang="en-US" sz="1600" dirty="0" smtClean="0">
                <a:solidFill>
                  <a:srgbClr val="FFFF00"/>
                </a:solidFill>
                <a:latin typeface="+mj-ea"/>
                <a:ea typeface="+mj-ea"/>
              </a:rPr>
              <a:t>計画</a:t>
            </a:r>
            <a:r>
              <a:rPr lang="ja-JP" altLang="en-US" sz="1600" dirty="0">
                <a:solidFill>
                  <a:srgbClr val="FFFF00"/>
                </a:solidFill>
                <a:latin typeface="+mj-ea"/>
                <a:ea typeface="+mj-ea"/>
              </a:rPr>
              <a:t>　</a:t>
            </a:r>
            <a:r>
              <a:rPr lang="ja-JP" altLang="en-US" sz="1600" dirty="0" smtClean="0">
                <a:solidFill>
                  <a:srgbClr val="FFFF00"/>
                </a:solidFill>
                <a:latin typeface="+mj-ea"/>
                <a:ea typeface="+mj-ea"/>
              </a:rPr>
              <a:t>和</a:t>
            </a:r>
            <a:r>
              <a:rPr lang="ja-JP" altLang="en-US" sz="1600" dirty="0" smtClean="0">
                <a:solidFill>
                  <a:prstClr val="white"/>
                </a:solidFill>
                <a:latin typeface="+mj-ea"/>
                <a:ea typeface="+mj-ea"/>
              </a:rPr>
              <a:t>・話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160643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6" presetClass="emph" presetSubtype="0" fill="hold" nodeType="withEffect">
                                  <p:stCondLst>
                                    <p:cond delay="0"/>
                                  </p:stCondLst>
                                  <p:childTnLst>
                                    <p:animScale>
                                      <p:cBhvr>
                                        <p:cTn id="40" dur="2000" fill="hold"/>
                                        <p:tgtEl>
                                          <p:spTgt spid="1029"/>
                                        </p:tgtEl>
                                      </p:cBhvr>
                                      <p:by x="150000" y="150000"/>
                                    </p:animScale>
                                  </p:childTnLst>
                                </p:cTn>
                              </p:par>
                              <p:par>
                                <p:cTn id="41" presetID="6" presetClass="emph" presetSubtype="0" fill="hold" nodeType="withEffect">
                                  <p:stCondLst>
                                    <p:cond delay="0"/>
                                  </p:stCondLst>
                                  <p:childTnLst>
                                    <p:animScale>
                                      <p:cBhvr>
                                        <p:cTn id="42" dur="2000" fill="hold"/>
                                        <p:tgtEl>
                                          <p:spTgt spid="21"/>
                                        </p:tgtEl>
                                      </p:cBhvr>
                                      <p:by x="150000" y="150000"/>
                                    </p:animScale>
                                  </p:childTnLst>
                                </p:cTn>
                              </p:par>
                              <p:par>
                                <p:cTn id="43" presetID="6" presetClass="emph" presetSubtype="0" fill="hold" nodeType="withEffect">
                                  <p:stCondLst>
                                    <p:cond delay="0"/>
                                  </p:stCondLst>
                                  <p:childTnLst>
                                    <p:animScale>
                                      <p:cBhvr>
                                        <p:cTn id="44" dur="2000" fill="hold"/>
                                        <p:tgtEl>
                                          <p:spTgt spid="103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7" grpId="0" animBg="1"/>
      <p:bldP spid="24" grpId="0" animBg="1"/>
      <p:bldP spid="33"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3446" y="549907"/>
            <a:ext cx="8229600" cy="720080"/>
          </a:xfrm>
        </p:spPr>
        <p:txBody>
          <a:bodyPr>
            <a:normAutofit/>
          </a:bodyPr>
          <a:lstStyle/>
          <a:p>
            <a:r>
              <a:rPr lang="ja-JP" altLang="en-US" dirty="0" smtClean="0"/>
              <a:t>コミュニティの「話」</a:t>
            </a:r>
            <a:endParaRPr kumimoji="1" lang="ja-JP" altLang="en-US" dirty="0"/>
          </a:p>
        </p:txBody>
      </p:sp>
      <p:sp>
        <p:nvSpPr>
          <p:cNvPr id="6" name="スライド番号プレースホルダー 5"/>
          <p:cNvSpPr>
            <a:spLocks noGrp="1"/>
          </p:cNvSpPr>
          <p:nvPr>
            <p:ph type="sldNum" sz="quarter" idx="12"/>
          </p:nvPr>
        </p:nvSpPr>
        <p:spPr/>
        <p:txBody>
          <a:bodyPr/>
          <a:lstStyle/>
          <a:p>
            <a:fld id="{6F5C0362-4C13-47F6-8DA1-230402773C12}" type="slidenum">
              <a:rPr kumimoji="1" lang="ja-JP" altLang="en-US" smtClean="0"/>
              <a:pPr/>
              <a:t>25</a:t>
            </a:fld>
            <a:endParaRPr kumimoji="1" lang="ja-JP" altLang="en-US"/>
          </a:p>
        </p:txBody>
      </p:sp>
      <p:sp>
        <p:nvSpPr>
          <p:cNvPr id="8" name="角丸四角形 7"/>
          <p:cNvSpPr/>
          <p:nvPr/>
        </p:nvSpPr>
        <p:spPr>
          <a:xfrm>
            <a:off x="436119" y="5184498"/>
            <a:ext cx="3487809" cy="589156"/>
          </a:xfrm>
          <a:prstGeom prst="roundRect">
            <a:avLst/>
          </a:prstGeom>
          <a:solidFill>
            <a:srgbClr val="7030A0"/>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marL="411480" lvl="1" indent="0">
              <a:buNone/>
            </a:pPr>
            <a:r>
              <a:rPr lang="ja-JP" altLang="en-US" dirty="0" smtClean="0">
                <a:solidFill>
                  <a:schemeClr val="bg1"/>
                </a:solidFill>
                <a:latin typeface="ＭＳ Ｐゴシック" pitchFamily="50" charset="-128"/>
                <a:ea typeface="ＭＳ Ｐゴシック" pitchFamily="50" charset="-128"/>
              </a:rPr>
              <a:t>市民の自発的な行動が大切</a:t>
            </a:r>
            <a:endParaRPr kumimoji="1" lang="ja-JP" altLang="en-US" dirty="0">
              <a:solidFill>
                <a:schemeClr val="bg1"/>
              </a:solidFill>
              <a:latin typeface="ＭＳ Ｐゴシック" pitchFamily="50" charset="-128"/>
              <a:ea typeface="ＭＳ Ｐゴシック" pitchFamily="50" charset="-128"/>
            </a:endParaRPr>
          </a:p>
        </p:txBody>
      </p:sp>
      <p:grpSp>
        <p:nvGrpSpPr>
          <p:cNvPr id="66" name="グループ化 65"/>
          <p:cNvGrpSpPr/>
          <p:nvPr/>
        </p:nvGrpSpPr>
        <p:grpSpPr>
          <a:xfrm>
            <a:off x="4596849" y="1196060"/>
            <a:ext cx="3530428" cy="2695906"/>
            <a:chOff x="948292" y="4303557"/>
            <a:chExt cx="2964931" cy="2264081"/>
          </a:xfrm>
        </p:grpSpPr>
        <p:sp>
          <p:nvSpPr>
            <p:cNvPr id="64" name="正方形/長方形 63"/>
            <p:cNvSpPr/>
            <p:nvPr/>
          </p:nvSpPr>
          <p:spPr>
            <a:xfrm>
              <a:off x="948292" y="4303557"/>
              <a:ext cx="2952328" cy="2254611"/>
            </a:xfrm>
            <a:prstGeom prst="rect">
              <a:avLst/>
            </a:prstGeom>
            <a:solidFill>
              <a:srgbClr val="9900FF"/>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r="69062" b="59445"/>
            <a:stretch/>
          </p:blipFill>
          <p:spPr>
            <a:xfrm>
              <a:off x="1009993" y="4387874"/>
              <a:ext cx="2828925" cy="2085975"/>
            </a:xfrm>
            <a:prstGeom prst="rect">
              <a:avLst/>
            </a:prstGeom>
          </p:spPr>
        </p:pic>
        <p:sp>
          <p:nvSpPr>
            <p:cNvPr id="12" name="角丸四角形 11"/>
            <p:cNvSpPr/>
            <p:nvPr/>
          </p:nvSpPr>
          <p:spPr>
            <a:xfrm>
              <a:off x="2041015" y="6244731"/>
              <a:ext cx="1872208" cy="322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smtClean="0">
                  <a:latin typeface="ＭＳ Ｐゴシック" pitchFamily="50" charset="-128"/>
                  <a:ea typeface="ＭＳ Ｐゴシック" pitchFamily="50" charset="-128"/>
                </a:rPr>
                <a:t>Before</a:t>
              </a:r>
              <a:endParaRPr kumimoji="1" lang="ja-JP" altLang="en-US" b="1" dirty="0">
                <a:latin typeface="ＭＳ Ｐゴシック" pitchFamily="50" charset="-128"/>
                <a:ea typeface="ＭＳ Ｐゴシック" pitchFamily="50" charset="-128"/>
              </a:endParaRPr>
            </a:p>
          </p:txBody>
        </p:sp>
      </p:grpSp>
      <p:sp>
        <p:nvSpPr>
          <p:cNvPr id="14" name="円/楕円 13"/>
          <p:cNvSpPr/>
          <p:nvPr/>
        </p:nvSpPr>
        <p:spPr>
          <a:xfrm>
            <a:off x="2272463" y="5029342"/>
            <a:ext cx="1671900" cy="310312"/>
          </a:xfrm>
          <a:prstGeom prst="ellipse">
            <a:avLst/>
          </a:prstGeom>
          <a:solidFill>
            <a:schemeClr val="accent3">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dirty="0" smtClean="0">
                <a:solidFill>
                  <a:sysClr val="windowText" lastClr="000000"/>
                </a:solidFill>
                <a:latin typeface="ＭＳ Ｐゴシック" pitchFamily="50" charset="-128"/>
                <a:ea typeface="ＭＳ Ｐゴシック" pitchFamily="50" charset="-128"/>
              </a:rPr>
              <a:t>NPO</a:t>
            </a:r>
            <a:endParaRPr kumimoji="1" lang="ja-JP" altLang="en-US" dirty="0">
              <a:solidFill>
                <a:sysClr val="windowText" lastClr="000000"/>
              </a:solidFill>
              <a:latin typeface="ＭＳ Ｐゴシック" pitchFamily="50" charset="-128"/>
              <a:ea typeface="ＭＳ Ｐゴシック" pitchFamily="50" charset="-128"/>
            </a:endParaRPr>
          </a:p>
        </p:txBody>
      </p:sp>
      <p:pic>
        <p:nvPicPr>
          <p:cNvPr id="48" name="Picture 2" descr="C:\Users\hamatsu80\AppData\Local\Microsoft\Windows\Temporary Internet Files\Content.IE5\4UI82FYU\MC90014986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3868" y="2127526"/>
            <a:ext cx="669944" cy="2279817"/>
          </a:xfrm>
          <a:prstGeom prst="rect">
            <a:avLst/>
          </a:prstGeom>
          <a:noFill/>
          <a:extLst>
            <a:ext uri="{909E8E84-426E-40DD-AFC4-6F175D3DCCD1}">
              <a14:hiddenFill xmlns:a14="http://schemas.microsoft.com/office/drawing/2010/main">
                <a:solidFill>
                  <a:srgbClr val="FFFFFF"/>
                </a:solidFill>
              </a14:hiddenFill>
            </a:ext>
          </a:extLst>
        </p:spPr>
      </p:pic>
      <p:sp>
        <p:nvSpPr>
          <p:cNvPr id="49" name="雲形吹き出し 48"/>
          <p:cNvSpPr/>
          <p:nvPr/>
        </p:nvSpPr>
        <p:spPr>
          <a:xfrm>
            <a:off x="2576231" y="3926088"/>
            <a:ext cx="2446019" cy="770282"/>
          </a:xfrm>
          <a:prstGeom prst="cloudCallout">
            <a:avLst>
              <a:gd name="adj1" fmla="val -57439"/>
              <a:gd name="adj2" fmla="val -46463"/>
            </a:avLst>
          </a:prstGeom>
          <a:solidFill>
            <a:srgbClr val="00B0F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kumimoji="1" lang="ja-JP"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ＭＳ Ｐゴシック" pitchFamily="50" charset="-128"/>
                <a:ea typeface="ＭＳ Ｐゴシック" pitchFamily="50" charset="-128"/>
              </a:rPr>
              <a:t>別に</a:t>
            </a:r>
            <a:r>
              <a:rPr lang="en-US" altLang="ja-JP"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ＭＳ Ｐゴシック" pitchFamily="50" charset="-128"/>
                <a:ea typeface="ＭＳ Ｐゴシック" pitchFamily="50" charset="-128"/>
              </a:rPr>
              <a:t>…</a:t>
            </a:r>
            <a:endParaRPr kumimoji="1" lang="ja-JP"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ＭＳ Ｐゴシック" pitchFamily="50" charset="-128"/>
              <a:ea typeface="ＭＳ Ｐゴシック" pitchFamily="50" charset="-128"/>
            </a:endParaRPr>
          </a:p>
        </p:txBody>
      </p:sp>
      <p:pic>
        <p:nvPicPr>
          <p:cNvPr id="50" name="Picture 3" descr="C:\Users\hamatsu80\AppData\Local\Microsoft\Windows\Temporary Internet Files\Content.IE5\H1ETC5WL\MC900054129[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4" y="3988479"/>
            <a:ext cx="720092" cy="967182"/>
          </a:xfrm>
          <a:prstGeom prst="rect">
            <a:avLst/>
          </a:prstGeom>
          <a:noFill/>
          <a:extLst>
            <a:ext uri="{909E8E84-426E-40DD-AFC4-6F175D3DCCD1}">
              <a14:hiddenFill xmlns:a14="http://schemas.microsoft.com/office/drawing/2010/main">
                <a:solidFill>
                  <a:srgbClr val="FFFFFF"/>
                </a:solidFill>
              </a14:hiddenFill>
            </a:ext>
          </a:extLst>
        </p:spPr>
      </p:pic>
      <p:sp>
        <p:nvSpPr>
          <p:cNvPr id="61" name="左矢印吹き出し 60"/>
          <p:cNvSpPr/>
          <p:nvPr/>
        </p:nvSpPr>
        <p:spPr>
          <a:xfrm>
            <a:off x="2627790" y="2134381"/>
            <a:ext cx="961246" cy="1757585"/>
          </a:xfrm>
          <a:prstGeom prst="leftArrowCallou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smtClean="0">
                <a:latin typeface="ＭＳ Ｐゴシック" pitchFamily="50" charset="-128"/>
                <a:ea typeface="ＭＳ Ｐゴシック" pitchFamily="50" charset="-128"/>
              </a:rPr>
              <a:t>温度差</a:t>
            </a:r>
            <a:endParaRPr kumimoji="1" lang="ja-JP" altLang="en-US" sz="3200" b="1" dirty="0">
              <a:latin typeface="ＭＳ Ｐゴシック" pitchFamily="50" charset="-128"/>
              <a:ea typeface="ＭＳ Ｐゴシック" pitchFamily="50" charset="-128"/>
            </a:endParaRPr>
          </a:p>
        </p:txBody>
      </p:sp>
      <p:sp>
        <p:nvSpPr>
          <p:cNvPr id="62" name="テキスト ボックス 61"/>
          <p:cNvSpPr txBox="1"/>
          <p:nvPr/>
        </p:nvSpPr>
        <p:spPr>
          <a:xfrm>
            <a:off x="3013964" y="3861048"/>
            <a:ext cx="797098" cy="369332"/>
          </a:xfrm>
          <a:prstGeom prst="rect">
            <a:avLst/>
          </a:prstGeom>
          <a:noFill/>
        </p:spPr>
        <p:txBody>
          <a:bodyPr wrap="square" rtlCol="0">
            <a:spAutoFit/>
          </a:bodyPr>
          <a:lstStyle/>
          <a:p>
            <a:r>
              <a:rPr lang="ja-JP" altLang="en-US" b="1" dirty="0">
                <a:latin typeface="ＭＳ Ｐゴシック" pitchFamily="50" charset="-128"/>
                <a:ea typeface="ＭＳ Ｐゴシック" pitchFamily="50" charset="-128"/>
              </a:rPr>
              <a:t>市民</a:t>
            </a:r>
            <a:endParaRPr kumimoji="1" lang="ja-JP" altLang="en-US" b="1" dirty="0">
              <a:latin typeface="ＭＳ Ｐゴシック" pitchFamily="50" charset="-128"/>
              <a:ea typeface="ＭＳ Ｐゴシック" pitchFamily="50" charset="-128"/>
            </a:endParaRPr>
          </a:p>
        </p:txBody>
      </p:sp>
      <p:sp>
        <p:nvSpPr>
          <p:cNvPr id="69" name="円/楕円 68"/>
          <p:cNvSpPr/>
          <p:nvPr/>
        </p:nvSpPr>
        <p:spPr>
          <a:xfrm>
            <a:off x="499223" y="5037197"/>
            <a:ext cx="1680799" cy="310312"/>
          </a:xfrm>
          <a:prstGeom prst="ellipse">
            <a:avLst/>
          </a:prstGeom>
          <a:solidFill>
            <a:schemeClr val="accent3">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dirty="0" smtClean="0">
                <a:solidFill>
                  <a:sysClr val="windowText" lastClr="000000"/>
                </a:solidFill>
                <a:latin typeface="ＭＳ Ｐゴシック" pitchFamily="50" charset="-128"/>
                <a:ea typeface="ＭＳ Ｐゴシック" pitchFamily="50" charset="-128"/>
              </a:rPr>
              <a:t>観光協会</a:t>
            </a:r>
            <a:endParaRPr kumimoji="1" lang="ja-JP" altLang="en-US" dirty="0">
              <a:solidFill>
                <a:sysClr val="windowText" lastClr="000000"/>
              </a:solidFill>
              <a:latin typeface="ＭＳ Ｐゴシック" pitchFamily="50" charset="-128"/>
              <a:ea typeface="ＭＳ Ｐゴシック" pitchFamily="50" charset="-128"/>
            </a:endParaRPr>
          </a:p>
        </p:txBody>
      </p:sp>
      <p:sp>
        <p:nvSpPr>
          <p:cNvPr id="72" name="太陽 71"/>
          <p:cNvSpPr/>
          <p:nvPr/>
        </p:nvSpPr>
        <p:spPr>
          <a:xfrm>
            <a:off x="20813" y="5917670"/>
            <a:ext cx="4325409" cy="793593"/>
          </a:xfrm>
          <a:prstGeom prst="sun">
            <a:avLst>
              <a:gd name="adj" fmla="val 12500"/>
            </a:avLst>
          </a:prstGeom>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2000" dirty="0">
                <a:solidFill>
                  <a:schemeClr val="tx1"/>
                </a:solidFill>
                <a:latin typeface="ＭＳ Ｐゴシック" pitchFamily="50" charset="-128"/>
                <a:ea typeface="ＭＳ Ｐゴシック" pitchFamily="50" charset="-128"/>
              </a:rPr>
              <a:t>活動</a:t>
            </a:r>
            <a:r>
              <a:rPr lang="ja-JP" altLang="en-US" sz="2000" dirty="0" smtClean="0">
                <a:solidFill>
                  <a:schemeClr val="tx1"/>
                </a:solidFill>
                <a:latin typeface="ＭＳ Ｐゴシック" pitchFamily="50" charset="-128"/>
                <a:ea typeface="ＭＳ Ｐゴシック" pitchFamily="50" charset="-128"/>
              </a:rPr>
              <a:t>の幅を広げる</a:t>
            </a:r>
            <a:endParaRPr kumimoji="1" lang="ja-JP" altLang="en-US" dirty="0">
              <a:latin typeface="ＭＳ Ｐゴシック" pitchFamily="50" charset="-128"/>
              <a:ea typeface="ＭＳ Ｐゴシック" pitchFamily="50" charset="-128"/>
            </a:endParaRPr>
          </a:p>
        </p:txBody>
      </p:sp>
      <p:grpSp>
        <p:nvGrpSpPr>
          <p:cNvPr id="74" name="グループ化 73"/>
          <p:cNvGrpSpPr/>
          <p:nvPr/>
        </p:nvGrpSpPr>
        <p:grpSpPr>
          <a:xfrm>
            <a:off x="5409433" y="3888273"/>
            <a:ext cx="3483047" cy="2736623"/>
            <a:chOff x="5018502" y="4585434"/>
            <a:chExt cx="2952328" cy="2283619"/>
          </a:xfrm>
        </p:grpSpPr>
        <p:sp>
          <p:nvSpPr>
            <p:cNvPr id="65" name="正方形/長方形 64"/>
            <p:cNvSpPr/>
            <p:nvPr/>
          </p:nvSpPr>
          <p:spPr>
            <a:xfrm>
              <a:off x="5018502" y="4585434"/>
              <a:ext cx="2952328" cy="2254611"/>
            </a:xfrm>
            <a:prstGeom prst="rect">
              <a:avLst/>
            </a:prstGeom>
            <a:solidFill>
              <a:srgbClr val="FF66FF"/>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pic>
          <p:nvPicPr>
            <p:cNvPr id="73" name="図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7522" y="4685655"/>
              <a:ext cx="2781300" cy="2085975"/>
            </a:xfrm>
            <a:prstGeom prst="rect">
              <a:avLst/>
            </a:prstGeom>
          </p:spPr>
        </p:pic>
        <p:sp>
          <p:nvSpPr>
            <p:cNvPr id="13" name="角丸四角形 12"/>
            <p:cNvSpPr/>
            <p:nvPr/>
          </p:nvSpPr>
          <p:spPr>
            <a:xfrm>
              <a:off x="6098622" y="6546146"/>
              <a:ext cx="1872208" cy="32290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ja-JP" b="1" dirty="0" smtClean="0">
                  <a:latin typeface="ＭＳ Ｐゴシック" pitchFamily="50" charset="-128"/>
                  <a:ea typeface="ＭＳ Ｐゴシック" pitchFamily="50" charset="-128"/>
                </a:rPr>
                <a:t>After</a:t>
              </a:r>
              <a:endParaRPr kumimoji="1" lang="ja-JP" altLang="en-US" b="1" dirty="0">
                <a:latin typeface="ＭＳ Ｐゴシック" pitchFamily="50" charset="-128"/>
                <a:ea typeface="ＭＳ Ｐゴシック" pitchFamily="50" charset="-128"/>
              </a:endParaRPr>
            </a:p>
          </p:txBody>
        </p:sp>
      </p:grpSp>
      <p:pic>
        <p:nvPicPr>
          <p:cNvPr id="1026" name="Picture 2" descr="C:\Program Files (x86)\Microsoft Office\MEDIA\CAGCAT10\j030295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002" r="14285"/>
          <a:stretch/>
        </p:blipFill>
        <p:spPr bwMode="auto">
          <a:xfrm>
            <a:off x="258733" y="2043284"/>
            <a:ext cx="667265" cy="14021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5" name="爆発 1 54"/>
          <p:cNvSpPr/>
          <p:nvPr/>
        </p:nvSpPr>
        <p:spPr>
          <a:xfrm>
            <a:off x="20813" y="1412776"/>
            <a:ext cx="2880319" cy="868183"/>
          </a:xfrm>
          <a:prstGeom prst="irregularSeal1">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ＭＳ Ｐゴシック" pitchFamily="50" charset="-128"/>
                <a:ea typeface="ＭＳ Ｐゴシック" pitchFamily="50" charset="-128"/>
              </a:rPr>
              <a:t>熱い思い</a:t>
            </a:r>
            <a:endParaRPr lang="ja-JP"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ＭＳ Ｐゴシック" pitchFamily="50" charset="-128"/>
              <a:ea typeface="ＭＳ Ｐゴシック" pitchFamily="50" charset="-128"/>
            </a:endParaRPr>
          </a:p>
        </p:txBody>
      </p:sp>
      <p:pic>
        <p:nvPicPr>
          <p:cNvPr id="25" name="Picture 2" descr="C:\Program Files (x86)\Microsoft Office\MEDIA\CAGCAT10\j030295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002" r="14285"/>
          <a:stretch/>
        </p:blipFill>
        <p:spPr bwMode="auto">
          <a:xfrm>
            <a:off x="1127339" y="2043284"/>
            <a:ext cx="667265" cy="14021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6" name="テキスト ボックス 55"/>
          <p:cNvSpPr txBox="1"/>
          <p:nvPr/>
        </p:nvSpPr>
        <p:spPr>
          <a:xfrm>
            <a:off x="173504" y="1296459"/>
            <a:ext cx="789793" cy="400110"/>
          </a:xfrm>
          <a:prstGeom prst="rect">
            <a:avLst/>
          </a:prstGeom>
          <a:noFill/>
        </p:spPr>
        <p:txBody>
          <a:bodyPr wrap="square" rtlCol="0">
            <a:spAutoFit/>
          </a:bodyPr>
          <a:lstStyle/>
          <a:p>
            <a:r>
              <a:rPr kumimoji="1" lang="en-US" altLang="ja-JP" sz="2000" b="1" dirty="0" smtClean="0">
                <a:latin typeface="ＭＳ Ｐゴシック" pitchFamily="50" charset="-128"/>
                <a:ea typeface="ＭＳ Ｐゴシック" pitchFamily="50" charset="-128"/>
              </a:rPr>
              <a:t>NPO</a:t>
            </a:r>
            <a:endParaRPr kumimoji="1" lang="ja-JP" altLang="en-US" sz="2000" b="1" dirty="0">
              <a:latin typeface="ＭＳ Ｐゴシック" pitchFamily="50" charset="-128"/>
              <a:ea typeface="ＭＳ Ｐゴシック" pitchFamily="50" charset="-128"/>
            </a:endParaRPr>
          </a:p>
        </p:txBody>
      </p:sp>
      <p:sp>
        <p:nvSpPr>
          <p:cNvPr id="3" name="角丸四角形 2"/>
          <p:cNvSpPr/>
          <p:nvPr/>
        </p:nvSpPr>
        <p:spPr>
          <a:xfrm>
            <a:off x="6685933" y="4045714"/>
            <a:ext cx="2131369" cy="42635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ysClr val="windowText" lastClr="000000"/>
                </a:solidFill>
              </a:rPr>
              <a:t>地域コミュニティ</a:t>
            </a:r>
            <a:endParaRPr kumimoji="1" lang="ja-JP" altLang="en-US" dirty="0">
              <a:solidFill>
                <a:sysClr val="windowText" lastClr="000000"/>
              </a:solidFill>
            </a:endParaRPr>
          </a:p>
        </p:txBody>
      </p:sp>
      <p:sp>
        <p:nvSpPr>
          <p:cNvPr id="28" name="テキスト ボックス 27"/>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prstClr val="black">
                    <a:lumMod val="50000"/>
                    <a:lumOff val="50000"/>
                  </a:prstClr>
                </a:solidFill>
                <a:latin typeface="+mj-ea"/>
                <a:ea typeface="+mj-ea"/>
              </a:rPr>
              <a:t>重点計画　輪・把・環　→</a:t>
            </a:r>
            <a:r>
              <a:rPr lang="ja-JP" altLang="en-US" sz="1600" dirty="0" smtClean="0">
                <a:solidFill>
                  <a:prstClr val="white"/>
                </a:solidFill>
                <a:latin typeface="+mj-ea"/>
                <a:ea typeface="+mj-ea"/>
              </a:rPr>
              <a:t>　</a:t>
            </a:r>
            <a:r>
              <a:rPr lang="ja-JP" altLang="en-US" sz="1600" dirty="0">
                <a:solidFill>
                  <a:srgbClr val="FFFF00"/>
                </a:solidFill>
                <a:latin typeface="+mj-ea"/>
                <a:ea typeface="+mj-ea"/>
              </a:rPr>
              <a:t>補助</a:t>
            </a:r>
            <a:r>
              <a:rPr lang="ja-JP" altLang="en-US" sz="1600" dirty="0" smtClean="0">
                <a:solidFill>
                  <a:srgbClr val="FFFF00"/>
                </a:solidFill>
                <a:latin typeface="+mj-ea"/>
                <a:ea typeface="+mj-ea"/>
              </a:rPr>
              <a:t>計画</a:t>
            </a:r>
            <a:r>
              <a:rPr lang="ja-JP" altLang="en-US" sz="1600" dirty="0">
                <a:solidFill>
                  <a:srgbClr val="FFFF00"/>
                </a:solidFill>
                <a:latin typeface="+mj-ea"/>
                <a:ea typeface="+mj-ea"/>
              </a:rPr>
              <a:t>　</a:t>
            </a:r>
            <a:r>
              <a:rPr lang="ja-JP" altLang="en-US" sz="1600" dirty="0" smtClean="0">
                <a:solidFill>
                  <a:srgbClr val="FFFF00"/>
                </a:solidFill>
                <a:latin typeface="+mj-ea"/>
                <a:ea typeface="+mj-ea"/>
              </a:rPr>
              <a:t>和</a:t>
            </a:r>
            <a:r>
              <a:rPr lang="ja-JP" altLang="en-US" sz="1600" dirty="0" smtClean="0">
                <a:solidFill>
                  <a:prstClr val="white"/>
                </a:solidFill>
                <a:latin typeface="+mj-ea"/>
                <a:ea typeface="+mj-ea"/>
              </a:rPr>
              <a:t>・話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404605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randombar(horizontal)">
                                      <p:cBhvr>
                                        <p:cTn id="10" dur="500"/>
                                        <p:tgtEl>
                                          <p:spTgt spid="56"/>
                                        </p:tgtEl>
                                      </p:cBhvr>
                                    </p:animEffect>
                                  </p:childTnLst>
                                </p:cTn>
                              </p:par>
                              <p:par>
                                <p:cTn id="11" presetID="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randombar(horizontal)">
                                      <p:cBhvr>
                                        <p:cTn id="31" dur="500"/>
                                        <p:tgtEl>
                                          <p:spTgt spid="5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randombar(horizontal)">
                                      <p:cBhvr>
                                        <p:cTn id="34" dur="500"/>
                                        <p:tgtEl>
                                          <p:spTgt spid="6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randombar(horizontal)">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p:cTn id="42" dur="500" fill="hold"/>
                                        <p:tgtEl>
                                          <p:spTgt spid="61"/>
                                        </p:tgtEl>
                                        <p:attrNameLst>
                                          <p:attrName>ppt_w</p:attrName>
                                        </p:attrNameLst>
                                      </p:cBhvr>
                                      <p:tavLst>
                                        <p:tav tm="0">
                                          <p:val>
                                            <p:fltVal val="0"/>
                                          </p:val>
                                        </p:tav>
                                        <p:tav tm="100000">
                                          <p:val>
                                            <p:strVal val="#ppt_w"/>
                                          </p:val>
                                        </p:tav>
                                      </p:tavLst>
                                    </p:anim>
                                    <p:anim calcmode="lin" valueType="num">
                                      <p:cBhvr>
                                        <p:cTn id="43" dur="500" fill="hold"/>
                                        <p:tgtEl>
                                          <p:spTgt spid="61"/>
                                        </p:tgtEl>
                                        <p:attrNameLst>
                                          <p:attrName>ppt_h</p:attrName>
                                        </p:attrNameLst>
                                      </p:cBhvr>
                                      <p:tavLst>
                                        <p:tav tm="0">
                                          <p:val>
                                            <p:fltVal val="0"/>
                                          </p:val>
                                        </p:tav>
                                        <p:tav tm="100000">
                                          <p:val>
                                            <p:strVal val="#ppt_h"/>
                                          </p:val>
                                        </p:tav>
                                      </p:tavLst>
                                    </p:anim>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wipe(up)">
                                      <p:cBhvr>
                                        <p:cTn id="53" dur="500"/>
                                        <p:tgtEl>
                                          <p:spTgt spid="6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wipe(up)">
                                      <p:cBhvr>
                                        <p:cTn id="58" dur="500"/>
                                        <p:tgtEl>
                                          <p:spTgt spid="74"/>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49" grpId="0" animBg="1"/>
      <p:bldP spid="61" grpId="0" animBg="1"/>
      <p:bldP spid="62" grpId="0"/>
      <p:bldP spid="69" grpId="0" animBg="1"/>
      <p:bldP spid="72" grpId="0" animBg="1"/>
      <p:bldP spid="55" grpId="0" animBg="1"/>
      <p:bldP spid="56"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円/楕円 19"/>
          <p:cNvSpPr/>
          <p:nvPr/>
        </p:nvSpPr>
        <p:spPr>
          <a:xfrm>
            <a:off x="899592" y="1556792"/>
            <a:ext cx="7058438" cy="4528350"/>
          </a:xfrm>
          <a:prstGeom prst="ellipse">
            <a:avLst/>
          </a:prstGeom>
          <a:solidFill>
            <a:srgbClr val="AEF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502593" y="319703"/>
            <a:ext cx="8229600" cy="720080"/>
          </a:xfrm>
        </p:spPr>
        <p:txBody>
          <a:bodyPr>
            <a:normAutofit/>
          </a:bodyPr>
          <a:lstStyle/>
          <a:p>
            <a:r>
              <a:rPr lang="ja-JP" altLang="en-US" dirty="0" smtClean="0"/>
              <a:t>「和」＆</a:t>
            </a:r>
            <a:r>
              <a:rPr lang="ja-JP" altLang="en-US" dirty="0"/>
              <a:t>「</a:t>
            </a:r>
            <a:r>
              <a:rPr lang="ja-JP" altLang="en-US" dirty="0" smtClean="0"/>
              <a:t>話」</a:t>
            </a:r>
            <a:endParaRPr kumimoji="1" lang="ja-JP" altLang="en-US" dirty="0"/>
          </a:p>
        </p:txBody>
      </p:sp>
      <p:sp>
        <p:nvSpPr>
          <p:cNvPr id="3" name="コンテンツ プレースホルダー 2"/>
          <p:cNvSpPr>
            <a:spLocks noGrp="1"/>
          </p:cNvSpPr>
          <p:nvPr>
            <p:ph idx="1"/>
          </p:nvPr>
        </p:nvSpPr>
        <p:spPr>
          <a:xfrm>
            <a:off x="457200" y="1340768"/>
            <a:ext cx="8229600" cy="5233768"/>
          </a:xfrm>
        </p:spPr>
        <p:txBody>
          <a:bodyPr/>
          <a:lstStyle/>
          <a:p>
            <a:pPr marL="109728" indent="0">
              <a:buNone/>
            </a:pPr>
            <a:endParaRPr lang="en-US" altLang="ja-JP" dirty="0" smtClean="0"/>
          </a:p>
          <a:p>
            <a:pPr marL="109728" indent="0">
              <a:buNone/>
            </a:pPr>
            <a:endParaRPr lang="en-US" altLang="ja-JP" dirty="0"/>
          </a:p>
          <a:p>
            <a:pPr marL="109728" indent="0">
              <a:buNone/>
            </a:pPr>
            <a:r>
              <a:rPr lang="ja-JP" altLang="en-US" dirty="0" smtClean="0"/>
              <a:t>　</a:t>
            </a:r>
            <a:endParaRPr lang="en-US" altLang="ja-JP" dirty="0" smtClean="0"/>
          </a:p>
          <a:p>
            <a:pPr marL="109728" indent="0">
              <a:buNone/>
            </a:pPr>
            <a:r>
              <a:rPr lang="ja-JP" altLang="en-US" dirty="0" smtClean="0"/>
              <a:t>　　　</a:t>
            </a:r>
            <a:endParaRPr lang="en-US" altLang="ja-JP" dirty="0" smtClean="0"/>
          </a:p>
          <a:p>
            <a:pPr marL="109728" indent="0">
              <a:buNone/>
            </a:pPr>
            <a:r>
              <a:rPr lang="ja-JP" altLang="en-US" dirty="0"/>
              <a:t>　</a:t>
            </a:r>
            <a:endParaRPr lang="en-US" altLang="ja-JP" dirty="0"/>
          </a:p>
          <a:p>
            <a:pPr marL="411480" lvl="1" indent="0">
              <a:buNone/>
            </a:pPr>
            <a:endParaRPr kumimoji="1" lang="en-US" altLang="ja-JP" dirty="0" smtClean="0"/>
          </a:p>
        </p:txBody>
      </p:sp>
      <p:sp>
        <p:nvSpPr>
          <p:cNvPr id="6" name="スライド番号プレースホルダー 5"/>
          <p:cNvSpPr>
            <a:spLocks noGrp="1"/>
          </p:cNvSpPr>
          <p:nvPr>
            <p:ph type="sldNum" sz="quarter" idx="12"/>
          </p:nvPr>
        </p:nvSpPr>
        <p:spPr/>
        <p:txBody>
          <a:bodyPr/>
          <a:lstStyle/>
          <a:p>
            <a:fld id="{6F5C0362-4C13-47F6-8DA1-230402773C12}" type="slidenum">
              <a:rPr kumimoji="1" lang="ja-JP" altLang="en-US" smtClean="0">
                <a:solidFill>
                  <a:prstClr val="black"/>
                </a:solidFill>
              </a:rPr>
              <a:pPr/>
              <a:t>26</a:t>
            </a:fld>
            <a:endParaRPr kumimoji="1" lang="ja-JP" altLang="en-US">
              <a:solidFill>
                <a:prstClr val="black"/>
              </a:solidFill>
            </a:endParaRPr>
          </a:p>
        </p:txBody>
      </p:sp>
      <p:sp>
        <p:nvSpPr>
          <p:cNvPr id="8" name="角丸四角形 7"/>
          <p:cNvSpPr/>
          <p:nvPr/>
        </p:nvSpPr>
        <p:spPr>
          <a:xfrm>
            <a:off x="5611094" y="3422645"/>
            <a:ext cx="3363442" cy="59453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dirty="0">
                <a:solidFill>
                  <a:prstClr val="white"/>
                </a:solidFill>
                <a:latin typeface="ＭＳ Ｐゴシック" pitchFamily="50" charset="-128"/>
                <a:ea typeface="ＭＳ Ｐゴシック" pitchFamily="50" charset="-128"/>
              </a:rPr>
              <a:t>市</a:t>
            </a:r>
            <a:r>
              <a:rPr lang="ja-JP" altLang="en-US" dirty="0" smtClean="0">
                <a:solidFill>
                  <a:prstClr val="white"/>
                </a:solidFill>
                <a:latin typeface="ＭＳ Ｐゴシック" pitchFamily="50" charset="-128"/>
                <a:ea typeface="ＭＳ Ｐゴシック" pitchFamily="50" charset="-128"/>
              </a:rPr>
              <a:t>民による維持管理</a:t>
            </a:r>
            <a:endParaRPr lang="ja-JP" altLang="en-US" dirty="0">
              <a:solidFill>
                <a:prstClr val="white"/>
              </a:solidFill>
              <a:latin typeface="ＭＳ Ｐゴシック" pitchFamily="50" charset="-128"/>
              <a:ea typeface="ＭＳ Ｐゴシック" pitchFamily="50" charset="-128"/>
            </a:endParaRPr>
          </a:p>
        </p:txBody>
      </p:sp>
      <p:grpSp>
        <p:nvGrpSpPr>
          <p:cNvPr id="19" name="グループ化 18"/>
          <p:cNvGrpSpPr/>
          <p:nvPr/>
        </p:nvGrpSpPr>
        <p:grpSpPr>
          <a:xfrm>
            <a:off x="2807129" y="1116410"/>
            <a:ext cx="3243363" cy="2325774"/>
            <a:chOff x="5076055" y="980728"/>
            <a:chExt cx="3559224" cy="2582473"/>
          </a:xfrm>
        </p:grpSpPr>
        <p:pic>
          <p:nvPicPr>
            <p:cNvPr id="18" name="図 17"/>
            <p:cNvPicPr>
              <a:picLocks noChangeAspect="1"/>
            </p:cNvPicPr>
            <p:nvPr/>
          </p:nvPicPr>
          <p:blipFill rotWithShape="1">
            <a:blip r:embed="rId3">
              <a:extLst>
                <a:ext uri="{28A0092B-C50C-407E-A947-70E740481C1C}">
                  <a14:useLocalDpi xmlns:a14="http://schemas.microsoft.com/office/drawing/2010/main" val="0"/>
                </a:ext>
              </a:extLst>
            </a:blip>
            <a:srcRect l="26" r="62020" b="50942"/>
            <a:stretch/>
          </p:blipFill>
          <p:spPr>
            <a:xfrm>
              <a:off x="5109493" y="999753"/>
              <a:ext cx="3525786" cy="2563448"/>
            </a:xfrm>
            <a:prstGeom prst="rect">
              <a:avLst/>
            </a:prstGeom>
          </p:spPr>
        </p:pic>
        <p:sp>
          <p:nvSpPr>
            <p:cNvPr id="4" name="角丸四角形 3"/>
            <p:cNvSpPr/>
            <p:nvPr/>
          </p:nvSpPr>
          <p:spPr>
            <a:xfrm>
              <a:off x="5076055" y="980728"/>
              <a:ext cx="3134781" cy="409980"/>
            </a:xfrm>
            <a:prstGeom prst="roundRect">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b="1" dirty="0" smtClean="0">
                  <a:solidFill>
                    <a:prstClr val="black"/>
                  </a:solidFill>
                  <a:latin typeface="ＭＳ Ｐゴシック" pitchFamily="50" charset="-128"/>
                  <a:ea typeface="ＭＳ Ｐゴシック" pitchFamily="50" charset="-128"/>
                </a:rPr>
                <a:t>つちうらキララセンター</a:t>
              </a:r>
              <a:endParaRPr lang="ja-JP" altLang="en-US" b="1" dirty="0">
                <a:solidFill>
                  <a:prstClr val="black"/>
                </a:solidFill>
                <a:latin typeface="ＭＳ Ｐゴシック" pitchFamily="50" charset="-128"/>
                <a:ea typeface="ＭＳ Ｐゴシック" pitchFamily="50" charset="-128"/>
              </a:endParaRPr>
            </a:p>
          </p:txBody>
        </p:sp>
      </p:grpSp>
      <p:grpSp>
        <p:nvGrpSpPr>
          <p:cNvPr id="17" name="グループ化 16"/>
          <p:cNvGrpSpPr/>
          <p:nvPr/>
        </p:nvGrpSpPr>
        <p:grpSpPr>
          <a:xfrm>
            <a:off x="5364088" y="4150636"/>
            <a:ext cx="3492017" cy="2446716"/>
            <a:chOff x="3459028" y="3790793"/>
            <a:chExt cx="3492017" cy="2446716"/>
          </a:xfrm>
        </p:grpSpPr>
        <p:pic>
          <p:nvPicPr>
            <p:cNvPr id="16" name="図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4704" y="3806980"/>
              <a:ext cx="3456341" cy="2430529"/>
            </a:xfrm>
            <a:prstGeom prst="rect">
              <a:avLst/>
            </a:prstGeom>
          </p:spPr>
        </p:pic>
        <p:sp>
          <p:nvSpPr>
            <p:cNvPr id="24" name="角丸四角形 23"/>
            <p:cNvSpPr/>
            <p:nvPr/>
          </p:nvSpPr>
          <p:spPr>
            <a:xfrm>
              <a:off x="3459028" y="3790793"/>
              <a:ext cx="1663437" cy="413023"/>
            </a:xfrm>
            <a:prstGeom prst="roundRect">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b="1" dirty="0" smtClean="0">
                  <a:solidFill>
                    <a:prstClr val="black"/>
                  </a:solidFill>
                  <a:latin typeface="ＭＳ Ｐゴシック" pitchFamily="50" charset="-128"/>
                  <a:ea typeface="ＭＳ Ｐゴシック" pitchFamily="50" charset="-128"/>
                </a:rPr>
                <a:t>駅前広場</a:t>
              </a:r>
              <a:endParaRPr lang="ja-JP" altLang="en-US" b="1" dirty="0">
                <a:solidFill>
                  <a:prstClr val="black"/>
                </a:solidFill>
                <a:latin typeface="ＭＳ Ｐゴシック" pitchFamily="50" charset="-128"/>
                <a:ea typeface="ＭＳ Ｐゴシック" pitchFamily="50" charset="-128"/>
              </a:endParaRPr>
            </a:p>
          </p:txBody>
        </p:sp>
      </p:grpSp>
      <p:sp>
        <p:nvSpPr>
          <p:cNvPr id="28" name="円形吹き出し 27"/>
          <p:cNvSpPr/>
          <p:nvPr/>
        </p:nvSpPr>
        <p:spPr>
          <a:xfrm>
            <a:off x="3654674" y="3573016"/>
            <a:ext cx="1925438" cy="450425"/>
          </a:xfrm>
          <a:prstGeom prst="wedgeEllipseCallout">
            <a:avLst>
              <a:gd name="adj1" fmla="val 52145"/>
              <a:gd name="adj2" fmla="val -4580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ysClr val="windowText" lastClr="000000"/>
                </a:solidFill>
                <a:latin typeface="ＭＳ Ｐゴシック" pitchFamily="50" charset="-128"/>
                <a:ea typeface="ＭＳ Ｐゴシック" pitchFamily="50" charset="-128"/>
              </a:rPr>
              <a:t>安らぎ空間</a:t>
            </a:r>
            <a:endParaRPr lang="ja-JP" altLang="en-US" dirty="0">
              <a:solidFill>
                <a:sysClr val="windowText" lastClr="000000"/>
              </a:solidFill>
              <a:latin typeface="ＭＳ Ｐゴシック" pitchFamily="50" charset="-128"/>
              <a:ea typeface="ＭＳ Ｐゴシック" pitchFamily="50" charset="-128"/>
            </a:endParaRPr>
          </a:p>
        </p:txBody>
      </p:sp>
      <p:pic>
        <p:nvPicPr>
          <p:cNvPr id="3080" name="Picture 8" descr="C:\Users\hamatsu80\AppData\Local\Microsoft\Windows\Temporary Internet Files\Content.IE5\LMQRMN3U\MC90041352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2331" y="5212797"/>
            <a:ext cx="734921" cy="105550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グループ化 14"/>
          <p:cNvGrpSpPr/>
          <p:nvPr/>
        </p:nvGrpSpPr>
        <p:grpSpPr>
          <a:xfrm>
            <a:off x="357328" y="4139370"/>
            <a:ext cx="3134552" cy="2385974"/>
            <a:chOff x="944620" y="3746528"/>
            <a:chExt cx="3339348" cy="2504033"/>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620" y="3746528"/>
              <a:ext cx="3339348" cy="2504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角丸四角形 29"/>
            <p:cNvSpPr/>
            <p:nvPr/>
          </p:nvSpPr>
          <p:spPr>
            <a:xfrm>
              <a:off x="955673" y="3746528"/>
              <a:ext cx="1832003" cy="413023"/>
            </a:xfrm>
            <a:prstGeom prst="roundRect">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b="1" dirty="0" smtClean="0">
                  <a:solidFill>
                    <a:prstClr val="black"/>
                  </a:solidFill>
                  <a:latin typeface="ＭＳ Ｐゴシック" pitchFamily="50" charset="-128"/>
                  <a:ea typeface="ＭＳ Ｐゴシック" pitchFamily="50" charset="-128"/>
                </a:rPr>
                <a:t>モール５０５</a:t>
              </a:r>
              <a:endParaRPr lang="ja-JP" altLang="en-US" b="1" dirty="0">
                <a:solidFill>
                  <a:prstClr val="black"/>
                </a:solidFill>
                <a:latin typeface="ＭＳ Ｐゴシック" pitchFamily="50" charset="-128"/>
                <a:ea typeface="ＭＳ Ｐゴシック" pitchFamily="50" charset="-128"/>
              </a:endParaRPr>
            </a:p>
          </p:txBody>
        </p:sp>
      </p:grpSp>
      <p:pic>
        <p:nvPicPr>
          <p:cNvPr id="3081" name="Picture 9" descr="C:\Users\hamatsu80\AppData\Local\Microsoft\Windows\Temporary Internet Files\Content.IE5\KT0BUYUS\MC900413518[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03296" y="5877881"/>
            <a:ext cx="295296" cy="618499"/>
          </a:xfrm>
          <a:prstGeom prst="rect">
            <a:avLst/>
          </a:prstGeom>
          <a:noFill/>
          <a:extLst>
            <a:ext uri="{909E8E84-426E-40DD-AFC4-6F175D3DCCD1}">
              <a14:hiddenFill xmlns:a14="http://schemas.microsoft.com/office/drawing/2010/main">
                <a:solidFill>
                  <a:srgbClr val="FFFFFF"/>
                </a:solidFill>
              </a14:hiddenFill>
            </a:ext>
          </a:extLst>
        </p:spPr>
      </p:pic>
      <p:sp>
        <p:nvSpPr>
          <p:cNvPr id="7" name="角丸四角形 6"/>
          <p:cNvSpPr/>
          <p:nvPr/>
        </p:nvSpPr>
        <p:spPr>
          <a:xfrm>
            <a:off x="357328" y="3461094"/>
            <a:ext cx="2738361" cy="51763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dirty="0" smtClean="0">
                <a:solidFill>
                  <a:prstClr val="white"/>
                </a:solidFill>
                <a:latin typeface="ＭＳ Ｐゴシック" pitchFamily="50" charset="-128"/>
                <a:ea typeface="ＭＳ Ｐゴシック" pitchFamily="50" charset="-128"/>
              </a:rPr>
              <a:t>地域コミュニティ</a:t>
            </a:r>
            <a:endParaRPr lang="ja-JP" altLang="en-US" dirty="0">
              <a:solidFill>
                <a:prstClr val="white"/>
              </a:solidFill>
              <a:latin typeface="ＭＳ Ｐゴシック" pitchFamily="50" charset="-128"/>
              <a:ea typeface="ＭＳ Ｐゴシック" pitchFamily="50" charset="-128"/>
            </a:endParaRPr>
          </a:p>
        </p:txBody>
      </p:sp>
      <p:sp>
        <p:nvSpPr>
          <p:cNvPr id="23" name="円形吹き出し 22"/>
          <p:cNvSpPr/>
          <p:nvPr/>
        </p:nvSpPr>
        <p:spPr>
          <a:xfrm>
            <a:off x="2340141" y="4139370"/>
            <a:ext cx="1525211" cy="450425"/>
          </a:xfrm>
          <a:prstGeom prst="wedgeEllipseCallout">
            <a:avLst>
              <a:gd name="adj1" fmla="val -29059"/>
              <a:gd name="adj2" fmla="val -79174"/>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ysClr val="windowText" lastClr="000000"/>
                </a:solidFill>
                <a:latin typeface="ＭＳ Ｐゴシック" pitchFamily="50" charset="-128"/>
                <a:ea typeface="ＭＳ Ｐゴシック" pitchFamily="50" charset="-128"/>
              </a:rPr>
              <a:t>公民館</a:t>
            </a:r>
            <a:endParaRPr lang="ja-JP" altLang="en-US" dirty="0">
              <a:solidFill>
                <a:sysClr val="windowText" lastClr="000000"/>
              </a:solidFill>
              <a:latin typeface="ＭＳ Ｐゴシック" pitchFamily="50" charset="-128"/>
              <a:ea typeface="ＭＳ Ｐゴシック" pitchFamily="50" charset="-128"/>
            </a:endParaRPr>
          </a:p>
        </p:txBody>
      </p:sp>
      <p:sp>
        <p:nvSpPr>
          <p:cNvPr id="25" name="円形吹き出し 24"/>
          <p:cNvSpPr/>
          <p:nvPr/>
        </p:nvSpPr>
        <p:spPr>
          <a:xfrm>
            <a:off x="357328" y="2929116"/>
            <a:ext cx="1344864" cy="450425"/>
          </a:xfrm>
          <a:prstGeom prst="wedgeEllipseCallout">
            <a:avLst>
              <a:gd name="adj1" fmla="val 28011"/>
              <a:gd name="adj2" fmla="val 70996"/>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ysClr val="windowText" lastClr="000000"/>
                </a:solidFill>
                <a:latin typeface="ＭＳ Ｐゴシック" pitchFamily="50" charset="-128"/>
                <a:ea typeface="ＭＳ Ｐゴシック" pitchFamily="50" charset="-128"/>
              </a:rPr>
              <a:t>図書館</a:t>
            </a:r>
            <a:endParaRPr lang="ja-JP" altLang="en-US" dirty="0">
              <a:solidFill>
                <a:sysClr val="windowText" lastClr="000000"/>
              </a:solidFill>
              <a:latin typeface="ＭＳ Ｐゴシック" pitchFamily="50" charset="-128"/>
              <a:ea typeface="ＭＳ Ｐゴシック" pitchFamily="50" charset="-128"/>
            </a:endParaRPr>
          </a:p>
        </p:txBody>
      </p:sp>
      <p:sp>
        <p:nvSpPr>
          <p:cNvPr id="29" name="円形吹き出し 28"/>
          <p:cNvSpPr/>
          <p:nvPr/>
        </p:nvSpPr>
        <p:spPr>
          <a:xfrm>
            <a:off x="6948264" y="2929115"/>
            <a:ext cx="1344864" cy="450425"/>
          </a:xfrm>
          <a:prstGeom prst="wedgeEllipseCallout">
            <a:avLst>
              <a:gd name="adj1" fmla="val -29736"/>
              <a:gd name="adj2" fmla="val 79339"/>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ysClr val="windowText" lastClr="000000"/>
                </a:solidFill>
                <a:latin typeface="ＭＳ Ｐゴシック" pitchFamily="50" charset="-128"/>
                <a:ea typeface="ＭＳ Ｐゴシック" pitchFamily="50" charset="-128"/>
              </a:rPr>
              <a:t>愛着</a:t>
            </a:r>
            <a:endParaRPr lang="en-US" altLang="ja-JP" dirty="0" smtClean="0">
              <a:solidFill>
                <a:sysClr val="windowText" lastClr="000000"/>
              </a:solidFill>
              <a:latin typeface="ＭＳ Ｐゴシック" pitchFamily="50" charset="-128"/>
              <a:ea typeface="ＭＳ Ｐゴシック" pitchFamily="50" charset="-128"/>
            </a:endParaRPr>
          </a:p>
        </p:txBody>
      </p:sp>
      <p:sp>
        <p:nvSpPr>
          <p:cNvPr id="26" name="テキスト ボックス 25"/>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prstClr val="black">
                    <a:lumMod val="50000"/>
                    <a:lumOff val="50000"/>
                  </a:prstClr>
                </a:solidFill>
                <a:latin typeface="+mj-ea"/>
                <a:ea typeface="+mj-ea"/>
              </a:rPr>
              <a:t>重点計画　輪・把・環　→</a:t>
            </a:r>
            <a:r>
              <a:rPr lang="ja-JP" altLang="en-US" sz="1600" dirty="0" smtClean="0">
                <a:solidFill>
                  <a:prstClr val="white"/>
                </a:solidFill>
                <a:latin typeface="+mj-ea"/>
                <a:ea typeface="+mj-ea"/>
              </a:rPr>
              <a:t>　</a:t>
            </a:r>
            <a:r>
              <a:rPr lang="ja-JP" altLang="en-US" sz="1600" dirty="0">
                <a:solidFill>
                  <a:srgbClr val="FFFF00"/>
                </a:solidFill>
                <a:latin typeface="+mj-ea"/>
                <a:ea typeface="+mj-ea"/>
              </a:rPr>
              <a:t>補助</a:t>
            </a:r>
            <a:r>
              <a:rPr lang="ja-JP" altLang="en-US" sz="1600" dirty="0" smtClean="0">
                <a:solidFill>
                  <a:srgbClr val="FFFF00"/>
                </a:solidFill>
                <a:latin typeface="+mj-ea"/>
                <a:ea typeface="+mj-ea"/>
              </a:rPr>
              <a:t>計画</a:t>
            </a:r>
            <a:r>
              <a:rPr lang="ja-JP" altLang="en-US" sz="1600" dirty="0">
                <a:solidFill>
                  <a:srgbClr val="FFFF00"/>
                </a:solidFill>
                <a:latin typeface="+mj-ea"/>
                <a:ea typeface="+mj-ea"/>
              </a:rPr>
              <a:t>　</a:t>
            </a:r>
            <a:r>
              <a:rPr lang="ja-JP" altLang="en-US" sz="1600" dirty="0" smtClean="0">
                <a:solidFill>
                  <a:srgbClr val="FFFF00"/>
                </a:solidFill>
                <a:latin typeface="+mj-ea"/>
                <a:ea typeface="+mj-ea"/>
              </a:rPr>
              <a:t>和</a:t>
            </a:r>
            <a:r>
              <a:rPr lang="ja-JP" altLang="en-US" sz="1600" dirty="0" smtClean="0">
                <a:solidFill>
                  <a:prstClr val="white"/>
                </a:solidFill>
                <a:latin typeface="+mj-ea"/>
                <a:ea typeface="+mj-ea"/>
              </a:rPr>
              <a:t>・話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281212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7504" y="2132856"/>
            <a:ext cx="8348464" cy="1584177"/>
          </a:xfrm>
        </p:spPr>
        <p:txBody>
          <a:bodyPr>
            <a:noAutofit/>
          </a:bodyPr>
          <a:lstStyle/>
          <a:p>
            <a:r>
              <a:rPr kumimoji="1" lang="ja-JP" altLang="en-US" sz="6000" dirty="0" smtClean="0">
                <a:latin typeface="Castellar" pitchFamily="18" charset="0"/>
              </a:rPr>
              <a:t>「我」がまち土浦</a:t>
            </a:r>
            <a:endParaRPr kumimoji="1" lang="ja-JP" altLang="en-US" sz="6000" dirty="0">
              <a:latin typeface="Castellar" pitchFamily="18" charset="0"/>
            </a:endParaRPr>
          </a:p>
        </p:txBody>
      </p:sp>
      <p:sp>
        <p:nvSpPr>
          <p:cNvPr id="3" name="サブタイトル 2"/>
          <p:cNvSpPr>
            <a:spLocks noGrp="1"/>
          </p:cNvSpPr>
          <p:nvPr>
            <p:ph type="subTitle" idx="1"/>
          </p:nvPr>
        </p:nvSpPr>
        <p:spPr>
          <a:xfrm>
            <a:off x="755576" y="4293096"/>
            <a:ext cx="7704856" cy="2448272"/>
          </a:xfrm>
        </p:spPr>
        <p:txBody>
          <a:bodyPr>
            <a:noAutofit/>
          </a:bodyPr>
          <a:lstStyle/>
          <a:p>
            <a:pPr algn="just"/>
            <a:r>
              <a:rPr kumimoji="1" lang="ja-JP" altLang="en-US" sz="3600" dirty="0" smtClean="0">
                <a:solidFill>
                  <a:schemeClr val="tx1"/>
                </a:solidFill>
                <a:latin typeface="ＭＳ Ｐゴシック" pitchFamily="50" charset="-128"/>
                <a:ea typeface="ＭＳ Ｐゴシック" pitchFamily="50" charset="-128"/>
              </a:rPr>
              <a:t>市民が愛着と誇りを持てるまちへ</a:t>
            </a:r>
            <a:r>
              <a:rPr kumimoji="1" lang="en-US" altLang="ja-JP" sz="3600" dirty="0" smtClean="0">
                <a:solidFill>
                  <a:schemeClr val="tx1"/>
                </a:solidFill>
                <a:latin typeface="ＭＳ Ｐゴシック" pitchFamily="50" charset="-128"/>
                <a:ea typeface="ＭＳ Ｐゴシック" pitchFamily="50" charset="-128"/>
              </a:rPr>
              <a:t>…</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692696"/>
            <a:ext cx="2597150"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3952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341784"/>
            <a:ext cx="8229600" cy="1143000"/>
          </a:xfrm>
        </p:spPr>
        <p:txBody>
          <a:bodyPr/>
          <a:lstStyle/>
          <a:p>
            <a:r>
              <a:rPr lang="ja-JP" altLang="en-US" dirty="0"/>
              <a:t>ＷＡ</a:t>
            </a:r>
            <a:r>
              <a:rPr kumimoji="1" lang="ja-JP" altLang="en-US" dirty="0" smtClean="0"/>
              <a:t>がまち土浦</a:t>
            </a:r>
            <a:endParaRPr kumimoji="1" lang="ja-JP" altLang="en-US"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17641" y="2451204"/>
            <a:ext cx="2736304" cy="2737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円/楕円 7"/>
          <p:cNvSpPr/>
          <p:nvPr/>
        </p:nvSpPr>
        <p:spPr>
          <a:xfrm>
            <a:off x="2771800" y="2780928"/>
            <a:ext cx="1074647" cy="1943128"/>
          </a:xfrm>
          <a:prstGeom prst="ellipse">
            <a:avLst/>
          </a:prstGeom>
          <a:noFill/>
          <a:ln w="762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11" name="円/楕円 10"/>
          <p:cNvSpPr/>
          <p:nvPr/>
        </p:nvSpPr>
        <p:spPr>
          <a:xfrm rot="2947688">
            <a:off x="2486980" y="3512217"/>
            <a:ext cx="970452" cy="2058307"/>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dirty="0">
              <a:solidFill>
                <a:prstClr val="black"/>
              </a:solidFill>
              <a:latin typeface="ＭＳ Ｐゴシック" pitchFamily="50" charset="-128"/>
              <a:ea typeface="ＭＳ Ｐゴシック" pitchFamily="50" charset="-128"/>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332" y="1731403"/>
            <a:ext cx="4090683" cy="417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円/楕円 16"/>
          <p:cNvSpPr/>
          <p:nvPr/>
        </p:nvSpPr>
        <p:spPr>
          <a:xfrm>
            <a:off x="7713554" y="3121137"/>
            <a:ext cx="360040" cy="360040"/>
          </a:xfrm>
          <a:prstGeom prst="ellipse">
            <a:avLst/>
          </a:prstGeom>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dirty="0" smtClean="0">
                <a:solidFill>
                  <a:prstClr val="black"/>
                </a:solidFill>
                <a:latin typeface="ＭＳ Ｐゴシック" pitchFamily="50" charset="-128"/>
                <a:ea typeface="ＭＳ Ｐゴシック" pitchFamily="50" charset="-128"/>
              </a:rPr>
              <a:t>話</a:t>
            </a:r>
            <a:endParaRPr lang="ja-JP" altLang="en-US" dirty="0">
              <a:solidFill>
                <a:prstClr val="black"/>
              </a:solidFill>
              <a:latin typeface="ＭＳ Ｐゴシック" pitchFamily="50" charset="-128"/>
              <a:ea typeface="ＭＳ Ｐゴシック" pitchFamily="50" charset="-128"/>
            </a:endParaRPr>
          </a:p>
        </p:txBody>
      </p:sp>
      <p:sp>
        <p:nvSpPr>
          <p:cNvPr id="19" name="円/楕円 18"/>
          <p:cNvSpPr/>
          <p:nvPr/>
        </p:nvSpPr>
        <p:spPr>
          <a:xfrm>
            <a:off x="6191966" y="3843872"/>
            <a:ext cx="360040" cy="360040"/>
          </a:xfrm>
          <a:prstGeom prst="ellipse">
            <a:avLst/>
          </a:prstGeom>
          <a:ln>
            <a:solidFill>
              <a:srgbClr val="00B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dirty="0" smtClean="0">
                <a:solidFill>
                  <a:prstClr val="black"/>
                </a:solidFill>
                <a:latin typeface="ＭＳ Ｐゴシック" pitchFamily="50" charset="-128"/>
                <a:ea typeface="ＭＳ Ｐゴシック" pitchFamily="50" charset="-128"/>
              </a:rPr>
              <a:t>和</a:t>
            </a:r>
            <a:endParaRPr lang="ja-JP" altLang="en-US" dirty="0">
              <a:solidFill>
                <a:prstClr val="black"/>
              </a:solidFill>
              <a:latin typeface="ＭＳ Ｐゴシック" pitchFamily="50" charset="-128"/>
              <a:ea typeface="ＭＳ Ｐゴシック" pitchFamily="50" charset="-128"/>
            </a:endParaRPr>
          </a:p>
        </p:txBody>
      </p:sp>
      <p:sp>
        <p:nvSpPr>
          <p:cNvPr id="20" name="円/楕円 19"/>
          <p:cNvSpPr/>
          <p:nvPr/>
        </p:nvSpPr>
        <p:spPr>
          <a:xfrm>
            <a:off x="6384237" y="3539186"/>
            <a:ext cx="360040" cy="360040"/>
          </a:xfrm>
          <a:prstGeom prst="ellipse">
            <a:avLst/>
          </a:prstGeom>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dirty="0" smtClean="0">
                <a:solidFill>
                  <a:prstClr val="black"/>
                </a:solidFill>
                <a:latin typeface="ＭＳ Ｐゴシック" pitchFamily="50" charset="-128"/>
                <a:ea typeface="ＭＳ Ｐゴシック" pitchFamily="50" charset="-128"/>
              </a:rPr>
              <a:t>把</a:t>
            </a:r>
            <a:endParaRPr lang="ja-JP" altLang="en-US" dirty="0">
              <a:solidFill>
                <a:prstClr val="black"/>
              </a:solidFill>
              <a:latin typeface="ＭＳ Ｐゴシック" pitchFamily="50" charset="-128"/>
              <a:ea typeface="ＭＳ Ｐゴシック" pitchFamily="50" charset="-128"/>
            </a:endParaRPr>
          </a:p>
        </p:txBody>
      </p:sp>
      <p:sp>
        <p:nvSpPr>
          <p:cNvPr id="23" name="円/楕円 22"/>
          <p:cNvSpPr/>
          <p:nvPr/>
        </p:nvSpPr>
        <p:spPr>
          <a:xfrm>
            <a:off x="7325117" y="3018236"/>
            <a:ext cx="360040" cy="360040"/>
          </a:xfrm>
          <a:prstGeom prst="ellipse">
            <a:avLst/>
          </a:prstGeom>
          <a:ln>
            <a:solidFill>
              <a:srgbClr val="0070C0"/>
            </a:solidFill>
          </a:ln>
        </p:spPr>
        <p:style>
          <a:lnRef idx="1">
            <a:schemeClr val="dk1"/>
          </a:lnRef>
          <a:fillRef idx="2">
            <a:schemeClr val="dk1"/>
          </a:fillRef>
          <a:effectRef idx="1">
            <a:schemeClr val="dk1"/>
          </a:effectRef>
          <a:fontRef idx="minor">
            <a:schemeClr val="dk1"/>
          </a:fontRef>
        </p:style>
        <p:txBody>
          <a:bodyPr rtlCol="0" anchor="ctr"/>
          <a:lstStyle/>
          <a:p>
            <a:pPr algn="ctr"/>
            <a:r>
              <a:rPr lang="ja-JP" altLang="en-US" dirty="0" smtClean="0">
                <a:solidFill>
                  <a:prstClr val="black"/>
                </a:solidFill>
                <a:latin typeface="ＭＳ Ｐゴシック" pitchFamily="50" charset="-128"/>
                <a:ea typeface="ＭＳ Ｐゴシック" pitchFamily="50" charset="-128"/>
              </a:rPr>
              <a:t>輪</a:t>
            </a:r>
            <a:endParaRPr lang="ja-JP" altLang="en-US" dirty="0">
              <a:solidFill>
                <a:prstClr val="black"/>
              </a:solidFill>
              <a:latin typeface="ＭＳ Ｐゴシック" pitchFamily="50" charset="-128"/>
              <a:ea typeface="ＭＳ Ｐゴシック" pitchFamily="50" charset="-128"/>
            </a:endParaRPr>
          </a:p>
        </p:txBody>
      </p:sp>
      <p:sp>
        <p:nvSpPr>
          <p:cNvPr id="24" name="円/楕円 23"/>
          <p:cNvSpPr/>
          <p:nvPr/>
        </p:nvSpPr>
        <p:spPr>
          <a:xfrm>
            <a:off x="6157020" y="2413879"/>
            <a:ext cx="360040" cy="360040"/>
          </a:xfrm>
          <a:prstGeom prst="ellipse">
            <a:avLst/>
          </a:prstGeom>
          <a:ln>
            <a:solidFill>
              <a:srgbClr val="0070C0"/>
            </a:solidFill>
          </a:ln>
        </p:spPr>
        <p:style>
          <a:lnRef idx="1">
            <a:schemeClr val="dk1"/>
          </a:lnRef>
          <a:fillRef idx="2">
            <a:schemeClr val="dk1"/>
          </a:fillRef>
          <a:effectRef idx="1">
            <a:schemeClr val="dk1"/>
          </a:effectRef>
          <a:fontRef idx="minor">
            <a:schemeClr val="dk1"/>
          </a:fontRef>
        </p:style>
        <p:txBody>
          <a:bodyPr rtlCol="0" anchor="ctr"/>
          <a:lstStyle/>
          <a:p>
            <a:pPr algn="ctr"/>
            <a:r>
              <a:rPr lang="ja-JP" altLang="en-US" dirty="0" smtClean="0">
                <a:solidFill>
                  <a:prstClr val="black"/>
                </a:solidFill>
                <a:latin typeface="ＭＳ Ｐゴシック" pitchFamily="50" charset="-128"/>
                <a:ea typeface="ＭＳ Ｐゴシック" pitchFamily="50" charset="-128"/>
              </a:rPr>
              <a:t>輪</a:t>
            </a:r>
            <a:endParaRPr lang="ja-JP" altLang="en-US" dirty="0">
              <a:solidFill>
                <a:prstClr val="black"/>
              </a:solidFill>
              <a:latin typeface="ＭＳ Ｐゴシック" pitchFamily="50" charset="-128"/>
              <a:ea typeface="ＭＳ Ｐゴシック" pitchFamily="50" charset="-128"/>
            </a:endParaRPr>
          </a:p>
        </p:txBody>
      </p:sp>
      <p:sp>
        <p:nvSpPr>
          <p:cNvPr id="25" name="円/楕円 24"/>
          <p:cNvSpPr/>
          <p:nvPr/>
        </p:nvSpPr>
        <p:spPr>
          <a:xfrm>
            <a:off x="7468915" y="3378276"/>
            <a:ext cx="360040" cy="360040"/>
          </a:xfrm>
          <a:prstGeom prst="ellipse">
            <a:avLst/>
          </a:prstGeom>
          <a:ln>
            <a:solidFill>
              <a:srgbClr val="0070C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dirty="0" smtClean="0">
                <a:solidFill>
                  <a:prstClr val="black"/>
                </a:solidFill>
                <a:latin typeface="ＭＳ Ｐゴシック" pitchFamily="50" charset="-128"/>
                <a:ea typeface="ＭＳ Ｐゴシック" pitchFamily="50" charset="-128"/>
              </a:rPr>
              <a:t>環</a:t>
            </a:r>
            <a:endParaRPr lang="ja-JP" altLang="en-US" dirty="0">
              <a:solidFill>
                <a:prstClr val="black"/>
              </a:solidFill>
              <a:latin typeface="ＭＳ Ｐゴシック" pitchFamily="50" charset="-128"/>
              <a:ea typeface="ＭＳ Ｐゴシック" pitchFamily="50" charset="-128"/>
            </a:endParaRPr>
          </a:p>
        </p:txBody>
      </p:sp>
      <p:sp>
        <p:nvSpPr>
          <p:cNvPr id="26" name="円/楕円 25"/>
          <p:cNvSpPr/>
          <p:nvPr/>
        </p:nvSpPr>
        <p:spPr>
          <a:xfrm>
            <a:off x="6805690" y="3843872"/>
            <a:ext cx="360040" cy="360040"/>
          </a:xfrm>
          <a:prstGeom prst="ellipse">
            <a:avLst/>
          </a:prstGeom>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dirty="0" smtClean="0">
                <a:solidFill>
                  <a:prstClr val="black"/>
                </a:solidFill>
                <a:latin typeface="ＭＳ Ｐゴシック" pitchFamily="50" charset="-128"/>
                <a:ea typeface="ＭＳ Ｐゴシック" pitchFamily="50" charset="-128"/>
              </a:rPr>
              <a:t>把</a:t>
            </a:r>
            <a:endParaRPr lang="ja-JP" altLang="en-US" dirty="0">
              <a:solidFill>
                <a:prstClr val="black"/>
              </a:solidFill>
              <a:latin typeface="ＭＳ Ｐゴシック" pitchFamily="50" charset="-128"/>
              <a:ea typeface="ＭＳ Ｐゴシック" pitchFamily="50" charset="-128"/>
            </a:endParaRPr>
          </a:p>
        </p:txBody>
      </p:sp>
      <p:sp>
        <p:nvSpPr>
          <p:cNvPr id="27" name="円/楕円 26"/>
          <p:cNvSpPr/>
          <p:nvPr/>
        </p:nvSpPr>
        <p:spPr>
          <a:xfrm>
            <a:off x="6625670" y="4203912"/>
            <a:ext cx="360040" cy="360040"/>
          </a:xfrm>
          <a:prstGeom prst="ellipse">
            <a:avLst/>
          </a:prstGeom>
          <a:ln>
            <a:solidFill>
              <a:srgbClr val="00B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dirty="0" smtClean="0">
                <a:solidFill>
                  <a:prstClr val="black"/>
                </a:solidFill>
                <a:latin typeface="ＭＳ Ｐゴシック" pitchFamily="50" charset="-128"/>
                <a:ea typeface="ＭＳ Ｐゴシック" pitchFamily="50" charset="-128"/>
              </a:rPr>
              <a:t>和</a:t>
            </a:r>
            <a:endParaRPr lang="ja-JP" altLang="en-US" dirty="0">
              <a:solidFill>
                <a:prstClr val="black"/>
              </a:solidFill>
              <a:latin typeface="ＭＳ Ｐゴシック" pitchFamily="50" charset="-128"/>
              <a:ea typeface="ＭＳ Ｐゴシック" pitchFamily="50" charset="-128"/>
            </a:endParaRPr>
          </a:p>
        </p:txBody>
      </p:sp>
      <p:sp>
        <p:nvSpPr>
          <p:cNvPr id="28" name="円/楕円 27"/>
          <p:cNvSpPr/>
          <p:nvPr/>
        </p:nvSpPr>
        <p:spPr>
          <a:xfrm>
            <a:off x="5869924" y="2259525"/>
            <a:ext cx="363700" cy="360040"/>
          </a:xfrm>
          <a:prstGeom prst="ellipse">
            <a:avLst/>
          </a:prstGeom>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dirty="0" smtClean="0">
                <a:solidFill>
                  <a:prstClr val="black"/>
                </a:solidFill>
                <a:latin typeface="ＭＳ Ｐゴシック" pitchFamily="50" charset="-128"/>
                <a:ea typeface="ＭＳ Ｐゴシック" pitchFamily="50" charset="-128"/>
              </a:rPr>
              <a:t>話</a:t>
            </a:r>
            <a:endParaRPr lang="ja-JP" altLang="en-US" dirty="0">
              <a:solidFill>
                <a:prstClr val="black"/>
              </a:solidFill>
              <a:latin typeface="ＭＳ Ｐゴシック" pitchFamily="50" charset="-128"/>
              <a:ea typeface="ＭＳ Ｐゴシック" pitchFamily="50" charset="-128"/>
            </a:endParaRPr>
          </a:p>
        </p:txBody>
      </p:sp>
      <p:sp>
        <p:nvSpPr>
          <p:cNvPr id="29" name="円/楕円 28"/>
          <p:cNvSpPr/>
          <p:nvPr/>
        </p:nvSpPr>
        <p:spPr>
          <a:xfrm>
            <a:off x="6978790" y="4179207"/>
            <a:ext cx="360040" cy="360040"/>
          </a:xfrm>
          <a:prstGeom prst="ellipse">
            <a:avLst/>
          </a:prstGeom>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dirty="0" smtClean="0">
                <a:solidFill>
                  <a:prstClr val="black"/>
                </a:solidFill>
                <a:latin typeface="ＭＳ Ｐゴシック" pitchFamily="50" charset="-128"/>
                <a:ea typeface="ＭＳ Ｐゴシック" pitchFamily="50" charset="-128"/>
              </a:rPr>
              <a:t>話</a:t>
            </a:r>
            <a:endParaRPr lang="ja-JP" altLang="en-US" dirty="0">
              <a:solidFill>
                <a:prstClr val="black"/>
              </a:solidFill>
              <a:latin typeface="ＭＳ Ｐゴシック" pitchFamily="50" charset="-128"/>
              <a:ea typeface="ＭＳ Ｐゴシック" pitchFamily="50" charset="-128"/>
            </a:endParaRPr>
          </a:p>
        </p:txBody>
      </p:sp>
      <p:sp>
        <p:nvSpPr>
          <p:cNvPr id="30" name="円/楕円 29"/>
          <p:cNvSpPr/>
          <p:nvPr/>
        </p:nvSpPr>
        <p:spPr>
          <a:xfrm>
            <a:off x="5689911" y="4760710"/>
            <a:ext cx="360040" cy="360040"/>
          </a:xfrm>
          <a:prstGeom prst="ellipse">
            <a:avLst/>
          </a:prstGeom>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dirty="0" smtClean="0">
                <a:solidFill>
                  <a:prstClr val="black"/>
                </a:solidFill>
                <a:latin typeface="ＭＳ Ｐゴシック" pitchFamily="50" charset="-128"/>
                <a:ea typeface="ＭＳ Ｐゴシック" pitchFamily="50" charset="-128"/>
              </a:rPr>
              <a:t>話</a:t>
            </a:r>
            <a:endParaRPr lang="ja-JP" altLang="en-US" dirty="0">
              <a:solidFill>
                <a:prstClr val="black"/>
              </a:solidFill>
              <a:latin typeface="ＭＳ Ｐゴシック" pitchFamily="50" charset="-128"/>
              <a:ea typeface="ＭＳ Ｐゴシック" pitchFamily="50" charset="-128"/>
            </a:endParaRPr>
          </a:p>
        </p:txBody>
      </p:sp>
      <p:sp>
        <p:nvSpPr>
          <p:cNvPr id="34" name="円/楕円 33"/>
          <p:cNvSpPr/>
          <p:nvPr/>
        </p:nvSpPr>
        <p:spPr>
          <a:xfrm>
            <a:off x="6084897" y="3359166"/>
            <a:ext cx="360040" cy="360040"/>
          </a:xfrm>
          <a:prstGeom prst="ellipse">
            <a:avLst/>
          </a:prstGeom>
          <a:ln>
            <a:solidFill>
              <a:srgbClr val="0070C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dirty="0" smtClean="0">
                <a:solidFill>
                  <a:prstClr val="black"/>
                </a:solidFill>
                <a:latin typeface="ＭＳ Ｐゴシック" pitchFamily="50" charset="-128"/>
                <a:ea typeface="ＭＳ Ｐゴシック" pitchFamily="50" charset="-128"/>
              </a:rPr>
              <a:t>環</a:t>
            </a:r>
            <a:endParaRPr lang="ja-JP" altLang="en-US" dirty="0">
              <a:solidFill>
                <a:prstClr val="black"/>
              </a:solidFill>
              <a:latin typeface="ＭＳ Ｐゴシック" pitchFamily="50" charset="-128"/>
              <a:ea typeface="ＭＳ Ｐゴシック" pitchFamily="50" charset="-128"/>
            </a:endParaRPr>
          </a:p>
        </p:txBody>
      </p:sp>
      <p:sp>
        <p:nvSpPr>
          <p:cNvPr id="35" name="円/楕円 34"/>
          <p:cNvSpPr/>
          <p:nvPr/>
        </p:nvSpPr>
        <p:spPr>
          <a:xfrm>
            <a:off x="5405247" y="4511294"/>
            <a:ext cx="360040" cy="360040"/>
          </a:xfrm>
          <a:prstGeom prst="ellipse">
            <a:avLst/>
          </a:prstGeom>
          <a:ln>
            <a:solidFill>
              <a:srgbClr val="0070C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dirty="0" smtClean="0">
                <a:solidFill>
                  <a:prstClr val="black"/>
                </a:solidFill>
                <a:latin typeface="ＭＳ Ｐゴシック" pitchFamily="50" charset="-128"/>
                <a:ea typeface="ＭＳ Ｐゴシック" pitchFamily="50" charset="-128"/>
              </a:rPr>
              <a:t>環</a:t>
            </a:r>
            <a:endParaRPr lang="ja-JP" altLang="en-US" dirty="0">
              <a:solidFill>
                <a:prstClr val="black"/>
              </a:solidFill>
              <a:latin typeface="ＭＳ Ｐゴシック" pitchFamily="50" charset="-128"/>
              <a:ea typeface="ＭＳ Ｐゴシック" pitchFamily="50" charset="-128"/>
            </a:endParaRPr>
          </a:p>
        </p:txBody>
      </p:sp>
      <p:sp>
        <p:nvSpPr>
          <p:cNvPr id="36" name="円/楕円 35"/>
          <p:cNvSpPr/>
          <p:nvPr/>
        </p:nvSpPr>
        <p:spPr>
          <a:xfrm>
            <a:off x="5949940" y="3630262"/>
            <a:ext cx="360040" cy="360040"/>
          </a:xfrm>
          <a:prstGeom prst="ellipse">
            <a:avLst/>
          </a:prstGeom>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dirty="0" smtClean="0">
                <a:solidFill>
                  <a:prstClr val="black"/>
                </a:solidFill>
                <a:latin typeface="ＭＳ Ｐゴシック" pitchFamily="50" charset="-128"/>
                <a:ea typeface="ＭＳ Ｐゴシック" pitchFamily="50" charset="-128"/>
              </a:rPr>
              <a:t>話</a:t>
            </a:r>
            <a:endParaRPr lang="ja-JP" altLang="en-US" dirty="0">
              <a:solidFill>
                <a:prstClr val="black"/>
              </a:solidFill>
              <a:latin typeface="ＭＳ Ｐゴシック" pitchFamily="50" charset="-128"/>
              <a:ea typeface="ＭＳ Ｐゴシック" pitchFamily="50" charset="-128"/>
            </a:endParaRPr>
          </a:p>
        </p:txBody>
      </p:sp>
      <p:sp>
        <p:nvSpPr>
          <p:cNvPr id="15" name="角丸四角形 14"/>
          <p:cNvSpPr/>
          <p:nvPr/>
        </p:nvSpPr>
        <p:spPr>
          <a:xfrm>
            <a:off x="2094112" y="5905701"/>
            <a:ext cx="4915750" cy="795581"/>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sz="4000" b="1" dirty="0" smtClean="0">
                <a:solidFill>
                  <a:prstClr val="white"/>
                </a:solidFill>
                <a:latin typeface="ＭＳ Ｐゴシック" pitchFamily="50" charset="-128"/>
                <a:ea typeface="ＭＳ Ｐゴシック" pitchFamily="50" charset="-128"/>
              </a:rPr>
              <a:t>愛着　</a:t>
            </a:r>
            <a:r>
              <a:rPr lang="ja-JP" altLang="en-US" sz="2400" b="1" dirty="0" smtClean="0">
                <a:solidFill>
                  <a:prstClr val="white"/>
                </a:solidFill>
                <a:latin typeface="ＭＳ Ｐゴシック" pitchFamily="50" charset="-128"/>
                <a:ea typeface="ＭＳ Ｐゴシック" pitchFamily="50" charset="-128"/>
              </a:rPr>
              <a:t>と</a:t>
            </a:r>
            <a:r>
              <a:rPr lang="ja-JP" altLang="en-US" sz="4000" b="1" dirty="0" smtClean="0">
                <a:solidFill>
                  <a:prstClr val="white"/>
                </a:solidFill>
                <a:latin typeface="ＭＳ Ｐゴシック" pitchFamily="50" charset="-128"/>
                <a:ea typeface="ＭＳ Ｐゴシック" pitchFamily="50" charset="-128"/>
              </a:rPr>
              <a:t>　誇り　</a:t>
            </a:r>
            <a:endParaRPr lang="en-US" altLang="ja-JP" sz="4000" b="1" dirty="0" smtClean="0">
              <a:solidFill>
                <a:prstClr val="white"/>
              </a:solidFill>
              <a:latin typeface="ＭＳ Ｐゴシック" pitchFamily="50" charset="-128"/>
              <a:ea typeface="ＭＳ Ｐゴシック" pitchFamily="50" charset="-128"/>
            </a:endParaRPr>
          </a:p>
        </p:txBody>
      </p:sp>
      <p:sp>
        <p:nvSpPr>
          <p:cNvPr id="37" name="角丸四角形 36"/>
          <p:cNvSpPr/>
          <p:nvPr/>
        </p:nvSpPr>
        <p:spPr>
          <a:xfrm>
            <a:off x="3275856" y="1628800"/>
            <a:ext cx="1584176" cy="792088"/>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400" dirty="0" smtClean="0">
                <a:solidFill>
                  <a:prstClr val="black"/>
                </a:solidFill>
                <a:latin typeface="ＭＳ Ｐゴシック" pitchFamily="50" charset="-128"/>
                <a:ea typeface="ＭＳ Ｐゴシック" pitchFamily="50" charset="-128"/>
              </a:rPr>
              <a:t>産業誘致</a:t>
            </a:r>
            <a:endParaRPr lang="en-US" altLang="ja-JP" sz="2400" dirty="0" smtClean="0">
              <a:solidFill>
                <a:prstClr val="black"/>
              </a:solidFill>
              <a:latin typeface="ＭＳ Ｐゴシック" pitchFamily="50" charset="-128"/>
              <a:ea typeface="ＭＳ Ｐゴシック" pitchFamily="50" charset="-128"/>
            </a:endParaRPr>
          </a:p>
          <a:p>
            <a:pPr algn="ctr"/>
            <a:r>
              <a:rPr lang="ja-JP" altLang="en-US" sz="2400" dirty="0">
                <a:solidFill>
                  <a:prstClr val="black"/>
                </a:solidFill>
                <a:latin typeface="ＭＳ Ｐゴシック" pitchFamily="50" charset="-128"/>
                <a:ea typeface="ＭＳ Ｐゴシック" pitchFamily="50" charset="-128"/>
              </a:rPr>
              <a:t>道路整備</a:t>
            </a:r>
          </a:p>
        </p:txBody>
      </p:sp>
      <p:sp>
        <p:nvSpPr>
          <p:cNvPr id="47" name="円/楕円 46"/>
          <p:cNvSpPr/>
          <p:nvPr/>
        </p:nvSpPr>
        <p:spPr>
          <a:xfrm rot="20136514" flipH="1">
            <a:off x="1440044" y="2585470"/>
            <a:ext cx="1218440" cy="2880741"/>
          </a:xfrm>
          <a:prstGeom prst="ellipse">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3" name="スライド番号プレースホルダー 2"/>
          <p:cNvSpPr>
            <a:spLocks noGrp="1"/>
          </p:cNvSpPr>
          <p:nvPr>
            <p:ph type="sldNum" sz="quarter" idx="12"/>
          </p:nvPr>
        </p:nvSpPr>
        <p:spPr/>
        <p:txBody>
          <a:bodyPr/>
          <a:lstStyle/>
          <a:p>
            <a:fld id="{A8566F42-4D7E-4393-B219-CE184934D02E}" type="slidenum">
              <a:rPr kumimoji="1" lang="ja-JP" altLang="en-US" smtClean="0">
                <a:solidFill>
                  <a:prstClr val="black"/>
                </a:solidFill>
                <a:latin typeface="ＭＳ Ｐゴシック" pitchFamily="50" charset="-128"/>
                <a:ea typeface="ＭＳ Ｐゴシック" pitchFamily="50" charset="-128"/>
              </a:rPr>
              <a:pPr/>
              <a:t>28</a:t>
            </a:fld>
            <a:endParaRPr kumimoji="1" lang="ja-JP" altLang="en-US">
              <a:solidFill>
                <a:prstClr val="black"/>
              </a:solidFill>
              <a:latin typeface="ＭＳ Ｐゴシック" pitchFamily="50" charset="-128"/>
              <a:ea typeface="ＭＳ Ｐゴシック" pitchFamily="50" charset="-128"/>
            </a:endParaRPr>
          </a:p>
        </p:txBody>
      </p:sp>
      <p:sp>
        <p:nvSpPr>
          <p:cNvPr id="59" name="角丸四角形 58"/>
          <p:cNvSpPr/>
          <p:nvPr/>
        </p:nvSpPr>
        <p:spPr>
          <a:xfrm>
            <a:off x="3707904" y="3217322"/>
            <a:ext cx="1389500" cy="373319"/>
          </a:xfrm>
          <a:prstGeom prst="roundRect">
            <a:avLst/>
          </a:prstGeom>
          <a:solidFill>
            <a:srgbClr val="FFCC66"/>
          </a:solidFill>
        </p:spPr>
        <p:style>
          <a:lnRef idx="3">
            <a:schemeClr val="lt1"/>
          </a:lnRef>
          <a:fillRef idx="1001">
            <a:schemeClr val="lt2"/>
          </a:fillRef>
          <a:effectRef idx="1">
            <a:schemeClr val="accent1"/>
          </a:effectRef>
          <a:fontRef idx="minor">
            <a:schemeClr val="lt1"/>
          </a:fontRef>
        </p:style>
        <p:txBody>
          <a:bodyPr rtlCol="0" anchor="ctr"/>
          <a:lstStyle/>
          <a:p>
            <a:pPr algn="ctr"/>
            <a:r>
              <a:rPr lang="ja-JP" altLang="en-US" b="1" dirty="0" smtClean="0">
                <a:solidFill>
                  <a:prstClr val="black"/>
                </a:solidFill>
                <a:latin typeface="ＭＳ Ｐゴシック" pitchFamily="50" charset="-128"/>
                <a:ea typeface="ＭＳ Ｐゴシック" pitchFamily="50" charset="-128"/>
              </a:rPr>
              <a:t>産業</a:t>
            </a:r>
            <a:endParaRPr lang="ja-JP" altLang="en-US" b="1" dirty="0">
              <a:solidFill>
                <a:prstClr val="black"/>
              </a:solidFill>
              <a:latin typeface="ＭＳ Ｐゴシック" pitchFamily="50" charset="-128"/>
              <a:ea typeface="ＭＳ Ｐゴシック" pitchFamily="50" charset="-128"/>
            </a:endParaRPr>
          </a:p>
        </p:txBody>
      </p:sp>
      <p:sp>
        <p:nvSpPr>
          <p:cNvPr id="60" name="角丸四角形 59"/>
          <p:cNvSpPr/>
          <p:nvPr/>
        </p:nvSpPr>
        <p:spPr>
          <a:xfrm>
            <a:off x="1518781" y="5188274"/>
            <a:ext cx="2125971" cy="393459"/>
          </a:xfrm>
          <a:prstGeom prst="roundRect">
            <a:avLst/>
          </a:prstGeom>
          <a:solidFill>
            <a:srgbClr val="FFCC66"/>
          </a:solidFill>
        </p:spPr>
        <p:style>
          <a:lnRef idx="3">
            <a:schemeClr val="lt1"/>
          </a:lnRef>
          <a:fillRef idx="1001">
            <a:schemeClr val="lt2"/>
          </a:fillRef>
          <a:effectRef idx="1">
            <a:schemeClr val="accent1"/>
          </a:effectRef>
          <a:fontRef idx="minor">
            <a:schemeClr val="lt1"/>
          </a:fontRef>
        </p:style>
        <p:txBody>
          <a:bodyPr rtlCol="0" anchor="ctr"/>
          <a:lstStyle/>
          <a:p>
            <a:pPr algn="ctr"/>
            <a:r>
              <a:rPr lang="ja-JP" altLang="en-US" b="1" dirty="0">
                <a:solidFill>
                  <a:prstClr val="black"/>
                </a:solidFill>
                <a:latin typeface="ＭＳ Ｐゴシック" pitchFamily="50" charset="-128"/>
                <a:ea typeface="ＭＳ Ｐゴシック" pitchFamily="50" charset="-128"/>
              </a:rPr>
              <a:t>都市</a:t>
            </a:r>
            <a:r>
              <a:rPr lang="ja-JP" altLang="en-US" b="1" dirty="0" smtClean="0">
                <a:solidFill>
                  <a:prstClr val="black"/>
                </a:solidFill>
                <a:latin typeface="ＭＳ Ｐゴシック" pitchFamily="50" charset="-128"/>
                <a:ea typeface="ＭＳ Ｐゴシック" pitchFamily="50" charset="-128"/>
              </a:rPr>
              <a:t>機能の集積</a:t>
            </a:r>
            <a:endParaRPr lang="ja-JP" altLang="en-US" b="1" dirty="0">
              <a:solidFill>
                <a:prstClr val="black"/>
              </a:solidFill>
              <a:latin typeface="ＭＳ Ｐゴシック" pitchFamily="50" charset="-128"/>
              <a:ea typeface="ＭＳ Ｐゴシック" pitchFamily="50" charset="-128"/>
            </a:endParaRPr>
          </a:p>
        </p:txBody>
      </p:sp>
      <p:sp>
        <p:nvSpPr>
          <p:cNvPr id="61" name="角丸四角形 60"/>
          <p:cNvSpPr/>
          <p:nvPr/>
        </p:nvSpPr>
        <p:spPr>
          <a:xfrm>
            <a:off x="1942394" y="2037367"/>
            <a:ext cx="1278743" cy="404730"/>
          </a:xfrm>
          <a:prstGeom prst="roundRect">
            <a:avLst/>
          </a:prstGeom>
          <a:solidFill>
            <a:srgbClr val="F28A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ja-JP" altLang="en-US" b="1" dirty="0" smtClean="0">
                <a:solidFill>
                  <a:prstClr val="black"/>
                </a:solidFill>
                <a:latin typeface="ＭＳ Ｐゴシック" pitchFamily="50" charset="-128"/>
                <a:ea typeface="ＭＳ Ｐゴシック" pitchFamily="50" charset="-128"/>
              </a:rPr>
              <a:t>愛着と誇り</a:t>
            </a:r>
            <a:endParaRPr lang="ja-JP" altLang="en-US" b="1" dirty="0">
              <a:solidFill>
                <a:prstClr val="black"/>
              </a:solidFill>
              <a:latin typeface="ＭＳ Ｐゴシック" pitchFamily="50" charset="-128"/>
              <a:ea typeface="ＭＳ Ｐゴシック" pitchFamily="50" charset="-128"/>
            </a:endParaRPr>
          </a:p>
        </p:txBody>
      </p:sp>
      <p:sp>
        <p:nvSpPr>
          <p:cNvPr id="62" name="角丸四角形 61"/>
          <p:cNvSpPr/>
          <p:nvPr/>
        </p:nvSpPr>
        <p:spPr>
          <a:xfrm>
            <a:off x="3635896" y="4149080"/>
            <a:ext cx="1410661" cy="393459"/>
          </a:xfrm>
          <a:prstGeom prst="roundRect">
            <a:avLst/>
          </a:prstGeom>
          <a:solidFill>
            <a:srgbClr val="FFCC66"/>
          </a:solidFill>
        </p:spPr>
        <p:style>
          <a:lnRef idx="3">
            <a:schemeClr val="lt1"/>
          </a:lnRef>
          <a:fillRef idx="1001">
            <a:schemeClr val="lt2"/>
          </a:fillRef>
          <a:effectRef idx="1">
            <a:schemeClr val="accent1"/>
          </a:effectRef>
          <a:fontRef idx="minor">
            <a:schemeClr val="lt1"/>
          </a:fontRef>
        </p:style>
        <p:txBody>
          <a:bodyPr rtlCol="0" anchor="ctr"/>
          <a:lstStyle/>
          <a:p>
            <a:pPr algn="ctr"/>
            <a:r>
              <a:rPr lang="ja-JP" altLang="en-US" b="1" dirty="0" smtClean="0">
                <a:solidFill>
                  <a:prstClr val="black"/>
                </a:solidFill>
                <a:latin typeface="ＭＳ Ｐゴシック" pitchFamily="50" charset="-128"/>
                <a:ea typeface="ＭＳ Ｐゴシック" pitchFamily="50" charset="-128"/>
              </a:rPr>
              <a:t>道路整備</a:t>
            </a:r>
            <a:endParaRPr lang="ja-JP" altLang="en-US" b="1" dirty="0">
              <a:solidFill>
                <a:prstClr val="black"/>
              </a:solidFill>
              <a:latin typeface="ＭＳ Ｐゴシック" pitchFamily="50" charset="-128"/>
              <a:ea typeface="ＭＳ Ｐゴシック" pitchFamily="50" charset="-128"/>
            </a:endParaRPr>
          </a:p>
        </p:txBody>
      </p:sp>
      <p:sp>
        <p:nvSpPr>
          <p:cNvPr id="63" name="角丸四角形 62"/>
          <p:cNvSpPr/>
          <p:nvPr/>
        </p:nvSpPr>
        <p:spPr>
          <a:xfrm>
            <a:off x="71500" y="3197011"/>
            <a:ext cx="1396902" cy="393630"/>
          </a:xfrm>
          <a:prstGeom prst="roundRect">
            <a:avLst/>
          </a:prstGeom>
          <a:solidFill>
            <a:srgbClr val="FFCC66"/>
          </a:solidFill>
        </p:spPr>
        <p:style>
          <a:lnRef idx="3">
            <a:schemeClr val="lt1"/>
          </a:lnRef>
          <a:fillRef idx="1001">
            <a:schemeClr val="lt2"/>
          </a:fillRef>
          <a:effectRef idx="1">
            <a:schemeClr val="accent1"/>
          </a:effectRef>
          <a:fontRef idx="minor">
            <a:schemeClr val="lt1"/>
          </a:fontRef>
        </p:style>
        <p:txBody>
          <a:bodyPr rtlCol="0" anchor="ctr"/>
          <a:lstStyle/>
          <a:p>
            <a:pPr algn="ctr"/>
            <a:r>
              <a:rPr lang="ja-JP" altLang="en-US" b="1" dirty="0" smtClean="0">
                <a:solidFill>
                  <a:prstClr val="black"/>
                </a:solidFill>
                <a:latin typeface="ＭＳ Ｐゴシック" pitchFamily="50" charset="-128"/>
                <a:ea typeface="ＭＳ Ｐゴシック" pitchFamily="50" charset="-128"/>
              </a:rPr>
              <a:t>コミュニティ</a:t>
            </a:r>
            <a:endParaRPr lang="ja-JP" altLang="en-US" b="1" dirty="0">
              <a:solidFill>
                <a:prstClr val="black"/>
              </a:solidFill>
              <a:latin typeface="ＭＳ Ｐゴシック" pitchFamily="50" charset="-128"/>
              <a:ea typeface="ＭＳ Ｐゴシック" pitchFamily="50" charset="-128"/>
            </a:endParaRPr>
          </a:p>
        </p:txBody>
      </p:sp>
      <p:sp>
        <p:nvSpPr>
          <p:cNvPr id="64" name="角丸四角形 63"/>
          <p:cNvSpPr/>
          <p:nvPr/>
        </p:nvSpPr>
        <p:spPr>
          <a:xfrm>
            <a:off x="71500" y="4133450"/>
            <a:ext cx="1447281" cy="376778"/>
          </a:xfrm>
          <a:prstGeom prst="roundRect">
            <a:avLst/>
          </a:prstGeom>
          <a:solidFill>
            <a:srgbClr val="FFCC66"/>
          </a:solidFill>
        </p:spPr>
        <p:style>
          <a:lnRef idx="3">
            <a:schemeClr val="lt1"/>
          </a:lnRef>
          <a:fillRef idx="1001">
            <a:schemeClr val="lt2"/>
          </a:fillRef>
          <a:effectRef idx="1">
            <a:schemeClr val="accent1"/>
          </a:effectRef>
          <a:fontRef idx="minor">
            <a:schemeClr val="lt1"/>
          </a:fontRef>
        </p:style>
        <p:txBody>
          <a:bodyPr rtlCol="0" anchor="ctr"/>
          <a:lstStyle/>
          <a:p>
            <a:pPr algn="ctr"/>
            <a:r>
              <a:rPr lang="ja-JP" altLang="en-US" b="1" dirty="0" smtClean="0">
                <a:solidFill>
                  <a:prstClr val="black"/>
                </a:solidFill>
                <a:latin typeface="ＭＳ Ｐゴシック" pitchFamily="50" charset="-128"/>
                <a:ea typeface="ＭＳ Ｐゴシック" pitchFamily="50" charset="-128"/>
              </a:rPr>
              <a:t>和める空間</a:t>
            </a:r>
            <a:endParaRPr lang="ja-JP" altLang="en-US" b="1" dirty="0">
              <a:solidFill>
                <a:prstClr val="black"/>
              </a:solidFill>
              <a:latin typeface="ＭＳ Ｐゴシック" pitchFamily="50" charset="-128"/>
              <a:ea typeface="ＭＳ Ｐゴシック" pitchFamily="50" charset="-128"/>
            </a:endParaRPr>
          </a:p>
        </p:txBody>
      </p:sp>
      <p:sp>
        <p:nvSpPr>
          <p:cNvPr id="42" name="角丸四角形 41"/>
          <p:cNvSpPr/>
          <p:nvPr/>
        </p:nvSpPr>
        <p:spPr>
          <a:xfrm>
            <a:off x="150762" y="1556792"/>
            <a:ext cx="2199929" cy="826662"/>
          </a:xfrm>
          <a:prstGeom prst="round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2400" dirty="0">
                <a:solidFill>
                  <a:prstClr val="black"/>
                </a:solidFill>
                <a:latin typeface="ＭＳ Ｐゴシック" pitchFamily="50" charset="-128"/>
                <a:ea typeface="ＭＳ Ｐゴシック" pitchFamily="50" charset="-128"/>
              </a:rPr>
              <a:t>複合公共施設</a:t>
            </a:r>
            <a:endParaRPr lang="en-US" altLang="ja-JP" sz="2400" dirty="0" smtClean="0">
              <a:solidFill>
                <a:prstClr val="black"/>
              </a:solidFill>
              <a:latin typeface="ＭＳ Ｐゴシック" pitchFamily="50" charset="-128"/>
              <a:ea typeface="ＭＳ Ｐゴシック" pitchFamily="50" charset="-128"/>
            </a:endParaRPr>
          </a:p>
          <a:p>
            <a:pPr algn="ctr"/>
            <a:r>
              <a:rPr lang="ja-JP" altLang="en-US" sz="2400" dirty="0">
                <a:solidFill>
                  <a:prstClr val="black"/>
                </a:solidFill>
                <a:latin typeface="ＭＳ Ｐゴシック" pitchFamily="50" charset="-128"/>
                <a:ea typeface="ＭＳ Ｐゴシック" pitchFamily="50" charset="-128"/>
              </a:rPr>
              <a:t>拠点整備</a:t>
            </a:r>
          </a:p>
        </p:txBody>
      </p:sp>
      <p:sp>
        <p:nvSpPr>
          <p:cNvPr id="41" name="角丸四角形 40"/>
          <p:cNvSpPr/>
          <p:nvPr/>
        </p:nvSpPr>
        <p:spPr>
          <a:xfrm>
            <a:off x="2940348" y="4900698"/>
            <a:ext cx="2343246" cy="68854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dirty="0" smtClean="0">
                <a:solidFill>
                  <a:prstClr val="black"/>
                </a:solidFill>
                <a:latin typeface="ＭＳ Ｐゴシック" pitchFamily="50" charset="-128"/>
                <a:ea typeface="ＭＳ Ｐゴシック" pitchFamily="50" charset="-128"/>
              </a:rPr>
              <a:t>道路整備</a:t>
            </a:r>
            <a:endParaRPr lang="en-US" altLang="ja-JP" sz="2400" dirty="0" smtClean="0">
              <a:solidFill>
                <a:prstClr val="black"/>
              </a:solidFill>
              <a:latin typeface="ＭＳ Ｐゴシック" pitchFamily="50" charset="-128"/>
              <a:ea typeface="ＭＳ Ｐゴシック" pitchFamily="50" charset="-128"/>
            </a:endParaRPr>
          </a:p>
          <a:p>
            <a:pPr algn="ctr"/>
            <a:r>
              <a:rPr lang="ja-JP" altLang="en-US" sz="2400" dirty="0" smtClean="0">
                <a:solidFill>
                  <a:prstClr val="black"/>
                </a:solidFill>
                <a:latin typeface="ＭＳ Ｐゴシック" pitchFamily="50" charset="-128"/>
                <a:ea typeface="ＭＳ Ｐゴシック" pitchFamily="50" charset="-128"/>
              </a:rPr>
              <a:t>ロータリー整備</a:t>
            </a:r>
            <a:endParaRPr lang="ja-JP" altLang="en-US" sz="2400" dirty="0">
              <a:solidFill>
                <a:prstClr val="black"/>
              </a:solidFill>
              <a:latin typeface="ＭＳ Ｐゴシック" pitchFamily="50" charset="-128"/>
              <a:ea typeface="ＭＳ Ｐゴシック" pitchFamily="50" charset="-128"/>
            </a:endParaRPr>
          </a:p>
        </p:txBody>
      </p:sp>
      <p:sp>
        <p:nvSpPr>
          <p:cNvPr id="10" name="円/楕円 9"/>
          <p:cNvSpPr>
            <a:spLocks noChangeAspect="1"/>
          </p:cNvSpPr>
          <p:nvPr/>
        </p:nvSpPr>
        <p:spPr>
          <a:xfrm>
            <a:off x="5378795" y="2595719"/>
            <a:ext cx="2830169" cy="2702617"/>
          </a:xfrm>
          <a:prstGeom prst="ellipse">
            <a:avLst/>
          </a:prstGeom>
          <a:noFill/>
          <a:ln w="762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sz="19900" dirty="0">
              <a:solidFill>
                <a:srgbClr val="FF0000"/>
              </a:solidFill>
              <a:latin typeface="HG行書体" pitchFamily="65" charset="-128"/>
              <a:ea typeface="HG行書体" pitchFamily="65" charset="-128"/>
            </a:endParaRPr>
          </a:p>
        </p:txBody>
      </p:sp>
      <p:sp>
        <p:nvSpPr>
          <p:cNvPr id="4" name="テキスト ボックス 3"/>
          <p:cNvSpPr txBox="1"/>
          <p:nvPr/>
        </p:nvSpPr>
        <p:spPr>
          <a:xfrm>
            <a:off x="5405247" y="2141851"/>
            <a:ext cx="2736648" cy="3154710"/>
          </a:xfrm>
          <a:prstGeom prst="rect">
            <a:avLst/>
          </a:prstGeom>
          <a:noFill/>
        </p:spPr>
        <p:txBody>
          <a:bodyPr wrap="none" rtlCol="0">
            <a:spAutoFit/>
          </a:bodyPr>
          <a:lstStyle/>
          <a:p>
            <a:pPr algn="ctr"/>
            <a:r>
              <a:rPr lang="ja-JP" altLang="en-US" sz="20000" dirty="0">
                <a:solidFill>
                  <a:srgbClr val="FF0000"/>
                </a:solidFill>
                <a:latin typeface="HGP行書体" pitchFamily="66" charset="-128"/>
                <a:ea typeface="HGP行書体" pitchFamily="66" charset="-128"/>
              </a:rPr>
              <a:t>我</a:t>
            </a:r>
          </a:p>
        </p:txBody>
      </p:sp>
    </p:spTree>
    <p:extLst>
      <p:ext uri="{BB962C8B-B14F-4D97-AF65-F5344CB8AC3E}">
        <p14:creationId xmlns:p14="http://schemas.microsoft.com/office/powerpoint/2010/main" val="297516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25"/>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3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childTnLst>
                          </p:cTn>
                        </p:par>
                        <p:par>
                          <p:cTn id="38" fill="hold">
                            <p:stCondLst>
                              <p:cond delay="500"/>
                            </p:stCondLst>
                            <p:childTnLst>
                              <p:par>
                                <p:cTn id="39" presetID="1" presetClass="entr" presetSubtype="0" fill="hold" grpId="2" nodeType="after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2"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37" presetClass="path" presetSubtype="0" accel="50000" decel="50000" fill="hold" grpId="0" nodeType="withEffect">
                                  <p:stCondLst>
                                    <p:cond delay="0"/>
                                  </p:stCondLst>
                                  <p:childTnLst>
                                    <p:animMotion origin="layout" path="M -0.30469 0.10347 L -0.21285 0.12454 C -0.19305 0.13079 -0.16666 0.12778 -0.13975 0.11806 C -0.10868 0.10741 -0.08541 0.09259 -0.07066 0.07523 L 0.00174 -0.00463 " pathEditMode="relative" rAng="-887148" ptsTypes="FffFF">
                                      <p:cBhvr>
                                        <p:cTn id="44" dur="500" fill="hold"/>
                                        <p:tgtEl>
                                          <p:spTgt spid="24"/>
                                        </p:tgtEl>
                                        <p:attrNameLst>
                                          <p:attrName>ppt_x</p:attrName>
                                          <p:attrName>ppt_y</p:attrName>
                                        </p:attrNameLst>
                                      </p:cBhvr>
                                      <p:rCtr x="15990" y="-1991"/>
                                    </p:animMotion>
                                  </p:childTnLst>
                                </p:cTn>
                              </p:par>
                              <p:par>
                                <p:cTn id="45" presetID="37" presetClass="path" presetSubtype="0" accel="50000" decel="50000" fill="hold" grpId="0" nodeType="withEffect">
                                  <p:stCondLst>
                                    <p:cond delay="0"/>
                                  </p:stCondLst>
                                  <p:childTnLst>
                                    <p:animMotion origin="layout" path="M -0.43872 0.02197 L -0.32691 0.08511 C -0.30347 0.09922 -0.2684 0.10731 -0.23194 0.10731 C -0.1901 0.10731 -0.15677 0.09922 -0.13333 0.08511 L -0.02135 0.02197 " pathEditMode="relative" rAng="0" ptsTypes="FffFF">
                                      <p:cBhvr>
                                        <p:cTn id="46" dur="500" fill="hold"/>
                                        <p:tgtEl>
                                          <p:spTgt spid="23"/>
                                        </p:tgtEl>
                                        <p:attrNameLst>
                                          <p:attrName>ppt_x</p:attrName>
                                          <p:attrName>ppt_y</p:attrName>
                                        </p:attrNameLst>
                                      </p:cBhvr>
                                      <p:rCtr x="20868" y="4255"/>
                                    </p:animMotion>
                                  </p:childTnLst>
                                </p:cTn>
                              </p:par>
                            </p:childTnLst>
                          </p:cTn>
                        </p:par>
                        <p:par>
                          <p:cTn id="47" fill="hold">
                            <p:stCondLst>
                              <p:cond delay="1000"/>
                            </p:stCondLst>
                            <p:childTnLst>
                              <p:par>
                                <p:cTn id="48" presetID="14" presetClass="entr" presetSubtype="10" fill="hold" grpId="0"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randombar(horizontal)">
                                      <p:cBhvr>
                                        <p:cTn id="50" dur="500"/>
                                        <p:tgtEl>
                                          <p:spTgt spid="41"/>
                                        </p:tgtEl>
                                      </p:cBhvr>
                                    </p:animEffect>
                                  </p:childTnLst>
                                </p:cTn>
                              </p:par>
                            </p:childTnLst>
                          </p:cTn>
                        </p:par>
                        <p:par>
                          <p:cTn id="51" fill="hold">
                            <p:stCondLst>
                              <p:cond delay="1500"/>
                            </p:stCondLst>
                            <p:childTnLst>
                              <p:par>
                                <p:cTn id="52" presetID="1" presetClass="entr" presetSubtype="0" fill="hold" grpId="2" nodeType="after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par>
                                <p:cTn id="54" presetID="1" presetClass="entr" presetSubtype="0" fill="hold" grpId="2" nodeType="withEffect">
                                  <p:stCondLst>
                                    <p:cond delay="0"/>
                                  </p:stCondLst>
                                  <p:childTnLst>
                                    <p:set>
                                      <p:cBhvr>
                                        <p:cTn id="55" dur="1" fill="hold">
                                          <p:stCondLst>
                                            <p:cond delay="0"/>
                                          </p:stCondLst>
                                        </p:cTn>
                                        <p:tgtEl>
                                          <p:spTgt spid="34"/>
                                        </p:tgtEl>
                                        <p:attrNameLst>
                                          <p:attrName>style.visibility</p:attrName>
                                        </p:attrNameLst>
                                      </p:cBhvr>
                                      <p:to>
                                        <p:strVal val="visible"/>
                                      </p:to>
                                    </p:set>
                                  </p:childTnLst>
                                </p:cTn>
                              </p:par>
                              <p:par>
                                <p:cTn id="56" presetID="1" presetClass="entr" presetSubtype="0" fill="hold" grpId="2" nodeType="withEffect">
                                  <p:stCondLst>
                                    <p:cond delay="0"/>
                                  </p:stCondLst>
                                  <p:childTnLst>
                                    <p:set>
                                      <p:cBhvr>
                                        <p:cTn id="57" dur="1" fill="hold">
                                          <p:stCondLst>
                                            <p:cond delay="0"/>
                                          </p:stCondLst>
                                        </p:cTn>
                                        <p:tgtEl>
                                          <p:spTgt spid="35"/>
                                        </p:tgtEl>
                                        <p:attrNameLst>
                                          <p:attrName>style.visibility</p:attrName>
                                        </p:attrNameLst>
                                      </p:cBhvr>
                                      <p:to>
                                        <p:strVal val="visible"/>
                                      </p:to>
                                    </p:set>
                                  </p:childTnLst>
                                </p:cTn>
                              </p:par>
                              <p:par>
                                <p:cTn id="58" presetID="37" presetClass="path" presetSubtype="0" accel="50000" decel="50000" fill="hold" grpId="0" nodeType="withEffect">
                                  <p:stCondLst>
                                    <p:cond delay="0"/>
                                  </p:stCondLst>
                                  <p:childTnLst>
                                    <p:animMotion origin="layout" path="M -0.46563 0.10638 L -0.33247 0.14616 C -0.304 0.15541 -0.26424 0.15495 -0.22309 0.14639 C -0.17657 0.13483 -0.14028 0.11794 -0.11632 0.09667 L 4.72222E-6 2.53469E-6 " pathEditMode="relative" rAng="-582540" ptsTypes="FffFF">
                                      <p:cBhvr>
                                        <p:cTn id="59" dur="500" fill="hold"/>
                                        <p:tgtEl>
                                          <p:spTgt spid="25"/>
                                        </p:tgtEl>
                                        <p:attrNameLst>
                                          <p:attrName>ppt_x</p:attrName>
                                          <p:attrName>ppt_y</p:attrName>
                                        </p:attrNameLst>
                                      </p:cBhvr>
                                      <p:rCtr x="23872" y="-694"/>
                                    </p:animMotion>
                                  </p:childTnLst>
                                </p:cTn>
                              </p:par>
                              <p:par>
                                <p:cTn id="60" presetID="37" presetClass="path" presetSubtype="0" accel="50000" decel="50000" fill="hold" grpId="0" nodeType="withEffect">
                                  <p:stCondLst>
                                    <p:cond delay="0"/>
                                  </p:stCondLst>
                                  <p:childTnLst>
                                    <p:animMotion origin="layout" path="M -0.31944 0.11494 L -0.22951 0.12766 C -0.21163 0.13136 -0.18507 0.12882 -0.15729 0.11772 C -0.13125 0.10893 -0.10677 0.09182 -0.09236 0.07517 L -0.02292 0.00209 " pathEditMode="relative" rAng="-954758" ptsTypes="FffFF">
                                      <p:cBhvr>
                                        <p:cTn id="61" dur="500" fill="hold"/>
                                        <p:tgtEl>
                                          <p:spTgt spid="34"/>
                                        </p:tgtEl>
                                        <p:attrNameLst>
                                          <p:attrName>ppt_x</p:attrName>
                                          <p:attrName>ppt_y</p:attrName>
                                        </p:attrNameLst>
                                      </p:cBhvr>
                                      <p:rCtr x="15469" y="-2613"/>
                                    </p:animMotion>
                                  </p:childTnLst>
                                </p:cTn>
                              </p:par>
                              <p:par>
                                <p:cTn id="62" presetID="37" presetClass="path" presetSubtype="0" accel="50000" decel="50000" fill="hold" grpId="0" nodeType="withEffect">
                                  <p:stCondLst>
                                    <p:cond delay="0"/>
                                  </p:stCondLst>
                                  <p:childTnLst>
                                    <p:animMotion origin="layout" path="M -0.24583 -0.05528 L -0.18715 -0.01134 C -0.17517 -0.00255 -0.15607 0.00786 -0.13489 0.0141 C -0.11215 0.02243 -0.09288 0.02567 -0.07882 0.0252 L -0.01163 0.02382 " pathEditMode="relative" rAng="854236" ptsTypes="FffFF">
                                      <p:cBhvr>
                                        <p:cTn id="63" dur="500" fill="hold"/>
                                        <p:tgtEl>
                                          <p:spTgt spid="35"/>
                                        </p:tgtEl>
                                        <p:attrNameLst>
                                          <p:attrName>ppt_x</p:attrName>
                                          <p:attrName>ppt_y</p:attrName>
                                        </p:attrNameLst>
                                      </p:cBhvr>
                                      <p:rCtr x="11424" y="5481"/>
                                    </p:animMotion>
                                  </p:childTnLst>
                                </p:cTn>
                              </p:par>
                            </p:childTnLst>
                          </p:cTn>
                        </p:par>
                        <p:par>
                          <p:cTn id="64" fill="hold">
                            <p:stCondLst>
                              <p:cond delay="2000"/>
                            </p:stCondLst>
                            <p:childTnLst>
                              <p:par>
                                <p:cTn id="65" presetID="14" presetClass="entr" presetSubtype="10" fill="hold" grpId="0" nodeType="after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randombar(horizontal)">
                                      <p:cBhvr>
                                        <p:cTn id="67" dur="500"/>
                                        <p:tgtEl>
                                          <p:spTgt spid="42"/>
                                        </p:tgtEl>
                                      </p:cBhvr>
                                    </p:animEffect>
                                  </p:childTnLst>
                                </p:cTn>
                              </p:par>
                            </p:childTnLst>
                          </p:cTn>
                        </p:par>
                        <p:par>
                          <p:cTn id="68" fill="hold">
                            <p:stCondLst>
                              <p:cond delay="2500"/>
                            </p:stCondLst>
                            <p:childTnLst>
                              <p:par>
                                <p:cTn id="69" presetID="1" presetClass="entr" presetSubtype="0" fill="hold" grpId="2" nodeType="after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grpId="2"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37" presetClass="path" presetSubtype="0" accel="50000" decel="50000" fill="hold" grpId="0" nodeType="withEffect">
                                  <p:stCondLst>
                                    <p:cond delay="0"/>
                                  </p:stCondLst>
                                  <p:childTnLst>
                                    <p:animMotion origin="layout" path="M -0.41736 0.12951 L -0.2934 0.16212 C -0.26771 0.17044 -0.23125 0.1679 -0.19548 0.15749 C -0.15434 0.145 -0.12222 0.12442 -0.10173 0.10176 L -0.00347 -0.00093 " pathEditMode="relative" rAng="-796941" ptsTypes="FffFF">
                                      <p:cBhvr>
                                        <p:cTn id="74" dur="500" fill="hold"/>
                                        <p:tgtEl>
                                          <p:spTgt spid="20"/>
                                        </p:tgtEl>
                                        <p:attrNameLst>
                                          <p:attrName>ppt_x</p:attrName>
                                          <p:attrName>ppt_y</p:attrName>
                                        </p:attrNameLst>
                                      </p:cBhvr>
                                      <p:rCtr x="21528" y="-1873"/>
                                    </p:animMotion>
                                  </p:childTnLst>
                                </p:cTn>
                              </p:par>
                              <p:par>
                                <p:cTn id="75" presetID="37" presetClass="path" presetSubtype="0" accel="50000" decel="50000" fill="hold" grpId="0" nodeType="withEffect">
                                  <p:stCondLst>
                                    <p:cond delay="0"/>
                                  </p:stCondLst>
                                  <p:childTnLst>
                                    <p:animMotion origin="layout" path="M -0.47934 0.10153 L -0.34757 0.14431 C -0.31997 0.15449 -0.28038 0.15449 -0.23993 0.1457 C -0.19427 0.13552 -0.15851 0.11864 -0.13472 0.09737 L -0.02083 -1.45236E-6 " pathEditMode="relative" rAng="-565020" ptsTypes="FffFF">
                                      <p:cBhvr>
                                        <p:cTn id="76" dur="500" fill="hold"/>
                                        <p:tgtEl>
                                          <p:spTgt spid="26"/>
                                        </p:tgtEl>
                                        <p:attrNameLst>
                                          <p:attrName>ppt_x</p:attrName>
                                          <p:attrName>ppt_y</p:attrName>
                                        </p:attrNameLst>
                                      </p:cBhvr>
                                      <p:rCtr x="23507" y="-347"/>
                                    </p:animMotion>
                                  </p:childTnLst>
                                </p:cTn>
                              </p:par>
                            </p:childTnLst>
                          </p:cTn>
                        </p:par>
                        <p:par>
                          <p:cTn id="77" fill="hold">
                            <p:stCondLst>
                              <p:cond delay="3000"/>
                            </p:stCondLst>
                            <p:childTnLst>
                              <p:par>
                                <p:cTn id="78" presetID="1" presetClass="entr" presetSubtype="0" fill="hold" grpId="2" nodeType="afterEffect">
                                  <p:stCondLst>
                                    <p:cond delay="0"/>
                                  </p:stCondLst>
                                  <p:childTnLst>
                                    <p:set>
                                      <p:cBhvr>
                                        <p:cTn id="79" dur="1" fill="hold">
                                          <p:stCondLst>
                                            <p:cond delay="0"/>
                                          </p:stCondLst>
                                        </p:cTn>
                                        <p:tgtEl>
                                          <p:spTgt spid="19"/>
                                        </p:tgtEl>
                                        <p:attrNameLst>
                                          <p:attrName>style.visibility</p:attrName>
                                        </p:attrNameLst>
                                      </p:cBhvr>
                                      <p:to>
                                        <p:strVal val="visible"/>
                                      </p:to>
                                    </p:set>
                                  </p:childTnLst>
                                </p:cTn>
                              </p:par>
                              <p:par>
                                <p:cTn id="80" presetID="1" presetClass="entr" presetSubtype="0" fill="hold" grpId="2" nodeType="withEffect">
                                  <p:stCondLst>
                                    <p:cond delay="0"/>
                                  </p:stCondLst>
                                  <p:childTnLst>
                                    <p:set>
                                      <p:cBhvr>
                                        <p:cTn id="81" dur="1" fill="hold">
                                          <p:stCondLst>
                                            <p:cond delay="0"/>
                                          </p:stCondLst>
                                        </p:cTn>
                                        <p:tgtEl>
                                          <p:spTgt spid="27"/>
                                        </p:tgtEl>
                                        <p:attrNameLst>
                                          <p:attrName>style.visibility</p:attrName>
                                        </p:attrNameLst>
                                      </p:cBhvr>
                                      <p:to>
                                        <p:strVal val="visible"/>
                                      </p:to>
                                    </p:set>
                                  </p:childTnLst>
                                </p:cTn>
                              </p:par>
                              <p:par>
                                <p:cTn id="82" presetID="37" presetClass="path" presetSubtype="0" accel="50000" decel="50000" fill="hold" grpId="0" nodeType="withEffect">
                                  <p:stCondLst>
                                    <p:cond delay="0"/>
                                  </p:stCondLst>
                                  <p:childTnLst>
                                    <p:animMotion origin="layout" path="M -0.48871 0.04186 L -0.36076 0.06707 C -0.33368 0.07308 -0.29392 0.07447 -0.2526 0.06984 C -0.2066 0.06684 -0.16823 0.05828 -0.14201 0.04764 L -0.01736 -1.45236E-6 " pathEditMode="relative" rAng="-227494" ptsTypes="FffFF">
                                      <p:cBhvr>
                                        <p:cTn id="83" dur="500" fill="hold"/>
                                        <p:tgtEl>
                                          <p:spTgt spid="19"/>
                                        </p:tgtEl>
                                        <p:attrNameLst>
                                          <p:attrName>ppt_x</p:attrName>
                                          <p:attrName>ppt_y</p:attrName>
                                        </p:attrNameLst>
                                      </p:cBhvr>
                                      <p:rCtr x="23681" y="393"/>
                                    </p:animMotion>
                                  </p:childTnLst>
                                </p:cTn>
                              </p:par>
                              <p:par>
                                <p:cTn id="84" presetID="37" presetClass="path" presetSubtype="0" accel="50000" decel="50000" fill="hold" grpId="0" nodeType="withEffect">
                                  <p:stCondLst>
                                    <p:cond delay="0"/>
                                  </p:stCondLst>
                                  <p:childTnLst>
                                    <p:animMotion origin="layout" path="M -0.54358 -0.00254 L -0.40226 0.05689 C -0.37257 0.07123 -0.3283 0.07909 -0.28212 0.07909 C -0.22934 0.07909 -0.18715 0.07123 -0.15746 0.05689 L -0.01597 -0.00254 " pathEditMode="relative" rAng="0" ptsTypes="FffFF">
                                      <p:cBhvr>
                                        <p:cTn id="85" dur="500" fill="hold"/>
                                        <p:tgtEl>
                                          <p:spTgt spid="27"/>
                                        </p:tgtEl>
                                        <p:attrNameLst>
                                          <p:attrName>ppt_x</p:attrName>
                                          <p:attrName>ppt_y</p:attrName>
                                        </p:attrNameLst>
                                      </p:cBhvr>
                                      <p:rCtr x="26372" y="4070"/>
                                    </p:animMotion>
                                  </p:childTnLst>
                                </p:cTn>
                              </p:par>
                            </p:childTnLst>
                          </p:cTn>
                        </p:par>
                        <p:par>
                          <p:cTn id="86" fill="hold">
                            <p:stCondLst>
                              <p:cond delay="3500"/>
                            </p:stCondLst>
                            <p:childTnLst>
                              <p:par>
                                <p:cTn id="87" presetID="1" presetClass="entr" presetSubtype="0" fill="hold" grpId="2" nodeType="after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par>
                                <p:cTn id="89" presetID="1" presetClass="entr" presetSubtype="0" fill="hold" grpId="2" nodeType="withEffect">
                                  <p:stCondLst>
                                    <p:cond delay="0"/>
                                  </p:stCondLst>
                                  <p:childTnLst>
                                    <p:set>
                                      <p:cBhvr>
                                        <p:cTn id="90" dur="1" fill="hold">
                                          <p:stCondLst>
                                            <p:cond delay="0"/>
                                          </p:stCondLst>
                                        </p:cTn>
                                        <p:tgtEl>
                                          <p:spTgt spid="17"/>
                                        </p:tgtEl>
                                        <p:attrNameLst>
                                          <p:attrName>style.visibility</p:attrName>
                                        </p:attrNameLst>
                                      </p:cBhvr>
                                      <p:to>
                                        <p:strVal val="visible"/>
                                      </p:to>
                                    </p:set>
                                  </p:childTnLst>
                                </p:cTn>
                              </p:par>
                              <p:par>
                                <p:cTn id="91" presetID="1" presetClass="entr" presetSubtype="0" fill="hold" grpId="2" nodeType="withEffect">
                                  <p:stCondLst>
                                    <p:cond delay="0"/>
                                  </p:stCondLst>
                                  <p:childTnLst>
                                    <p:set>
                                      <p:cBhvr>
                                        <p:cTn id="92" dur="1" fill="hold">
                                          <p:stCondLst>
                                            <p:cond delay="0"/>
                                          </p:stCondLst>
                                        </p:cTn>
                                        <p:tgtEl>
                                          <p:spTgt spid="29"/>
                                        </p:tgtEl>
                                        <p:attrNameLst>
                                          <p:attrName>style.visibility</p:attrName>
                                        </p:attrNameLst>
                                      </p:cBhvr>
                                      <p:to>
                                        <p:strVal val="visible"/>
                                      </p:to>
                                    </p:set>
                                  </p:childTnLst>
                                </p:cTn>
                              </p:par>
                              <p:par>
                                <p:cTn id="93" presetID="1" presetClass="entr" presetSubtype="0" fill="hold" grpId="2" nodeType="with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par>
                                <p:cTn id="95" presetID="1" presetClass="entr" presetSubtype="0" fill="hold" grpId="2" nodeType="with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par>
                                <p:cTn id="97" presetID="37" presetClass="path" presetSubtype="0" accel="50000" decel="50000" fill="hold" grpId="0" nodeType="withEffect">
                                  <p:stCondLst>
                                    <p:cond delay="0"/>
                                  </p:stCondLst>
                                  <p:childTnLst>
                                    <p:animMotion origin="layout" path="M -0.45313 0.13737 L -0.32257 0.15448 C -0.29479 0.15911 -0.25556 0.15472 -0.21597 0.14177 C -0.17066 0.12812 -0.13629 0.11078 -0.11233 0.09066 L 1.38889E-6 1.69288E-6 " pathEditMode="relative" rAng="-768732" ptsTypes="FffFF">
                                      <p:cBhvr>
                                        <p:cTn id="98" dur="500" fill="hold"/>
                                        <p:tgtEl>
                                          <p:spTgt spid="28"/>
                                        </p:tgtEl>
                                        <p:attrNameLst>
                                          <p:attrName>ppt_x</p:attrName>
                                          <p:attrName>ppt_y</p:attrName>
                                        </p:attrNameLst>
                                      </p:cBhvr>
                                      <p:rCtr x="23281" y="-3191"/>
                                    </p:animMotion>
                                  </p:childTnLst>
                                </p:cTn>
                              </p:par>
                              <p:par>
                                <p:cTn id="99" presetID="37" presetClass="path" presetSubtype="0" accel="50000" decel="50000" fill="hold" grpId="0" nodeType="withEffect">
                                  <p:stCondLst>
                                    <p:cond delay="0"/>
                                  </p:stCondLst>
                                  <p:childTnLst>
                                    <p:animMotion origin="layout" path="M -0.65365 2.53469E-6 L -0.47847 0.04001 C -0.44167 0.04903 -0.38681 0.05388 -0.32969 0.05388 C -0.26441 0.05388 -0.21215 0.04903 -0.17535 0.04001 L -2.77778E-7 2.53469E-6 " pathEditMode="relative" rAng="0" ptsTypes="FffFF">
                                      <p:cBhvr>
                                        <p:cTn id="100" dur="500" fill="hold"/>
                                        <p:tgtEl>
                                          <p:spTgt spid="17"/>
                                        </p:tgtEl>
                                        <p:attrNameLst>
                                          <p:attrName>ppt_x</p:attrName>
                                          <p:attrName>ppt_y</p:attrName>
                                        </p:attrNameLst>
                                      </p:cBhvr>
                                      <p:rCtr x="32674" y="2683"/>
                                    </p:animMotion>
                                  </p:childTnLst>
                                </p:cTn>
                              </p:par>
                              <p:par>
                                <p:cTn id="101" presetID="37" presetClass="path" presetSubtype="0" accel="50000" decel="50000" fill="hold" grpId="0" nodeType="withEffect">
                                  <p:stCondLst>
                                    <p:cond delay="0"/>
                                  </p:stCondLst>
                                  <p:childTnLst>
                                    <p:animMotion origin="layout" path="M -0.5908 -0.1346 L -0.43802 -0.06406 C -0.40625 -0.04833 -0.36007 -0.03261 -0.30833 -0.02105 C -0.24982 -0.00809 -0.20173 -0.00509 -0.16944 -0.00532 L -0.00816 -0.00994 " pathEditMode="relative" rAng="550508" ptsTypes="FffFF">
                                      <p:cBhvr>
                                        <p:cTn id="102" dur="500" fill="hold"/>
                                        <p:tgtEl>
                                          <p:spTgt spid="29"/>
                                        </p:tgtEl>
                                        <p:attrNameLst>
                                          <p:attrName>ppt_x</p:attrName>
                                          <p:attrName>ppt_y</p:attrName>
                                        </p:attrNameLst>
                                      </p:cBhvr>
                                      <p:rCtr x="28819" y="8834"/>
                                    </p:animMotion>
                                  </p:childTnLst>
                                </p:cTn>
                              </p:par>
                              <p:par>
                                <p:cTn id="103" presetID="37" presetClass="path" presetSubtype="0" accel="50000" decel="50000" fill="hold" grpId="0" nodeType="withEffect">
                                  <p:stCondLst>
                                    <p:cond delay="0"/>
                                  </p:stCondLst>
                                  <p:childTnLst>
                                    <p:animMotion origin="layout" path="M -0.4467 -0.2049 L -0.34236 -0.09088 C -0.32083 -0.06637 -0.28542 -0.04209 -0.24375 -0.02335 C -0.20087 -0.00393 -0.16181 0.00602 -0.13507 0.00417 L -0.00035 0.00024 " pathEditMode="relative" rAng="1141976" ptsTypes="FffFF">
                                      <p:cBhvr>
                                        <p:cTn id="104" dur="500" fill="hold"/>
                                        <p:tgtEl>
                                          <p:spTgt spid="30"/>
                                        </p:tgtEl>
                                        <p:attrNameLst>
                                          <p:attrName>ppt_x</p:attrName>
                                          <p:attrName>ppt_y</p:attrName>
                                        </p:attrNameLst>
                                      </p:cBhvr>
                                      <p:rCtr x="21302" y="14200"/>
                                    </p:animMotion>
                                  </p:childTnLst>
                                </p:cTn>
                              </p:par>
                              <p:par>
                                <p:cTn id="105" presetID="37" presetClass="path" presetSubtype="0" accel="50000" decel="50000" fill="hold" grpId="0" nodeType="withEffect">
                                  <p:stCondLst>
                                    <p:cond delay="0"/>
                                  </p:stCondLst>
                                  <p:childTnLst>
                                    <p:animMotion origin="layout" path="M -0.45712 -0.05504 L -0.34548 0.01457 C -0.32257 0.0303 -0.28767 0.04279 -0.24896 0.04834 C -0.20659 0.05551 -0.17205 0.05435 -0.14635 0.04602 L -0.02639 0.01018 " pathEditMode="relative" rAng="392680" ptsTypes="FffFF">
                                      <p:cBhvr>
                                        <p:cTn id="106" dur="500" fill="hold"/>
                                        <p:tgtEl>
                                          <p:spTgt spid="36"/>
                                        </p:tgtEl>
                                        <p:attrNameLst>
                                          <p:attrName>ppt_x</p:attrName>
                                          <p:attrName>ppt_y</p:attrName>
                                        </p:attrNameLst>
                                      </p:cBhvr>
                                      <p:rCtr x="21215" y="6846"/>
                                    </p:animMotion>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7" grpId="2" animBg="1"/>
      <p:bldP spid="19" grpId="0" animBg="1"/>
      <p:bldP spid="19" grpId="1" animBg="1"/>
      <p:bldP spid="19" grpId="2" animBg="1"/>
      <p:bldP spid="20" grpId="0" animBg="1"/>
      <p:bldP spid="20" grpId="1" animBg="1"/>
      <p:bldP spid="20"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4" grpId="0" animBg="1"/>
      <p:bldP spid="34" grpId="1" animBg="1"/>
      <p:bldP spid="34" grpId="2" animBg="1"/>
      <p:bldP spid="35" grpId="0" animBg="1"/>
      <p:bldP spid="35" grpId="1" animBg="1"/>
      <p:bldP spid="35" grpId="2" animBg="1"/>
      <p:bldP spid="36" grpId="0" animBg="1"/>
      <p:bldP spid="36" grpId="1" animBg="1"/>
      <p:bldP spid="36" grpId="2" animBg="1"/>
      <p:bldP spid="15" grpId="0" animBg="1"/>
      <p:bldP spid="37" grpId="0" animBg="1"/>
      <p:bldP spid="42" grpId="0" animBg="1"/>
      <p:bldP spid="41" grpId="0" animBg="1"/>
      <p:bldP spid="10"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2132856"/>
            <a:ext cx="7772400" cy="1584177"/>
          </a:xfrm>
        </p:spPr>
        <p:txBody>
          <a:bodyPr>
            <a:noAutofit/>
          </a:bodyPr>
          <a:lstStyle/>
          <a:p>
            <a:r>
              <a:rPr kumimoji="1" lang="en-US" altLang="ja-JP" sz="6000" dirty="0" smtClean="0">
                <a:latin typeface="+mn-lt"/>
              </a:rPr>
              <a:t>PV</a:t>
            </a:r>
            <a:r>
              <a:rPr kumimoji="1" lang="ja-JP" altLang="en-US" sz="6000" dirty="0" smtClean="0">
                <a:latin typeface="+mn-lt"/>
              </a:rPr>
              <a:t>「我がまち土浦」</a:t>
            </a:r>
            <a:endParaRPr kumimoji="1" lang="ja-JP" altLang="en-US" sz="6000" dirty="0">
              <a:latin typeface="+mn-lt"/>
            </a:endParaRPr>
          </a:p>
        </p:txBody>
      </p:sp>
      <p:sp>
        <p:nvSpPr>
          <p:cNvPr id="3" name="サブタイトル 2"/>
          <p:cNvSpPr>
            <a:spLocks noGrp="1"/>
          </p:cNvSpPr>
          <p:nvPr>
            <p:ph type="subTitle" idx="1"/>
          </p:nvPr>
        </p:nvSpPr>
        <p:spPr>
          <a:xfrm>
            <a:off x="755576" y="4293096"/>
            <a:ext cx="7704856" cy="2448272"/>
          </a:xfrm>
        </p:spPr>
        <p:txBody>
          <a:bodyPr>
            <a:noAutofit/>
          </a:bodyPr>
          <a:lstStyle/>
          <a:p>
            <a:pPr marL="635508" indent="-571500" algn="just">
              <a:buFont typeface="Arial" pitchFamily="34" charset="0"/>
              <a:buChar char="•"/>
            </a:pPr>
            <a:endParaRPr kumimoji="1" lang="en-US" altLang="ja-JP" sz="3600" dirty="0" smtClean="0">
              <a:solidFill>
                <a:schemeClr val="tx1"/>
              </a:solidFill>
              <a:latin typeface="+mn-ea"/>
            </a:endParaRPr>
          </a:p>
        </p:txBody>
      </p:sp>
    </p:spTree>
    <p:extLst>
      <p:ext uri="{BB962C8B-B14F-4D97-AF65-F5344CB8AC3E}">
        <p14:creationId xmlns:p14="http://schemas.microsoft.com/office/powerpoint/2010/main" val="2163466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5364088" y="5157944"/>
            <a:ext cx="3786614" cy="369332"/>
          </a:xfrm>
          <a:prstGeom prst="rect">
            <a:avLst/>
          </a:prstGeom>
          <a:noFill/>
        </p:spPr>
        <p:txBody>
          <a:bodyPr wrap="none" rtlCol="0">
            <a:spAutoFit/>
          </a:bodyPr>
          <a:lstStyle/>
          <a:p>
            <a:r>
              <a:rPr lang="ja-JP" altLang="en-US" dirty="0" smtClean="0">
                <a:solidFill>
                  <a:prstClr val="black"/>
                </a:solidFill>
                <a:latin typeface="ＭＳ Ｐゴシック" pitchFamily="50" charset="-128"/>
                <a:ea typeface="ＭＳ Ｐゴシック" pitchFamily="50" charset="-128"/>
              </a:rPr>
              <a:t>（平成</a:t>
            </a:r>
            <a:r>
              <a:rPr lang="en-US" altLang="ja-JP" dirty="0">
                <a:solidFill>
                  <a:prstClr val="black"/>
                </a:solidFill>
                <a:latin typeface="ＭＳ Ｐゴシック" pitchFamily="50" charset="-128"/>
                <a:ea typeface="ＭＳ Ｐゴシック" pitchFamily="50" charset="-128"/>
              </a:rPr>
              <a:t>20</a:t>
            </a:r>
            <a:r>
              <a:rPr lang="ja-JP" altLang="en-US" dirty="0">
                <a:solidFill>
                  <a:prstClr val="black"/>
                </a:solidFill>
                <a:latin typeface="ＭＳ Ｐゴシック" pitchFamily="50" charset="-128"/>
                <a:ea typeface="ＭＳ Ｐゴシック" pitchFamily="50" charset="-128"/>
              </a:rPr>
              <a:t>年度土浦市満足度</a:t>
            </a:r>
            <a:r>
              <a:rPr lang="ja-JP" altLang="en-US" dirty="0" smtClean="0">
                <a:solidFill>
                  <a:prstClr val="black"/>
                </a:solidFill>
                <a:latin typeface="ＭＳ Ｐゴシック" pitchFamily="50" charset="-128"/>
                <a:ea typeface="ＭＳ Ｐゴシック" pitchFamily="50" charset="-128"/>
              </a:rPr>
              <a:t>調査より）</a:t>
            </a:r>
            <a:endParaRPr lang="ja-JP" altLang="en-US" dirty="0">
              <a:solidFill>
                <a:prstClr val="black"/>
              </a:solidFill>
            </a:endParaRPr>
          </a:p>
        </p:txBody>
      </p:sp>
      <p:graphicFrame>
        <p:nvGraphicFramePr>
          <p:cNvPr id="14" name="グラフ 13"/>
          <p:cNvGraphicFramePr>
            <a:graphicFrameLocks/>
          </p:cNvGraphicFramePr>
          <p:nvPr>
            <p:extLst>
              <p:ext uri="{D42A27DB-BD31-4B8C-83A1-F6EECF244321}">
                <p14:modId xmlns:p14="http://schemas.microsoft.com/office/powerpoint/2010/main" val="1006909718"/>
              </p:ext>
            </p:extLst>
          </p:nvPr>
        </p:nvGraphicFramePr>
        <p:xfrm>
          <a:off x="3131840" y="1844824"/>
          <a:ext cx="5832648" cy="3280280"/>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a:xfrm>
            <a:off x="457200" y="476672"/>
            <a:ext cx="8229600" cy="720080"/>
          </a:xfrm>
        </p:spPr>
        <p:txBody>
          <a:bodyPr>
            <a:normAutofit/>
          </a:bodyPr>
          <a:lstStyle/>
          <a:p>
            <a:r>
              <a:rPr lang="ja-JP" altLang="en-US" dirty="0"/>
              <a:t>土浦市への愛着</a:t>
            </a:r>
            <a:endParaRPr kumimoji="1" lang="ja-JP" altLang="en-US" dirty="0"/>
          </a:p>
        </p:txBody>
      </p:sp>
      <p:sp>
        <p:nvSpPr>
          <p:cNvPr id="3" name="コンテンツ プレースホルダー 2"/>
          <p:cNvSpPr>
            <a:spLocks noGrp="1"/>
          </p:cNvSpPr>
          <p:nvPr>
            <p:ph idx="1"/>
          </p:nvPr>
        </p:nvSpPr>
        <p:spPr>
          <a:xfrm>
            <a:off x="457199" y="1340768"/>
            <a:ext cx="8147249" cy="5233768"/>
          </a:xfrm>
        </p:spPr>
        <p:txBody>
          <a:bodyPr/>
          <a:lstStyle/>
          <a:p>
            <a:pPr marL="109728" indent="0">
              <a:buNone/>
            </a:pPr>
            <a:r>
              <a:rPr lang="en-US" altLang="ja-JP" dirty="0" smtClean="0">
                <a:latin typeface="ＭＳ Ｐゴシック" pitchFamily="50" charset="-128"/>
                <a:ea typeface="ＭＳ Ｐゴシック" pitchFamily="50" charset="-128"/>
              </a:rPr>
              <a:t>Q</a:t>
            </a:r>
            <a:r>
              <a:rPr lang="ja-JP" altLang="en-US" dirty="0" err="1" smtClean="0">
                <a:latin typeface="ＭＳ Ｐゴシック" pitchFamily="50" charset="-128"/>
                <a:ea typeface="ＭＳ Ｐゴシック" pitchFamily="50" charset="-128"/>
              </a:rPr>
              <a:t>．</a:t>
            </a:r>
            <a:r>
              <a:rPr lang="ja-JP" altLang="en-US" dirty="0" smtClean="0">
                <a:latin typeface="ＭＳ Ｐゴシック" pitchFamily="50" charset="-128"/>
                <a:ea typeface="ＭＳ Ｐゴシック" pitchFamily="50" charset="-128"/>
              </a:rPr>
              <a:t>土浦市への愛着心をもっていますか？</a:t>
            </a:r>
            <a:endParaRPr lang="en-US" altLang="ja-JP" dirty="0">
              <a:latin typeface="ＭＳ Ｐゴシック" pitchFamily="50" charset="-128"/>
              <a:ea typeface="ＭＳ Ｐゴシック" pitchFamily="50" charset="-128"/>
            </a:endParaRPr>
          </a:p>
        </p:txBody>
      </p:sp>
      <p:sp>
        <p:nvSpPr>
          <p:cNvPr id="4" name="スライド番号プレースホルダー 3"/>
          <p:cNvSpPr>
            <a:spLocks noGrp="1"/>
          </p:cNvSpPr>
          <p:nvPr>
            <p:ph type="sldNum" sz="quarter" idx="12"/>
          </p:nvPr>
        </p:nvSpPr>
        <p:spPr/>
        <p:txBody>
          <a:bodyPr/>
          <a:lstStyle/>
          <a:p>
            <a:fld id="{6F5C0362-4C13-47F6-8DA1-230402773C12}" type="slidenum">
              <a:rPr kumimoji="1" lang="ja-JP" altLang="en-US" smtClean="0">
                <a:solidFill>
                  <a:prstClr val="black"/>
                </a:solidFill>
              </a:rPr>
              <a:pPr/>
              <a:t>3</a:t>
            </a:fld>
            <a:endParaRPr kumimoji="1" lang="ja-JP" altLang="en-US">
              <a:solidFill>
                <a:prstClr val="black"/>
              </a:solidFill>
            </a:endParaRPr>
          </a:p>
        </p:txBody>
      </p:sp>
      <p:sp>
        <p:nvSpPr>
          <p:cNvPr id="8" name="テキスト ボックス 7"/>
          <p:cNvSpPr txBox="1"/>
          <p:nvPr/>
        </p:nvSpPr>
        <p:spPr>
          <a:xfrm>
            <a:off x="0" y="0"/>
            <a:ext cx="8892480" cy="338554"/>
          </a:xfrm>
          <a:prstGeom prst="rect">
            <a:avLst/>
          </a:prstGeom>
          <a:noFill/>
        </p:spPr>
        <p:txBody>
          <a:bodyPr wrap="square" rtlCol="0">
            <a:spAutoFit/>
          </a:bodyPr>
          <a:lstStyle/>
          <a:p>
            <a:pPr algn="ctr"/>
            <a:r>
              <a:rPr lang="ja-JP" altLang="en-US" sz="1600" dirty="0" smtClean="0">
                <a:solidFill>
                  <a:srgbClr val="FFFF00"/>
                </a:solidFill>
                <a:latin typeface="+mj-ea"/>
                <a:ea typeface="+mj-ea"/>
              </a:rPr>
              <a:t>コンセプト</a:t>
            </a:r>
            <a:r>
              <a:rPr lang="ja-JP" altLang="en-US" sz="1600" dirty="0" smtClean="0">
                <a:solidFill>
                  <a:prstClr val="white"/>
                </a:solidFill>
                <a:latin typeface="+mj-ea"/>
                <a:ea typeface="+mj-ea"/>
              </a:rPr>
              <a:t>　→　重点計画　輪・把・環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graphicFrame>
        <p:nvGraphicFramePr>
          <p:cNvPr id="10" name="グラフ 9"/>
          <p:cNvGraphicFramePr>
            <a:graphicFrameLocks/>
          </p:cNvGraphicFramePr>
          <p:nvPr>
            <p:extLst>
              <p:ext uri="{D42A27DB-BD31-4B8C-83A1-F6EECF244321}">
                <p14:modId xmlns:p14="http://schemas.microsoft.com/office/powerpoint/2010/main" val="4084085447"/>
              </p:ext>
            </p:extLst>
          </p:nvPr>
        </p:nvGraphicFramePr>
        <p:xfrm>
          <a:off x="611560" y="1988840"/>
          <a:ext cx="2808312" cy="3223545"/>
        </p:xfrm>
        <a:graphic>
          <a:graphicData uri="http://schemas.openxmlformats.org/drawingml/2006/chart">
            <c:chart xmlns:c="http://schemas.openxmlformats.org/drawingml/2006/chart" xmlns:r="http://schemas.openxmlformats.org/officeDocument/2006/relationships" r:id="rId4"/>
          </a:graphicData>
        </a:graphic>
      </p:graphicFrame>
      <p:sp>
        <p:nvSpPr>
          <p:cNvPr id="11" name="角丸四角形 10"/>
          <p:cNvSpPr/>
          <p:nvPr/>
        </p:nvSpPr>
        <p:spPr>
          <a:xfrm>
            <a:off x="6444208" y="2085372"/>
            <a:ext cx="1854844" cy="747216"/>
          </a:xfrm>
          <a:prstGeom prst="roundRect">
            <a:avLst/>
          </a:prstGeom>
          <a:solidFill>
            <a:srgbClr val="F79646"/>
          </a:solidFill>
          <a:ln w="25400" cap="flat" cmpd="sng" algn="ctr">
            <a:solidFill>
              <a:srgbClr val="F79646">
                <a:shade val="50000"/>
              </a:srgbClr>
            </a:solidFill>
            <a:prstDash val="solid"/>
          </a:ln>
          <a:effectLst/>
        </p:spPr>
        <p:txBody>
          <a:bodyPr rtlCol="0" anchor="ctr"/>
          <a:lstStyle/>
          <a:p>
            <a:pPr algn="ctr">
              <a:defRPr/>
            </a:pPr>
            <a:r>
              <a:rPr lang="ja-JP" altLang="en-US" sz="2000" b="1" kern="0" dirty="0" smtClean="0">
                <a:solidFill>
                  <a:sysClr val="window" lastClr="FFFFFF"/>
                </a:solidFill>
                <a:latin typeface="Calibri"/>
                <a:ea typeface="ＭＳ Ｐゴシック"/>
              </a:rPr>
              <a:t>若者の愛着心が低い</a:t>
            </a:r>
            <a:endParaRPr lang="ja-JP" altLang="en-US" sz="2000" b="1" kern="0" dirty="0">
              <a:solidFill>
                <a:sysClr val="window" lastClr="FFFFFF"/>
              </a:solidFill>
              <a:latin typeface="Calibri"/>
              <a:ea typeface="ＭＳ Ｐゴシック"/>
            </a:endParaRPr>
          </a:p>
        </p:txBody>
      </p:sp>
      <p:sp>
        <p:nvSpPr>
          <p:cNvPr id="12" name="角丸四角形 11"/>
          <p:cNvSpPr/>
          <p:nvPr/>
        </p:nvSpPr>
        <p:spPr>
          <a:xfrm>
            <a:off x="2339752" y="2119405"/>
            <a:ext cx="1800200" cy="713183"/>
          </a:xfrm>
          <a:prstGeom prst="roundRect">
            <a:avLst/>
          </a:prstGeom>
          <a:solidFill>
            <a:srgbClr val="F79646"/>
          </a:solidFill>
          <a:ln w="25400" cap="flat" cmpd="sng" algn="ctr">
            <a:solidFill>
              <a:srgbClr val="F79646">
                <a:shade val="50000"/>
              </a:srgbClr>
            </a:solidFill>
            <a:prstDash val="solid"/>
          </a:ln>
          <a:effectLst/>
        </p:spPr>
        <p:txBody>
          <a:bodyPr rtlCol="0" anchor="ctr"/>
          <a:lstStyle/>
          <a:p>
            <a:pPr algn="ctr">
              <a:defRPr/>
            </a:pPr>
            <a:r>
              <a:rPr lang="ja-JP" altLang="en-US" sz="2000" b="1" kern="0" dirty="0" smtClean="0">
                <a:solidFill>
                  <a:sysClr val="window" lastClr="FFFFFF"/>
                </a:solidFill>
                <a:latin typeface="Calibri"/>
                <a:ea typeface="ＭＳ Ｐゴシック"/>
              </a:rPr>
              <a:t>一昨年比</a:t>
            </a:r>
            <a:endParaRPr lang="en-US" altLang="ja-JP" sz="2000" b="1" kern="0" dirty="0" smtClean="0">
              <a:solidFill>
                <a:sysClr val="window" lastClr="FFFFFF"/>
              </a:solidFill>
              <a:latin typeface="Calibri"/>
              <a:ea typeface="ＭＳ Ｐゴシック"/>
            </a:endParaRPr>
          </a:p>
          <a:p>
            <a:pPr algn="ctr">
              <a:defRPr/>
            </a:pPr>
            <a:r>
              <a:rPr kumimoji="0" lang="en-US" altLang="ja-JP" sz="2000" b="1" kern="0" dirty="0" smtClean="0">
                <a:solidFill>
                  <a:sysClr val="window" lastClr="FFFFFF"/>
                </a:solidFill>
                <a:latin typeface="Calibri"/>
                <a:ea typeface="ＭＳ Ｐゴシック"/>
              </a:rPr>
              <a:t>3.1</a:t>
            </a:r>
            <a:r>
              <a:rPr kumimoji="0" lang="ja-JP" altLang="en-US" sz="2000" b="1" kern="0" dirty="0" smtClean="0">
                <a:solidFill>
                  <a:sysClr val="window" lastClr="FFFFFF"/>
                </a:solidFill>
                <a:latin typeface="Calibri"/>
                <a:ea typeface="ＭＳ Ｐゴシック"/>
              </a:rPr>
              <a:t>ポイント減</a:t>
            </a:r>
            <a:endParaRPr lang="ja-JP" altLang="en-US" sz="2000" b="1" kern="0" dirty="0">
              <a:solidFill>
                <a:sysClr val="window" lastClr="FFFFFF"/>
              </a:solidFill>
              <a:latin typeface="Calibri"/>
              <a:ea typeface="ＭＳ Ｐゴシック"/>
            </a:endParaRPr>
          </a:p>
        </p:txBody>
      </p:sp>
      <p:sp>
        <p:nvSpPr>
          <p:cNvPr id="13" name="角丸四角形 12"/>
          <p:cNvSpPr/>
          <p:nvPr/>
        </p:nvSpPr>
        <p:spPr>
          <a:xfrm>
            <a:off x="787671" y="5157192"/>
            <a:ext cx="7776864" cy="1440160"/>
          </a:xfrm>
          <a:prstGeom prst="roundRect">
            <a:avLst/>
          </a:prstGeom>
          <a:solidFill>
            <a:srgbClr val="8064A2"/>
          </a:solidFill>
          <a:ln w="25400" cap="flat" cmpd="sng" algn="ctr">
            <a:solidFill>
              <a:srgbClr val="8064A2">
                <a:shade val="50000"/>
              </a:srgbClr>
            </a:solidFill>
            <a:prstDash val="solid"/>
          </a:ln>
          <a:effectLst/>
        </p:spPr>
        <p:txBody>
          <a:bodyPr rtlCol="0" anchor="ctr"/>
          <a:lstStyle/>
          <a:p>
            <a:pPr algn="ctr">
              <a:defRPr/>
            </a:pPr>
            <a:r>
              <a:rPr kumimoji="0" lang="ja-JP" altLang="en-US" sz="3200" b="1" kern="0" dirty="0" smtClean="0">
                <a:solidFill>
                  <a:sysClr val="window" lastClr="FFFFFF"/>
                </a:solidFill>
                <a:latin typeface="Calibri"/>
                <a:ea typeface="ＭＳ Ｐゴシック"/>
              </a:rPr>
              <a:t>「みんなが愛着をもてるまち」</a:t>
            </a:r>
            <a:endParaRPr kumimoji="0" lang="en-US" altLang="ja-JP" sz="3200" b="1" kern="0" dirty="0" smtClean="0">
              <a:solidFill>
                <a:sysClr val="window" lastClr="FFFFFF"/>
              </a:solidFill>
              <a:latin typeface="Calibri"/>
              <a:ea typeface="ＭＳ Ｐゴシック"/>
            </a:endParaRPr>
          </a:p>
          <a:p>
            <a:pPr algn="ctr">
              <a:defRPr/>
            </a:pPr>
            <a:r>
              <a:rPr lang="ja-JP" altLang="en-US" sz="3200" b="1" kern="0" dirty="0" smtClean="0">
                <a:solidFill>
                  <a:sysClr val="window" lastClr="FFFFFF"/>
                </a:solidFill>
                <a:latin typeface="Calibri"/>
                <a:ea typeface="ＭＳ Ｐゴシック"/>
              </a:rPr>
              <a:t>「長く愛着を持ち続けられるまち」　にしたい</a:t>
            </a:r>
            <a:endParaRPr lang="ja-JP" altLang="en-US" sz="3200" b="1" kern="0" dirty="0">
              <a:solidFill>
                <a:sysClr val="window" lastClr="FFFFFF"/>
              </a:solidFill>
              <a:latin typeface="Calibri"/>
              <a:ea typeface="ＭＳ Ｐゴシック"/>
            </a:endParaRPr>
          </a:p>
        </p:txBody>
      </p:sp>
    </p:spTree>
    <p:extLst>
      <p:ext uri="{BB962C8B-B14F-4D97-AF65-F5344CB8AC3E}">
        <p14:creationId xmlns:p14="http://schemas.microsoft.com/office/powerpoint/2010/main" val="412087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720080"/>
          </a:xfrm>
        </p:spPr>
        <p:txBody>
          <a:bodyPr>
            <a:noAutofit/>
          </a:bodyPr>
          <a:lstStyle/>
          <a:p>
            <a:r>
              <a:rPr kumimoji="1" lang="ja-JP" altLang="en-US" dirty="0" smtClean="0"/>
              <a:t>謝辞　</a:t>
            </a:r>
            <a:endParaRPr kumimoji="1" lang="ja-JP" altLang="en-US" dirty="0"/>
          </a:p>
        </p:txBody>
      </p:sp>
      <p:sp>
        <p:nvSpPr>
          <p:cNvPr id="3" name="コンテンツ プレースホルダー 2"/>
          <p:cNvSpPr>
            <a:spLocks noGrp="1"/>
          </p:cNvSpPr>
          <p:nvPr>
            <p:ph idx="1"/>
          </p:nvPr>
        </p:nvSpPr>
        <p:spPr>
          <a:xfrm>
            <a:off x="457200" y="1196752"/>
            <a:ext cx="8229600" cy="5328592"/>
          </a:xfrm>
        </p:spPr>
        <p:txBody>
          <a:bodyPr>
            <a:normAutofit/>
          </a:bodyPr>
          <a:lstStyle/>
          <a:p>
            <a:endParaRPr lang="en-US" altLang="ja-JP" sz="1600" dirty="0" smtClean="0"/>
          </a:p>
          <a:p>
            <a:r>
              <a:rPr lang="ja-JP" altLang="en-US" sz="2000" dirty="0" smtClean="0">
                <a:latin typeface="ＭＳ Ｐゴシック" pitchFamily="50" charset="-128"/>
                <a:ea typeface="ＭＳ Ｐゴシック" pitchFamily="50" charset="-128"/>
              </a:rPr>
              <a:t>土浦市</a:t>
            </a:r>
            <a:r>
              <a:rPr lang="ja-JP" altLang="en-US" sz="2000" dirty="0">
                <a:latin typeface="ＭＳ Ｐゴシック" pitchFamily="50" charset="-128"/>
                <a:ea typeface="ＭＳ Ｐゴシック" pitchFamily="50" charset="-128"/>
              </a:rPr>
              <a:t>役所　総務課総務統計係</a:t>
            </a:r>
            <a:r>
              <a:rPr lang="en-US" altLang="ja-JP" sz="2000" dirty="0">
                <a:latin typeface="ＭＳ Ｐゴシック" pitchFamily="50" charset="-128"/>
                <a:ea typeface="ＭＳ Ｐゴシック" pitchFamily="50" charset="-128"/>
              </a:rPr>
              <a:t>		</a:t>
            </a:r>
            <a:r>
              <a:rPr lang="ja-JP" altLang="en-US" sz="2000" dirty="0">
                <a:latin typeface="ＭＳ Ｐゴシック" pitchFamily="50" charset="-128"/>
                <a:ea typeface="ＭＳ Ｐゴシック" pitchFamily="50" charset="-128"/>
              </a:rPr>
              <a:t>小野　剛様</a:t>
            </a:r>
            <a:endParaRPr lang="en-US" altLang="ja-JP" sz="2000" dirty="0">
              <a:latin typeface="ＭＳ Ｐゴシック" pitchFamily="50" charset="-128"/>
              <a:ea typeface="ＭＳ Ｐゴシック" pitchFamily="50" charset="-128"/>
            </a:endParaRPr>
          </a:p>
          <a:p>
            <a:r>
              <a:rPr lang="ja-JP" altLang="en-US" sz="2000" dirty="0">
                <a:latin typeface="ＭＳ Ｐゴシック" pitchFamily="50" charset="-128"/>
                <a:ea typeface="ＭＳ Ｐゴシック" pitchFamily="50" charset="-128"/>
              </a:rPr>
              <a:t>土浦市役所　総務課</a:t>
            </a:r>
            <a:r>
              <a:rPr lang="en-US" altLang="ja-JP" sz="2000" dirty="0">
                <a:latin typeface="ＭＳ Ｐゴシック" pitchFamily="50" charset="-128"/>
                <a:ea typeface="ＭＳ Ｐゴシック" pitchFamily="50" charset="-128"/>
              </a:rPr>
              <a:t>			</a:t>
            </a:r>
            <a:r>
              <a:rPr lang="en-US" altLang="ja-JP" sz="2000" dirty="0" smtClean="0">
                <a:latin typeface="ＭＳ Ｐゴシック" pitchFamily="50" charset="-128"/>
                <a:ea typeface="ＭＳ Ｐゴシック" pitchFamily="50" charset="-128"/>
              </a:rPr>
              <a:t>	</a:t>
            </a:r>
            <a:r>
              <a:rPr lang="ja-JP" altLang="en-US" sz="2000" dirty="0" smtClean="0">
                <a:latin typeface="ＭＳ Ｐゴシック" pitchFamily="50" charset="-128"/>
                <a:ea typeface="ＭＳ Ｐゴシック" pitchFamily="50" charset="-128"/>
              </a:rPr>
              <a:t>戸嵜</a:t>
            </a:r>
            <a:r>
              <a:rPr lang="ja-JP" altLang="en-US" sz="2000" dirty="0">
                <a:latin typeface="ＭＳ Ｐゴシック" pitchFamily="50" charset="-128"/>
                <a:ea typeface="ＭＳ Ｐゴシック" pitchFamily="50" charset="-128"/>
              </a:rPr>
              <a:t>　美佐恵様</a:t>
            </a:r>
            <a:endParaRPr lang="en-US" altLang="ja-JP" sz="2000" dirty="0">
              <a:latin typeface="ＭＳ Ｐゴシック" pitchFamily="50" charset="-128"/>
              <a:ea typeface="ＭＳ Ｐゴシック" pitchFamily="50" charset="-128"/>
            </a:endParaRPr>
          </a:p>
          <a:p>
            <a:r>
              <a:rPr lang="ja-JP" altLang="en-US" sz="2000" dirty="0">
                <a:latin typeface="ＭＳ Ｐゴシック" pitchFamily="50" charset="-128"/>
                <a:ea typeface="ＭＳ Ｐゴシック" pitchFamily="50" charset="-128"/>
              </a:rPr>
              <a:t>土浦市役所　商工観光課商工労政係</a:t>
            </a:r>
            <a:r>
              <a:rPr lang="en-US" altLang="ja-JP" sz="2000" dirty="0">
                <a:latin typeface="ＭＳ Ｐゴシック" pitchFamily="50" charset="-128"/>
                <a:ea typeface="ＭＳ Ｐゴシック" pitchFamily="50" charset="-128"/>
              </a:rPr>
              <a:t>		</a:t>
            </a:r>
            <a:r>
              <a:rPr lang="ja-JP" altLang="en-US" sz="2000" dirty="0">
                <a:latin typeface="ＭＳ Ｐゴシック" pitchFamily="50" charset="-128"/>
                <a:ea typeface="ＭＳ Ｐゴシック" pitchFamily="50" charset="-128"/>
              </a:rPr>
              <a:t>平井　康裕様</a:t>
            </a:r>
            <a:endParaRPr lang="en-US" altLang="ja-JP" sz="2000" dirty="0">
              <a:latin typeface="ＭＳ Ｐゴシック" pitchFamily="50" charset="-128"/>
              <a:ea typeface="ＭＳ Ｐゴシック" pitchFamily="50" charset="-128"/>
            </a:endParaRPr>
          </a:p>
          <a:p>
            <a:r>
              <a:rPr lang="ja-JP" altLang="en-US" sz="2000" dirty="0">
                <a:latin typeface="ＭＳ Ｐゴシック" pitchFamily="50" charset="-128"/>
                <a:ea typeface="ＭＳ Ｐゴシック" pitchFamily="50" charset="-128"/>
              </a:rPr>
              <a:t>社団法人　土浦市観光協会　主幹</a:t>
            </a:r>
            <a:r>
              <a:rPr lang="en-US" altLang="ja-JP" sz="2000" dirty="0">
                <a:latin typeface="ＭＳ Ｐゴシック" pitchFamily="50" charset="-128"/>
                <a:ea typeface="ＭＳ Ｐゴシック" pitchFamily="50" charset="-128"/>
              </a:rPr>
              <a:t>		</a:t>
            </a:r>
            <a:r>
              <a:rPr lang="ja-JP" altLang="en-US" sz="2000" dirty="0">
                <a:latin typeface="ＭＳ Ｐゴシック" pitchFamily="50" charset="-128"/>
                <a:ea typeface="ＭＳ Ｐゴシック" pitchFamily="50" charset="-128"/>
              </a:rPr>
              <a:t>浅川　善信様</a:t>
            </a:r>
          </a:p>
          <a:p>
            <a:r>
              <a:rPr lang="en-US" altLang="ja-JP" sz="2000" dirty="0">
                <a:latin typeface="ＭＳ Ｐゴシック" pitchFamily="50" charset="-128"/>
                <a:ea typeface="ＭＳ Ｐゴシック" pitchFamily="50" charset="-128"/>
              </a:rPr>
              <a:t>NPO</a:t>
            </a:r>
            <a:r>
              <a:rPr lang="ja-JP" altLang="en-US" sz="2000" dirty="0">
                <a:latin typeface="ＭＳ Ｐゴシック" pitchFamily="50" charset="-128"/>
                <a:ea typeface="ＭＳ Ｐゴシック" pitchFamily="50" charset="-128"/>
              </a:rPr>
              <a:t>法人まちづくり活性化土浦　事務局長</a:t>
            </a:r>
            <a:r>
              <a:rPr lang="en-US" altLang="ja-JP" sz="2000" dirty="0">
                <a:latin typeface="ＭＳ Ｐゴシック" pitchFamily="50" charset="-128"/>
                <a:ea typeface="ＭＳ Ｐゴシック" pitchFamily="50" charset="-128"/>
              </a:rPr>
              <a:t>	</a:t>
            </a:r>
            <a:r>
              <a:rPr lang="ja-JP" altLang="en-US" sz="2000" dirty="0" smtClean="0">
                <a:latin typeface="ＭＳ Ｐゴシック" pitchFamily="50" charset="-128"/>
                <a:ea typeface="ＭＳ Ｐゴシック" pitchFamily="50" charset="-128"/>
              </a:rPr>
              <a:t>小林</a:t>
            </a:r>
            <a:r>
              <a:rPr lang="ja-JP" altLang="en-US" sz="2000" dirty="0">
                <a:latin typeface="ＭＳ Ｐゴシック" pitchFamily="50" charset="-128"/>
                <a:ea typeface="ＭＳ Ｐゴシック" pitchFamily="50" charset="-128"/>
              </a:rPr>
              <a:t>　まゆみ様</a:t>
            </a:r>
            <a:endParaRPr lang="en-US" altLang="ja-JP" sz="2000" dirty="0">
              <a:latin typeface="ＭＳ Ｐゴシック" pitchFamily="50" charset="-128"/>
              <a:ea typeface="ＭＳ Ｐゴシック" pitchFamily="50" charset="-128"/>
            </a:endParaRPr>
          </a:p>
          <a:p>
            <a:r>
              <a:rPr lang="en-US" altLang="ja-JP" sz="2000" dirty="0">
                <a:latin typeface="ＭＳ Ｐゴシック" pitchFamily="50" charset="-128"/>
                <a:ea typeface="ＭＳ Ｐゴシック" pitchFamily="50" charset="-128"/>
              </a:rPr>
              <a:t>NPO</a:t>
            </a:r>
            <a:r>
              <a:rPr lang="ja-JP" altLang="en-US" sz="2000" dirty="0">
                <a:latin typeface="ＭＳ Ｐゴシック" pitchFamily="50" charset="-128"/>
                <a:ea typeface="ＭＳ Ｐゴシック" pitchFamily="50" charset="-128"/>
              </a:rPr>
              <a:t>プラザ・ねこねっと　代表理事</a:t>
            </a:r>
            <a:r>
              <a:rPr lang="en-US" altLang="ja-JP" sz="2000" dirty="0">
                <a:latin typeface="ＭＳ Ｐゴシック" pitchFamily="50" charset="-128"/>
                <a:ea typeface="ＭＳ Ｐゴシック" pitchFamily="50" charset="-128"/>
              </a:rPr>
              <a:t>		</a:t>
            </a:r>
            <a:r>
              <a:rPr lang="ja-JP" altLang="en-US" sz="2000" dirty="0">
                <a:latin typeface="ＭＳ Ｐゴシック" pitchFamily="50" charset="-128"/>
                <a:ea typeface="ＭＳ Ｐゴシック" pitchFamily="50" charset="-128"/>
              </a:rPr>
              <a:t>稲葉　淑江様</a:t>
            </a:r>
            <a:endParaRPr lang="en-US" altLang="ja-JP" sz="2000" dirty="0">
              <a:latin typeface="ＭＳ Ｐゴシック" pitchFamily="50" charset="-128"/>
              <a:ea typeface="ＭＳ Ｐゴシック" pitchFamily="50" charset="-128"/>
            </a:endParaRPr>
          </a:p>
          <a:p>
            <a:r>
              <a:rPr lang="ja-JP" altLang="en-US" sz="2000" dirty="0">
                <a:latin typeface="ＭＳ Ｐゴシック" pitchFamily="50" charset="-128"/>
                <a:ea typeface="ＭＳ Ｐゴシック" pitchFamily="50" charset="-128"/>
              </a:rPr>
              <a:t>運輸政策研究所　研究員</a:t>
            </a:r>
            <a:r>
              <a:rPr lang="en-US" altLang="ja-JP" sz="2000" dirty="0">
                <a:latin typeface="ＭＳ Ｐゴシック" pitchFamily="50" charset="-128"/>
                <a:ea typeface="ＭＳ Ｐゴシック" pitchFamily="50" charset="-128"/>
              </a:rPr>
              <a:t>		</a:t>
            </a:r>
            <a:r>
              <a:rPr lang="en-US" altLang="ja-JP" sz="2000" dirty="0" smtClean="0">
                <a:latin typeface="ＭＳ Ｐゴシック" pitchFamily="50" charset="-128"/>
                <a:ea typeface="ＭＳ Ｐゴシック" pitchFamily="50" charset="-128"/>
              </a:rPr>
              <a:t>	</a:t>
            </a:r>
            <a:r>
              <a:rPr lang="ja-JP" altLang="en-US" sz="2000" dirty="0" smtClean="0">
                <a:latin typeface="ＭＳ Ｐゴシック" pitchFamily="50" charset="-128"/>
                <a:ea typeface="ＭＳ Ｐゴシック" pitchFamily="50" charset="-128"/>
              </a:rPr>
              <a:t>佐々木</a:t>
            </a:r>
            <a:r>
              <a:rPr lang="ja-JP" altLang="en-US" sz="2000" dirty="0">
                <a:latin typeface="ＭＳ Ｐゴシック" pitchFamily="50" charset="-128"/>
                <a:ea typeface="ＭＳ Ｐゴシック" pitchFamily="50" charset="-128"/>
              </a:rPr>
              <a:t>　慧</a:t>
            </a:r>
            <a:r>
              <a:rPr lang="ja-JP" altLang="en-US" sz="2000" dirty="0" smtClean="0">
                <a:latin typeface="ＭＳ Ｐゴシック" pitchFamily="50" charset="-128"/>
                <a:ea typeface="ＭＳ Ｐゴシック" pitchFamily="50" charset="-128"/>
              </a:rPr>
              <a:t>様</a:t>
            </a:r>
            <a:endParaRPr lang="en-US" altLang="ja-JP" sz="2000" dirty="0" smtClean="0">
              <a:latin typeface="ＭＳ Ｐゴシック" pitchFamily="50" charset="-128"/>
              <a:ea typeface="ＭＳ Ｐゴシック" pitchFamily="50" charset="-128"/>
            </a:endParaRPr>
          </a:p>
          <a:p>
            <a:r>
              <a:rPr lang="ja-JP" altLang="en-US" sz="2000" dirty="0" smtClean="0">
                <a:latin typeface="ＭＳ Ｐゴシック" pitchFamily="50" charset="-128"/>
                <a:ea typeface="ＭＳ Ｐゴシック" pitchFamily="50" charset="-128"/>
              </a:rPr>
              <a:t>運輸</a:t>
            </a:r>
            <a:r>
              <a:rPr lang="ja-JP" altLang="en-US" sz="2000" dirty="0">
                <a:latin typeface="ＭＳ Ｐゴシック" pitchFamily="50" charset="-128"/>
                <a:ea typeface="ＭＳ Ｐゴシック" pitchFamily="50" charset="-128"/>
              </a:rPr>
              <a:t>政策研究所　研究員　</a:t>
            </a:r>
            <a:r>
              <a:rPr lang="en-US" altLang="ja-JP" sz="2000" dirty="0">
                <a:latin typeface="ＭＳ Ｐゴシック" pitchFamily="50" charset="-128"/>
                <a:ea typeface="ＭＳ Ｐゴシック" pitchFamily="50" charset="-128"/>
              </a:rPr>
              <a:t>		</a:t>
            </a:r>
            <a:r>
              <a:rPr lang="en-US" altLang="ja-JP" sz="2000" dirty="0" smtClean="0">
                <a:latin typeface="ＭＳ Ｐゴシック" pitchFamily="50" charset="-128"/>
                <a:ea typeface="ＭＳ Ｐゴシック" pitchFamily="50" charset="-128"/>
              </a:rPr>
              <a:t>	</a:t>
            </a:r>
            <a:r>
              <a:rPr lang="ja-JP" altLang="en-US" sz="2000" dirty="0" smtClean="0">
                <a:latin typeface="ＭＳ Ｐゴシック" pitchFamily="50" charset="-128"/>
                <a:ea typeface="ＭＳ Ｐゴシック" pitchFamily="50" charset="-128"/>
              </a:rPr>
              <a:t>梶谷</a:t>
            </a:r>
            <a:r>
              <a:rPr lang="ja-JP" altLang="en-US" sz="2000" dirty="0">
                <a:latin typeface="ＭＳ Ｐゴシック" pitchFamily="50" charset="-128"/>
                <a:ea typeface="ＭＳ Ｐゴシック" pitchFamily="50" charset="-128"/>
              </a:rPr>
              <a:t>　俊夫</a:t>
            </a:r>
            <a:r>
              <a:rPr lang="ja-JP" altLang="en-US" sz="2000" dirty="0" smtClean="0">
                <a:latin typeface="ＭＳ Ｐゴシック" pitchFamily="50" charset="-128"/>
                <a:ea typeface="ＭＳ Ｐゴシック" pitchFamily="50" charset="-128"/>
              </a:rPr>
              <a:t>様</a:t>
            </a:r>
            <a:endParaRPr lang="en-US" altLang="ja-JP" sz="2000" dirty="0" smtClean="0">
              <a:latin typeface="ＭＳ Ｐゴシック" pitchFamily="50" charset="-128"/>
              <a:ea typeface="ＭＳ Ｐゴシック" pitchFamily="50" charset="-128"/>
            </a:endParaRPr>
          </a:p>
          <a:p>
            <a:pPr marL="109728" indent="0">
              <a:buNone/>
            </a:pPr>
            <a:endParaRPr lang="en-US" altLang="ja-JP" sz="2000" dirty="0">
              <a:latin typeface="ＭＳ Ｐゴシック" pitchFamily="50" charset="-128"/>
              <a:ea typeface="ＭＳ Ｐゴシック" pitchFamily="50" charset="-128"/>
            </a:endParaRPr>
          </a:p>
          <a:p>
            <a:pPr marL="109728" indent="0">
              <a:buNone/>
            </a:pPr>
            <a:r>
              <a:rPr lang="en-US" altLang="ja-JP" sz="2000" dirty="0" smtClean="0">
                <a:latin typeface="ＭＳ Ｐゴシック" pitchFamily="50" charset="-128"/>
                <a:ea typeface="ＭＳ Ｐゴシック" pitchFamily="50" charset="-128"/>
              </a:rPr>
              <a:t>					</a:t>
            </a:r>
            <a:r>
              <a:rPr lang="ja-JP" altLang="en-US" sz="2000" dirty="0" smtClean="0">
                <a:latin typeface="ＭＳ Ｐゴシック" pitchFamily="50" charset="-128"/>
                <a:ea typeface="ＭＳ Ｐゴシック" pitchFamily="50" charset="-128"/>
              </a:rPr>
              <a:t>心より感謝申し上げます。</a:t>
            </a:r>
            <a:endParaRPr lang="en-US" altLang="ja-JP" sz="2000" dirty="0" smtClean="0">
              <a:latin typeface="ＭＳ Ｐゴシック" pitchFamily="50" charset="-128"/>
              <a:ea typeface="ＭＳ Ｐゴシック" pitchFamily="50" charset="-128"/>
            </a:endParaRPr>
          </a:p>
        </p:txBody>
      </p:sp>
      <p:sp>
        <p:nvSpPr>
          <p:cNvPr id="4" name="スライド番号プレースホルダー 3"/>
          <p:cNvSpPr>
            <a:spLocks noGrp="1"/>
          </p:cNvSpPr>
          <p:nvPr>
            <p:ph type="sldNum" sz="quarter" idx="12"/>
          </p:nvPr>
        </p:nvSpPr>
        <p:spPr/>
        <p:txBody>
          <a:bodyPr/>
          <a:lstStyle/>
          <a:p>
            <a:fld id="{6F5C0362-4C13-47F6-8DA1-230402773C12}" type="slidenum">
              <a:rPr kumimoji="1" lang="ja-JP" altLang="en-US" smtClean="0">
                <a:solidFill>
                  <a:prstClr val="black"/>
                </a:solidFill>
              </a:rPr>
              <a:pPr/>
              <a:t>30</a:t>
            </a:fld>
            <a:endParaRPr kumimoji="1" lang="ja-JP" altLang="en-US">
              <a:solidFill>
                <a:prstClr val="black"/>
              </a:solidFill>
            </a:endParaRPr>
          </a:p>
        </p:txBody>
      </p:sp>
      <p:sp>
        <p:nvSpPr>
          <p:cNvPr id="5" name="テキスト ボックス 4"/>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rPr>
              <a:t>コンセプト　→　重点計画　輪・把・</a:t>
            </a:r>
            <a:r>
              <a:rPr lang="ja-JP" altLang="en-US" sz="1600" dirty="0" smtClean="0">
                <a:solidFill>
                  <a:prstClr val="black">
                    <a:lumMod val="50000"/>
                    <a:lumOff val="50000"/>
                  </a:prstClr>
                </a:solidFill>
                <a:latin typeface="HG明朝B"/>
              </a:rPr>
              <a:t>環　</a:t>
            </a:r>
            <a:r>
              <a:rPr lang="ja-JP" altLang="en-US" sz="1600" dirty="0" smtClean="0">
                <a:solidFill>
                  <a:prstClr val="black">
                    <a:lumMod val="50000"/>
                    <a:lumOff val="50000"/>
                  </a:prstClr>
                </a:solidFill>
              </a:rPr>
              <a:t>→　</a:t>
            </a:r>
            <a:r>
              <a:rPr lang="ja-JP" altLang="en-US" sz="1600" dirty="0">
                <a:solidFill>
                  <a:prstClr val="black">
                    <a:lumMod val="50000"/>
                    <a:lumOff val="50000"/>
                  </a:prstClr>
                </a:solidFill>
              </a:rPr>
              <a:t>補助</a:t>
            </a:r>
            <a:r>
              <a:rPr lang="ja-JP" altLang="en-US" sz="1600" dirty="0" smtClean="0">
                <a:solidFill>
                  <a:prstClr val="black">
                    <a:lumMod val="50000"/>
                    <a:lumOff val="50000"/>
                  </a:prstClr>
                </a:solidFill>
              </a:rPr>
              <a:t>計画</a:t>
            </a:r>
            <a:r>
              <a:rPr lang="ja-JP" altLang="en-US" sz="1600" dirty="0">
                <a:solidFill>
                  <a:prstClr val="black">
                    <a:lumMod val="50000"/>
                    <a:lumOff val="50000"/>
                  </a:prstClr>
                </a:solidFill>
              </a:rPr>
              <a:t>　</a:t>
            </a:r>
            <a:r>
              <a:rPr lang="ja-JP" altLang="en-US" sz="1600" dirty="0" smtClean="0">
                <a:solidFill>
                  <a:prstClr val="black">
                    <a:lumMod val="50000"/>
                    <a:lumOff val="50000"/>
                  </a:prstClr>
                </a:solidFill>
              </a:rPr>
              <a:t>和・話</a:t>
            </a:r>
            <a:r>
              <a:rPr lang="ja-JP" altLang="en-US" sz="1600" dirty="0" smtClean="0">
                <a:solidFill>
                  <a:prstClr val="black">
                    <a:lumMod val="50000"/>
                    <a:lumOff val="50000"/>
                  </a:prstClr>
                </a:solidFill>
                <a:latin typeface="HG明朝B"/>
              </a:rPr>
              <a:t>　→　</a:t>
            </a:r>
            <a:r>
              <a:rPr lang="ja-JP" altLang="en-US" sz="1600" dirty="0">
                <a:solidFill>
                  <a:prstClr val="black">
                    <a:lumMod val="50000"/>
                    <a:lumOff val="50000"/>
                  </a:prstClr>
                </a:solidFill>
                <a:latin typeface="HG明朝B"/>
              </a:rPr>
              <a:t>我</a:t>
            </a:r>
            <a:r>
              <a:rPr lang="ja-JP" altLang="en-US" sz="1600" dirty="0" smtClean="0">
                <a:solidFill>
                  <a:prstClr val="black">
                    <a:lumMod val="50000"/>
                    <a:lumOff val="50000"/>
                  </a:prstClr>
                </a:solidFill>
                <a:latin typeface="HG明朝B"/>
              </a:rPr>
              <a:t>がまち土浦</a:t>
            </a:r>
            <a:endParaRPr lang="ja-JP" altLang="en-US" sz="1600" dirty="0">
              <a:solidFill>
                <a:prstClr val="black">
                  <a:lumMod val="50000"/>
                  <a:lumOff val="50000"/>
                </a:prstClr>
              </a:solidFill>
              <a:latin typeface="HG明朝B"/>
            </a:endParaRPr>
          </a:p>
        </p:txBody>
      </p:sp>
    </p:spTree>
    <p:extLst>
      <p:ext uri="{BB962C8B-B14F-4D97-AF65-F5344CB8AC3E}">
        <p14:creationId xmlns:p14="http://schemas.microsoft.com/office/powerpoint/2010/main" val="3624045450"/>
      </p:ext>
    </p:extLst>
  </p:cSld>
  <p:clrMapOvr>
    <a:masterClrMapping/>
  </p:clrMapOvr>
  <mc:AlternateContent xmlns:mc="http://schemas.openxmlformats.org/markup-compatibility/2006" xmlns:p14="http://schemas.microsoft.com/office/powerpoint/2010/main">
    <mc:Choice Requires="p14">
      <p:transition spd="slow" p14:dur="2000" advTm="1808"/>
    </mc:Choice>
    <mc:Fallback xmlns="">
      <p:transition spd="slow" advTm="1808"/>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288032"/>
          </a:xfrm>
        </p:spPr>
        <p:txBody>
          <a:bodyPr>
            <a:noAutofit/>
          </a:bodyPr>
          <a:lstStyle/>
          <a:p>
            <a:r>
              <a:rPr kumimoji="1" lang="ja-JP" altLang="en-US" sz="1600" dirty="0" smtClean="0"/>
              <a:t>参考文献　</a:t>
            </a:r>
            <a:endParaRPr kumimoji="1" lang="ja-JP" altLang="en-US" sz="1600" dirty="0"/>
          </a:p>
        </p:txBody>
      </p:sp>
      <p:sp>
        <p:nvSpPr>
          <p:cNvPr id="3" name="コンテンツ プレースホルダー 2"/>
          <p:cNvSpPr>
            <a:spLocks noGrp="1"/>
          </p:cNvSpPr>
          <p:nvPr>
            <p:ph idx="1"/>
          </p:nvPr>
        </p:nvSpPr>
        <p:spPr>
          <a:xfrm>
            <a:off x="251520" y="908720"/>
            <a:ext cx="4320480" cy="5904656"/>
          </a:xfrm>
        </p:spPr>
        <p:txBody>
          <a:bodyPr>
            <a:normAutofit/>
          </a:bodyPr>
          <a:lstStyle/>
          <a:p>
            <a:r>
              <a:rPr lang="ja-JP" altLang="en-US" sz="800" dirty="0">
                <a:latin typeface="ＭＳ Ｐゴシック" pitchFamily="50" charset="-128"/>
                <a:ea typeface="ＭＳ Ｐゴシック" pitchFamily="50" charset="-128"/>
              </a:rPr>
              <a:t>第７次土浦市総合</a:t>
            </a:r>
            <a:r>
              <a:rPr lang="ja-JP" altLang="en-US" sz="800" dirty="0" smtClean="0">
                <a:latin typeface="ＭＳ Ｐゴシック" pitchFamily="50" charset="-128"/>
                <a:ea typeface="ＭＳ Ｐゴシック" pitchFamily="50" charset="-128"/>
              </a:rPr>
              <a:t>計画</a:t>
            </a:r>
            <a:r>
              <a:rPr lang="en-US" altLang="ja-JP" sz="800" dirty="0" smtClean="0">
                <a:latin typeface="ＭＳ Ｐゴシック" pitchFamily="50" charset="-128"/>
                <a:ea typeface="ＭＳ Ｐゴシック" pitchFamily="50" charset="-128"/>
              </a:rPr>
              <a:t>[2008]</a:t>
            </a:r>
            <a:endParaRPr lang="ja-JP" altLang="en-US" sz="800" dirty="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国勢</a:t>
            </a:r>
            <a:r>
              <a:rPr lang="ja-JP" altLang="en-US" sz="800" dirty="0" smtClean="0">
                <a:latin typeface="ＭＳ Ｐゴシック" pitchFamily="50" charset="-128"/>
                <a:ea typeface="ＭＳ Ｐゴシック" pitchFamily="50" charset="-128"/>
              </a:rPr>
              <a:t>調査</a:t>
            </a:r>
            <a:r>
              <a:rPr lang="en-US" altLang="ja-JP" sz="800" dirty="0" smtClean="0">
                <a:latin typeface="ＭＳ Ｐゴシック" pitchFamily="50" charset="-128"/>
                <a:ea typeface="ＭＳ Ｐゴシック" pitchFamily="50" charset="-128"/>
              </a:rPr>
              <a:t>[1980,1985,1990,1995,2000</a:t>
            </a:r>
            <a:r>
              <a:rPr lang="en-US" altLang="ja-JP" sz="800" dirty="0">
                <a:latin typeface="ＭＳ Ｐゴシック" pitchFamily="50" charset="-128"/>
                <a:ea typeface="ＭＳ Ｐゴシック" pitchFamily="50" charset="-128"/>
              </a:rPr>
              <a:t>,</a:t>
            </a:r>
            <a:r>
              <a:rPr lang="en-US" altLang="ja-JP" sz="800" dirty="0" smtClean="0">
                <a:latin typeface="ＭＳ Ｐゴシック" pitchFamily="50" charset="-128"/>
                <a:ea typeface="ＭＳ Ｐゴシック" pitchFamily="50" charset="-128"/>
              </a:rPr>
              <a:t>2005]</a:t>
            </a:r>
            <a:endParaRPr lang="en-US" altLang="ja-JP" sz="800" dirty="0">
              <a:latin typeface="ＭＳ Ｐゴシック" pitchFamily="50" charset="-128"/>
              <a:ea typeface="ＭＳ Ｐゴシック" pitchFamily="50" charset="-128"/>
            </a:endParaRPr>
          </a:p>
          <a:p>
            <a:r>
              <a:rPr lang="ja-JP" altLang="en-US" sz="800" dirty="0" smtClean="0">
                <a:latin typeface="ＭＳ Ｐゴシック" pitchFamily="50" charset="-128"/>
                <a:ea typeface="ＭＳ Ｐゴシック" pitchFamily="50" charset="-128"/>
              </a:rPr>
              <a:t>土浦</a:t>
            </a:r>
            <a:r>
              <a:rPr lang="ja-JP" altLang="en-US" sz="800" dirty="0">
                <a:latin typeface="ＭＳ Ｐゴシック" pitchFamily="50" charset="-128"/>
                <a:ea typeface="ＭＳ Ｐゴシック" pitchFamily="50" charset="-128"/>
              </a:rPr>
              <a:t>商工</a:t>
            </a:r>
            <a:r>
              <a:rPr lang="ja-JP" altLang="en-US" sz="800" dirty="0" smtClean="0">
                <a:latin typeface="ＭＳ Ｐゴシック" pitchFamily="50" charset="-128"/>
                <a:ea typeface="ＭＳ Ｐゴシック" pitchFamily="50" charset="-128"/>
              </a:rPr>
              <a:t>会議所　</a:t>
            </a:r>
            <a:r>
              <a:rPr lang="ja-JP" altLang="en-US" sz="800" dirty="0">
                <a:latin typeface="ＭＳ Ｐゴシック" pitchFamily="50" charset="-128"/>
                <a:ea typeface="ＭＳ Ｐゴシック" pitchFamily="50" charset="-128"/>
              </a:rPr>
              <a:t>　</a:t>
            </a:r>
            <a:r>
              <a:rPr lang="ja-JP" altLang="en-US" sz="800" dirty="0" smtClean="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http</a:t>
            </a:r>
            <a:r>
              <a:rPr lang="en-US" altLang="ja-JP" sz="800" dirty="0">
                <a:latin typeface="ＭＳ Ｐゴシック" pitchFamily="50" charset="-128"/>
                <a:ea typeface="ＭＳ Ｐゴシック" pitchFamily="50" charset="-128"/>
              </a:rPr>
              <a:t>://</a:t>
            </a:r>
            <a:r>
              <a:rPr lang="en-US" altLang="ja-JP" sz="800" dirty="0" smtClean="0">
                <a:latin typeface="ＭＳ Ｐゴシック" pitchFamily="50" charset="-128"/>
                <a:ea typeface="ＭＳ Ｐゴシック" pitchFamily="50" charset="-128"/>
              </a:rPr>
              <a:t>tcci.jp/index.html</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2010/12/23</a:t>
            </a:r>
            <a:endParaRPr lang="en-US" altLang="ja-JP" sz="800" dirty="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東日本旅客</a:t>
            </a:r>
            <a:r>
              <a:rPr lang="ja-JP" altLang="en-US" sz="800" dirty="0" smtClean="0">
                <a:latin typeface="ＭＳ Ｐゴシック" pitchFamily="50" charset="-128"/>
                <a:ea typeface="ＭＳ Ｐゴシック" pitchFamily="50" charset="-128"/>
              </a:rPr>
              <a:t>鉄道㈱　　　</a:t>
            </a:r>
            <a:r>
              <a:rPr lang="en-US" altLang="ja-JP" sz="800" dirty="0" smtClean="0">
                <a:latin typeface="ＭＳ Ｐゴシック" pitchFamily="50" charset="-128"/>
                <a:ea typeface="ＭＳ Ｐゴシック" pitchFamily="50" charset="-128"/>
              </a:rPr>
              <a:t>http</a:t>
            </a:r>
            <a:r>
              <a:rPr lang="en-US" altLang="ja-JP" sz="800" dirty="0">
                <a:latin typeface="ＭＳ Ｐゴシック" pitchFamily="50" charset="-128"/>
                <a:ea typeface="ＭＳ Ｐゴシック" pitchFamily="50" charset="-128"/>
              </a:rPr>
              <a:t>://</a:t>
            </a:r>
            <a:r>
              <a:rPr lang="en-US" altLang="ja-JP" sz="800" dirty="0" smtClean="0">
                <a:latin typeface="ＭＳ Ｐゴシック" pitchFamily="50" charset="-128"/>
                <a:ea typeface="ＭＳ Ｐゴシック" pitchFamily="50" charset="-128"/>
              </a:rPr>
              <a:t>www.jreast.co.jp/	2010/12/24</a:t>
            </a:r>
            <a:endParaRPr lang="en-US" altLang="ja-JP" sz="800" dirty="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国土交通省　関東地方整備局　常総国道</a:t>
            </a:r>
            <a:r>
              <a:rPr lang="ja-JP" altLang="en-US" sz="800" dirty="0" smtClean="0">
                <a:latin typeface="ＭＳ Ｐゴシック" pitchFamily="50" charset="-128"/>
                <a:ea typeface="ＭＳ Ｐゴシック" pitchFamily="50" charset="-128"/>
              </a:rPr>
              <a:t>事務所</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	http</a:t>
            </a:r>
            <a:r>
              <a:rPr lang="en-US" altLang="ja-JP" sz="800" dirty="0">
                <a:latin typeface="ＭＳ Ｐゴシック" pitchFamily="50" charset="-128"/>
                <a:ea typeface="ＭＳ Ｐゴシック" pitchFamily="50" charset="-128"/>
              </a:rPr>
              <a:t>://</a:t>
            </a:r>
            <a:r>
              <a:rPr lang="en-US" altLang="ja-JP" sz="800" dirty="0" smtClean="0">
                <a:latin typeface="ＭＳ Ｐゴシック" pitchFamily="50" charset="-128"/>
                <a:ea typeface="ＭＳ Ｐゴシック" pitchFamily="50" charset="-128"/>
              </a:rPr>
              <a:t>www.ktr.mlit.go.jp/jousou/	2010/12/24</a:t>
            </a:r>
            <a:endParaRPr lang="en-US" altLang="ja-JP" sz="800" dirty="0">
              <a:latin typeface="ＭＳ Ｐゴシック" pitchFamily="50" charset="-128"/>
              <a:ea typeface="ＭＳ Ｐゴシック" pitchFamily="50" charset="-128"/>
            </a:endParaRPr>
          </a:p>
          <a:p>
            <a:r>
              <a:rPr lang="ja-JP" altLang="en-US" sz="800" dirty="0" smtClean="0">
                <a:latin typeface="ＭＳ Ｐゴシック" pitchFamily="50" charset="-128"/>
                <a:ea typeface="ＭＳ Ｐゴシック" pitchFamily="50" charset="-128"/>
              </a:rPr>
              <a:t>土浦市</a:t>
            </a:r>
            <a:r>
              <a:rPr lang="ja-JP" altLang="en-US" sz="800" dirty="0">
                <a:latin typeface="ＭＳ Ｐゴシック" pitchFamily="50" charset="-128"/>
                <a:ea typeface="ＭＳ Ｐゴシック" pitchFamily="50" charset="-128"/>
              </a:rPr>
              <a:t>都市計画マスタープラン［</a:t>
            </a:r>
            <a:r>
              <a:rPr lang="en-US" altLang="ja-JP" sz="800" dirty="0" smtClean="0">
                <a:latin typeface="ＭＳ Ｐゴシック" pitchFamily="50" charset="-128"/>
                <a:ea typeface="ＭＳ Ｐゴシック" pitchFamily="50" charset="-128"/>
              </a:rPr>
              <a:t>2004</a:t>
            </a:r>
            <a:r>
              <a:rPr lang="ja-JP" altLang="en-US" sz="800" dirty="0">
                <a:latin typeface="ＭＳ Ｐゴシック" pitchFamily="50" charset="-128"/>
                <a:ea typeface="ＭＳ Ｐゴシック" pitchFamily="50" charset="-128"/>
              </a:rPr>
              <a:t>］</a:t>
            </a:r>
            <a:endParaRPr lang="en-US" altLang="ja-JP" sz="800" dirty="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統計つちうら　平成二十二年度版［</a:t>
            </a:r>
            <a:r>
              <a:rPr lang="en-US" altLang="ja-JP" sz="800" dirty="0">
                <a:latin typeface="ＭＳ Ｐゴシック" pitchFamily="50" charset="-128"/>
                <a:ea typeface="ＭＳ Ｐゴシック" pitchFamily="50" charset="-128"/>
              </a:rPr>
              <a:t>2010</a:t>
            </a:r>
            <a:r>
              <a:rPr lang="ja-JP" altLang="en-US" sz="800" dirty="0">
                <a:latin typeface="ＭＳ Ｐゴシック" pitchFamily="50" charset="-128"/>
                <a:ea typeface="ＭＳ Ｐゴシック" pitchFamily="50" charset="-128"/>
              </a:rPr>
              <a:t>］，土浦市</a:t>
            </a:r>
            <a:endParaRPr lang="en-US" altLang="ja-JP" sz="800" dirty="0">
              <a:latin typeface="ＭＳ Ｐゴシック" pitchFamily="50" charset="-128"/>
              <a:ea typeface="ＭＳ Ｐゴシック" pitchFamily="50" charset="-128"/>
            </a:endParaRPr>
          </a:p>
          <a:p>
            <a:r>
              <a:rPr lang="ja-JP" altLang="en-US" sz="800" dirty="0" smtClean="0">
                <a:latin typeface="ＭＳ Ｐゴシック" pitchFamily="50" charset="-128"/>
                <a:ea typeface="ＭＳ Ｐゴシック" pitchFamily="50" charset="-128"/>
              </a:rPr>
              <a:t>岡山県  </a:t>
            </a:r>
            <a:r>
              <a:rPr lang="en-US" altLang="ja-JP" sz="800" dirty="0" smtClean="0">
                <a:latin typeface="ＭＳ Ｐゴシック" pitchFamily="50" charset="-128"/>
                <a:ea typeface="ＭＳ Ｐゴシック" pitchFamily="50" charset="-128"/>
              </a:rPr>
              <a:t>http</a:t>
            </a:r>
            <a:r>
              <a:rPr lang="en-US" altLang="ja-JP" sz="800" dirty="0">
                <a:latin typeface="ＭＳ Ｐゴシック" pitchFamily="50" charset="-128"/>
                <a:ea typeface="ＭＳ Ｐゴシック" pitchFamily="50" charset="-128"/>
              </a:rPr>
              <a:t>://</a:t>
            </a:r>
            <a:r>
              <a:rPr lang="en-US" altLang="ja-JP" sz="800" dirty="0" smtClean="0">
                <a:latin typeface="ＭＳ Ｐゴシック" pitchFamily="50" charset="-128"/>
                <a:ea typeface="ＭＳ Ｐゴシック" pitchFamily="50" charset="-128"/>
              </a:rPr>
              <a:t>www.city.okayama.jp/toshi/gairokoutsuu/gairokoutsuu_00032.html</a:t>
            </a:r>
            <a:r>
              <a:rPr lang="ja-JP" altLang="en-US"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			                2011/01/27</a:t>
            </a:r>
            <a:r>
              <a:rPr lang="ja-JP" altLang="en-US" sz="800" dirty="0">
                <a:latin typeface="ＭＳ Ｐゴシック" pitchFamily="50" charset="-128"/>
                <a:ea typeface="ＭＳ Ｐゴシック" pitchFamily="50" charset="-128"/>
              </a:rPr>
              <a:t>　</a:t>
            </a:r>
          </a:p>
          <a:p>
            <a:r>
              <a:rPr lang="ja-JP" altLang="en-US" sz="800" dirty="0">
                <a:latin typeface="ＭＳ Ｐゴシック" pitchFamily="50" charset="-128"/>
                <a:ea typeface="ＭＳ Ｐゴシック" pitchFamily="50" charset="-128"/>
              </a:rPr>
              <a:t>駅前広場計画指針［</a:t>
            </a:r>
            <a:r>
              <a:rPr lang="en-US" altLang="ja-JP" sz="800" dirty="0">
                <a:latin typeface="ＭＳ Ｐゴシック" pitchFamily="50" charset="-128"/>
                <a:ea typeface="ＭＳ Ｐゴシック" pitchFamily="50" charset="-128"/>
              </a:rPr>
              <a:t>1998</a:t>
            </a:r>
            <a:r>
              <a:rPr lang="ja-JP" altLang="en-US" sz="800" dirty="0">
                <a:latin typeface="ＭＳ Ｐゴシック" pitchFamily="50" charset="-128"/>
                <a:ea typeface="ＭＳ Ｐゴシック" pitchFamily="50" charset="-128"/>
              </a:rPr>
              <a:t>］，技報堂出版</a:t>
            </a:r>
            <a:endParaRPr lang="en-US" altLang="ja-JP" sz="800" dirty="0">
              <a:latin typeface="ＭＳ Ｐゴシック" pitchFamily="50" charset="-128"/>
              <a:ea typeface="ＭＳ Ｐゴシック" pitchFamily="50" charset="-128"/>
            </a:endParaRPr>
          </a:p>
          <a:p>
            <a:r>
              <a:rPr lang="ja-JP" altLang="en-US" sz="800" dirty="0" smtClean="0">
                <a:latin typeface="ＭＳ Ｐゴシック" pitchFamily="50" charset="-128"/>
                <a:ea typeface="ＭＳ Ｐゴシック" pitchFamily="50" charset="-128"/>
              </a:rPr>
              <a:t>茨城県</a:t>
            </a:r>
            <a:r>
              <a:rPr lang="en-US" altLang="ja-JP" sz="800" dirty="0" smtClean="0">
                <a:latin typeface="ＭＳ Ｐゴシック" pitchFamily="50" charset="-128"/>
                <a:ea typeface="ＭＳ Ｐゴシック" pitchFamily="50" charset="-128"/>
              </a:rPr>
              <a:t>	http</a:t>
            </a:r>
            <a:r>
              <a:rPr lang="en-US" altLang="ja-JP" sz="800" dirty="0">
                <a:latin typeface="ＭＳ Ｐゴシック" pitchFamily="50" charset="-128"/>
                <a:ea typeface="ＭＳ Ｐゴシック" pitchFamily="50" charset="-128"/>
              </a:rPr>
              <a:t>://</a:t>
            </a:r>
            <a:r>
              <a:rPr lang="en-US" altLang="ja-JP" sz="800" dirty="0" smtClean="0">
                <a:latin typeface="ＭＳ Ｐゴシック" pitchFamily="50" charset="-128"/>
                <a:ea typeface="ＭＳ Ｐゴシック" pitchFamily="50" charset="-128"/>
              </a:rPr>
              <a:t>www.pref.ibaraki.jp/	</a:t>
            </a:r>
            <a:r>
              <a:rPr lang="ja-JP" altLang="en-US" sz="800" dirty="0">
                <a:latin typeface="ＭＳ Ｐゴシック" pitchFamily="50" charset="-128"/>
                <a:ea typeface="ＭＳ Ｐゴシック" pitchFamily="50" charset="-128"/>
              </a:rPr>
              <a:t>　</a:t>
            </a:r>
            <a:r>
              <a:rPr lang="ja-JP" altLang="en-US" sz="800" dirty="0" smtClean="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2011/01/26</a:t>
            </a:r>
            <a:endParaRPr lang="en-US" altLang="ja-JP" sz="800" dirty="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いばらき圏央道沿線</a:t>
            </a:r>
            <a:r>
              <a:rPr lang="ja-JP" altLang="en-US" sz="800" dirty="0" smtClean="0">
                <a:latin typeface="ＭＳ Ｐゴシック" pitchFamily="50" charset="-128"/>
                <a:ea typeface="ＭＳ Ｐゴシック" pitchFamily="50" charset="-128"/>
              </a:rPr>
              <a:t>ナビ　</a:t>
            </a:r>
            <a:r>
              <a:rPr lang="en-US" altLang="ja-JP" sz="800" dirty="0" smtClean="0">
                <a:latin typeface="ＭＳ Ｐゴシック" pitchFamily="50" charset="-128"/>
                <a:ea typeface="ＭＳ Ｐゴシック" pitchFamily="50" charset="-128"/>
              </a:rPr>
              <a:t>http</a:t>
            </a:r>
            <a:r>
              <a:rPr lang="en-US" altLang="ja-JP" sz="800" dirty="0">
                <a:latin typeface="ＭＳ Ｐゴシック" pitchFamily="50" charset="-128"/>
                <a:ea typeface="ＭＳ Ｐゴシック" pitchFamily="50" charset="-128"/>
              </a:rPr>
              <a:t>://</a:t>
            </a:r>
            <a:r>
              <a:rPr lang="en-US" altLang="ja-JP" sz="800" dirty="0" smtClean="0">
                <a:latin typeface="ＭＳ Ｐゴシック" pitchFamily="50" charset="-128"/>
                <a:ea typeface="ＭＳ Ｐゴシック" pitchFamily="50" charset="-128"/>
              </a:rPr>
              <a:t>www.ken-o-do-ibaraki.com/index.html</a:t>
            </a:r>
            <a:r>
              <a:rPr lang="ja-JP" altLang="en-US" sz="800" dirty="0" smtClean="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2011/01/26</a:t>
            </a:r>
            <a:endParaRPr lang="en-US" altLang="ja-JP" sz="800" dirty="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国土交通省関東地方</a:t>
            </a:r>
            <a:r>
              <a:rPr lang="ja-JP" altLang="en-US" sz="800" dirty="0" smtClean="0">
                <a:latin typeface="ＭＳ Ｐゴシック" pitchFamily="50" charset="-128"/>
                <a:ea typeface="ＭＳ Ｐゴシック" pitchFamily="50" charset="-128"/>
              </a:rPr>
              <a:t>整備局</a:t>
            </a:r>
            <a:r>
              <a:rPr lang="ja-JP" altLang="en-US"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http</a:t>
            </a:r>
            <a:r>
              <a:rPr lang="en-US" altLang="ja-JP" sz="800" dirty="0">
                <a:latin typeface="ＭＳ Ｐゴシック" pitchFamily="50" charset="-128"/>
                <a:ea typeface="ＭＳ Ｐゴシック" pitchFamily="50" charset="-128"/>
              </a:rPr>
              <a:t>://</a:t>
            </a:r>
            <a:r>
              <a:rPr lang="en-US" altLang="ja-JP" sz="800" dirty="0" smtClean="0">
                <a:latin typeface="ＭＳ Ｐゴシック" pitchFamily="50" charset="-128"/>
                <a:ea typeface="ＭＳ Ｐゴシック" pitchFamily="50" charset="-128"/>
              </a:rPr>
              <a:t>www.ktr.mlit.go.jp/index.htm</a:t>
            </a:r>
            <a:r>
              <a:rPr lang="ja-JP" altLang="en-US"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2011/01/26</a:t>
            </a:r>
            <a:endParaRPr lang="en-US" altLang="ja-JP" sz="800" dirty="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国立社会保障・人口問題</a:t>
            </a:r>
            <a:r>
              <a:rPr lang="ja-JP" altLang="en-US" sz="800" dirty="0" smtClean="0">
                <a:latin typeface="ＭＳ Ｐゴシック" pitchFamily="50" charset="-128"/>
                <a:ea typeface="ＭＳ Ｐゴシック" pitchFamily="50" charset="-128"/>
              </a:rPr>
              <a:t>研究所</a:t>
            </a:r>
            <a:r>
              <a:rPr lang="en-US" altLang="ja-JP" sz="800" dirty="0" smtClean="0">
                <a:latin typeface="ＭＳ Ｐゴシック" pitchFamily="50" charset="-128"/>
                <a:ea typeface="ＭＳ Ｐゴシック" pitchFamily="50" charset="-128"/>
              </a:rPr>
              <a:t>	http</a:t>
            </a:r>
            <a:r>
              <a:rPr lang="en-US" altLang="ja-JP" sz="800" dirty="0">
                <a:latin typeface="ＭＳ Ｐゴシック" pitchFamily="50" charset="-128"/>
                <a:ea typeface="ＭＳ Ｐゴシック" pitchFamily="50" charset="-128"/>
              </a:rPr>
              <a:t>://</a:t>
            </a:r>
            <a:r>
              <a:rPr lang="en-US" altLang="ja-JP" sz="800" dirty="0" smtClean="0">
                <a:latin typeface="ＭＳ Ｐゴシック" pitchFamily="50" charset="-128"/>
                <a:ea typeface="ＭＳ Ｐゴシック" pitchFamily="50" charset="-128"/>
              </a:rPr>
              <a:t>www.ipss.go.jp/</a:t>
            </a:r>
            <a:r>
              <a:rPr lang="ja-JP" altLang="en-US" sz="800" dirty="0">
                <a:latin typeface="ＭＳ Ｐゴシック" pitchFamily="50" charset="-128"/>
                <a:ea typeface="ＭＳ Ｐゴシック" pitchFamily="50" charset="-128"/>
              </a:rPr>
              <a:t>　</a:t>
            </a:r>
            <a:r>
              <a:rPr lang="ja-JP" altLang="en-US" sz="800" dirty="0" smtClean="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2011/01/25</a:t>
            </a:r>
            <a:endParaRPr lang="en-US" altLang="ja-JP" sz="800" dirty="0">
              <a:latin typeface="ＭＳ Ｐゴシック" pitchFamily="50" charset="-128"/>
              <a:ea typeface="ＭＳ Ｐゴシック" pitchFamily="50" charset="-128"/>
            </a:endParaRPr>
          </a:p>
          <a:p>
            <a:r>
              <a:rPr lang="ja-JP" altLang="en-US" sz="800" dirty="0" smtClean="0">
                <a:latin typeface="ＭＳ Ｐゴシック" pitchFamily="50" charset="-128"/>
                <a:ea typeface="ＭＳ Ｐゴシック" pitchFamily="50" charset="-128"/>
              </a:rPr>
              <a:t>東京</a:t>
            </a:r>
            <a:r>
              <a:rPr lang="ja-JP" altLang="en-US" sz="800" dirty="0">
                <a:latin typeface="ＭＳ Ｐゴシック" pitchFamily="50" charset="-128"/>
                <a:ea typeface="ＭＳ Ｐゴシック" pitchFamily="50" charset="-128"/>
              </a:rPr>
              <a:t>都市圏交通計画協議会</a:t>
            </a:r>
            <a:r>
              <a:rPr lang="en-US" altLang="ja-JP" sz="800" dirty="0">
                <a:latin typeface="ＭＳ Ｐゴシック" pitchFamily="50" charset="-128"/>
                <a:ea typeface="ＭＳ Ｐゴシック" pitchFamily="50" charset="-128"/>
              </a:rPr>
              <a:t>HP</a:t>
            </a:r>
            <a:r>
              <a:rPr lang="ja-JP" altLang="en-US"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	http</a:t>
            </a:r>
            <a:r>
              <a:rPr lang="en-US" altLang="ja-JP" sz="800" dirty="0">
                <a:latin typeface="ＭＳ Ｐゴシック" pitchFamily="50" charset="-128"/>
                <a:ea typeface="ＭＳ Ｐゴシック" pitchFamily="50" charset="-128"/>
              </a:rPr>
              <a:t>://</a:t>
            </a:r>
            <a:r>
              <a:rPr lang="en-US" altLang="ja-JP" sz="800" dirty="0" smtClean="0">
                <a:latin typeface="ＭＳ Ｐゴシック" pitchFamily="50" charset="-128"/>
                <a:ea typeface="ＭＳ Ｐゴシック" pitchFamily="50" charset="-128"/>
              </a:rPr>
              <a:t>www.tokyo-pt.jp/index.html</a:t>
            </a:r>
            <a:r>
              <a:rPr lang="ja-JP" altLang="en-US"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2011/01/25</a:t>
            </a:r>
          </a:p>
          <a:p>
            <a:endParaRPr lang="en-US" altLang="ja-JP" sz="800" dirty="0" smtClean="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土浦市</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http</a:t>
            </a:r>
            <a:r>
              <a:rPr lang="en-US" altLang="ja-JP" sz="800" dirty="0">
                <a:latin typeface="ＭＳ Ｐゴシック" pitchFamily="50" charset="-128"/>
                <a:ea typeface="ＭＳ Ｐゴシック" pitchFamily="50" charset="-128"/>
              </a:rPr>
              <a:t>://</a:t>
            </a:r>
            <a:r>
              <a:rPr lang="en-US" altLang="ja-JP" sz="800" dirty="0" smtClean="0">
                <a:latin typeface="ＭＳ Ｐゴシック" pitchFamily="50" charset="-128"/>
                <a:ea typeface="ＭＳ Ｐゴシック" pitchFamily="50" charset="-128"/>
              </a:rPr>
              <a:t>www.city.tsuchiura.lg.jp/	2011/02/24</a:t>
            </a:r>
            <a:endParaRPr lang="en-US" altLang="ja-JP" sz="800" dirty="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朝霞市</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http</a:t>
            </a:r>
            <a:r>
              <a:rPr lang="en-US" altLang="ja-JP" sz="800" dirty="0">
                <a:latin typeface="ＭＳ Ｐゴシック" pitchFamily="50" charset="-128"/>
                <a:ea typeface="ＭＳ Ｐゴシック" pitchFamily="50" charset="-128"/>
              </a:rPr>
              <a:t>://</a:t>
            </a:r>
            <a:r>
              <a:rPr lang="en-US" altLang="ja-JP" sz="800" dirty="0" smtClean="0">
                <a:latin typeface="ＭＳ Ｐゴシック" pitchFamily="50" charset="-128"/>
                <a:ea typeface="ＭＳ Ｐゴシック" pitchFamily="50" charset="-128"/>
              </a:rPr>
              <a:t>www.city.asaka.saitama.jp/</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2011/02/24</a:t>
            </a:r>
            <a:endParaRPr lang="en-US" altLang="ja-JP" sz="800" dirty="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つくば市</a:t>
            </a:r>
            <a:r>
              <a:rPr lang="en-US" altLang="ja-JP" sz="800" dirty="0">
                <a:latin typeface="ＭＳ Ｐゴシック" pitchFamily="50" charset="-128"/>
                <a:ea typeface="ＭＳ Ｐゴシック" pitchFamily="50" charset="-128"/>
              </a:rPr>
              <a:t>	http://</a:t>
            </a:r>
            <a:r>
              <a:rPr lang="en-US" altLang="ja-JP" sz="800" dirty="0" smtClean="0">
                <a:latin typeface="ＭＳ Ｐゴシック" pitchFamily="50" charset="-128"/>
                <a:ea typeface="ＭＳ Ｐゴシック" pitchFamily="50" charset="-128"/>
              </a:rPr>
              <a:t>www.city.tsukuba.ibaraki.jp/</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2011/02/24</a:t>
            </a:r>
            <a:endParaRPr lang="en-US" altLang="ja-JP" sz="800" dirty="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平塚市</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http</a:t>
            </a:r>
            <a:r>
              <a:rPr lang="en-US" altLang="ja-JP" sz="800" dirty="0">
                <a:latin typeface="ＭＳ Ｐゴシック" pitchFamily="50" charset="-128"/>
                <a:ea typeface="ＭＳ Ｐゴシック" pitchFamily="50" charset="-128"/>
              </a:rPr>
              <a:t>://</a:t>
            </a:r>
            <a:r>
              <a:rPr lang="en-US" altLang="ja-JP" sz="800" dirty="0" smtClean="0">
                <a:latin typeface="ＭＳ Ｐゴシック" pitchFamily="50" charset="-128"/>
                <a:ea typeface="ＭＳ Ｐゴシック" pitchFamily="50" charset="-128"/>
              </a:rPr>
              <a:t>www.city.hiratsuka.kanagawa.jp/</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2011/02/24</a:t>
            </a:r>
            <a:endParaRPr lang="en-US" altLang="ja-JP" sz="800" dirty="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茅ヶ崎市</a:t>
            </a:r>
            <a:r>
              <a:rPr lang="en-US" altLang="ja-JP" sz="800" dirty="0">
                <a:latin typeface="ＭＳ Ｐゴシック" pitchFamily="50" charset="-128"/>
                <a:ea typeface="ＭＳ Ｐゴシック" pitchFamily="50" charset="-128"/>
              </a:rPr>
              <a:t>	http://</a:t>
            </a:r>
            <a:r>
              <a:rPr lang="en-US" altLang="ja-JP" sz="800" dirty="0" smtClean="0">
                <a:latin typeface="ＭＳ Ｐゴシック" pitchFamily="50" charset="-128"/>
                <a:ea typeface="ＭＳ Ｐゴシック" pitchFamily="50" charset="-128"/>
              </a:rPr>
              <a:t>www.city.chigasaki.kanagawa.jp/</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   	2011/02/24</a:t>
            </a:r>
            <a:endParaRPr lang="en-US" altLang="ja-JP" sz="800" dirty="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北本市</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http</a:t>
            </a:r>
            <a:r>
              <a:rPr lang="en-US" altLang="ja-JP" sz="800" dirty="0">
                <a:latin typeface="ＭＳ Ｐゴシック" pitchFamily="50" charset="-128"/>
                <a:ea typeface="ＭＳ Ｐゴシック" pitchFamily="50" charset="-128"/>
              </a:rPr>
              <a:t>://</a:t>
            </a:r>
            <a:r>
              <a:rPr lang="en-US" altLang="ja-JP" sz="800" dirty="0" smtClean="0">
                <a:latin typeface="ＭＳ Ｐゴシック" pitchFamily="50" charset="-128"/>
                <a:ea typeface="ＭＳ Ｐゴシック" pitchFamily="50" charset="-128"/>
              </a:rPr>
              <a:t>www.city.kitamoto.saitama.jp/</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      	2011/02/24</a:t>
            </a:r>
            <a:endParaRPr lang="en-US" altLang="ja-JP" sz="800" dirty="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浦安市</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http</a:t>
            </a:r>
            <a:r>
              <a:rPr lang="en-US" altLang="ja-JP" sz="800" dirty="0">
                <a:latin typeface="ＭＳ Ｐゴシック" pitchFamily="50" charset="-128"/>
                <a:ea typeface="ＭＳ Ｐゴシック" pitchFamily="50" charset="-128"/>
              </a:rPr>
              <a:t>://</a:t>
            </a:r>
            <a:r>
              <a:rPr lang="en-US" altLang="ja-JP" sz="800" dirty="0" smtClean="0">
                <a:latin typeface="ＭＳ Ｐゴシック" pitchFamily="50" charset="-128"/>
                <a:ea typeface="ＭＳ Ｐゴシック" pitchFamily="50" charset="-128"/>
              </a:rPr>
              <a:t>www.city.urayasu.chiba.jp/</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2011/02/24</a:t>
            </a:r>
            <a:endParaRPr lang="en-US" altLang="ja-JP" sz="800" dirty="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小金井市</a:t>
            </a:r>
            <a:r>
              <a:rPr lang="en-US" altLang="ja-JP" sz="800" dirty="0">
                <a:latin typeface="ＭＳ Ｐゴシック" pitchFamily="50" charset="-128"/>
                <a:ea typeface="ＭＳ Ｐゴシック" pitchFamily="50" charset="-128"/>
              </a:rPr>
              <a:t>	http://</a:t>
            </a:r>
            <a:r>
              <a:rPr lang="en-US" altLang="ja-JP" sz="800" dirty="0" smtClean="0">
                <a:latin typeface="ＭＳ Ｐゴシック" pitchFamily="50" charset="-128"/>
                <a:ea typeface="ＭＳ Ｐゴシック" pitchFamily="50" charset="-128"/>
              </a:rPr>
              <a:t>www.city.koganei.lg.jp/</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2011/02/24</a:t>
            </a:r>
            <a:endParaRPr lang="en-US" altLang="ja-JP" sz="800" dirty="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佐久市</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http</a:t>
            </a:r>
            <a:r>
              <a:rPr lang="en-US" altLang="ja-JP" sz="800" dirty="0">
                <a:latin typeface="ＭＳ Ｐゴシック" pitchFamily="50" charset="-128"/>
                <a:ea typeface="ＭＳ Ｐゴシック" pitchFamily="50" charset="-128"/>
              </a:rPr>
              <a:t>://</a:t>
            </a:r>
            <a:r>
              <a:rPr lang="en-US" altLang="ja-JP" sz="800" dirty="0" smtClean="0">
                <a:latin typeface="ＭＳ Ｐゴシック" pitchFamily="50" charset="-128"/>
                <a:ea typeface="ＭＳ Ｐゴシック" pitchFamily="50" charset="-128"/>
              </a:rPr>
              <a:t>www.city.saku.nagano.jp/</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2011/02/24</a:t>
            </a:r>
            <a:endParaRPr lang="en-US" altLang="ja-JP" sz="800" dirty="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豊島区</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http</a:t>
            </a:r>
            <a:r>
              <a:rPr lang="en-US" altLang="ja-JP" sz="800" dirty="0">
                <a:latin typeface="ＭＳ Ｐゴシック" pitchFamily="50" charset="-128"/>
                <a:ea typeface="ＭＳ Ｐゴシック" pitchFamily="50" charset="-128"/>
              </a:rPr>
              <a:t>://</a:t>
            </a:r>
            <a:r>
              <a:rPr lang="en-US" altLang="ja-JP" sz="800" dirty="0" smtClean="0">
                <a:latin typeface="ＭＳ Ｐゴシック" pitchFamily="50" charset="-128"/>
                <a:ea typeface="ＭＳ Ｐゴシック" pitchFamily="50" charset="-128"/>
              </a:rPr>
              <a:t>www.city.toshima.lg.jp/</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2011/02/24</a:t>
            </a:r>
            <a:endParaRPr lang="en-US" altLang="ja-JP" sz="800" dirty="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大分市</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http</a:t>
            </a:r>
            <a:r>
              <a:rPr lang="en-US" altLang="ja-JP" sz="800" dirty="0">
                <a:latin typeface="ＭＳ Ｐゴシック" pitchFamily="50" charset="-128"/>
                <a:ea typeface="ＭＳ Ｐゴシック" pitchFamily="50" charset="-128"/>
              </a:rPr>
              <a:t>://www.city.oita.oita.jp/	</a:t>
            </a:r>
            <a:r>
              <a:rPr lang="en-US" altLang="ja-JP" sz="800" dirty="0" smtClean="0">
                <a:latin typeface="ＭＳ Ｐゴシック" pitchFamily="50" charset="-128"/>
                <a:ea typeface="ＭＳ Ｐゴシック" pitchFamily="50" charset="-128"/>
              </a:rPr>
              <a:t>2011/02/24</a:t>
            </a:r>
            <a:endParaRPr lang="en-US" altLang="ja-JP" sz="800" dirty="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酒田市</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http</a:t>
            </a:r>
            <a:r>
              <a:rPr lang="en-US" altLang="ja-JP" sz="800" dirty="0">
                <a:latin typeface="ＭＳ Ｐゴシック" pitchFamily="50" charset="-128"/>
                <a:ea typeface="ＭＳ Ｐゴシック" pitchFamily="50" charset="-128"/>
              </a:rPr>
              <a:t>://www.city.sakata.lg.jp/	</a:t>
            </a:r>
            <a:r>
              <a:rPr lang="en-US" altLang="ja-JP" sz="800" dirty="0" smtClean="0">
                <a:latin typeface="ＭＳ Ｐゴシック" pitchFamily="50" charset="-128"/>
                <a:ea typeface="ＭＳ Ｐゴシック" pitchFamily="50" charset="-128"/>
              </a:rPr>
              <a:t>2011/02/24</a:t>
            </a:r>
            <a:endParaRPr lang="en-US" altLang="ja-JP" sz="800" dirty="0">
              <a:latin typeface="ＭＳ Ｐゴシック" pitchFamily="50" charset="-128"/>
              <a:ea typeface="ＭＳ Ｐゴシック" pitchFamily="50" charset="-128"/>
            </a:endParaRPr>
          </a:p>
          <a:p>
            <a:r>
              <a:rPr lang="ja-JP" altLang="en-US" sz="800" dirty="0">
                <a:latin typeface="ＭＳ Ｐゴシック" pitchFamily="50" charset="-128"/>
                <a:ea typeface="ＭＳ Ｐゴシック" pitchFamily="50" charset="-128"/>
              </a:rPr>
              <a:t>東根市</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http</a:t>
            </a:r>
            <a:r>
              <a:rPr lang="en-US" altLang="ja-JP" sz="800" dirty="0">
                <a:latin typeface="ＭＳ Ｐゴシック" pitchFamily="50" charset="-128"/>
                <a:ea typeface="ＭＳ Ｐゴシック" pitchFamily="50" charset="-128"/>
              </a:rPr>
              <a:t>://</a:t>
            </a:r>
            <a:r>
              <a:rPr lang="en-US" altLang="ja-JP" sz="800" dirty="0" smtClean="0">
                <a:latin typeface="ＭＳ Ｐゴシック" pitchFamily="50" charset="-128"/>
                <a:ea typeface="ＭＳ Ｐゴシック" pitchFamily="50" charset="-128"/>
              </a:rPr>
              <a:t>www.city.higashine.yamagata.jp/</a:t>
            </a:r>
            <a:r>
              <a:rPr lang="en-US" altLang="ja-JP" sz="800" dirty="0">
                <a:latin typeface="ＭＳ Ｐゴシック" pitchFamily="50" charset="-128"/>
                <a:ea typeface="ＭＳ Ｐゴシック" pitchFamily="50" charset="-128"/>
              </a:rPr>
              <a:t> </a:t>
            </a:r>
            <a:r>
              <a:rPr lang="en-US" altLang="ja-JP" sz="800" dirty="0" smtClean="0">
                <a:latin typeface="ＭＳ Ｐゴシック" pitchFamily="50" charset="-128"/>
                <a:ea typeface="ＭＳ Ｐゴシック" pitchFamily="50" charset="-128"/>
              </a:rPr>
              <a:t>    2011/02/24</a:t>
            </a:r>
          </a:p>
          <a:p>
            <a:r>
              <a:rPr lang="ja-JP" altLang="en-US" sz="800" dirty="0" smtClean="0">
                <a:latin typeface="ＭＳ Ｐゴシック" pitchFamily="50" charset="-128"/>
                <a:ea typeface="ＭＳ Ｐゴシック" pitchFamily="50" charset="-128"/>
              </a:rPr>
              <a:t>埼玉県</a:t>
            </a:r>
            <a:r>
              <a:rPr lang="en-US" altLang="ja-JP" sz="800" dirty="0" smtClean="0">
                <a:latin typeface="ＭＳ Ｐゴシック" pitchFamily="50" charset="-128"/>
                <a:ea typeface="ＭＳ Ｐゴシック" pitchFamily="50" charset="-128"/>
              </a:rPr>
              <a:t>	http</a:t>
            </a:r>
            <a:r>
              <a:rPr lang="en-US" altLang="ja-JP" sz="800" dirty="0">
                <a:latin typeface="ＭＳ Ｐゴシック" pitchFamily="50" charset="-128"/>
                <a:ea typeface="ＭＳ Ｐゴシック" pitchFamily="50" charset="-128"/>
              </a:rPr>
              <a:t>://www.pref.saitama.lg.jp</a:t>
            </a:r>
            <a:r>
              <a:rPr lang="en-US" altLang="ja-JP" sz="800" dirty="0" smtClean="0">
                <a:latin typeface="ＭＳ Ｐゴシック" pitchFamily="50" charset="-128"/>
                <a:ea typeface="ＭＳ Ｐゴシック" pitchFamily="50" charset="-128"/>
              </a:rPr>
              <a:t>/	2011/02/24</a:t>
            </a:r>
          </a:p>
          <a:p>
            <a:endParaRPr lang="en-US" altLang="ja-JP" sz="800" dirty="0">
              <a:latin typeface="ＭＳ Ｐゴシック" pitchFamily="50" charset="-128"/>
              <a:ea typeface="ＭＳ Ｐゴシック" pitchFamily="50" charset="-128"/>
            </a:endParaRPr>
          </a:p>
        </p:txBody>
      </p:sp>
      <p:sp>
        <p:nvSpPr>
          <p:cNvPr id="4" name="スライド番号プレースホルダー 3"/>
          <p:cNvSpPr>
            <a:spLocks noGrp="1"/>
          </p:cNvSpPr>
          <p:nvPr>
            <p:ph type="sldNum" sz="quarter" idx="12"/>
          </p:nvPr>
        </p:nvSpPr>
        <p:spPr/>
        <p:txBody>
          <a:bodyPr/>
          <a:lstStyle/>
          <a:p>
            <a:fld id="{6F5C0362-4C13-47F6-8DA1-230402773C12}" type="slidenum">
              <a:rPr kumimoji="1" lang="ja-JP" altLang="en-US" smtClean="0">
                <a:solidFill>
                  <a:prstClr val="black"/>
                </a:solidFill>
              </a:rPr>
              <a:pPr/>
              <a:t>31</a:t>
            </a:fld>
            <a:endParaRPr kumimoji="1" lang="ja-JP" altLang="en-US">
              <a:solidFill>
                <a:prstClr val="black"/>
              </a:solidFill>
            </a:endParaRPr>
          </a:p>
        </p:txBody>
      </p:sp>
      <p:sp>
        <p:nvSpPr>
          <p:cNvPr id="5" name="テキスト ボックス 4"/>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rPr>
              <a:t>コンセプト　→　重点計画　輪・把・</a:t>
            </a:r>
            <a:r>
              <a:rPr lang="ja-JP" altLang="en-US" sz="1600" dirty="0" smtClean="0">
                <a:solidFill>
                  <a:prstClr val="black">
                    <a:lumMod val="50000"/>
                    <a:lumOff val="50000"/>
                  </a:prstClr>
                </a:solidFill>
                <a:latin typeface="HG明朝B"/>
              </a:rPr>
              <a:t>環　</a:t>
            </a:r>
            <a:r>
              <a:rPr lang="ja-JP" altLang="en-US" sz="1600" dirty="0" smtClean="0">
                <a:solidFill>
                  <a:prstClr val="black">
                    <a:lumMod val="50000"/>
                    <a:lumOff val="50000"/>
                  </a:prstClr>
                </a:solidFill>
              </a:rPr>
              <a:t>→　</a:t>
            </a:r>
            <a:r>
              <a:rPr lang="ja-JP" altLang="en-US" sz="1600" dirty="0">
                <a:solidFill>
                  <a:prstClr val="black">
                    <a:lumMod val="50000"/>
                    <a:lumOff val="50000"/>
                  </a:prstClr>
                </a:solidFill>
              </a:rPr>
              <a:t>補助</a:t>
            </a:r>
            <a:r>
              <a:rPr lang="ja-JP" altLang="en-US" sz="1600" dirty="0" smtClean="0">
                <a:solidFill>
                  <a:prstClr val="black">
                    <a:lumMod val="50000"/>
                    <a:lumOff val="50000"/>
                  </a:prstClr>
                </a:solidFill>
              </a:rPr>
              <a:t>計画</a:t>
            </a:r>
            <a:r>
              <a:rPr lang="ja-JP" altLang="en-US" sz="1600" dirty="0">
                <a:solidFill>
                  <a:prstClr val="black">
                    <a:lumMod val="50000"/>
                    <a:lumOff val="50000"/>
                  </a:prstClr>
                </a:solidFill>
              </a:rPr>
              <a:t>　</a:t>
            </a:r>
            <a:r>
              <a:rPr lang="ja-JP" altLang="en-US" sz="1600" dirty="0" smtClean="0">
                <a:solidFill>
                  <a:prstClr val="black">
                    <a:lumMod val="50000"/>
                    <a:lumOff val="50000"/>
                  </a:prstClr>
                </a:solidFill>
              </a:rPr>
              <a:t>和・話</a:t>
            </a:r>
            <a:r>
              <a:rPr lang="ja-JP" altLang="en-US" sz="1600" dirty="0" smtClean="0">
                <a:solidFill>
                  <a:prstClr val="black">
                    <a:lumMod val="50000"/>
                    <a:lumOff val="50000"/>
                  </a:prstClr>
                </a:solidFill>
                <a:latin typeface="HG明朝B"/>
              </a:rPr>
              <a:t>　→　</a:t>
            </a:r>
            <a:r>
              <a:rPr lang="ja-JP" altLang="en-US" sz="1600" dirty="0">
                <a:solidFill>
                  <a:prstClr val="black">
                    <a:lumMod val="50000"/>
                    <a:lumOff val="50000"/>
                  </a:prstClr>
                </a:solidFill>
                <a:latin typeface="HG明朝B"/>
              </a:rPr>
              <a:t>我</a:t>
            </a:r>
            <a:r>
              <a:rPr lang="ja-JP" altLang="en-US" sz="1600" dirty="0" smtClean="0">
                <a:solidFill>
                  <a:prstClr val="black">
                    <a:lumMod val="50000"/>
                    <a:lumOff val="50000"/>
                  </a:prstClr>
                </a:solidFill>
                <a:latin typeface="HG明朝B"/>
              </a:rPr>
              <a:t>がまち土浦</a:t>
            </a:r>
            <a:endParaRPr lang="ja-JP" altLang="en-US" sz="1600" dirty="0">
              <a:solidFill>
                <a:prstClr val="black">
                  <a:lumMod val="50000"/>
                  <a:lumOff val="50000"/>
                </a:prstClr>
              </a:solidFill>
              <a:latin typeface="HG明朝B"/>
            </a:endParaRPr>
          </a:p>
        </p:txBody>
      </p:sp>
      <p:sp>
        <p:nvSpPr>
          <p:cNvPr id="6" name="コンテンツ プレースホルダー 2"/>
          <p:cNvSpPr txBox="1">
            <a:spLocks/>
          </p:cNvSpPr>
          <p:nvPr/>
        </p:nvSpPr>
        <p:spPr>
          <a:xfrm>
            <a:off x="4644008" y="764704"/>
            <a:ext cx="4392488" cy="6093296"/>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1" sz="2800" kern="1200">
                <a:solidFill>
                  <a:schemeClr val="tx1"/>
                </a:solidFill>
                <a:latin typeface="+mn-ea"/>
                <a:ea typeface="+mn-ea"/>
                <a:cs typeface="+mn-cs"/>
              </a:defRPr>
            </a:lvl1pPr>
            <a:lvl2pPr marL="658368" indent="-246888" algn="l" rtl="0" eaLnBrk="1" latinLnBrk="0" hangingPunct="1">
              <a:spcBef>
                <a:spcPts val="300"/>
              </a:spcBef>
              <a:buClr>
                <a:schemeClr val="accent2"/>
              </a:buClr>
              <a:buFont typeface="Georgia"/>
              <a:buChar char="▫"/>
              <a:defRPr kumimoji="1" sz="2600" kern="1200">
                <a:solidFill>
                  <a:schemeClr val="accent2"/>
                </a:solidFill>
                <a:latin typeface="+mn-ea"/>
                <a:ea typeface="+mn-ea"/>
                <a:cs typeface="+mn-cs"/>
              </a:defRPr>
            </a:lvl2pPr>
            <a:lvl3pPr marL="923544" indent="-219456" algn="l" rtl="0" eaLnBrk="1" latinLnBrk="0" hangingPunct="1">
              <a:spcBef>
                <a:spcPts val="300"/>
              </a:spcBef>
              <a:buClr>
                <a:schemeClr val="accent1"/>
              </a:buClr>
              <a:buFont typeface="Wingdings 2"/>
              <a:buChar char=""/>
              <a:defRPr kumimoji="1" sz="2400" kern="1200">
                <a:solidFill>
                  <a:schemeClr val="accent1"/>
                </a:solidFill>
                <a:latin typeface="+mn-ea"/>
                <a:ea typeface="+mn-ea"/>
                <a:cs typeface="+mn-cs"/>
              </a:defRPr>
            </a:lvl3pPr>
            <a:lvl4pPr marL="1179576" indent="-201168" algn="l" rtl="0" eaLnBrk="1" latinLnBrk="0" hangingPunct="1">
              <a:spcBef>
                <a:spcPts val="300"/>
              </a:spcBef>
              <a:buClr>
                <a:schemeClr val="accent1"/>
              </a:buClr>
              <a:buFont typeface="Wingdings 2"/>
              <a:buChar char=""/>
              <a:defRPr kumimoji="1" sz="2200" kern="1200">
                <a:solidFill>
                  <a:schemeClr val="accent1"/>
                </a:solidFill>
                <a:latin typeface="+mn-ea"/>
                <a:ea typeface="+mn-ea"/>
                <a:cs typeface="+mn-cs"/>
              </a:defRPr>
            </a:lvl4pPr>
            <a:lvl5pPr marL="1389888" indent="-182880" algn="l" rtl="0" eaLnBrk="1" latinLnBrk="0" hangingPunct="1">
              <a:spcBef>
                <a:spcPts val="300"/>
              </a:spcBef>
              <a:buClr>
                <a:schemeClr val="accent3"/>
              </a:buClr>
              <a:buFont typeface="Georgia"/>
              <a:buChar char="▫"/>
              <a:defRPr kumimoji="1" sz="2000" kern="1200">
                <a:solidFill>
                  <a:schemeClr val="accent3"/>
                </a:solidFill>
                <a:latin typeface="+mn-ea"/>
                <a:ea typeface="+mn-ea"/>
                <a:cs typeface="+mn-cs"/>
              </a:defRPr>
            </a:lvl5pPr>
            <a:lvl6pPr marL="1609344" indent="-182880" algn="l" rtl="0" eaLnBrk="1" latinLnBrk="0" hangingPunct="1">
              <a:spcBef>
                <a:spcPts val="300"/>
              </a:spcBef>
              <a:buClr>
                <a:schemeClr val="accent3"/>
              </a:buClr>
              <a:buFont typeface="Georgia"/>
              <a:buChar char="▫"/>
              <a:defRPr kumimoji="1"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1"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1"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1" sz="1400" kern="1200" baseline="0">
                <a:solidFill>
                  <a:schemeClr val="accent3"/>
                </a:solidFill>
                <a:latin typeface="+mn-lt"/>
                <a:ea typeface="+mn-ea"/>
                <a:cs typeface="+mn-cs"/>
              </a:defRPr>
            </a:lvl9pPr>
          </a:lstStyle>
          <a:p>
            <a:pPr>
              <a:buClr>
                <a:srgbClr val="A04DA3"/>
              </a:buClr>
            </a:pPr>
            <a:endParaRPr lang="en-US" altLang="ja-JP" sz="1400" dirty="0" smtClean="0">
              <a:solidFill>
                <a:prstClr val="black"/>
              </a:solidFill>
            </a:endParaRPr>
          </a:p>
          <a:p>
            <a:pPr>
              <a:buClr>
                <a:srgbClr val="A04DA3"/>
              </a:buClr>
            </a:pPr>
            <a:r>
              <a:rPr lang="ja-JP" altLang="en-US" sz="800" dirty="0" smtClean="0">
                <a:solidFill>
                  <a:prstClr val="black"/>
                </a:solidFill>
                <a:latin typeface="ＭＳ Ｐゴシック" pitchFamily="50" charset="-128"/>
                <a:ea typeface="ＭＳ Ｐゴシック" pitchFamily="50" charset="-128"/>
              </a:rPr>
              <a:t>おおつ野ヒルズ</a:t>
            </a:r>
            <a:r>
              <a:rPr lang="en-US" altLang="ja-JP" sz="800" dirty="0">
                <a:solidFill>
                  <a:prstClr val="black"/>
                </a:solidFill>
                <a:latin typeface="ＭＳ Ｐゴシック" pitchFamily="50" charset="-128"/>
                <a:ea typeface="ＭＳ Ｐゴシック" pitchFamily="50" charset="-128"/>
              </a:rPr>
              <a:t>	</a:t>
            </a:r>
            <a:r>
              <a:rPr lang="en-US" altLang="ja-JP" sz="800" dirty="0" smtClean="0">
                <a:solidFill>
                  <a:prstClr val="black"/>
                </a:solidFill>
                <a:latin typeface="ＭＳ Ｐゴシック" pitchFamily="50" charset="-128"/>
                <a:ea typeface="ＭＳ Ｐゴシック" pitchFamily="50" charset="-128"/>
              </a:rPr>
              <a:t>http://www.otsuno.com/         	2011/02/24</a:t>
            </a:r>
          </a:p>
          <a:p>
            <a:pPr>
              <a:buClr>
                <a:srgbClr val="A04DA3"/>
              </a:buClr>
            </a:pPr>
            <a:r>
              <a:rPr lang="ja-JP" altLang="en-US" sz="800" dirty="0" smtClean="0">
                <a:solidFill>
                  <a:prstClr val="black"/>
                </a:solidFill>
                <a:latin typeface="ＭＳ Ｐゴシック" pitchFamily="50" charset="-128"/>
                <a:ea typeface="ＭＳ Ｐゴシック" pitchFamily="50" charset="-128"/>
              </a:rPr>
              <a:t>土浦協同病院</a:t>
            </a:r>
            <a:r>
              <a:rPr lang="en-US" altLang="ja-JP" sz="800" dirty="0" smtClean="0">
                <a:solidFill>
                  <a:prstClr val="black"/>
                </a:solidFill>
                <a:latin typeface="ＭＳ Ｐゴシック" pitchFamily="50" charset="-128"/>
                <a:ea typeface="ＭＳ Ｐゴシック" pitchFamily="50" charset="-128"/>
              </a:rPr>
              <a:t>	http://www.tkgh.jp/</a:t>
            </a:r>
            <a:r>
              <a:rPr lang="en-US" altLang="ja-JP" sz="800" dirty="0">
                <a:solidFill>
                  <a:prstClr val="black"/>
                </a:solidFill>
                <a:latin typeface="ＭＳ Ｐゴシック" pitchFamily="50" charset="-128"/>
                <a:ea typeface="ＭＳ Ｐゴシック" pitchFamily="50" charset="-128"/>
              </a:rPr>
              <a:t> </a:t>
            </a:r>
            <a:r>
              <a:rPr lang="en-US" altLang="ja-JP" sz="800" dirty="0" smtClean="0">
                <a:solidFill>
                  <a:prstClr val="black"/>
                </a:solidFill>
                <a:latin typeface="ＭＳ Ｐゴシック" pitchFamily="50" charset="-128"/>
                <a:ea typeface="ＭＳ Ｐゴシック" pitchFamily="50" charset="-128"/>
              </a:rPr>
              <a:t>         </a:t>
            </a:r>
            <a:r>
              <a:rPr lang="en-US" altLang="ja-JP" sz="800" dirty="0">
                <a:solidFill>
                  <a:prstClr val="black"/>
                </a:solidFill>
                <a:latin typeface="ＭＳ Ｐゴシック" pitchFamily="50" charset="-128"/>
                <a:ea typeface="ＭＳ Ｐゴシック" pitchFamily="50" charset="-128"/>
              </a:rPr>
              <a:t>	</a:t>
            </a:r>
            <a:r>
              <a:rPr lang="en-US" altLang="ja-JP" sz="800" dirty="0" smtClean="0">
                <a:solidFill>
                  <a:prstClr val="black"/>
                </a:solidFill>
                <a:latin typeface="ＭＳ Ｐゴシック" pitchFamily="50" charset="-128"/>
                <a:ea typeface="ＭＳ Ｐゴシック" pitchFamily="50" charset="-128"/>
              </a:rPr>
              <a:t>2011/02/24</a:t>
            </a:r>
          </a:p>
          <a:p>
            <a:pPr>
              <a:buClr>
                <a:srgbClr val="A04DA3"/>
              </a:buClr>
            </a:pPr>
            <a:r>
              <a:rPr lang="ja-JP" altLang="en-US" sz="800" dirty="0" smtClean="0">
                <a:solidFill>
                  <a:prstClr val="black"/>
                </a:solidFill>
                <a:latin typeface="ＭＳ Ｐゴシック" pitchFamily="50" charset="-128"/>
                <a:ea typeface="ＭＳ Ｐゴシック" pitchFamily="50" charset="-128"/>
              </a:rPr>
              <a:t>土浦市立図書館</a:t>
            </a:r>
            <a:r>
              <a:rPr lang="en-US" altLang="ja-JP" sz="800" dirty="0">
                <a:solidFill>
                  <a:prstClr val="black"/>
                </a:solidFill>
                <a:latin typeface="ＭＳ Ｐゴシック" pitchFamily="50" charset="-128"/>
                <a:ea typeface="ＭＳ Ｐゴシック" pitchFamily="50" charset="-128"/>
              </a:rPr>
              <a:t>	</a:t>
            </a:r>
            <a:r>
              <a:rPr lang="en-US" altLang="ja-JP" sz="800" dirty="0" smtClean="0">
                <a:solidFill>
                  <a:prstClr val="black"/>
                </a:solidFill>
                <a:latin typeface="ＭＳ Ｐゴシック" pitchFamily="50" charset="-128"/>
                <a:ea typeface="ＭＳ Ｐゴシック" pitchFamily="50" charset="-128"/>
              </a:rPr>
              <a:t>http://www.t-lib.jp/        	2011/02/24</a:t>
            </a:r>
          </a:p>
          <a:p>
            <a:pPr>
              <a:buClr>
                <a:srgbClr val="A04DA3"/>
              </a:buClr>
            </a:pPr>
            <a:r>
              <a:rPr lang="ja-JP" altLang="en-US" sz="800" dirty="0" smtClean="0">
                <a:solidFill>
                  <a:prstClr val="black"/>
                </a:solidFill>
                <a:latin typeface="ＭＳ Ｐゴシック" pitchFamily="50" charset="-128"/>
                <a:ea typeface="ＭＳ Ｐゴシック" pitchFamily="50" charset="-128"/>
              </a:rPr>
              <a:t>マピオン</a:t>
            </a:r>
            <a:r>
              <a:rPr lang="en-US" altLang="ja-JP" sz="800" dirty="0" smtClean="0">
                <a:solidFill>
                  <a:prstClr val="black"/>
                </a:solidFill>
                <a:latin typeface="ＭＳ Ｐゴシック" pitchFamily="50" charset="-128"/>
                <a:ea typeface="ＭＳ Ｐゴシック" pitchFamily="50" charset="-128"/>
              </a:rPr>
              <a:t>		http://www.mapion.co.jp/	2011/02/24</a:t>
            </a:r>
          </a:p>
          <a:p>
            <a:pPr>
              <a:buClr>
                <a:srgbClr val="A04DA3"/>
              </a:buClr>
            </a:pPr>
            <a:r>
              <a:rPr lang="en-US" altLang="ja-JP" sz="800" dirty="0" smtClean="0">
                <a:solidFill>
                  <a:prstClr val="black"/>
                </a:solidFill>
                <a:latin typeface="ＭＳ Ｐゴシック" pitchFamily="50" charset="-128"/>
                <a:ea typeface="ＭＳ Ｐゴシック" pitchFamily="50" charset="-128"/>
              </a:rPr>
              <a:t>YAHOO!JAPAN</a:t>
            </a:r>
            <a:r>
              <a:rPr lang="ja-JP" altLang="en-US" sz="800" dirty="0" smtClean="0">
                <a:solidFill>
                  <a:prstClr val="black"/>
                </a:solidFill>
                <a:latin typeface="ＭＳ Ｐゴシック" pitchFamily="50" charset="-128"/>
                <a:ea typeface="ＭＳ Ｐゴシック" pitchFamily="50" charset="-128"/>
              </a:rPr>
              <a:t>地図</a:t>
            </a:r>
            <a:r>
              <a:rPr lang="en-US" altLang="ja-JP" sz="800" dirty="0" smtClean="0">
                <a:solidFill>
                  <a:prstClr val="black"/>
                </a:solidFill>
                <a:latin typeface="ＭＳ Ｐゴシック" pitchFamily="50" charset="-128"/>
                <a:ea typeface="ＭＳ Ｐゴシック" pitchFamily="50" charset="-128"/>
              </a:rPr>
              <a:t>	http://map.yahoo.co.jp/	2011/02/24</a:t>
            </a:r>
          </a:p>
          <a:p>
            <a:pPr>
              <a:buClr>
                <a:srgbClr val="A04DA3"/>
              </a:buClr>
            </a:pPr>
            <a:r>
              <a:rPr lang="ja-JP" altLang="en-US" sz="800" dirty="0" smtClean="0">
                <a:solidFill>
                  <a:prstClr val="black"/>
                </a:solidFill>
                <a:latin typeface="ＭＳ Ｐゴシック" pitchFamily="50" charset="-128"/>
                <a:ea typeface="ＭＳ Ｐゴシック" pitchFamily="50" charset="-128"/>
              </a:rPr>
              <a:t>第</a:t>
            </a:r>
            <a:r>
              <a:rPr lang="en-US" altLang="ja-JP" sz="800" dirty="0" smtClean="0">
                <a:solidFill>
                  <a:prstClr val="black"/>
                </a:solidFill>
                <a:latin typeface="ＭＳ Ｐゴシック" pitchFamily="50" charset="-128"/>
                <a:ea typeface="ＭＳ Ｐゴシック" pitchFamily="50" charset="-128"/>
              </a:rPr>
              <a:t>3</a:t>
            </a:r>
            <a:r>
              <a:rPr lang="ja-JP" altLang="en-US" sz="800" dirty="0" smtClean="0">
                <a:solidFill>
                  <a:prstClr val="black"/>
                </a:solidFill>
                <a:latin typeface="ＭＳ Ｐゴシック" pitchFamily="50" charset="-128"/>
                <a:ea typeface="ＭＳ Ｐゴシック" pitchFamily="50" charset="-128"/>
              </a:rPr>
              <a:t>回　土浦市地域公共交通活性化協議会　配布資料</a:t>
            </a:r>
            <a:r>
              <a:rPr lang="en-US" altLang="ja-JP" sz="800" dirty="0" smtClean="0">
                <a:solidFill>
                  <a:prstClr val="black"/>
                </a:solidFill>
                <a:latin typeface="ＭＳ Ｐゴシック" pitchFamily="50" charset="-128"/>
                <a:ea typeface="ＭＳ Ｐゴシック" pitchFamily="50" charset="-128"/>
              </a:rPr>
              <a:t>[2010]</a:t>
            </a:r>
          </a:p>
          <a:p>
            <a:pPr>
              <a:buClr>
                <a:srgbClr val="A04DA3"/>
              </a:buClr>
            </a:pPr>
            <a:r>
              <a:rPr lang="en-US" altLang="ja-JP" sz="800" dirty="0" smtClean="0">
                <a:solidFill>
                  <a:prstClr val="black"/>
                </a:solidFill>
                <a:latin typeface="ＭＳ Ｐゴシック" pitchFamily="50" charset="-128"/>
                <a:ea typeface="ＭＳ Ｐゴシック" pitchFamily="50" charset="-128"/>
              </a:rPr>
              <a:t>NPO</a:t>
            </a:r>
            <a:r>
              <a:rPr lang="ja-JP" altLang="en-US" sz="800" dirty="0" smtClean="0">
                <a:solidFill>
                  <a:prstClr val="black"/>
                </a:solidFill>
                <a:latin typeface="ＭＳ Ｐゴシック" pitchFamily="50" charset="-128"/>
                <a:ea typeface="ＭＳ Ｐゴシック" pitchFamily="50" charset="-128"/>
              </a:rPr>
              <a:t>法人　まちづくり活性化土浦</a:t>
            </a:r>
            <a:r>
              <a:rPr lang="en-US" altLang="ja-JP" sz="800" dirty="0">
                <a:solidFill>
                  <a:prstClr val="black"/>
                </a:solidFill>
                <a:latin typeface="ＭＳ Ｐゴシック" pitchFamily="50" charset="-128"/>
                <a:ea typeface="ＭＳ Ｐゴシック" pitchFamily="50" charset="-128"/>
              </a:rPr>
              <a:t> </a:t>
            </a:r>
            <a:r>
              <a:rPr lang="en-US" altLang="ja-JP" sz="800" dirty="0" smtClean="0">
                <a:solidFill>
                  <a:prstClr val="black"/>
                </a:solidFill>
                <a:latin typeface="ＭＳ Ｐゴシック" pitchFamily="50" charset="-128"/>
                <a:ea typeface="ＭＳ Ｐゴシック" pitchFamily="50" charset="-128"/>
              </a:rPr>
              <a:t>  http://npo-kirara.org/	2011/02/24</a:t>
            </a:r>
          </a:p>
          <a:p>
            <a:pPr>
              <a:buClr>
                <a:srgbClr val="A04DA3"/>
              </a:buClr>
            </a:pPr>
            <a:r>
              <a:rPr lang="ja-JP" altLang="en-US" sz="800" dirty="0" smtClean="0">
                <a:solidFill>
                  <a:prstClr val="black"/>
                </a:solidFill>
                <a:latin typeface="ＭＳ Ｐゴシック" pitchFamily="50" charset="-128"/>
                <a:ea typeface="ＭＳ Ｐゴシック" pitchFamily="50" charset="-128"/>
              </a:rPr>
              <a:t>平成</a:t>
            </a:r>
            <a:r>
              <a:rPr lang="en-US" altLang="ja-JP" sz="800" dirty="0" smtClean="0">
                <a:solidFill>
                  <a:prstClr val="black"/>
                </a:solidFill>
                <a:latin typeface="ＭＳ Ｐゴシック" pitchFamily="50" charset="-128"/>
                <a:ea typeface="ＭＳ Ｐゴシック" pitchFamily="50" charset="-128"/>
              </a:rPr>
              <a:t>15</a:t>
            </a:r>
            <a:r>
              <a:rPr lang="ja-JP" altLang="en-US" sz="800" dirty="0" smtClean="0">
                <a:solidFill>
                  <a:prstClr val="black"/>
                </a:solidFill>
                <a:latin typeface="ＭＳ Ｐゴシック" pitchFamily="50" charset="-128"/>
                <a:ea typeface="ＭＳ Ｐゴシック" pitchFamily="50" charset="-128"/>
              </a:rPr>
              <a:t>年度　コミュニティバス導入調査業務　報告書</a:t>
            </a:r>
            <a:r>
              <a:rPr lang="en-US" altLang="ja-JP" sz="800" dirty="0" smtClean="0">
                <a:solidFill>
                  <a:prstClr val="black"/>
                </a:solidFill>
                <a:latin typeface="ＭＳ Ｐゴシック" pitchFamily="50" charset="-128"/>
                <a:ea typeface="ＭＳ Ｐゴシック" pitchFamily="50" charset="-128"/>
              </a:rPr>
              <a:t>[2004]</a:t>
            </a:r>
            <a:r>
              <a:rPr lang="ja-JP" altLang="en-US" sz="800" dirty="0" err="1" smtClean="0">
                <a:solidFill>
                  <a:prstClr val="black"/>
                </a:solidFill>
                <a:latin typeface="ＭＳ Ｐゴシック" pitchFamily="50" charset="-128"/>
                <a:ea typeface="ＭＳ Ｐゴシック" pitchFamily="50" charset="-128"/>
              </a:rPr>
              <a:t>，</a:t>
            </a:r>
            <a:r>
              <a:rPr lang="en-US" altLang="ja-JP" sz="800" dirty="0" smtClean="0">
                <a:solidFill>
                  <a:prstClr val="black"/>
                </a:solidFill>
                <a:latin typeface="ＭＳ Ｐゴシック" pitchFamily="50" charset="-128"/>
                <a:ea typeface="ＭＳ Ｐゴシック" pitchFamily="50" charset="-128"/>
              </a:rPr>
              <a:t/>
            </a:r>
            <a:br>
              <a:rPr lang="en-US" altLang="ja-JP" sz="800" dirty="0" smtClean="0">
                <a:solidFill>
                  <a:prstClr val="black"/>
                </a:solidFill>
                <a:latin typeface="ＭＳ Ｐゴシック" pitchFamily="50" charset="-128"/>
                <a:ea typeface="ＭＳ Ｐゴシック" pitchFamily="50" charset="-128"/>
              </a:rPr>
            </a:br>
            <a:r>
              <a:rPr lang="ja-JP" altLang="en-US" sz="800" dirty="0" smtClean="0">
                <a:solidFill>
                  <a:prstClr val="black"/>
                </a:solidFill>
                <a:latin typeface="ＭＳ Ｐゴシック" pitchFamily="50" charset="-128"/>
                <a:ea typeface="ＭＳ Ｐゴシック" pitchFamily="50" charset="-128"/>
              </a:rPr>
              <a:t>篠山市・中央復建コンサルタンツ株式会社</a:t>
            </a:r>
            <a:r>
              <a:rPr lang="en-US" altLang="ja-JP" sz="800" dirty="0" smtClean="0">
                <a:solidFill>
                  <a:prstClr val="black"/>
                </a:solidFill>
                <a:latin typeface="ＭＳ Ｐゴシック" pitchFamily="50" charset="-128"/>
                <a:ea typeface="ＭＳ Ｐゴシック" pitchFamily="50" charset="-128"/>
              </a:rPr>
              <a:t/>
            </a:r>
            <a:br>
              <a:rPr lang="en-US" altLang="ja-JP" sz="800" dirty="0" smtClean="0">
                <a:solidFill>
                  <a:prstClr val="black"/>
                </a:solidFill>
                <a:latin typeface="ＭＳ Ｐゴシック" pitchFamily="50" charset="-128"/>
                <a:ea typeface="ＭＳ Ｐゴシック" pitchFamily="50" charset="-128"/>
              </a:rPr>
            </a:br>
            <a:r>
              <a:rPr lang="en-US" altLang="ja-JP" sz="800" dirty="0" smtClean="0">
                <a:solidFill>
                  <a:prstClr val="black"/>
                </a:solidFill>
                <a:latin typeface="ＭＳ Ｐゴシック" pitchFamily="50" charset="-128"/>
                <a:ea typeface="ＭＳ Ｐゴシック" pitchFamily="50" charset="-128"/>
              </a:rPr>
              <a:t>http://www.city.sasayama.hyogo.jp/sctkikaku/pdf/bus06.pdf	2011/02/24</a:t>
            </a:r>
          </a:p>
          <a:p>
            <a:pPr>
              <a:buClr>
                <a:srgbClr val="A04DA3"/>
              </a:buClr>
            </a:pPr>
            <a:r>
              <a:rPr lang="en-US" altLang="ja-JP" sz="800" dirty="0" smtClean="0">
                <a:solidFill>
                  <a:prstClr val="black"/>
                </a:solidFill>
                <a:latin typeface="ＭＳ Ｐゴシック" pitchFamily="50" charset="-128"/>
                <a:ea typeface="ＭＳ Ｐゴシック" pitchFamily="50" charset="-128"/>
              </a:rPr>
              <a:t>Bus Stop Ibaraki</a:t>
            </a:r>
            <a:r>
              <a:rPr lang="ja-JP" altLang="en-US" sz="800" dirty="0" smtClean="0">
                <a:solidFill>
                  <a:prstClr val="black"/>
                </a:solidFill>
                <a:latin typeface="ＭＳ Ｐゴシック" pitchFamily="50" charset="-128"/>
                <a:ea typeface="ＭＳ Ｐゴシック" pitchFamily="50" charset="-128"/>
              </a:rPr>
              <a:t>～いばらきバス路線案内所</a:t>
            </a:r>
            <a:r>
              <a:rPr lang="en-US" altLang="ja-JP" sz="800" dirty="0" smtClean="0">
                <a:solidFill>
                  <a:prstClr val="black"/>
                </a:solidFill>
                <a:latin typeface="ＭＳ Ｐゴシック" pitchFamily="50" charset="-128"/>
                <a:ea typeface="ＭＳ Ｐゴシック" pitchFamily="50" charset="-128"/>
              </a:rPr>
              <a:t/>
            </a:r>
            <a:br>
              <a:rPr lang="en-US" altLang="ja-JP" sz="800" dirty="0" smtClean="0">
                <a:solidFill>
                  <a:prstClr val="black"/>
                </a:solidFill>
                <a:latin typeface="ＭＳ Ｐゴシック" pitchFamily="50" charset="-128"/>
                <a:ea typeface="ＭＳ Ｐゴシック" pitchFamily="50" charset="-128"/>
              </a:rPr>
            </a:br>
            <a:r>
              <a:rPr lang="en-US" altLang="ja-JP" sz="800" dirty="0" smtClean="0">
                <a:solidFill>
                  <a:prstClr val="black"/>
                </a:solidFill>
                <a:latin typeface="ＭＳ Ｐゴシック" pitchFamily="50" charset="-128"/>
                <a:ea typeface="ＭＳ Ｐゴシック" pitchFamily="50" charset="-128"/>
              </a:rPr>
              <a:t>		http://www.bus-ibaraki.jp/index.html	2011/02/24</a:t>
            </a:r>
          </a:p>
          <a:p>
            <a:pPr>
              <a:buClr>
                <a:srgbClr val="A04DA3"/>
              </a:buClr>
            </a:pPr>
            <a:r>
              <a:rPr lang="en-US" altLang="ja-JP" sz="800" dirty="0" smtClean="0">
                <a:solidFill>
                  <a:prstClr val="black"/>
                </a:solidFill>
                <a:latin typeface="ＭＳ Ｐゴシック" pitchFamily="50" charset="-128"/>
                <a:ea typeface="ＭＳ Ｐゴシック" pitchFamily="50" charset="-128"/>
              </a:rPr>
              <a:t>MAPPLE</a:t>
            </a:r>
            <a:r>
              <a:rPr lang="ja-JP" altLang="en-US" sz="800" dirty="0" smtClean="0">
                <a:solidFill>
                  <a:prstClr val="black"/>
                </a:solidFill>
                <a:latin typeface="ＭＳ Ｐゴシック" pitchFamily="50" charset="-128"/>
                <a:ea typeface="ＭＳ Ｐゴシック" pitchFamily="50" charset="-128"/>
              </a:rPr>
              <a:t>地図</a:t>
            </a:r>
            <a:r>
              <a:rPr lang="en-US" altLang="ja-JP" sz="800" dirty="0" smtClean="0">
                <a:solidFill>
                  <a:prstClr val="black"/>
                </a:solidFill>
                <a:latin typeface="ＭＳ Ｐゴシック" pitchFamily="50" charset="-128"/>
                <a:ea typeface="ＭＳ Ｐゴシック" pitchFamily="50" charset="-128"/>
              </a:rPr>
              <a:t>	http://www.chizumaru.com/index.aspx	2011/02/24</a:t>
            </a:r>
          </a:p>
          <a:p>
            <a:pPr>
              <a:buClr>
                <a:srgbClr val="A04DA3"/>
              </a:buClr>
            </a:pPr>
            <a:r>
              <a:rPr lang="ja-JP" altLang="en-US" sz="800" dirty="0" smtClean="0">
                <a:solidFill>
                  <a:prstClr val="black"/>
                </a:solidFill>
                <a:latin typeface="ＭＳ Ｐゴシック" pitchFamily="50" charset="-128"/>
                <a:ea typeface="ＭＳ Ｐゴシック" pitchFamily="50" charset="-128"/>
              </a:rPr>
              <a:t>小野や</a:t>
            </a:r>
            <a:r>
              <a:rPr lang="ja-JP" altLang="en-US" sz="800" dirty="0" err="1" smtClean="0">
                <a:solidFill>
                  <a:prstClr val="black"/>
                </a:solidFill>
                <a:latin typeface="ＭＳ Ｐゴシック" pitchFamily="50" charset="-128"/>
                <a:ea typeface="ＭＳ Ｐゴシック" pitchFamily="50" charset="-128"/>
              </a:rPr>
              <a:t>す</a:t>
            </a:r>
            <a:r>
              <a:rPr lang="ja-JP" altLang="en-US" sz="800" dirty="0" smtClean="0">
                <a:solidFill>
                  <a:prstClr val="black"/>
                </a:solidFill>
                <a:latin typeface="ＭＳ Ｐゴシック" pitchFamily="50" charset="-128"/>
                <a:ea typeface="ＭＳ Ｐゴシック" pitchFamily="50" charset="-128"/>
              </a:rPr>
              <a:t>ひろ</a:t>
            </a:r>
            <a:r>
              <a:rPr lang="en-US" altLang="ja-JP" sz="800" dirty="0" smtClean="0">
                <a:solidFill>
                  <a:prstClr val="black"/>
                </a:solidFill>
                <a:latin typeface="ＭＳ Ｐゴシック" pitchFamily="50" charset="-128"/>
                <a:ea typeface="ＭＳ Ｐゴシック" pitchFamily="50" charset="-128"/>
              </a:rPr>
              <a:t>@</a:t>
            </a:r>
            <a:r>
              <a:rPr lang="ja-JP" altLang="en-US" sz="800" dirty="0" smtClean="0">
                <a:solidFill>
                  <a:prstClr val="black"/>
                </a:solidFill>
                <a:latin typeface="ＭＳ Ｐゴシック" pitchFamily="50" charset="-128"/>
                <a:ea typeface="ＭＳ Ｐゴシック" pitchFamily="50" charset="-128"/>
              </a:rPr>
              <a:t>活動報告</a:t>
            </a:r>
            <a:r>
              <a:rPr lang="en-US" altLang="ja-JP" sz="800" dirty="0" smtClean="0">
                <a:solidFill>
                  <a:prstClr val="black"/>
                </a:solidFill>
                <a:latin typeface="ＭＳ Ｐゴシック" pitchFamily="50" charset="-128"/>
                <a:ea typeface="ＭＳ Ｐゴシック" pitchFamily="50" charset="-128"/>
              </a:rPr>
              <a:t/>
            </a:r>
            <a:br>
              <a:rPr lang="en-US" altLang="ja-JP" sz="800" dirty="0" smtClean="0">
                <a:solidFill>
                  <a:prstClr val="black"/>
                </a:solidFill>
                <a:latin typeface="ＭＳ Ｐゴシック" pitchFamily="50" charset="-128"/>
                <a:ea typeface="ＭＳ Ｐゴシック" pitchFamily="50" charset="-128"/>
              </a:rPr>
            </a:br>
            <a:r>
              <a:rPr lang="en-US" altLang="ja-JP" sz="800" dirty="0" smtClean="0">
                <a:solidFill>
                  <a:prstClr val="black"/>
                </a:solidFill>
                <a:latin typeface="ＭＳ Ｐゴシック" pitchFamily="50" charset="-128"/>
                <a:ea typeface="ＭＳ Ｐゴシック" pitchFamily="50" charset="-128"/>
              </a:rPr>
              <a:t>http://blog.livedoor.jp/ono_tsukuba/archives/51866827.html	2011/02/24</a:t>
            </a:r>
          </a:p>
          <a:p>
            <a:pPr>
              <a:buClr>
                <a:srgbClr val="A04DA3"/>
              </a:buClr>
            </a:pPr>
            <a:r>
              <a:rPr lang="ja-JP" altLang="en-US" sz="800" dirty="0" smtClean="0">
                <a:solidFill>
                  <a:prstClr val="black"/>
                </a:solidFill>
                <a:latin typeface="ＭＳ Ｐゴシック" pitchFamily="50" charset="-128"/>
                <a:ea typeface="ＭＳ Ｐゴシック" pitchFamily="50" charset="-128"/>
              </a:rPr>
              <a:t>つくば市</a:t>
            </a:r>
            <a:r>
              <a:rPr lang="en-US" altLang="ja-JP" sz="800" dirty="0" smtClean="0">
                <a:solidFill>
                  <a:prstClr val="black"/>
                </a:solidFill>
                <a:latin typeface="ＭＳ Ｐゴシック" pitchFamily="50" charset="-128"/>
                <a:ea typeface="ＭＳ Ｐゴシック" pitchFamily="50" charset="-128"/>
              </a:rPr>
              <a:t>HP</a:t>
            </a:r>
            <a:r>
              <a:rPr lang="ja-JP" altLang="en-US" sz="800" dirty="0" smtClean="0">
                <a:solidFill>
                  <a:prstClr val="black"/>
                </a:solidFill>
                <a:latin typeface="ＭＳ Ｐゴシック" pitchFamily="50" charset="-128"/>
                <a:ea typeface="ＭＳ Ｐゴシック" pitchFamily="50" charset="-128"/>
              </a:rPr>
              <a:t>　つくば駅前広場リニューアルオープン</a:t>
            </a:r>
            <a:r>
              <a:rPr lang="en-US" altLang="ja-JP" sz="800" dirty="0" smtClean="0">
                <a:solidFill>
                  <a:prstClr val="black"/>
                </a:solidFill>
                <a:latin typeface="ＭＳ Ｐゴシック" pitchFamily="50" charset="-128"/>
                <a:ea typeface="ＭＳ Ｐゴシック" pitchFamily="50" charset="-128"/>
              </a:rPr>
              <a:t/>
            </a:r>
            <a:br>
              <a:rPr lang="en-US" altLang="ja-JP" sz="800" dirty="0" smtClean="0">
                <a:solidFill>
                  <a:prstClr val="black"/>
                </a:solidFill>
                <a:latin typeface="ＭＳ Ｐゴシック" pitchFamily="50" charset="-128"/>
                <a:ea typeface="ＭＳ Ｐゴシック" pitchFamily="50" charset="-128"/>
              </a:rPr>
            </a:br>
            <a:r>
              <a:rPr lang="en-US" altLang="ja-JP" sz="800" dirty="0" smtClean="0">
                <a:solidFill>
                  <a:prstClr val="black"/>
                </a:solidFill>
                <a:latin typeface="ＭＳ Ｐゴシック" pitchFamily="50" charset="-128"/>
                <a:ea typeface="ＭＳ Ｐゴシック" pitchFamily="50" charset="-128"/>
              </a:rPr>
              <a:t>http://www.city.tsukuba.ibaraki.jp/13/883/2730/002943.html	2011/02/24</a:t>
            </a:r>
          </a:p>
          <a:p>
            <a:pPr>
              <a:buClr>
                <a:srgbClr val="A04DA3"/>
              </a:buClr>
            </a:pPr>
            <a:r>
              <a:rPr lang="ja-JP" altLang="en-US" sz="800" dirty="0" smtClean="0">
                <a:solidFill>
                  <a:prstClr val="black"/>
                </a:solidFill>
                <a:latin typeface="ＭＳ Ｐゴシック" pitchFamily="50" charset="-128"/>
                <a:ea typeface="ＭＳ Ｐゴシック" pitchFamily="50" charset="-128"/>
              </a:rPr>
              <a:t>いばらきデジタル</a:t>
            </a:r>
            <a:r>
              <a:rPr lang="ja-JP" altLang="en-US" sz="800" dirty="0" err="1" smtClean="0">
                <a:solidFill>
                  <a:prstClr val="black"/>
                </a:solidFill>
                <a:latin typeface="ＭＳ Ｐゴシック" pitchFamily="50" charset="-128"/>
                <a:ea typeface="ＭＳ Ｐゴシック" pitchFamily="50" charset="-128"/>
              </a:rPr>
              <a:t>まっぷ</a:t>
            </a:r>
            <a:r>
              <a:rPr lang="en-US" altLang="ja-JP" sz="800" dirty="0" smtClean="0">
                <a:solidFill>
                  <a:prstClr val="black"/>
                </a:solidFill>
                <a:latin typeface="ＭＳ Ｐゴシック" pitchFamily="50" charset="-128"/>
                <a:ea typeface="ＭＳ Ｐゴシック" pitchFamily="50" charset="-128"/>
              </a:rPr>
              <a:t>http://gis.aspibaraki.jp/jam_ibaraki/portal/index.html	2011/02/23</a:t>
            </a:r>
          </a:p>
          <a:p>
            <a:pPr>
              <a:buClr>
                <a:srgbClr val="A04DA3"/>
              </a:buClr>
            </a:pPr>
            <a:r>
              <a:rPr lang="ja-JP" altLang="en-US" sz="800" dirty="0" smtClean="0">
                <a:solidFill>
                  <a:prstClr val="black"/>
                </a:solidFill>
                <a:latin typeface="ＭＳ Ｐゴシック" pitchFamily="50" charset="-128"/>
                <a:ea typeface="ＭＳ Ｐゴシック" pitchFamily="50" charset="-128"/>
              </a:rPr>
              <a:t>常陽新聞ヘッドラインニュース</a:t>
            </a:r>
            <a:r>
              <a:rPr lang="en-US" altLang="ja-JP" sz="800" dirty="0">
                <a:solidFill>
                  <a:prstClr val="black"/>
                </a:solidFill>
                <a:latin typeface="ＭＳ Ｐゴシック" pitchFamily="50" charset="-128"/>
                <a:ea typeface="ＭＳ Ｐゴシック" pitchFamily="50" charset="-128"/>
              </a:rPr>
              <a:t/>
            </a:r>
            <a:br>
              <a:rPr lang="en-US" altLang="ja-JP" sz="800" dirty="0">
                <a:solidFill>
                  <a:prstClr val="black"/>
                </a:solidFill>
                <a:latin typeface="ＭＳ Ｐゴシック" pitchFamily="50" charset="-128"/>
                <a:ea typeface="ＭＳ Ｐゴシック" pitchFamily="50" charset="-128"/>
              </a:rPr>
            </a:br>
            <a:r>
              <a:rPr lang="en-US" altLang="ja-JP" sz="800" dirty="0" smtClean="0">
                <a:solidFill>
                  <a:prstClr val="black"/>
                </a:solidFill>
                <a:latin typeface="ＭＳ Ｐゴシック" pitchFamily="50" charset="-128"/>
                <a:ea typeface="ＭＳ Ｐゴシック" pitchFamily="50" charset="-128"/>
              </a:rPr>
              <a:t>http://www.joyonet.com/kako/2010/honbun100508.html	2011/02/23</a:t>
            </a:r>
          </a:p>
          <a:p>
            <a:pPr>
              <a:buClr>
                <a:srgbClr val="A04DA3"/>
              </a:buClr>
            </a:pPr>
            <a:r>
              <a:rPr lang="ja-JP" altLang="en-US" sz="800" dirty="0" smtClean="0">
                <a:solidFill>
                  <a:prstClr val="black"/>
                </a:solidFill>
                <a:latin typeface="ＭＳ Ｐゴシック" pitchFamily="50" charset="-128"/>
                <a:ea typeface="ＭＳ Ｐゴシック" pitchFamily="50" charset="-128"/>
              </a:rPr>
              <a:t>常陽リビング</a:t>
            </a:r>
            <a:r>
              <a:rPr lang="en-US" altLang="ja-JP" sz="800" dirty="0" smtClean="0">
                <a:solidFill>
                  <a:prstClr val="black"/>
                </a:solidFill>
                <a:latin typeface="ＭＳ Ｐゴシック" pitchFamily="50" charset="-128"/>
                <a:ea typeface="ＭＳ Ｐゴシック" pitchFamily="50" charset="-128"/>
              </a:rPr>
              <a:t>  http://www.joyoliving.co.jp/topics/201006/tpc1006020.html	2011/02/24</a:t>
            </a:r>
          </a:p>
          <a:p>
            <a:pPr>
              <a:buClr>
                <a:srgbClr val="A04DA3"/>
              </a:buClr>
            </a:pPr>
            <a:r>
              <a:rPr lang="ja-JP" altLang="en-US" sz="800" dirty="0" smtClean="0">
                <a:solidFill>
                  <a:prstClr val="black"/>
                </a:solidFill>
                <a:latin typeface="ＭＳ Ｐゴシック" pitchFamily="50" charset="-128"/>
                <a:ea typeface="ＭＳ Ｐゴシック" pitchFamily="50" charset="-128"/>
              </a:rPr>
              <a:t>社団法人　土浦市観光協会</a:t>
            </a:r>
            <a:r>
              <a:rPr lang="en-US" altLang="ja-JP" sz="800" dirty="0" smtClean="0">
                <a:solidFill>
                  <a:prstClr val="black"/>
                </a:solidFill>
                <a:latin typeface="ＭＳ Ｐゴシック" pitchFamily="50" charset="-128"/>
                <a:ea typeface="ＭＳ Ｐゴシック" pitchFamily="50" charset="-128"/>
              </a:rPr>
              <a:t>	http://tutiura.727.net/  	2011/02/24</a:t>
            </a:r>
          </a:p>
        </p:txBody>
      </p:sp>
    </p:spTree>
    <p:extLst>
      <p:ext uri="{BB962C8B-B14F-4D97-AF65-F5344CB8AC3E}">
        <p14:creationId xmlns:p14="http://schemas.microsoft.com/office/powerpoint/2010/main" val="33132527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11560" y="2132856"/>
            <a:ext cx="7844408" cy="1584177"/>
          </a:xfrm>
        </p:spPr>
        <p:txBody>
          <a:bodyPr>
            <a:noAutofit/>
          </a:bodyPr>
          <a:lstStyle/>
          <a:p>
            <a:r>
              <a:rPr lang="ja-JP" altLang="en-US" sz="3600" dirty="0">
                <a:latin typeface="Castellar" pitchFamily="18" charset="0"/>
              </a:rPr>
              <a:t>ご清聴ありがとう</a:t>
            </a:r>
            <a:r>
              <a:rPr lang="ja-JP" altLang="en-US" sz="3600" dirty="0" smtClean="0">
                <a:latin typeface="Castellar" pitchFamily="18" charset="0"/>
              </a:rPr>
              <a:t>ございました。</a:t>
            </a:r>
            <a:endParaRPr kumimoji="1" lang="ja-JP" altLang="en-US" sz="3600" dirty="0">
              <a:latin typeface="Castellar" pitchFamily="18" charset="0"/>
            </a:endParaRPr>
          </a:p>
        </p:txBody>
      </p:sp>
      <p:sp>
        <p:nvSpPr>
          <p:cNvPr id="3" name="サブタイトル 2"/>
          <p:cNvSpPr>
            <a:spLocks noGrp="1"/>
          </p:cNvSpPr>
          <p:nvPr>
            <p:ph type="subTitle" idx="1"/>
          </p:nvPr>
        </p:nvSpPr>
        <p:spPr>
          <a:xfrm>
            <a:off x="755576" y="4293096"/>
            <a:ext cx="7704856" cy="2448272"/>
          </a:xfrm>
        </p:spPr>
        <p:txBody>
          <a:bodyPr>
            <a:noAutofit/>
          </a:bodyPr>
          <a:lstStyle/>
          <a:p>
            <a:pPr algn="just"/>
            <a:endParaRPr kumimoji="1" lang="en-US" altLang="ja-JP" sz="3600" dirty="0" smtClean="0">
              <a:solidFill>
                <a:schemeClr val="tx1"/>
              </a:solidFill>
              <a:latin typeface="+mn-ea"/>
            </a:endParaRPr>
          </a:p>
        </p:txBody>
      </p:sp>
    </p:spTree>
    <p:extLst>
      <p:ext uri="{BB962C8B-B14F-4D97-AF65-F5344CB8AC3E}">
        <p14:creationId xmlns:p14="http://schemas.microsoft.com/office/powerpoint/2010/main" val="42121669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2132856"/>
            <a:ext cx="7772400" cy="1584177"/>
          </a:xfrm>
        </p:spPr>
        <p:txBody>
          <a:bodyPr>
            <a:noAutofit/>
          </a:bodyPr>
          <a:lstStyle/>
          <a:p>
            <a:r>
              <a:rPr lang="ja-JP" altLang="en-US" sz="6000" dirty="0" smtClean="0">
                <a:latin typeface="Castellar" pitchFamily="18" charset="0"/>
              </a:rPr>
              <a:t>補足スライド</a:t>
            </a:r>
            <a:endParaRPr kumimoji="1" lang="ja-JP" altLang="en-US" sz="6000" dirty="0">
              <a:latin typeface="Castellar" pitchFamily="18" charset="0"/>
            </a:endParaRPr>
          </a:p>
        </p:txBody>
      </p:sp>
      <p:sp>
        <p:nvSpPr>
          <p:cNvPr id="3" name="サブタイトル 2"/>
          <p:cNvSpPr>
            <a:spLocks noGrp="1"/>
          </p:cNvSpPr>
          <p:nvPr>
            <p:ph type="subTitle" idx="1"/>
          </p:nvPr>
        </p:nvSpPr>
        <p:spPr>
          <a:xfrm>
            <a:off x="755576" y="4293096"/>
            <a:ext cx="7704856" cy="2448272"/>
          </a:xfrm>
        </p:spPr>
        <p:txBody>
          <a:bodyPr>
            <a:noAutofit/>
          </a:bodyPr>
          <a:lstStyle/>
          <a:p>
            <a:pPr marL="635508" indent="-571500" algn="just">
              <a:buFont typeface="Arial" pitchFamily="34" charset="0"/>
              <a:buChar char="•"/>
            </a:pPr>
            <a:endParaRPr kumimoji="1" lang="en-US" altLang="ja-JP" sz="3600" dirty="0" smtClean="0">
              <a:solidFill>
                <a:schemeClr val="tx1"/>
              </a:solidFill>
              <a:latin typeface="+mn-ea"/>
            </a:endParaRPr>
          </a:p>
        </p:txBody>
      </p:sp>
    </p:spTree>
    <p:extLst>
      <p:ext uri="{BB962C8B-B14F-4D97-AF65-F5344CB8AC3E}">
        <p14:creationId xmlns:p14="http://schemas.microsoft.com/office/powerpoint/2010/main" val="2527392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404664"/>
            <a:ext cx="8229600" cy="720080"/>
          </a:xfrm>
        </p:spPr>
        <p:txBody>
          <a:bodyPr>
            <a:normAutofit/>
          </a:bodyPr>
          <a:lstStyle/>
          <a:p>
            <a:r>
              <a:rPr lang="ja-JP" altLang="en-US" dirty="0"/>
              <a:t>将来人口予測</a:t>
            </a:r>
            <a:endParaRPr kumimoji="1" lang="ja-JP" altLang="en-US" dirty="0"/>
          </a:p>
        </p:txBody>
      </p:sp>
      <p:sp>
        <p:nvSpPr>
          <p:cNvPr id="3" name="コンテンツ プレースホルダー 2"/>
          <p:cNvSpPr>
            <a:spLocks noGrp="1"/>
          </p:cNvSpPr>
          <p:nvPr>
            <p:ph idx="1"/>
          </p:nvPr>
        </p:nvSpPr>
        <p:spPr>
          <a:xfrm>
            <a:off x="395536" y="1412776"/>
            <a:ext cx="8291264" cy="5328592"/>
          </a:xfrm>
        </p:spPr>
        <p:txBody>
          <a:bodyPr/>
          <a:lstStyle/>
          <a:p>
            <a:r>
              <a:rPr lang="en-US" altLang="ja-JP" dirty="0" smtClean="0">
                <a:latin typeface="ＭＳ Ｐゴシック" pitchFamily="50" charset="-128"/>
                <a:ea typeface="ＭＳ Ｐゴシック" pitchFamily="50" charset="-128"/>
              </a:rPr>
              <a:t>1980</a:t>
            </a:r>
            <a:r>
              <a:rPr lang="ja-JP" altLang="en-US" dirty="0" smtClean="0">
                <a:latin typeface="ＭＳ Ｐゴシック" pitchFamily="50" charset="-128"/>
                <a:ea typeface="ＭＳ Ｐゴシック" pitchFamily="50" charset="-128"/>
              </a:rPr>
              <a:t>年</a:t>
            </a:r>
            <a:r>
              <a:rPr lang="en-US" altLang="ja-JP" dirty="0" smtClean="0">
                <a:latin typeface="ＭＳ Ｐゴシック" pitchFamily="50" charset="-128"/>
                <a:ea typeface="ＭＳ Ｐゴシック" pitchFamily="50" charset="-128"/>
              </a:rPr>
              <a:t>			33,844</a:t>
            </a:r>
            <a:r>
              <a:rPr lang="ja-JP" altLang="en-US" dirty="0" smtClean="0">
                <a:latin typeface="ＭＳ Ｐゴシック" pitchFamily="50" charset="-128"/>
                <a:ea typeface="ＭＳ Ｐゴシック" pitchFamily="50" charset="-128"/>
              </a:rPr>
              <a:t>世帯</a:t>
            </a:r>
            <a:r>
              <a:rPr lang="en-US" altLang="ja-JP" dirty="0" smtClean="0">
                <a:latin typeface="ＭＳ Ｐゴシック" pitchFamily="50" charset="-128"/>
                <a:ea typeface="ＭＳ Ｐゴシック" pitchFamily="50" charset="-128"/>
              </a:rPr>
              <a:t>		112,517</a:t>
            </a:r>
            <a:r>
              <a:rPr lang="ja-JP" altLang="en-US" dirty="0" smtClean="0">
                <a:latin typeface="ＭＳ Ｐゴシック" pitchFamily="50" charset="-128"/>
                <a:ea typeface="ＭＳ Ｐゴシック" pitchFamily="50" charset="-128"/>
              </a:rPr>
              <a:t>人</a:t>
            </a:r>
            <a:endParaRPr lang="en-US" altLang="ja-JP" dirty="0">
              <a:latin typeface="ＭＳ Ｐゴシック" pitchFamily="50" charset="-128"/>
              <a:ea typeface="ＭＳ Ｐゴシック" pitchFamily="50" charset="-128"/>
            </a:endParaRPr>
          </a:p>
          <a:p>
            <a:r>
              <a:rPr kumimoji="1" lang="en-US" altLang="ja-JP" dirty="0" smtClean="0">
                <a:latin typeface="ＭＳ Ｐゴシック" pitchFamily="50" charset="-128"/>
                <a:ea typeface="ＭＳ Ｐゴシック" pitchFamily="50" charset="-128"/>
              </a:rPr>
              <a:t>2005</a:t>
            </a:r>
            <a:r>
              <a:rPr kumimoji="1" lang="ja-JP" altLang="en-US" dirty="0" smtClean="0">
                <a:latin typeface="ＭＳ Ｐゴシック" pitchFamily="50" charset="-128"/>
                <a:ea typeface="ＭＳ Ｐゴシック" pitchFamily="50" charset="-128"/>
              </a:rPr>
              <a:t>年</a:t>
            </a:r>
            <a:r>
              <a:rPr kumimoji="1" lang="en-US" altLang="ja-JP" dirty="0" smtClean="0">
                <a:latin typeface="ＭＳ Ｐゴシック" pitchFamily="50" charset="-128"/>
                <a:ea typeface="ＭＳ Ｐゴシック" pitchFamily="50" charset="-128"/>
              </a:rPr>
              <a:t>			51,090</a:t>
            </a:r>
            <a:r>
              <a:rPr kumimoji="1" lang="ja-JP" altLang="en-US" dirty="0" smtClean="0">
                <a:latin typeface="ＭＳ Ｐゴシック" pitchFamily="50" charset="-128"/>
                <a:ea typeface="ＭＳ Ｐゴシック" pitchFamily="50" charset="-128"/>
              </a:rPr>
              <a:t>世帯</a:t>
            </a:r>
            <a:r>
              <a:rPr kumimoji="1" lang="en-US" altLang="ja-JP" dirty="0" smtClean="0">
                <a:latin typeface="ＭＳ Ｐゴシック" pitchFamily="50" charset="-128"/>
                <a:ea typeface="ＭＳ Ｐゴシック" pitchFamily="50" charset="-128"/>
              </a:rPr>
              <a:t>		135,174</a:t>
            </a:r>
            <a:r>
              <a:rPr kumimoji="1" lang="ja-JP" altLang="en-US" dirty="0" smtClean="0">
                <a:latin typeface="ＭＳ Ｐゴシック" pitchFamily="50" charset="-128"/>
                <a:ea typeface="ＭＳ Ｐゴシック" pitchFamily="50" charset="-128"/>
              </a:rPr>
              <a:t>人</a:t>
            </a:r>
            <a:endParaRPr kumimoji="1" lang="en-US" altLang="ja-JP" dirty="0" smtClean="0">
              <a:latin typeface="ＭＳ Ｐゴシック" pitchFamily="50" charset="-128"/>
              <a:ea typeface="ＭＳ Ｐゴシック" pitchFamily="50" charset="-128"/>
            </a:endParaRPr>
          </a:p>
          <a:p>
            <a:r>
              <a:rPr kumimoji="1" lang="en-US" altLang="ja-JP" dirty="0" smtClean="0">
                <a:latin typeface="ＭＳ Ｐゴシック" pitchFamily="50" charset="-128"/>
                <a:ea typeface="ＭＳ Ｐゴシック" pitchFamily="50" charset="-128"/>
              </a:rPr>
              <a:t>2010</a:t>
            </a:r>
            <a:r>
              <a:rPr kumimoji="1" lang="ja-JP" altLang="en-US" dirty="0" smtClean="0">
                <a:latin typeface="ＭＳ Ｐゴシック" pitchFamily="50" charset="-128"/>
                <a:ea typeface="ＭＳ Ｐゴシック" pitchFamily="50" charset="-128"/>
              </a:rPr>
              <a:t>年（推計）</a:t>
            </a:r>
            <a:r>
              <a:rPr lang="en-US" altLang="ja-JP" dirty="0">
                <a:latin typeface="ＭＳ Ｐゴシック" pitchFamily="50" charset="-128"/>
                <a:ea typeface="ＭＳ Ｐゴシック" pitchFamily="50" charset="-128"/>
              </a:rPr>
              <a:t>	</a:t>
            </a:r>
            <a:r>
              <a:rPr lang="en-US" altLang="ja-JP" dirty="0" smtClean="0">
                <a:latin typeface="ＭＳ Ｐゴシック" pitchFamily="50" charset="-128"/>
                <a:ea typeface="ＭＳ Ｐゴシック" pitchFamily="50" charset="-128"/>
              </a:rPr>
              <a:t>	57,120</a:t>
            </a:r>
            <a:r>
              <a:rPr lang="ja-JP" altLang="en-US" dirty="0" smtClean="0">
                <a:latin typeface="ＭＳ Ｐゴシック" pitchFamily="50" charset="-128"/>
                <a:ea typeface="ＭＳ Ｐゴシック" pitchFamily="50" charset="-128"/>
              </a:rPr>
              <a:t>世帯</a:t>
            </a:r>
            <a:r>
              <a:rPr lang="en-US" altLang="ja-JP" dirty="0" smtClean="0">
                <a:latin typeface="ＭＳ Ｐゴシック" pitchFamily="50" charset="-128"/>
                <a:ea typeface="ＭＳ Ｐゴシック" pitchFamily="50" charset="-128"/>
              </a:rPr>
              <a:t>		144,174</a:t>
            </a:r>
            <a:r>
              <a:rPr lang="ja-JP" altLang="en-US" dirty="0" smtClean="0">
                <a:latin typeface="ＭＳ Ｐゴシック" pitchFamily="50" charset="-128"/>
                <a:ea typeface="ＭＳ Ｐゴシック" pitchFamily="50" charset="-128"/>
              </a:rPr>
              <a:t>人</a:t>
            </a:r>
            <a:endParaRPr kumimoji="1" lang="en-US" altLang="ja-JP" dirty="0" smtClean="0">
              <a:latin typeface="ＭＳ Ｐゴシック" pitchFamily="50" charset="-128"/>
              <a:ea typeface="ＭＳ Ｐゴシック" pitchFamily="50" charset="-128"/>
            </a:endParaRPr>
          </a:p>
        </p:txBody>
      </p:sp>
      <p:graphicFrame>
        <p:nvGraphicFramePr>
          <p:cNvPr id="6" name="グラフ 5"/>
          <p:cNvGraphicFramePr>
            <a:graphicFrameLocks/>
          </p:cNvGraphicFramePr>
          <p:nvPr>
            <p:extLst>
              <p:ext uri="{D42A27DB-BD31-4B8C-83A1-F6EECF244321}">
                <p14:modId xmlns:p14="http://schemas.microsoft.com/office/powerpoint/2010/main" val="2214760800"/>
              </p:ext>
            </p:extLst>
          </p:nvPr>
        </p:nvGraphicFramePr>
        <p:xfrm>
          <a:off x="1008111" y="3082652"/>
          <a:ext cx="7236297" cy="3284984"/>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直線コネクタ 4"/>
          <p:cNvCxnSpPr/>
          <p:nvPr/>
        </p:nvCxnSpPr>
        <p:spPr>
          <a:xfrm>
            <a:off x="4608511" y="3226668"/>
            <a:ext cx="0" cy="201622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6264695" y="3226668"/>
            <a:ext cx="0" cy="2016224"/>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角丸四角形吹き出し 8"/>
          <p:cNvSpPr/>
          <p:nvPr/>
        </p:nvSpPr>
        <p:spPr>
          <a:xfrm>
            <a:off x="4600991" y="4018756"/>
            <a:ext cx="1663703" cy="576064"/>
          </a:xfrm>
          <a:prstGeom prst="wedgeRoundRectCallout">
            <a:avLst>
              <a:gd name="adj1" fmla="val 48949"/>
              <a:gd name="adj2" fmla="val -100971"/>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sz="2400" dirty="0" smtClean="0">
                <a:latin typeface="ＭＳ Ｐゴシック" pitchFamily="50" charset="-128"/>
                <a:ea typeface="ＭＳ Ｐゴシック" pitchFamily="50" charset="-128"/>
              </a:rPr>
              <a:t>129,670</a:t>
            </a:r>
            <a:r>
              <a:rPr kumimoji="1" lang="ja-JP" altLang="en-US" sz="2400" dirty="0" smtClean="0">
                <a:latin typeface="ＭＳ Ｐゴシック" pitchFamily="50" charset="-128"/>
                <a:ea typeface="ＭＳ Ｐゴシック" pitchFamily="50" charset="-128"/>
              </a:rPr>
              <a:t>人</a:t>
            </a:r>
            <a:endParaRPr kumimoji="1" lang="ja-JP" altLang="en-US" sz="2400" dirty="0">
              <a:latin typeface="ＭＳ Ｐゴシック" pitchFamily="50" charset="-128"/>
              <a:ea typeface="ＭＳ Ｐゴシック" pitchFamily="50" charset="-128"/>
            </a:endParaRPr>
          </a:p>
        </p:txBody>
      </p:sp>
      <p:sp>
        <p:nvSpPr>
          <p:cNvPr id="11" name="角丸四角形吹き出し 10"/>
          <p:cNvSpPr/>
          <p:nvPr/>
        </p:nvSpPr>
        <p:spPr>
          <a:xfrm>
            <a:off x="6552726" y="2794620"/>
            <a:ext cx="1691681" cy="576064"/>
          </a:xfrm>
          <a:prstGeom prst="wedgeRoundRectCallout">
            <a:avLst>
              <a:gd name="adj1" fmla="val -65631"/>
              <a:gd name="adj2" fmla="val 60132"/>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en-US" altLang="ja-JP" sz="2400" dirty="0" smtClean="0">
                <a:latin typeface="ＭＳ Ｐゴシック" pitchFamily="50" charset="-128"/>
                <a:ea typeface="ＭＳ Ｐゴシック" pitchFamily="50" charset="-128"/>
              </a:rPr>
              <a:t>140,870</a:t>
            </a:r>
            <a:r>
              <a:rPr kumimoji="1" lang="ja-JP" altLang="en-US" sz="2400" dirty="0" smtClean="0">
                <a:latin typeface="ＭＳ Ｐゴシック" pitchFamily="50" charset="-128"/>
                <a:ea typeface="ＭＳ Ｐゴシック" pitchFamily="50" charset="-128"/>
              </a:rPr>
              <a:t>人</a:t>
            </a:r>
            <a:endParaRPr kumimoji="1" lang="ja-JP" altLang="en-US" sz="2400" dirty="0">
              <a:latin typeface="ＭＳ Ｐゴシック" pitchFamily="50" charset="-128"/>
              <a:ea typeface="ＭＳ Ｐゴシック" pitchFamily="50" charset="-128"/>
            </a:endParaRPr>
          </a:p>
        </p:txBody>
      </p:sp>
      <p:sp>
        <p:nvSpPr>
          <p:cNvPr id="4" name="スライド番号プレースホルダー 3"/>
          <p:cNvSpPr>
            <a:spLocks noGrp="1"/>
          </p:cNvSpPr>
          <p:nvPr>
            <p:ph type="sldNum" sz="quarter" idx="12"/>
          </p:nvPr>
        </p:nvSpPr>
        <p:spPr>
          <a:xfrm>
            <a:off x="7482407" y="6001876"/>
            <a:ext cx="762000" cy="365760"/>
          </a:xfrm>
        </p:spPr>
        <p:txBody>
          <a:bodyPr/>
          <a:lstStyle/>
          <a:p>
            <a:fld id="{3CCF52B5-9AD1-4870-AA8D-79CC172EB9EC}" type="slidenum">
              <a:rPr kumimoji="1" lang="ja-JP" altLang="en-US" smtClean="0"/>
              <a:pPr/>
              <a:t>34</a:t>
            </a:fld>
            <a:endParaRPr kumimoji="1" lang="ja-JP" altLang="en-US"/>
          </a:p>
        </p:txBody>
      </p:sp>
      <p:sp>
        <p:nvSpPr>
          <p:cNvPr id="18" name="テキスト ボックス 17"/>
          <p:cNvSpPr txBox="1"/>
          <p:nvPr/>
        </p:nvSpPr>
        <p:spPr>
          <a:xfrm>
            <a:off x="0" y="0"/>
            <a:ext cx="8892480" cy="338554"/>
          </a:xfrm>
          <a:prstGeom prst="rect">
            <a:avLst/>
          </a:prstGeom>
          <a:noFill/>
        </p:spPr>
        <p:txBody>
          <a:bodyPr wrap="square" rtlCol="0">
            <a:spAutoFit/>
          </a:bodyPr>
          <a:lstStyle/>
          <a:p>
            <a:pPr algn="ctr"/>
            <a:r>
              <a:rPr lang="ja-JP" altLang="en-US" sz="1600" dirty="0" smtClean="0">
                <a:solidFill>
                  <a:srgbClr val="FFFF00"/>
                </a:solidFill>
                <a:latin typeface="+mj-ea"/>
                <a:ea typeface="+mj-ea"/>
              </a:rPr>
              <a:t>コンセプト</a:t>
            </a:r>
            <a:r>
              <a:rPr lang="ja-JP" altLang="en-US" sz="1600" dirty="0" smtClean="0">
                <a:solidFill>
                  <a:prstClr val="white"/>
                </a:solidFill>
                <a:latin typeface="+mj-ea"/>
                <a:ea typeface="+mj-ea"/>
              </a:rPr>
              <a:t>　→　重点計画　輪・把・環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17160485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720080"/>
          </a:xfrm>
        </p:spPr>
        <p:txBody>
          <a:bodyPr>
            <a:normAutofit/>
          </a:bodyPr>
          <a:lstStyle/>
          <a:p>
            <a:r>
              <a:rPr lang="ja-JP" altLang="en-US" dirty="0"/>
              <a:t>人口フレーム</a:t>
            </a:r>
            <a:endParaRPr kumimoji="1" lang="ja-JP" altLang="en-US" dirty="0"/>
          </a:p>
        </p:txBody>
      </p:sp>
      <p:sp>
        <p:nvSpPr>
          <p:cNvPr id="3" name="コンテンツ プレースホルダー 2"/>
          <p:cNvSpPr>
            <a:spLocks noGrp="1"/>
          </p:cNvSpPr>
          <p:nvPr>
            <p:ph idx="1"/>
          </p:nvPr>
        </p:nvSpPr>
        <p:spPr>
          <a:xfrm>
            <a:off x="457199" y="1340768"/>
            <a:ext cx="8147249" cy="5233768"/>
          </a:xfrm>
        </p:spPr>
        <p:txBody>
          <a:bodyPr/>
          <a:lstStyle/>
          <a:p>
            <a:r>
              <a:rPr lang="ja-JP" altLang="en-US" dirty="0">
                <a:latin typeface="ＭＳ Ｐゴシック" pitchFamily="50" charset="-128"/>
                <a:ea typeface="ＭＳ Ｐゴシック" pitchFamily="50" charset="-128"/>
              </a:rPr>
              <a:t>提案する施策に</a:t>
            </a:r>
            <a:r>
              <a:rPr lang="ja-JP" altLang="en-US" dirty="0" smtClean="0">
                <a:latin typeface="ＭＳ Ｐゴシック" pitchFamily="50" charset="-128"/>
                <a:ea typeface="ＭＳ Ｐゴシック" pitchFamily="50" charset="-128"/>
              </a:rPr>
              <a:t>よって、人口減少を抑制</a:t>
            </a:r>
            <a:endParaRPr lang="en-US" altLang="ja-JP" dirty="0">
              <a:latin typeface="ＭＳ Ｐゴシック" pitchFamily="50" charset="-128"/>
              <a:ea typeface="ＭＳ Ｐゴシック" pitchFamily="50" charset="-128"/>
            </a:endParaRPr>
          </a:p>
          <a:p>
            <a:endParaRPr lang="en-US" altLang="ja-JP" dirty="0" smtClean="0">
              <a:latin typeface="ＭＳ Ｐゴシック" pitchFamily="50" charset="-128"/>
              <a:ea typeface="ＭＳ Ｐゴシック" pitchFamily="50" charset="-128"/>
            </a:endParaRPr>
          </a:p>
          <a:p>
            <a:r>
              <a:rPr lang="en-US" altLang="ja-JP" dirty="0" smtClean="0">
                <a:latin typeface="ＭＳ Ｐゴシック" pitchFamily="50" charset="-128"/>
                <a:ea typeface="ＭＳ Ｐゴシック" pitchFamily="50" charset="-128"/>
              </a:rPr>
              <a:t>2030</a:t>
            </a:r>
            <a:r>
              <a:rPr lang="ja-JP" altLang="en-US" dirty="0">
                <a:latin typeface="ＭＳ Ｐゴシック" pitchFamily="50" charset="-128"/>
                <a:ea typeface="ＭＳ Ｐゴシック" pitchFamily="50" charset="-128"/>
              </a:rPr>
              <a:t>年人口</a:t>
            </a:r>
            <a:r>
              <a:rPr lang="ja-JP" altLang="en-US" dirty="0" smtClean="0">
                <a:latin typeface="ＭＳ Ｐゴシック" pitchFamily="50" charset="-128"/>
                <a:ea typeface="ＭＳ Ｐゴシック" pitchFamily="50" charset="-128"/>
              </a:rPr>
              <a:t>フレーム</a:t>
            </a:r>
            <a:endParaRPr lang="en-US" altLang="ja-JP" dirty="0">
              <a:latin typeface="ＭＳ Ｐゴシック" pitchFamily="50" charset="-128"/>
              <a:ea typeface="ＭＳ Ｐゴシック" pitchFamily="50" charset="-128"/>
            </a:endParaRPr>
          </a:p>
          <a:p>
            <a:endParaRPr lang="en-US" altLang="ja-JP" dirty="0">
              <a:latin typeface="ＭＳ Ｐゴシック" pitchFamily="50" charset="-128"/>
              <a:ea typeface="ＭＳ Ｐゴシック" pitchFamily="50" charset="-128"/>
            </a:endParaRPr>
          </a:p>
          <a:p>
            <a:r>
              <a:rPr lang="ja-JP" altLang="en-US" dirty="0" smtClean="0">
                <a:latin typeface="ＭＳ Ｐゴシック" pitchFamily="50" charset="-128"/>
                <a:ea typeface="ＭＳ Ｐゴシック" pitchFamily="50" charset="-128"/>
              </a:rPr>
              <a:t>高齢者</a:t>
            </a:r>
            <a:r>
              <a:rPr lang="ja-JP" altLang="en-US" dirty="0">
                <a:latin typeface="ＭＳ Ｐゴシック" pitchFamily="50" charset="-128"/>
                <a:ea typeface="ＭＳ Ｐゴシック" pitchFamily="50" charset="-128"/>
              </a:rPr>
              <a:t>人口　</a:t>
            </a:r>
            <a:r>
              <a:rPr lang="en-US" altLang="ja-JP" dirty="0" smtClean="0">
                <a:latin typeface="ＭＳ Ｐゴシック" pitchFamily="50" charset="-128"/>
                <a:ea typeface="ＭＳ Ｐゴシック" pitchFamily="50" charset="-128"/>
              </a:rPr>
              <a:t>4</a:t>
            </a:r>
            <a:r>
              <a:rPr lang="ja-JP" altLang="en-US" dirty="0">
                <a:latin typeface="ＭＳ Ｐゴシック" pitchFamily="50" charset="-128"/>
                <a:ea typeface="ＭＳ Ｐゴシック" pitchFamily="50" charset="-128"/>
              </a:rPr>
              <a:t>万人</a:t>
            </a:r>
            <a:r>
              <a:rPr lang="en-US" altLang="ja-JP" dirty="0">
                <a:latin typeface="ＭＳ Ｐゴシック" pitchFamily="50" charset="-128"/>
                <a:ea typeface="ＭＳ Ｐゴシック" pitchFamily="50" charset="-128"/>
              </a:rPr>
              <a:t/>
            </a:r>
            <a:br>
              <a:rPr lang="en-US" altLang="ja-JP" dirty="0">
                <a:latin typeface="ＭＳ Ｐゴシック" pitchFamily="50" charset="-128"/>
                <a:ea typeface="ＭＳ Ｐゴシック" pitchFamily="50" charset="-128"/>
              </a:rPr>
            </a:br>
            <a:r>
              <a:rPr lang="ja-JP" altLang="en-US" dirty="0" smtClean="0">
                <a:latin typeface="ＭＳ Ｐゴシック" pitchFamily="50" charset="-128"/>
                <a:ea typeface="ＭＳ Ｐゴシック" pitchFamily="50" charset="-128"/>
              </a:rPr>
              <a:t>（</a:t>
            </a:r>
            <a:r>
              <a:rPr lang="ja-JP" altLang="en-US" dirty="0">
                <a:latin typeface="ＭＳ Ｐゴシック" pitchFamily="50" charset="-128"/>
                <a:ea typeface="ＭＳ Ｐゴシック" pitchFamily="50" charset="-128"/>
              </a:rPr>
              <a:t>高齢化率　</a:t>
            </a:r>
            <a:r>
              <a:rPr lang="en-US" altLang="ja-JP" dirty="0">
                <a:latin typeface="ＭＳ Ｐゴシック" pitchFamily="50" charset="-128"/>
                <a:ea typeface="ＭＳ Ｐゴシック" pitchFamily="50" charset="-128"/>
              </a:rPr>
              <a:t>28.6%</a:t>
            </a:r>
            <a:r>
              <a:rPr lang="ja-JP" altLang="en-US" dirty="0">
                <a:latin typeface="ＭＳ Ｐゴシック" pitchFamily="50" charset="-128"/>
                <a:ea typeface="ＭＳ Ｐゴシック" pitchFamily="50" charset="-128"/>
              </a:rPr>
              <a:t>）</a:t>
            </a:r>
            <a:endParaRPr lang="en-US" altLang="ja-JP" dirty="0">
              <a:latin typeface="ＭＳ Ｐゴシック" pitchFamily="50" charset="-128"/>
              <a:ea typeface="ＭＳ Ｐゴシック" pitchFamily="50" charset="-128"/>
            </a:endParaRPr>
          </a:p>
        </p:txBody>
      </p:sp>
      <p:sp>
        <p:nvSpPr>
          <p:cNvPr id="4" name="スライド番号プレースホルダー 3"/>
          <p:cNvSpPr>
            <a:spLocks noGrp="1"/>
          </p:cNvSpPr>
          <p:nvPr>
            <p:ph type="sldNum" sz="quarter" idx="12"/>
          </p:nvPr>
        </p:nvSpPr>
        <p:spPr/>
        <p:txBody>
          <a:bodyPr/>
          <a:lstStyle/>
          <a:p>
            <a:fld id="{6F5C0362-4C13-47F6-8DA1-230402773C12}" type="slidenum">
              <a:rPr kumimoji="1" lang="ja-JP" altLang="en-US" smtClean="0">
                <a:solidFill>
                  <a:prstClr val="black"/>
                </a:solidFill>
              </a:rPr>
              <a:pPr/>
              <a:t>35</a:t>
            </a:fld>
            <a:endParaRPr kumimoji="1" lang="ja-JP" altLang="en-US">
              <a:solidFill>
                <a:prstClr val="black"/>
              </a:solidFill>
            </a:endParaRPr>
          </a:p>
        </p:txBody>
      </p:sp>
      <p:graphicFrame>
        <p:nvGraphicFramePr>
          <p:cNvPr id="7" name="グラフ 6"/>
          <p:cNvGraphicFramePr>
            <a:graphicFrameLocks/>
          </p:cNvGraphicFramePr>
          <p:nvPr>
            <p:extLst>
              <p:ext uri="{D42A27DB-BD31-4B8C-83A1-F6EECF244321}">
                <p14:modId xmlns:p14="http://schemas.microsoft.com/office/powerpoint/2010/main" val="2297716362"/>
              </p:ext>
            </p:extLst>
          </p:nvPr>
        </p:nvGraphicFramePr>
        <p:xfrm>
          <a:off x="3995936" y="3068960"/>
          <a:ext cx="4536504" cy="3600400"/>
        </p:xfrm>
        <a:graphic>
          <a:graphicData uri="http://schemas.openxmlformats.org/drawingml/2006/chart">
            <c:chart xmlns:c="http://schemas.openxmlformats.org/drawingml/2006/chart" xmlns:r="http://schemas.openxmlformats.org/officeDocument/2006/relationships" r:id="rId3"/>
          </a:graphicData>
        </a:graphic>
      </p:graphicFrame>
      <p:sp>
        <p:nvSpPr>
          <p:cNvPr id="8" name="テキスト ボックス 7"/>
          <p:cNvSpPr txBox="1"/>
          <p:nvPr/>
        </p:nvSpPr>
        <p:spPr>
          <a:xfrm>
            <a:off x="0" y="0"/>
            <a:ext cx="8892480" cy="338554"/>
          </a:xfrm>
          <a:prstGeom prst="rect">
            <a:avLst/>
          </a:prstGeom>
          <a:noFill/>
        </p:spPr>
        <p:txBody>
          <a:bodyPr wrap="square" rtlCol="0">
            <a:spAutoFit/>
          </a:bodyPr>
          <a:lstStyle/>
          <a:p>
            <a:pPr algn="ctr"/>
            <a:r>
              <a:rPr lang="ja-JP" altLang="en-US" sz="1600" dirty="0" smtClean="0">
                <a:solidFill>
                  <a:srgbClr val="FFFF00"/>
                </a:solidFill>
                <a:latin typeface="+mj-ea"/>
                <a:ea typeface="+mj-ea"/>
              </a:rPr>
              <a:t>コンセプト</a:t>
            </a:r>
            <a:r>
              <a:rPr lang="ja-JP" altLang="en-US" sz="1600" dirty="0" smtClean="0">
                <a:solidFill>
                  <a:prstClr val="white"/>
                </a:solidFill>
                <a:latin typeface="+mj-ea"/>
                <a:ea typeface="+mj-ea"/>
              </a:rPr>
              <a:t>　→　重点計画　輪・把・環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sp>
        <p:nvSpPr>
          <p:cNvPr id="5" name="角丸四角形 4"/>
          <p:cNvSpPr/>
          <p:nvPr/>
        </p:nvSpPr>
        <p:spPr>
          <a:xfrm>
            <a:off x="4211960" y="2204864"/>
            <a:ext cx="2016224" cy="72008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smtClean="0">
                <a:solidFill>
                  <a:srgbClr val="FF0000"/>
                </a:solidFill>
                <a:latin typeface="ＭＳ Ｐゴシック" pitchFamily="50" charset="-128"/>
                <a:ea typeface="ＭＳ Ｐゴシック" pitchFamily="50" charset="-128"/>
              </a:rPr>
              <a:t>14</a:t>
            </a:r>
            <a:r>
              <a:rPr kumimoji="1" lang="ja-JP" altLang="en-US" sz="3200" dirty="0" smtClean="0">
                <a:solidFill>
                  <a:srgbClr val="FF0000"/>
                </a:solidFill>
                <a:latin typeface="ＭＳ Ｐゴシック" pitchFamily="50" charset="-128"/>
                <a:ea typeface="ＭＳ Ｐゴシック" pitchFamily="50" charset="-128"/>
              </a:rPr>
              <a:t>万人</a:t>
            </a:r>
            <a:endParaRPr kumimoji="1" lang="ja-JP" altLang="en-US" sz="3200" dirty="0">
              <a:solidFill>
                <a:srgbClr val="FF0000"/>
              </a:solidFill>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25735912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5299" y="908720"/>
            <a:ext cx="8229600" cy="1300584"/>
          </a:xfrm>
        </p:spPr>
        <p:txBody>
          <a:bodyPr>
            <a:normAutofit fontScale="90000"/>
          </a:bodyPr>
          <a:lstStyle/>
          <a:p>
            <a:r>
              <a:rPr kumimoji="1" lang="ja-JP" altLang="en-US" dirty="0" smtClean="0">
                <a:latin typeface="ＭＳ Ｐゴシック" pitchFamily="50" charset="-128"/>
                <a:ea typeface="ＭＳ Ｐゴシック" pitchFamily="50" charset="-128"/>
              </a:rPr>
              <a:t>国道</a:t>
            </a:r>
            <a:r>
              <a:rPr kumimoji="1" lang="en-US" altLang="ja-JP" dirty="0" smtClean="0">
                <a:latin typeface="ＭＳ Ｐゴシック" pitchFamily="50" charset="-128"/>
                <a:ea typeface="ＭＳ Ｐゴシック" pitchFamily="50" charset="-128"/>
              </a:rPr>
              <a:t>354</a:t>
            </a:r>
            <a:r>
              <a:rPr kumimoji="1" lang="ja-JP" altLang="en-US" dirty="0" smtClean="0">
                <a:latin typeface="ＭＳ Ｐゴシック" pitchFamily="50" charset="-128"/>
                <a:ea typeface="ＭＳ Ｐゴシック" pitchFamily="50" charset="-128"/>
              </a:rPr>
              <a:t>号土浦バイパスの開通効果</a:t>
            </a:r>
            <a:r>
              <a:rPr kumimoji="1" lang="en-US" altLang="ja-JP" dirty="0" smtClean="0">
                <a:latin typeface="ＭＳ Ｐゴシック" pitchFamily="50" charset="-128"/>
                <a:ea typeface="ＭＳ Ｐゴシック" pitchFamily="50" charset="-128"/>
              </a:rPr>
              <a:t/>
            </a:r>
            <a:br>
              <a:rPr kumimoji="1" lang="en-US" altLang="ja-JP" dirty="0" smtClean="0">
                <a:latin typeface="ＭＳ Ｐゴシック" pitchFamily="50" charset="-128"/>
                <a:ea typeface="ＭＳ Ｐゴシック" pitchFamily="50" charset="-128"/>
              </a:rPr>
            </a:br>
            <a:r>
              <a:rPr lang="ja-JP" altLang="en-US" dirty="0">
                <a:latin typeface="ＭＳ Ｐゴシック" pitchFamily="50" charset="-128"/>
                <a:ea typeface="ＭＳ Ｐゴシック" pitchFamily="50" charset="-128"/>
              </a:rPr>
              <a:t>　</a:t>
            </a:r>
            <a:r>
              <a:rPr lang="ja-JP" altLang="en-US" dirty="0" smtClean="0">
                <a:latin typeface="ＭＳ Ｐゴシック" pitchFamily="50" charset="-128"/>
                <a:ea typeface="ＭＳ Ｐゴシック" pitchFamily="50" charset="-128"/>
              </a:rPr>
              <a:t>　　　　　　</a:t>
            </a:r>
            <a:r>
              <a:rPr lang="en-US" altLang="ja-JP" dirty="0">
                <a:latin typeface="ＭＳ Ｐゴシック" pitchFamily="50" charset="-128"/>
                <a:ea typeface="ＭＳ Ｐゴシック" pitchFamily="50" charset="-128"/>
              </a:rPr>
              <a:t>JICA </a:t>
            </a:r>
            <a:r>
              <a:rPr lang="en-US" altLang="ja-JP" dirty="0" smtClean="0">
                <a:latin typeface="ＭＳ Ｐゴシック" pitchFamily="50" charset="-128"/>
                <a:ea typeface="ＭＳ Ｐゴシック" pitchFamily="50" charset="-128"/>
              </a:rPr>
              <a:t>STRADA</a:t>
            </a:r>
            <a:r>
              <a:rPr lang="ja-JP" altLang="en-US" dirty="0" smtClean="0">
                <a:latin typeface="ＭＳ Ｐゴシック" pitchFamily="50" charset="-128"/>
                <a:ea typeface="ＭＳ Ｐゴシック" pitchFamily="50" charset="-128"/>
              </a:rPr>
              <a:t>　</a:t>
            </a:r>
            <a:endParaRPr kumimoji="1" lang="ja-JP" altLang="en-US" dirty="0">
              <a:latin typeface="ＭＳ Ｐゴシック" pitchFamily="50" charset="-128"/>
              <a:ea typeface="ＭＳ Ｐゴシック" pitchFamily="50" charset="-128"/>
            </a:endParaRPr>
          </a:p>
        </p:txBody>
      </p:sp>
      <p:sp>
        <p:nvSpPr>
          <p:cNvPr id="4" name="スライド番号プレースホルダー 3"/>
          <p:cNvSpPr>
            <a:spLocks noGrp="1"/>
          </p:cNvSpPr>
          <p:nvPr>
            <p:ph type="sldNum" sz="quarter" idx="12"/>
          </p:nvPr>
        </p:nvSpPr>
        <p:spPr/>
        <p:txBody>
          <a:bodyPr/>
          <a:lstStyle/>
          <a:p>
            <a:fld id="{6F5C0362-4C13-47F6-8DA1-230402773C12}" type="slidenum">
              <a:rPr kumimoji="1" lang="ja-JP" altLang="en-US" smtClean="0">
                <a:solidFill>
                  <a:prstClr val="black"/>
                </a:solidFill>
              </a:rPr>
              <a:pPr/>
              <a:t>36</a:t>
            </a:fld>
            <a:endParaRPr kumimoji="1" lang="ja-JP" altLang="en-US">
              <a:solidFill>
                <a:prstClr val="black"/>
              </a:solidFill>
            </a:endParaRPr>
          </a:p>
        </p:txBody>
      </p:sp>
      <p:sp>
        <p:nvSpPr>
          <p:cNvPr id="6" name="右矢印 5"/>
          <p:cNvSpPr/>
          <p:nvPr/>
        </p:nvSpPr>
        <p:spPr>
          <a:xfrm>
            <a:off x="4304075" y="3314219"/>
            <a:ext cx="432048" cy="2448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159732" y="2852936"/>
            <a:ext cx="1800200"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ＭＳ 明朝" pitchFamily="17" charset="-128"/>
                <a:ea typeface="ＭＳ 明朝" pitchFamily="17" charset="-128"/>
              </a:rPr>
              <a:t>平均旅客速度</a:t>
            </a:r>
            <a:endParaRPr kumimoji="1" lang="en-US" altLang="ja-JP" dirty="0" smtClean="0">
              <a:latin typeface="ＭＳ 明朝" pitchFamily="17" charset="-128"/>
              <a:ea typeface="ＭＳ 明朝" pitchFamily="17" charset="-128"/>
            </a:endParaRPr>
          </a:p>
          <a:p>
            <a:pPr algn="ctr"/>
            <a:r>
              <a:rPr kumimoji="1" lang="en-US" altLang="ja-JP" dirty="0" smtClean="0">
                <a:latin typeface="ＭＳ 明朝" pitchFamily="17" charset="-128"/>
                <a:ea typeface="ＭＳ 明朝" pitchFamily="17" charset="-128"/>
              </a:rPr>
              <a:t>23.1km</a:t>
            </a:r>
            <a:r>
              <a:rPr lang="en-US" altLang="ja-JP" dirty="0">
                <a:latin typeface="ＭＳ 明朝" pitchFamily="17" charset="-128"/>
                <a:ea typeface="ＭＳ 明朝" pitchFamily="17" charset="-128"/>
              </a:rPr>
              <a:t>/</a:t>
            </a:r>
            <a:r>
              <a:rPr kumimoji="1" lang="en-US" altLang="ja-JP" dirty="0" smtClean="0">
                <a:latin typeface="ＭＳ 明朝" pitchFamily="17" charset="-128"/>
                <a:ea typeface="ＭＳ 明朝" pitchFamily="17" charset="-128"/>
              </a:rPr>
              <a:t>h</a:t>
            </a:r>
          </a:p>
        </p:txBody>
      </p:sp>
      <p:sp>
        <p:nvSpPr>
          <p:cNvPr id="8" name="テキスト ボックス 7"/>
          <p:cNvSpPr txBox="1"/>
          <p:nvPr/>
        </p:nvSpPr>
        <p:spPr>
          <a:xfrm>
            <a:off x="830709" y="2209304"/>
            <a:ext cx="1944216" cy="461665"/>
          </a:xfrm>
          <a:prstGeom prst="rect">
            <a:avLst/>
          </a:prstGeom>
          <a:noFill/>
        </p:spPr>
        <p:txBody>
          <a:bodyPr wrap="square" rtlCol="0">
            <a:spAutoFit/>
          </a:bodyPr>
          <a:lstStyle/>
          <a:p>
            <a:r>
              <a:rPr kumimoji="1" lang="ja-JP" altLang="en-US" sz="2400" dirty="0" smtClean="0">
                <a:latin typeface="ＭＳ Ｐゴシック" pitchFamily="50" charset="-128"/>
                <a:ea typeface="ＭＳ Ｐゴシック" pitchFamily="50" charset="-128"/>
              </a:rPr>
              <a:t>開通前</a:t>
            </a:r>
            <a:endParaRPr kumimoji="1" lang="ja-JP" altLang="en-US" sz="2400" dirty="0">
              <a:latin typeface="ＭＳ Ｐゴシック" pitchFamily="50" charset="-128"/>
              <a:ea typeface="ＭＳ Ｐゴシック" pitchFamily="50" charset="-128"/>
            </a:endParaRPr>
          </a:p>
        </p:txBody>
      </p:sp>
      <p:sp>
        <p:nvSpPr>
          <p:cNvPr id="9" name="テキスト ボックス 8"/>
          <p:cNvSpPr txBox="1"/>
          <p:nvPr/>
        </p:nvSpPr>
        <p:spPr>
          <a:xfrm>
            <a:off x="5376687" y="2209304"/>
            <a:ext cx="2520280" cy="461665"/>
          </a:xfrm>
          <a:prstGeom prst="rect">
            <a:avLst/>
          </a:prstGeom>
          <a:noFill/>
        </p:spPr>
        <p:txBody>
          <a:bodyPr wrap="square" rtlCol="0">
            <a:spAutoFit/>
          </a:bodyPr>
          <a:lstStyle/>
          <a:p>
            <a:r>
              <a:rPr kumimoji="1" lang="ja-JP" altLang="en-US" sz="2400" dirty="0" smtClean="0">
                <a:latin typeface="ＭＳ Ｐゴシック" pitchFamily="50" charset="-128"/>
                <a:ea typeface="ＭＳ Ｐゴシック" pitchFamily="50" charset="-128"/>
              </a:rPr>
              <a:t>開通後</a:t>
            </a:r>
            <a:endParaRPr kumimoji="1" lang="ja-JP" altLang="en-US" sz="2400" dirty="0">
              <a:latin typeface="ＭＳ Ｐゴシック" pitchFamily="50" charset="-128"/>
              <a:ea typeface="ＭＳ Ｐゴシック" pitchFamily="50" charset="-128"/>
            </a:endParaRPr>
          </a:p>
        </p:txBody>
      </p:sp>
      <p:pic>
        <p:nvPicPr>
          <p:cNvPr id="1026" name="Picture 2" descr="G:\2010　\マスタープラン実習\ootsuno_before.t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11" y="2731050"/>
            <a:ext cx="4032449" cy="395153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0" name="角丸四角形 9"/>
          <p:cNvSpPr/>
          <p:nvPr/>
        </p:nvSpPr>
        <p:spPr>
          <a:xfrm>
            <a:off x="2339752" y="2745543"/>
            <a:ext cx="1800200"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ＭＳ Ｐゴシック" pitchFamily="50" charset="-128"/>
                <a:ea typeface="ＭＳ Ｐゴシック" pitchFamily="50" charset="-128"/>
              </a:rPr>
              <a:t>平均旅客速度</a:t>
            </a:r>
            <a:endParaRPr kumimoji="1" lang="en-US" altLang="ja-JP" sz="2400" dirty="0" smtClean="0">
              <a:latin typeface="ＭＳ Ｐゴシック" pitchFamily="50" charset="-128"/>
              <a:ea typeface="ＭＳ Ｐゴシック" pitchFamily="50" charset="-128"/>
            </a:endParaRPr>
          </a:p>
          <a:p>
            <a:pPr algn="ctr"/>
            <a:r>
              <a:rPr lang="en-US" altLang="ja-JP" sz="2400" dirty="0" smtClean="0">
                <a:latin typeface="ＭＳ Ｐゴシック" pitchFamily="50" charset="-128"/>
                <a:ea typeface="ＭＳ Ｐゴシック" pitchFamily="50" charset="-128"/>
              </a:rPr>
              <a:t>23.2km</a:t>
            </a:r>
            <a:r>
              <a:rPr lang="en-US" altLang="ja-JP" sz="2400" dirty="0">
                <a:latin typeface="ＭＳ Ｐゴシック" pitchFamily="50" charset="-128"/>
                <a:ea typeface="ＭＳ Ｐゴシック" pitchFamily="50" charset="-128"/>
              </a:rPr>
              <a:t>/</a:t>
            </a:r>
            <a:r>
              <a:rPr lang="ja-JP" altLang="en-US" sz="2400" dirty="0" smtClean="0">
                <a:latin typeface="ＭＳ Ｐゴシック" pitchFamily="50" charset="-128"/>
                <a:ea typeface="ＭＳ Ｐゴシック" pitchFamily="50" charset="-128"/>
              </a:rPr>
              <a:t>ｈ</a:t>
            </a:r>
            <a:endParaRPr kumimoji="1" lang="ja-JP" altLang="en-US" sz="2400" dirty="0">
              <a:latin typeface="ＭＳ Ｐゴシック" pitchFamily="50" charset="-128"/>
              <a:ea typeface="ＭＳ Ｐゴシック" pitchFamily="50" charset="-128"/>
            </a:endParaRPr>
          </a:p>
        </p:txBody>
      </p:sp>
      <p:pic>
        <p:nvPicPr>
          <p:cNvPr id="5" name="Picture 3" descr="G:\2010　\マスタープラン実習\ootsuno_after.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989" y="2745543"/>
            <a:ext cx="4289888" cy="390480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4" name="角丸四角形 13"/>
          <p:cNvSpPr/>
          <p:nvPr/>
        </p:nvSpPr>
        <p:spPr>
          <a:xfrm>
            <a:off x="7164288" y="2756510"/>
            <a:ext cx="1800200" cy="12131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ＭＳ Ｐゴシック" pitchFamily="50" charset="-128"/>
                <a:ea typeface="ＭＳ Ｐゴシック" pitchFamily="50" charset="-128"/>
              </a:rPr>
              <a:t>平均旅客速度</a:t>
            </a:r>
            <a:endParaRPr kumimoji="1" lang="en-US" altLang="ja-JP" sz="2400" dirty="0" smtClean="0">
              <a:latin typeface="ＭＳ Ｐゴシック" pitchFamily="50" charset="-128"/>
              <a:ea typeface="ＭＳ Ｐゴシック" pitchFamily="50" charset="-128"/>
            </a:endParaRPr>
          </a:p>
          <a:p>
            <a:pPr algn="ctr"/>
            <a:r>
              <a:rPr lang="en-US" altLang="ja-JP" sz="2400" dirty="0">
                <a:latin typeface="ＭＳ Ｐゴシック" pitchFamily="50" charset="-128"/>
                <a:ea typeface="ＭＳ Ｐゴシック" pitchFamily="50" charset="-128"/>
              </a:rPr>
              <a:t>29.0</a:t>
            </a:r>
            <a:r>
              <a:rPr lang="en-US" altLang="ja-JP" sz="2400" dirty="0" smtClean="0">
                <a:latin typeface="ＭＳ Ｐゴシック" pitchFamily="50" charset="-128"/>
                <a:ea typeface="ＭＳ Ｐゴシック" pitchFamily="50" charset="-128"/>
              </a:rPr>
              <a:t>km</a:t>
            </a:r>
            <a:r>
              <a:rPr lang="en-US" altLang="ja-JP" sz="2400" dirty="0">
                <a:latin typeface="ＭＳ Ｐゴシック" pitchFamily="50" charset="-128"/>
                <a:ea typeface="ＭＳ Ｐゴシック" pitchFamily="50" charset="-128"/>
              </a:rPr>
              <a:t>/</a:t>
            </a:r>
            <a:r>
              <a:rPr lang="ja-JP" altLang="en-US" sz="2400" dirty="0" smtClean="0">
                <a:latin typeface="ＭＳ Ｐゴシック" pitchFamily="50" charset="-128"/>
                <a:ea typeface="ＭＳ Ｐゴシック" pitchFamily="50" charset="-128"/>
              </a:rPr>
              <a:t>ｈ</a:t>
            </a:r>
            <a:endParaRPr kumimoji="1" lang="ja-JP" altLang="en-US" sz="2400" dirty="0">
              <a:latin typeface="ＭＳ Ｐゴシック" pitchFamily="50" charset="-128"/>
              <a:ea typeface="ＭＳ Ｐゴシック" pitchFamily="50" charset="-128"/>
            </a:endParaRPr>
          </a:p>
        </p:txBody>
      </p:sp>
      <p:sp>
        <p:nvSpPr>
          <p:cNvPr id="11" name="左右矢印 10"/>
          <p:cNvSpPr/>
          <p:nvPr/>
        </p:nvSpPr>
        <p:spPr>
          <a:xfrm rot="2003419">
            <a:off x="453817" y="3661995"/>
            <a:ext cx="3059005" cy="396044"/>
          </a:xfrm>
          <a:prstGeom prst="lef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左右矢印 15"/>
          <p:cNvSpPr/>
          <p:nvPr/>
        </p:nvSpPr>
        <p:spPr>
          <a:xfrm rot="2003419">
            <a:off x="5148861" y="3672711"/>
            <a:ext cx="3059005" cy="396044"/>
          </a:xfrm>
          <a:prstGeom prst="lef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0" y="0"/>
            <a:ext cx="8892480" cy="338554"/>
          </a:xfrm>
          <a:prstGeom prst="rect">
            <a:avLst/>
          </a:prstGeom>
          <a:noFill/>
        </p:spPr>
        <p:txBody>
          <a:bodyPr wrap="square" rtlCol="0">
            <a:spAutoFit/>
          </a:bodyPr>
          <a:lstStyle/>
          <a:p>
            <a:pPr algn="ctr"/>
            <a:r>
              <a:rPr lang="ja-JP" altLang="en-US" sz="1600" dirty="0" smtClean="0">
                <a:solidFill>
                  <a:schemeClr val="tx1">
                    <a:lumMod val="50000"/>
                    <a:lumOff val="50000"/>
                  </a:scheme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　輪</a:t>
            </a:r>
            <a:r>
              <a:rPr lang="ja-JP" altLang="en-US" sz="1600" dirty="0" smtClean="0">
                <a:solidFill>
                  <a:prstClr val="white"/>
                </a:solidFill>
                <a:latin typeface="+mj-ea"/>
                <a:ea typeface="+mj-ea"/>
              </a:rPr>
              <a:t>・把・環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25324157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634008"/>
            <a:ext cx="8229600" cy="1066800"/>
          </a:xfrm>
        </p:spPr>
        <p:txBody>
          <a:bodyPr/>
          <a:lstStyle/>
          <a:p>
            <a:r>
              <a:rPr kumimoji="1" lang="ja-JP" altLang="en-US" dirty="0" smtClean="0"/>
              <a:t>補足　～公共施設移転～</a:t>
            </a:r>
            <a:endParaRPr kumimoji="1" lang="ja-JP" altLang="en-US" dirty="0"/>
          </a:p>
        </p:txBody>
      </p:sp>
      <p:sp>
        <p:nvSpPr>
          <p:cNvPr id="4" name="スライド番号プレースホルダー 3"/>
          <p:cNvSpPr>
            <a:spLocks noGrp="1"/>
          </p:cNvSpPr>
          <p:nvPr>
            <p:ph type="sldNum" sz="quarter" idx="12"/>
          </p:nvPr>
        </p:nvSpPr>
        <p:spPr/>
        <p:txBody>
          <a:bodyPr/>
          <a:lstStyle/>
          <a:p>
            <a:fld id="{6F5C0362-4C13-47F6-8DA1-230402773C12}" type="slidenum">
              <a:rPr kumimoji="1" lang="ja-JP" altLang="en-US" smtClean="0"/>
              <a:pPr/>
              <a:t>37</a:t>
            </a:fld>
            <a:endParaRPr kumimoji="1" lang="ja-JP" altLang="en-US"/>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1661426870"/>
              </p:ext>
            </p:extLst>
          </p:nvPr>
        </p:nvGraphicFramePr>
        <p:xfrm>
          <a:off x="467544" y="1556792"/>
          <a:ext cx="8136903" cy="4852020"/>
        </p:xfrm>
        <a:graphic>
          <a:graphicData uri="http://schemas.openxmlformats.org/drawingml/2006/table">
            <a:tbl>
              <a:tblPr/>
              <a:tblGrid>
                <a:gridCol w="865628"/>
                <a:gridCol w="1644693"/>
                <a:gridCol w="1957067"/>
                <a:gridCol w="1745565"/>
                <a:gridCol w="1923950"/>
              </a:tblGrid>
              <a:tr h="432048">
                <a:tc rowSpan="2" gridSpan="2">
                  <a:txBody>
                    <a:bodyPr/>
                    <a:lstStyle/>
                    <a:p>
                      <a:pPr algn="ctr" fontAlgn="ctr"/>
                      <a:r>
                        <a:rPr lang="ja-JP" altLang="en-US" sz="2000" b="0" i="0" u="none" strike="noStrike" dirty="0">
                          <a:solidFill>
                            <a:srgbClr val="000000"/>
                          </a:solidFill>
                          <a:effectLst/>
                          <a:latin typeface="ＭＳ Ｐゴシック" pitchFamily="50" charset="-128"/>
                          <a:ea typeface="ＭＳ Ｐゴシック" pitchFamily="50" charset="-128"/>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ＭＳ Ｐゴシック" pitchFamily="50" charset="-128"/>
                          <a:ea typeface="ＭＳ Ｐゴシック" pitchFamily="50" charset="-128"/>
                        </a:rPr>
                        <a:t>人口重心から</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2000" b="0" i="0" u="none" strike="noStrike" dirty="0">
                          <a:solidFill>
                            <a:srgbClr val="000000"/>
                          </a:solidFill>
                          <a:effectLst/>
                          <a:latin typeface="ＭＳ Ｐゴシック" pitchFamily="50" charset="-128"/>
                          <a:ea typeface="ＭＳ Ｐゴシック" pitchFamily="50" charset="-128"/>
                        </a:rPr>
                        <a:t>土浦駅から</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r>
              <a:tr h="648072">
                <a:tc gridSpan="2" vMerge="1">
                  <a:txBody>
                    <a:bodyPr/>
                    <a:lstStyle/>
                    <a:p>
                      <a:endParaRPr kumimoji="1" lang="ja-JP" altLang="en-US"/>
                    </a:p>
                  </a:txBody>
                  <a:tcPr/>
                </a:tc>
                <a:tc hMerge="1" vMerge="1">
                  <a:txBody>
                    <a:bodyPr/>
                    <a:lstStyle/>
                    <a:p>
                      <a:endParaRPr kumimoji="1" lang="ja-JP" altLang="en-US"/>
                    </a:p>
                  </a:txBody>
                  <a:tcPr/>
                </a:tc>
                <a:tc>
                  <a:txBody>
                    <a:bodyPr/>
                    <a:lstStyle/>
                    <a:p>
                      <a:pPr algn="ctr" fontAlgn="ctr"/>
                      <a:r>
                        <a:rPr lang="zh-TW" altLang="en-US" sz="2000" b="0" i="0" u="none" strike="noStrike">
                          <a:solidFill>
                            <a:srgbClr val="000000"/>
                          </a:solidFill>
                          <a:effectLst/>
                          <a:latin typeface="ＭＳ Ｐゴシック" pitchFamily="50" charset="-128"/>
                          <a:ea typeface="ＭＳ Ｐゴシック" pitchFamily="50" charset="-128"/>
                        </a:rPr>
                        <a:t>直線距離</a:t>
                      </a:r>
                      <a:br>
                        <a:rPr lang="zh-TW" altLang="en-US" sz="2000" b="0" i="0" u="none" strike="noStrike">
                          <a:solidFill>
                            <a:srgbClr val="000000"/>
                          </a:solidFill>
                          <a:effectLst/>
                          <a:latin typeface="ＭＳ Ｐゴシック" pitchFamily="50" charset="-128"/>
                          <a:ea typeface="ＭＳ Ｐゴシック" pitchFamily="50" charset="-128"/>
                        </a:rPr>
                      </a:br>
                      <a:r>
                        <a:rPr lang="zh-TW" altLang="en-US" sz="2000" b="0" i="0" u="none" strike="noStrike">
                          <a:solidFill>
                            <a:srgbClr val="000000"/>
                          </a:solidFill>
                          <a:effectLst/>
                          <a:latin typeface="ＭＳ Ｐゴシック" pitchFamily="50" charset="-128"/>
                          <a:ea typeface="ＭＳ Ｐゴシック" pitchFamily="50" charset="-128"/>
                        </a:rPr>
                        <a:t>（</a:t>
                      </a:r>
                      <a:r>
                        <a:rPr lang="en-US" altLang="zh-TW" sz="2000" b="0" i="0" u="none" strike="noStrike">
                          <a:solidFill>
                            <a:srgbClr val="000000"/>
                          </a:solidFill>
                          <a:effectLst/>
                          <a:latin typeface="ＭＳ Ｐゴシック" pitchFamily="50" charset="-128"/>
                          <a:ea typeface="ＭＳ Ｐゴシック" pitchFamily="50" charset="-128"/>
                        </a:rPr>
                        <a:t>km</a:t>
                      </a:r>
                      <a:r>
                        <a:rPr lang="zh-TW" altLang="en-US" sz="2000" b="0" i="0" u="none" strike="noStrike">
                          <a:solidFill>
                            <a:srgbClr val="000000"/>
                          </a:solidFill>
                          <a:effectLst/>
                          <a:latin typeface="ＭＳ Ｐゴシック" pitchFamily="50" charset="-128"/>
                          <a:ea typeface="ＭＳ Ｐゴシック" pitchFamily="50" charset="-128"/>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2000" b="0" i="0" u="none" strike="noStrike">
                          <a:solidFill>
                            <a:srgbClr val="000000"/>
                          </a:solidFill>
                          <a:effectLst/>
                          <a:latin typeface="ＭＳ Ｐゴシック" pitchFamily="50" charset="-128"/>
                          <a:ea typeface="ＭＳ Ｐゴシック" pitchFamily="50" charset="-128"/>
                        </a:rPr>
                        <a:t>徒歩距離</a:t>
                      </a:r>
                      <a:br>
                        <a:rPr lang="zh-TW" altLang="en-US" sz="2000" b="0" i="0" u="none" strike="noStrike">
                          <a:solidFill>
                            <a:srgbClr val="000000"/>
                          </a:solidFill>
                          <a:effectLst/>
                          <a:latin typeface="ＭＳ Ｐゴシック" pitchFamily="50" charset="-128"/>
                          <a:ea typeface="ＭＳ Ｐゴシック" pitchFamily="50" charset="-128"/>
                        </a:rPr>
                      </a:br>
                      <a:r>
                        <a:rPr lang="zh-TW" altLang="en-US" sz="2000" b="0" i="0" u="none" strike="noStrike">
                          <a:solidFill>
                            <a:srgbClr val="000000"/>
                          </a:solidFill>
                          <a:effectLst/>
                          <a:latin typeface="ＭＳ Ｐゴシック" pitchFamily="50" charset="-128"/>
                          <a:ea typeface="ＭＳ Ｐゴシック" pitchFamily="50" charset="-128"/>
                        </a:rPr>
                        <a:t>（</a:t>
                      </a:r>
                      <a:r>
                        <a:rPr lang="en-US" altLang="zh-TW" sz="2000" b="0" i="0" u="none" strike="noStrike">
                          <a:solidFill>
                            <a:srgbClr val="000000"/>
                          </a:solidFill>
                          <a:effectLst/>
                          <a:latin typeface="ＭＳ Ｐゴシック" pitchFamily="50" charset="-128"/>
                          <a:ea typeface="ＭＳ Ｐゴシック" pitchFamily="50" charset="-128"/>
                        </a:rPr>
                        <a:t>km</a:t>
                      </a:r>
                      <a:r>
                        <a:rPr lang="zh-TW" altLang="en-US" sz="2000" b="0" i="0" u="none" strike="noStrike">
                          <a:solidFill>
                            <a:srgbClr val="000000"/>
                          </a:solidFill>
                          <a:effectLst/>
                          <a:latin typeface="ＭＳ Ｐゴシック" pitchFamily="50" charset="-128"/>
                          <a:ea typeface="ＭＳ Ｐゴシック"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altLang="en-US" sz="2000" b="0" i="0" u="none" strike="noStrike">
                          <a:solidFill>
                            <a:srgbClr val="000000"/>
                          </a:solidFill>
                          <a:effectLst/>
                          <a:latin typeface="ＭＳ Ｐゴシック" pitchFamily="50" charset="-128"/>
                          <a:ea typeface="ＭＳ Ｐゴシック" pitchFamily="50" charset="-128"/>
                        </a:rPr>
                        <a:t>徒歩所要時間</a:t>
                      </a:r>
                      <a:br>
                        <a:rPr lang="zh-TW" altLang="en-US" sz="2000" b="0" i="0" u="none" strike="noStrike">
                          <a:solidFill>
                            <a:srgbClr val="000000"/>
                          </a:solidFill>
                          <a:effectLst/>
                          <a:latin typeface="ＭＳ Ｐゴシック" pitchFamily="50" charset="-128"/>
                          <a:ea typeface="ＭＳ Ｐゴシック" pitchFamily="50" charset="-128"/>
                        </a:rPr>
                      </a:br>
                      <a:r>
                        <a:rPr lang="zh-TW" altLang="en-US" sz="2000" b="0" i="0" u="none" strike="noStrike">
                          <a:solidFill>
                            <a:srgbClr val="000000"/>
                          </a:solidFill>
                          <a:effectLst/>
                          <a:latin typeface="ＭＳ Ｐゴシック" pitchFamily="50" charset="-128"/>
                          <a:ea typeface="ＭＳ Ｐゴシック" pitchFamily="50" charset="-128"/>
                        </a:rPr>
                        <a:t>（</a:t>
                      </a:r>
                      <a:r>
                        <a:rPr lang="en-US" altLang="zh-TW" sz="2000" b="0" i="0" u="none" strike="noStrike">
                          <a:solidFill>
                            <a:srgbClr val="000000"/>
                          </a:solidFill>
                          <a:effectLst/>
                          <a:latin typeface="ＭＳ Ｐゴシック" pitchFamily="50" charset="-128"/>
                          <a:ea typeface="ＭＳ Ｐゴシック" pitchFamily="50" charset="-128"/>
                        </a:rPr>
                        <a:t>min</a:t>
                      </a:r>
                      <a:r>
                        <a:rPr lang="zh-TW" altLang="en-US" sz="2000" b="0" i="0" u="none" strike="noStrike">
                          <a:solidFill>
                            <a:srgbClr val="000000"/>
                          </a:solidFill>
                          <a:effectLst/>
                          <a:latin typeface="ＭＳ Ｐゴシック" pitchFamily="50" charset="-128"/>
                          <a:ea typeface="ＭＳ Ｐゴシック"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0030">
                <a:tc rowSpan="6">
                  <a:txBody>
                    <a:bodyPr/>
                    <a:lstStyle/>
                    <a:p>
                      <a:pPr algn="ctr" fontAlgn="ctr"/>
                      <a:r>
                        <a:rPr lang="zh-TW" altLang="en-US" sz="2000" b="0" i="0" u="none" strike="noStrike" dirty="0">
                          <a:solidFill>
                            <a:srgbClr val="000000"/>
                          </a:solidFill>
                          <a:effectLst/>
                          <a:latin typeface="ＭＳ Ｐゴシック" pitchFamily="50" charset="-128"/>
                          <a:ea typeface="ＭＳ Ｐゴシック" pitchFamily="50" charset="-128"/>
                        </a:rPr>
                        <a:t>複合</a:t>
                      </a:r>
                      <a:br>
                        <a:rPr lang="zh-TW" altLang="en-US" sz="2000" b="0" i="0" u="none" strike="noStrike" dirty="0">
                          <a:solidFill>
                            <a:srgbClr val="000000"/>
                          </a:solidFill>
                          <a:effectLst/>
                          <a:latin typeface="ＭＳ Ｐゴシック" pitchFamily="50" charset="-128"/>
                          <a:ea typeface="ＭＳ Ｐゴシック" pitchFamily="50" charset="-128"/>
                        </a:rPr>
                      </a:br>
                      <a:r>
                        <a:rPr lang="zh-TW" altLang="en-US" sz="2000" b="0" i="0" u="none" strike="noStrike" dirty="0">
                          <a:solidFill>
                            <a:srgbClr val="000000"/>
                          </a:solidFill>
                          <a:effectLst/>
                          <a:latin typeface="ＭＳ Ｐゴシック" pitchFamily="50" charset="-128"/>
                          <a:ea typeface="ＭＳ Ｐゴシック" pitchFamily="50" charset="-128"/>
                        </a:rPr>
                        <a:t>公共</a:t>
                      </a:r>
                      <a:br>
                        <a:rPr lang="zh-TW" altLang="en-US" sz="2000" b="0" i="0" u="none" strike="noStrike" dirty="0">
                          <a:solidFill>
                            <a:srgbClr val="000000"/>
                          </a:solidFill>
                          <a:effectLst/>
                          <a:latin typeface="ＭＳ Ｐゴシック" pitchFamily="50" charset="-128"/>
                          <a:ea typeface="ＭＳ Ｐゴシック" pitchFamily="50" charset="-128"/>
                        </a:rPr>
                      </a:br>
                      <a:r>
                        <a:rPr lang="zh-TW" altLang="en-US" sz="2000" b="0" i="0" u="none" strike="noStrike" dirty="0">
                          <a:solidFill>
                            <a:srgbClr val="000000"/>
                          </a:solidFill>
                          <a:effectLst/>
                          <a:latin typeface="ＭＳ Ｐゴシック" pitchFamily="50" charset="-128"/>
                          <a:ea typeface="ＭＳ Ｐゴシック" pitchFamily="50" charset="-128"/>
                        </a:rPr>
                        <a:t>施設</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2000" b="0" i="0" u="none" strike="noStrike" dirty="0">
                          <a:solidFill>
                            <a:srgbClr val="000000"/>
                          </a:solidFill>
                          <a:effectLst/>
                          <a:latin typeface="ＭＳ Ｐゴシック" pitchFamily="50" charset="-128"/>
                          <a:ea typeface="ＭＳ Ｐゴシック" pitchFamily="50" charset="-128"/>
                        </a:rPr>
                        <a:t>市役所</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a:solidFill>
                            <a:srgbClr val="000000"/>
                          </a:solidFill>
                          <a:effectLst/>
                          <a:latin typeface="ＭＳ Ｐゴシック" pitchFamily="50" charset="-128"/>
                          <a:ea typeface="ＭＳ Ｐゴシック" pitchFamily="50" charset="-128"/>
                        </a:rPr>
                        <a:t>1.0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a:solidFill>
                            <a:srgbClr val="000000"/>
                          </a:solidFill>
                          <a:effectLst/>
                          <a:latin typeface="ＭＳ Ｐゴシック" pitchFamily="50" charset="-128"/>
                          <a:ea typeface="ＭＳ Ｐゴシック" pitchFamily="50" charset="-128"/>
                        </a:rPr>
                        <a:t>1.4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a:solidFill>
                            <a:srgbClr val="000000"/>
                          </a:solidFill>
                          <a:effectLst/>
                          <a:latin typeface="ＭＳ Ｐゴシック" pitchFamily="50" charset="-128"/>
                          <a:ea typeface="ＭＳ Ｐゴシック" pitchFamily="50" charset="-128"/>
                        </a:rPr>
                        <a:t>16.0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0030">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ＭＳ Ｐゴシック" pitchFamily="50" charset="-128"/>
                          <a:ea typeface="ＭＳ Ｐゴシック" pitchFamily="50" charset="-128"/>
                        </a:rPr>
                        <a:t>市立図書館</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0.6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a:solidFill>
                            <a:srgbClr val="000000"/>
                          </a:solidFill>
                          <a:effectLst/>
                          <a:latin typeface="ＭＳ Ｐゴシック" pitchFamily="50" charset="-128"/>
                          <a:ea typeface="ＭＳ Ｐゴシック" pitchFamily="50" charset="-128"/>
                        </a:rPr>
                        <a:t>1.7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a:solidFill>
                            <a:srgbClr val="000000"/>
                          </a:solidFill>
                          <a:effectLst/>
                          <a:latin typeface="ＭＳ Ｐゴシック" pitchFamily="50" charset="-128"/>
                          <a:ea typeface="ＭＳ Ｐゴシック" pitchFamily="50" charset="-128"/>
                        </a:rPr>
                        <a:t>20.0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0030">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ＭＳ Ｐゴシック" pitchFamily="50" charset="-128"/>
                          <a:ea typeface="ＭＳ Ｐゴシック" pitchFamily="50" charset="-128"/>
                        </a:rPr>
                        <a:t>市民会館</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1.6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a:solidFill>
                            <a:srgbClr val="000000"/>
                          </a:solidFill>
                          <a:effectLst/>
                          <a:latin typeface="ＭＳ Ｐゴシック" pitchFamily="50" charset="-128"/>
                          <a:ea typeface="ＭＳ Ｐゴシック" pitchFamily="50" charset="-128"/>
                        </a:rPr>
                        <a:t>1.9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a:solidFill>
                            <a:srgbClr val="000000"/>
                          </a:solidFill>
                          <a:effectLst/>
                          <a:latin typeface="ＭＳ Ｐゴシック" pitchFamily="50" charset="-128"/>
                          <a:ea typeface="ＭＳ Ｐゴシック" pitchFamily="50" charset="-128"/>
                        </a:rPr>
                        <a:t>22.0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0030">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ＭＳ Ｐゴシック" pitchFamily="50" charset="-128"/>
                          <a:ea typeface="ＭＳ Ｐゴシック" pitchFamily="50" charset="-128"/>
                        </a:rPr>
                        <a:t>平均</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1.1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a:solidFill>
                            <a:srgbClr val="000000"/>
                          </a:solidFill>
                          <a:effectLst/>
                          <a:latin typeface="ＭＳ Ｐゴシック" pitchFamily="50" charset="-128"/>
                          <a:ea typeface="ＭＳ Ｐゴシック" pitchFamily="50" charset="-128"/>
                        </a:rPr>
                        <a:t>1.7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a:solidFill>
                            <a:srgbClr val="000000"/>
                          </a:solidFill>
                          <a:effectLst/>
                          <a:latin typeface="ＭＳ Ｐゴシック" pitchFamily="50" charset="-128"/>
                          <a:ea typeface="ＭＳ Ｐゴシック" pitchFamily="50" charset="-128"/>
                        </a:rPr>
                        <a:t>19.3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0030">
                <a:tc vMerge="1">
                  <a:txBody>
                    <a:bodyPr/>
                    <a:lstStyle/>
                    <a:p>
                      <a:endParaRPr kumimoji="1" lang="ja-JP" altLang="en-US"/>
                    </a:p>
                  </a:txBody>
                  <a:tcPr/>
                </a:tc>
                <a:tc>
                  <a:txBody>
                    <a:bodyPr/>
                    <a:lstStyle/>
                    <a:p>
                      <a:pPr algn="ctr" fontAlgn="ctr"/>
                      <a:r>
                        <a:rPr lang="ja-JP" altLang="en-US" sz="2000" b="0" i="0" u="none" strike="noStrike" dirty="0" smtClean="0">
                          <a:solidFill>
                            <a:srgbClr val="000000"/>
                          </a:solidFill>
                          <a:effectLst/>
                          <a:latin typeface="ＭＳ Ｐゴシック" pitchFamily="50" charset="-128"/>
                          <a:ea typeface="ＭＳ Ｐゴシック" pitchFamily="50" charset="-128"/>
                        </a:rPr>
                        <a:t>移転地</a:t>
                      </a:r>
                      <a:endParaRPr lang="ja-JP" altLang="en-US" sz="2000" b="0" i="0" u="none" strike="noStrike" dirty="0">
                        <a:solidFill>
                          <a:srgbClr val="000000"/>
                        </a:solidFill>
                        <a:effectLst/>
                        <a:latin typeface="ＭＳ Ｐゴシック" pitchFamily="50" charset="-128"/>
                        <a:ea typeface="ＭＳ Ｐゴシック"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1.4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1.2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a:solidFill>
                            <a:srgbClr val="000000"/>
                          </a:solidFill>
                          <a:effectLst/>
                          <a:latin typeface="ＭＳ Ｐゴシック" pitchFamily="50" charset="-128"/>
                          <a:ea typeface="ＭＳ Ｐゴシック" pitchFamily="50" charset="-128"/>
                        </a:rPr>
                        <a:t>14.0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837">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ＭＳ Ｐゴシック" pitchFamily="50" charset="-128"/>
                          <a:ea typeface="ＭＳ Ｐゴシック" pitchFamily="50" charset="-128"/>
                        </a:rPr>
                        <a:t>差</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0.3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-0.5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ja-JP" sz="2000" b="0" i="0" u="none" strike="noStrike">
                          <a:solidFill>
                            <a:srgbClr val="000000"/>
                          </a:solidFill>
                          <a:effectLst/>
                          <a:latin typeface="ＭＳ Ｐゴシック" pitchFamily="50" charset="-128"/>
                          <a:ea typeface="ＭＳ Ｐゴシック" pitchFamily="50" charset="-128"/>
                        </a:rPr>
                        <a:t>-5.3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0030">
                <a:tc rowSpan="3">
                  <a:txBody>
                    <a:bodyPr/>
                    <a:lstStyle/>
                    <a:p>
                      <a:pPr algn="ctr" fontAlgn="ctr"/>
                      <a:r>
                        <a:rPr lang="ja-JP" altLang="en-US" sz="2000" b="0" i="0" u="none" strike="noStrike">
                          <a:solidFill>
                            <a:srgbClr val="000000"/>
                          </a:solidFill>
                          <a:effectLst/>
                          <a:latin typeface="ＭＳ Ｐゴシック" pitchFamily="50" charset="-128"/>
                          <a:ea typeface="ＭＳ Ｐゴシック" pitchFamily="50" charset="-128"/>
                        </a:rPr>
                        <a:t>協同</a:t>
                      </a:r>
                      <a:br>
                        <a:rPr lang="ja-JP" altLang="en-US" sz="2000" b="0" i="0" u="none" strike="noStrike">
                          <a:solidFill>
                            <a:srgbClr val="000000"/>
                          </a:solidFill>
                          <a:effectLst/>
                          <a:latin typeface="ＭＳ Ｐゴシック" pitchFamily="50" charset="-128"/>
                          <a:ea typeface="ＭＳ Ｐゴシック" pitchFamily="50" charset="-128"/>
                        </a:rPr>
                      </a:br>
                      <a:r>
                        <a:rPr lang="ja-JP" altLang="en-US" sz="2000" b="0" i="0" u="none" strike="noStrike">
                          <a:solidFill>
                            <a:srgbClr val="000000"/>
                          </a:solidFill>
                          <a:effectLst/>
                          <a:latin typeface="ＭＳ Ｐゴシック" pitchFamily="50" charset="-128"/>
                          <a:ea typeface="ＭＳ Ｐゴシック" pitchFamily="50" charset="-128"/>
                        </a:rPr>
                        <a:t>病院</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2000" b="0" i="0" u="none" strike="noStrike">
                          <a:solidFill>
                            <a:srgbClr val="000000"/>
                          </a:solidFill>
                          <a:effectLst/>
                          <a:latin typeface="ＭＳ Ｐゴシック" pitchFamily="50" charset="-128"/>
                          <a:ea typeface="ＭＳ Ｐゴシック" pitchFamily="50" charset="-128"/>
                        </a:rPr>
                        <a:t>現協同病院</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1.8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1.7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20.0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0030">
                <a:tc vMerge="1">
                  <a:txBody>
                    <a:bodyPr/>
                    <a:lstStyle/>
                    <a:p>
                      <a:endParaRPr kumimoji="1" lang="ja-JP" altLang="en-US"/>
                    </a:p>
                  </a:txBody>
                  <a:tcPr/>
                </a:tc>
                <a:tc>
                  <a:txBody>
                    <a:bodyPr/>
                    <a:lstStyle/>
                    <a:p>
                      <a:pPr algn="ctr" fontAlgn="ctr"/>
                      <a:r>
                        <a:rPr lang="ja-JP" altLang="en-US" sz="2000" b="0" i="0" u="none" strike="noStrike" dirty="0" smtClean="0">
                          <a:solidFill>
                            <a:srgbClr val="000000"/>
                          </a:solidFill>
                          <a:effectLst/>
                          <a:latin typeface="ＭＳ Ｐゴシック" pitchFamily="50" charset="-128"/>
                          <a:ea typeface="ＭＳ Ｐゴシック" pitchFamily="50" charset="-128"/>
                        </a:rPr>
                        <a:t>移転地</a:t>
                      </a:r>
                      <a:endParaRPr lang="ja-JP" altLang="en-US" sz="2000" b="0" i="0" u="none" strike="noStrike" dirty="0">
                        <a:solidFill>
                          <a:srgbClr val="000000"/>
                        </a:solidFill>
                        <a:effectLst/>
                        <a:latin typeface="ＭＳ Ｐゴシック" pitchFamily="50" charset="-128"/>
                        <a:ea typeface="ＭＳ Ｐゴシック"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1.7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1.4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16.0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837">
                <a:tc vMerge="1">
                  <a:txBody>
                    <a:bodyPr/>
                    <a:lstStyle/>
                    <a:p>
                      <a:endParaRPr kumimoji="1" lang="ja-JP" altLang="en-US"/>
                    </a:p>
                  </a:txBody>
                  <a:tcPr/>
                </a:tc>
                <a:tc>
                  <a:txBody>
                    <a:bodyPr/>
                    <a:lstStyle/>
                    <a:p>
                      <a:pPr algn="ctr" fontAlgn="ctr"/>
                      <a:r>
                        <a:rPr lang="ja-JP" altLang="en-US" sz="2000" b="0" i="0" u="none" strike="noStrike">
                          <a:solidFill>
                            <a:srgbClr val="000000"/>
                          </a:solidFill>
                          <a:effectLst/>
                          <a:latin typeface="ＭＳ Ｐゴシック" pitchFamily="50" charset="-128"/>
                          <a:ea typeface="ＭＳ Ｐゴシック" pitchFamily="50" charset="-128"/>
                        </a:rPr>
                        <a:t>差</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-0.1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-0.3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-4.0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0030">
                <a:tc rowSpan="3">
                  <a:txBody>
                    <a:bodyPr/>
                    <a:lstStyle/>
                    <a:p>
                      <a:pPr algn="ctr" fontAlgn="ctr"/>
                      <a:r>
                        <a:rPr lang="ja-JP" altLang="en-US" sz="2000" b="0" i="0" u="none" strike="noStrike">
                          <a:solidFill>
                            <a:srgbClr val="000000"/>
                          </a:solidFill>
                          <a:effectLst/>
                          <a:latin typeface="ＭＳ Ｐゴシック" pitchFamily="50" charset="-128"/>
                          <a:ea typeface="ＭＳ Ｐゴシック" pitchFamily="50" charset="-128"/>
                        </a:rPr>
                        <a:t>全体</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2000" b="0" i="0" u="none" strike="noStrike">
                          <a:solidFill>
                            <a:srgbClr val="000000"/>
                          </a:solidFill>
                          <a:effectLst/>
                          <a:latin typeface="ＭＳ Ｐゴシック" pitchFamily="50" charset="-128"/>
                          <a:ea typeface="ＭＳ Ｐゴシック" pitchFamily="50" charset="-128"/>
                        </a:rPr>
                        <a:t>移転前</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a:solidFill>
                            <a:srgbClr val="000000"/>
                          </a:solidFill>
                          <a:effectLst/>
                          <a:latin typeface="ＭＳ Ｐゴシック" pitchFamily="50" charset="-128"/>
                          <a:ea typeface="ＭＳ Ｐゴシック" pitchFamily="50" charset="-128"/>
                        </a:rPr>
                        <a:t>2.9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3.4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39.3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0030">
                <a:tc vMerge="1">
                  <a:txBody>
                    <a:bodyPr/>
                    <a:lstStyle/>
                    <a:p>
                      <a:endParaRPr kumimoji="1" lang="ja-JP" altLang="en-US"/>
                    </a:p>
                  </a:txBody>
                  <a:tcPr/>
                </a:tc>
                <a:tc>
                  <a:txBody>
                    <a:bodyPr/>
                    <a:lstStyle/>
                    <a:p>
                      <a:pPr algn="ctr" fontAlgn="ctr"/>
                      <a:r>
                        <a:rPr lang="ja-JP" altLang="en-US" sz="2000" b="0" i="0" u="none" strike="noStrike">
                          <a:solidFill>
                            <a:srgbClr val="000000"/>
                          </a:solidFill>
                          <a:effectLst/>
                          <a:latin typeface="ＭＳ Ｐゴシック" pitchFamily="50" charset="-128"/>
                          <a:ea typeface="ＭＳ Ｐゴシック" pitchFamily="50" charset="-128"/>
                        </a:rPr>
                        <a:t>移転後</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a:solidFill>
                            <a:srgbClr val="000000"/>
                          </a:solidFill>
                          <a:effectLst/>
                          <a:latin typeface="ＭＳ Ｐゴシック" pitchFamily="50" charset="-128"/>
                          <a:ea typeface="ＭＳ Ｐゴシック" pitchFamily="50" charset="-128"/>
                        </a:rPr>
                        <a:t>3.1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a:solidFill>
                            <a:srgbClr val="000000"/>
                          </a:solidFill>
                          <a:effectLst/>
                          <a:latin typeface="ＭＳ Ｐゴシック" pitchFamily="50" charset="-128"/>
                          <a:ea typeface="ＭＳ Ｐゴシック" pitchFamily="50" charset="-128"/>
                        </a:rPr>
                        <a:t>2.6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30.0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837">
                <a:tc vMerge="1">
                  <a:txBody>
                    <a:bodyPr/>
                    <a:lstStyle/>
                    <a:p>
                      <a:endParaRPr kumimoji="1" lang="ja-JP" altLang="en-US"/>
                    </a:p>
                  </a:txBody>
                  <a:tcPr/>
                </a:tc>
                <a:tc>
                  <a:txBody>
                    <a:bodyPr/>
                    <a:lstStyle/>
                    <a:p>
                      <a:pPr algn="ctr" fontAlgn="ctr"/>
                      <a:r>
                        <a:rPr lang="ja-JP" altLang="en-US" sz="2000" b="0" i="0" u="none" strike="noStrike">
                          <a:solidFill>
                            <a:srgbClr val="000000"/>
                          </a:solidFill>
                          <a:effectLst/>
                          <a:latin typeface="ＭＳ Ｐゴシック" pitchFamily="50" charset="-128"/>
                          <a:ea typeface="ＭＳ Ｐゴシック" pitchFamily="50" charset="-128"/>
                        </a:rPr>
                        <a:t>差</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altLang="ja-JP" sz="2000" b="0" i="0" u="none" strike="noStrike">
                          <a:solidFill>
                            <a:srgbClr val="000000"/>
                          </a:solidFill>
                          <a:effectLst/>
                          <a:latin typeface="ＭＳ Ｐゴシック" pitchFamily="50" charset="-128"/>
                          <a:ea typeface="ＭＳ Ｐゴシック" pitchFamily="50" charset="-128"/>
                        </a:rPr>
                        <a:t>0.2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altLang="ja-JP" sz="2000" b="0" i="0" u="none" strike="noStrike">
                          <a:solidFill>
                            <a:srgbClr val="000000"/>
                          </a:solidFill>
                          <a:effectLst/>
                          <a:latin typeface="ＭＳ Ｐゴシック" pitchFamily="50" charset="-128"/>
                          <a:ea typeface="ＭＳ Ｐゴシック" pitchFamily="50" charset="-128"/>
                        </a:rPr>
                        <a:t>-0.8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-9.3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r>
            </a:tbl>
          </a:graphicData>
        </a:graphic>
      </p:graphicFrame>
      <p:sp>
        <p:nvSpPr>
          <p:cNvPr id="7" name="テキスト ボックス 6"/>
          <p:cNvSpPr txBox="1"/>
          <p:nvPr/>
        </p:nvSpPr>
        <p:spPr>
          <a:xfrm>
            <a:off x="0" y="0"/>
            <a:ext cx="8892480" cy="338554"/>
          </a:xfrm>
          <a:prstGeom prst="rect">
            <a:avLst/>
          </a:prstGeom>
          <a:noFill/>
        </p:spPr>
        <p:txBody>
          <a:bodyPr wrap="square" rtlCol="0">
            <a:spAutoFit/>
          </a:bodyPr>
          <a:lstStyle/>
          <a:p>
            <a:pPr algn="ctr"/>
            <a:r>
              <a:rPr lang="ja-JP" altLang="en-US" sz="1600" dirty="0" smtClean="0">
                <a:solidFill>
                  <a:schemeClr val="tx1">
                    <a:lumMod val="50000"/>
                    <a:lumOff val="50000"/>
                  </a:scheme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a:t>
            </a:r>
            <a:r>
              <a:rPr lang="ja-JP" altLang="en-US" sz="1600" dirty="0" smtClean="0">
                <a:solidFill>
                  <a:prstClr val="white"/>
                </a:solidFill>
                <a:latin typeface="+mj-ea"/>
                <a:ea typeface="+mj-ea"/>
              </a:rPr>
              <a:t>　</a:t>
            </a:r>
            <a:r>
              <a:rPr lang="ja-JP" altLang="en-US" sz="1600" dirty="0" smtClean="0">
                <a:solidFill>
                  <a:schemeClr val="tx1">
                    <a:lumMod val="50000"/>
                    <a:lumOff val="50000"/>
                  </a:schemeClr>
                </a:solidFill>
                <a:latin typeface="+mj-ea"/>
                <a:ea typeface="+mj-ea"/>
              </a:rPr>
              <a:t>輪・</a:t>
            </a:r>
            <a:r>
              <a:rPr lang="ja-JP" altLang="en-US" sz="1600" dirty="0" smtClean="0">
                <a:solidFill>
                  <a:srgbClr val="FFFF00"/>
                </a:solidFill>
                <a:latin typeface="+mj-ea"/>
                <a:ea typeface="+mj-ea"/>
              </a:rPr>
              <a:t>把</a:t>
            </a:r>
            <a:r>
              <a:rPr lang="ja-JP" altLang="en-US" sz="1600" dirty="0" smtClean="0">
                <a:solidFill>
                  <a:prstClr val="white"/>
                </a:solidFill>
                <a:latin typeface="+mj-ea"/>
                <a:ea typeface="+mj-ea"/>
              </a:rPr>
              <a:t>・環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37086431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692696"/>
            <a:ext cx="8229600" cy="1066800"/>
          </a:xfrm>
        </p:spPr>
        <p:txBody>
          <a:bodyPr/>
          <a:lstStyle/>
          <a:p>
            <a:r>
              <a:rPr kumimoji="1" lang="ja-JP" altLang="en-US" dirty="0" smtClean="0"/>
              <a:t>補足　～施設建設費～</a:t>
            </a:r>
            <a:endParaRPr kumimoji="1" lang="ja-JP" altLang="en-US" dirty="0"/>
          </a:p>
        </p:txBody>
      </p:sp>
      <p:sp>
        <p:nvSpPr>
          <p:cNvPr id="4" name="スライド番号プレースホルダー 3"/>
          <p:cNvSpPr>
            <a:spLocks noGrp="1"/>
          </p:cNvSpPr>
          <p:nvPr>
            <p:ph type="sldNum" sz="quarter" idx="12"/>
          </p:nvPr>
        </p:nvSpPr>
        <p:spPr/>
        <p:txBody>
          <a:bodyPr/>
          <a:lstStyle/>
          <a:p>
            <a:fld id="{6F5C0362-4C13-47F6-8DA1-230402773C12}" type="slidenum">
              <a:rPr kumimoji="1" lang="ja-JP" altLang="en-US" smtClean="0"/>
              <a:pPr/>
              <a:t>38</a:t>
            </a:fld>
            <a:endParaRPr kumimoji="1" lang="ja-JP" altLang="en-US"/>
          </a:p>
        </p:txBody>
      </p:sp>
      <p:graphicFrame>
        <p:nvGraphicFramePr>
          <p:cNvPr id="6" name="表 5"/>
          <p:cNvGraphicFramePr>
            <a:graphicFrameLocks noGrp="1"/>
          </p:cNvGraphicFramePr>
          <p:nvPr>
            <p:extLst>
              <p:ext uri="{D42A27DB-BD31-4B8C-83A1-F6EECF244321}">
                <p14:modId xmlns:p14="http://schemas.microsoft.com/office/powerpoint/2010/main" val="3028642081"/>
              </p:ext>
            </p:extLst>
          </p:nvPr>
        </p:nvGraphicFramePr>
        <p:xfrm>
          <a:off x="539552" y="1916832"/>
          <a:ext cx="6771381" cy="2952328"/>
        </p:xfrm>
        <a:graphic>
          <a:graphicData uri="http://schemas.openxmlformats.org/drawingml/2006/table">
            <a:tbl>
              <a:tblPr/>
              <a:tblGrid>
                <a:gridCol w="1080120"/>
                <a:gridCol w="2016224"/>
                <a:gridCol w="1442790"/>
                <a:gridCol w="432048"/>
                <a:gridCol w="1800199"/>
              </a:tblGrid>
              <a:tr h="720080">
                <a:tc>
                  <a:txBody>
                    <a:bodyPr/>
                    <a:lstStyle/>
                    <a:p>
                      <a:pPr algn="ctr" fontAlgn="ctr"/>
                      <a:r>
                        <a:rPr lang="ja-JP" altLang="en-US" sz="2000" b="0" i="0" u="none" strike="noStrike" dirty="0">
                          <a:solidFill>
                            <a:srgbClr val="000000"/>
                          </a:solidFill>
                          <a:effectLst/>
                          <a:latin typeface="ＭＳ Ｐゴシック" pitchFamily="50" charset="-128"/>
                          <a:ea typeface="ＭＳ Ｐゴシック"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000" b="0" i="0" u="none" strike="noStrike" dirty="0">
                          <a:solidFill>
                            <a:srgbClr val="000000"/>
                          </a:solidFill>
                          <a:effectLst/>
                          <a:latin typeface="ＭＳ Ｐゴシック" pitchFamily="50" charset="-128"/>
                          <a:ea typeface="ＭＳ Ｐゴシック" pitchFamily="50" charset="-128"/>
                        </a:rPr>
                        <a:t>現</a:t>
                      </a:r>
                      <a:r>
                        <a:rPr lang="ja-JP" altLang="en-US" sz="2000" b="0" i="0" u="none" strike="noStrike" dirty="0" smtClean="0">
                          <a:solidFill>
                            <a:srgbClr val="000000"/>
                          </a:solidFill>
                          <a:effectLst/>
                          <a:latin typeface="ＭＳ Ｐゴシック" pitchFamily="50" charset="-128"/>
                          <a:ea typeface="ＭＳ Ｐゴシック" pitchFamily="50" charset="-128"/>
                        </a:rPr>
                        <a:t>延べ床面積</a:t>
                      </a:r>
                      <a:endParaRPr lang="en-US" altLang="ja-JP" sz="2000" b="0" i="0" u="none" strike="noStrike" dirty="0" smtClean="0">
                        <a:solidFill>
                          <a:srgbClr val="000000"/>
                        </a:solidFill>
                        <a:effectLst/>
                        <a:latin typeface="ＭＳ Ｐゴシック" pitchFamily="50" charset="-128"/>
                        <a:ea typeface="ＭＳ Ｐゴシック" pitchFamily="50" charset="-128"/>
                      </a:endParaRPr>
                    </a:p>
                    <a:p>
                      <a:pPr algn="ctr" fontAlgn="ctr"/>
                      <a:r>
                        <a:rPr lang="ja-JP" altLang="en-US" sz="2000" b="0" i="0" u="none" strike="noStrike" dirty="0" smtClean="0">
                          <a:solidFill>
                            <a:srgbClr val="000000"/>
                          </a:solidFill>
                          <a:effectLst/>
                          <a:latin typeface="ＭＳ Ｐゴシック" pitchFamily="50" charset="-128"/>
                          <a:ea typeface="ＭＳ Ｐゴシック" pitchFamily="50" charset="-128"/>
                        </a:rPr>
                        <a:t>（</a:t>
                      </a:r>
                      <a:r>
                        <a:rPr lang="ja-JP" altLang="en-US" sz="2000" b="0" i="0" u="none" strike="noStrike" dirty="0">
                          <a:solidFill>
                            <a:srgbClr val="000000"/>
                          </a:solidFill>
                          <a:effectLst/>
                          <a:latin typeface="ＭＳ Ｐゴシック" pitchFamily="50" charset="-128"/>
                          <a:ea typeface="ＭＳ Ｐゴシック"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2000" b="0" i="0" u="none" strike="noStrike" dirty="0">
                          <a:solidFill>
                            <a:srgbClr val="000000"/>
                          </a:solidFill>
                          <a:effectLst/>
                          <a:latin typeface="ＭＳ Ｐゴシック" pitchFamily="50" charset="-128"/>
                          <a:ea typeface="ＭＳ Ｐゴシック" pitchFamily="50" charset="-128"/>
                        </a:rPr>
                        <a:t>予定</a:t>
                      </a:r>
                      <a:r>
                        <a:rPr lang="ja-JP" altLang="en-US" sz="2000" b="0" i="0" u="none" strike="noStrike" dirty="0" smtClean="0">
                          <a:solidFill>
                            <a:srgbClr val="000000"/>
                          </a:solidFill>
                          <a:effectLst/>
                          <a:latin typeface="ＭＳ Ｐゴシック" pitchFamily="50" charset="-128"/>
                          <a:ea typeface="ＭＳ Ｐゴシック" pitchFamily="50" charset="-128"/>
                        </a:rPr>
                        <a:t>延べ床面積</a:t>
                      </a:r>
                      <a:endParaRPr lang="en-US" altLang="ja-JP" sz="2000" b="0" i="0" u="none" strike="noStrike" dirty="0" smtClean="0">
                        <a:solidFill>
                          <a:srgbClr val="000000"/>
                        </a:solidFill>
                        <a:effectLst/>
                        <a:latin typeface="ＭＳ Ｐゴシック" pitchFamily="50" charset="-128"/>
                        <a:ea typeface="ＭＳ Ｐゴシック" pitchFamily="50" charset="-128"/>
                      </a:endParaRPr>
                    </a:p>
                    <a:p>
                      <a:pPr algn="ctr" fontAlgn="ctr"/>
                      <a:r>
                        <a:rPr lang="ja-JP" altLang="en-US" sz="2000" b="0" i="0" u="none" strike="noStrike" dirty="0" smtClean="0">
                          <a:solidFill>
                            <a:srgbClr val="000000"/>
                          </a:solidFill>
                          <a:effectLst/>
                          <a:latin typeface="ＭＳ Ｐゴシック" pitchFamily="50" charset="-128"/>
                          <a:ea typeface="ＭＳ Ｐゴシック" pitchFamily="50" charset="-128"/>
                        </a:rPr>
                        <a:t>（</a:t>
                      </a:r>
                      <a:r>
                        <a:rPr lang="ja-JP" altLang="en-US" sz="2000" b="0" i="0" u="none" strike="noStrike" dirty="0">
                          <a:solidFill>
                            <a:srgbClr val="000000"/>
                          </a:solidFill>
                          <a:effectLst/>
                          <a:latin typeface="ＭＳ Ｐゴシック" pitchFamily="50" charset="-128"/>
                          <a:ea typeface="ＭＳ Ｐゴシック"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zh-TW" altLang="en-US" sz="2000" b="0" i="0" u="none" strike="noStrike" dirty="0">
                          <a:solidFill>
                            <a:srgbClr val="000000"/>
                          </a:solidFill>
                          <a:effectLst/>
                          <a:latin typeface="ＭＳ Ｐゴシック" pitchFamily="50" charset="-128"/>
                          <a:ea typeface="ＭＳ Ｐゴシック" pitchFamily="50" charset="-128"/>
                        </a:rPr>
                        <a:t>建設費</a:t>
                      </a:r>
                      <a:r>
                        <a:rPr lang="zh-TW" altLang="en-US" sz="2000" b="0" i="0" u="none" strike="noStrike" dirty="0" smtClean="0">
                          <a:solidFill>
                            <a:srgbClr val="000000"/>
                          </a:solidFill>
                          <a:effectLst/>
                          <a:latin typeface="ＭＳ Ｐゴシック" pitchFamily="50" charset="-128"/>
                          <a:ea typeface="ＭＳ Ｐゴシック" pitchFamily="50" charset="-128"/>
                        </a:rPr>
                        <a:t>予測</a:t>
                      </a:r>
                      <a:endParaRPr lang="en-US" altLang="zh-TW" sz="2000" b="0" i="0" u="none" strike="noStrike" dirty="0" smtClean="0">
                        <a:solidFill>
                          <a:srgbClr val="000000"/>
                        </a:solidFill>
                        <a:effectLst/>
                        <a:latin typeface="ＭＳ Ｐゴシック" pitchFamily="50" charset="-128"/>
                        <a:ea typeface="ＭＳ Ｐゴシック" pitchFamily="50" charset="-128"/>
                      </a:endParaRPr>
                    </a:p>
                    <a:p>
                      <a:pPr algn="ctr" fontAlgn="ctr"/>
                      <a:r>
                        <a:rPr lang="zh-TW" altLang="en-US" sz="2000" b="0" i="0" u="none" strike="noStrike" dirty="0" smtClean="0">
                          <a:solidFill>
                            <a:srgbClr val="000000"/>
                          </a:solidFill>
                          <a:effectLst/>
                          <a:latin typeface="ＭＳ Ｐゴシック" pitchFamily="50" charset="-128"/>
                          <a:ea typeface="ＭＳ Ｐゴシック" pitchFamily="50" charset="-128"/>
                        </a:rPr>
                        <a:t>（</a:t>
                      </a:r>
                      <a:r>
                        <a:rPr lang="zh-TW" altLang="en-US" sz="2000" b="0" i="0" u="none" strike="noStrike" dirty="0">
                          <a:solidFill>
                            <a:srgbClr val="000000"/>
                          </a:solidFill>
                          <a:effectLst/>
                          <a:latin typeface="ＭＳ Ｐゴシック" pitchFamily="50" charset="-128"/>
                          <a:ea typeface="ＭＳ Ｐゴシック" pitchFamily="50" charset="-128"/>
                        </a:rPr>
                        <a:t>億円</a:t>
                      </a:r>
                      <a:r>
                        <a:rPr lang="zh-TW" altLang="en-US" sz="2000" b="0" i="0" u="none" strike="noStrike" dirty="0" smtClean="0">
                          <a:solidFill>
                            <a:srgbClr val="000000"/>
                          </a:solidFill>
                          <a:effectLst/>
                          <a:latin typeface="ＭＳ Ｐゴシック" pitchFamily="50" charset="-128"/>
                          <a:ea typeface="ＭＳ Ｐゴシック" pitchFamily="50" charset="-128"/>
                        </a:rPr>
                        <a:t>）</a:t>
                      </a:r>
                      <a:r>
                        <a:rPr lang="en-US" altLang="zh-TW" sz="2000" b="0" i="0" u="none" strike="noStrike" dirty="0" smtClean="0">
                          <a:solidFill>
                            <a:srgbClr val="000000"/>
                          </a:solidFill>
                          <a:effectLst/>
                          <a:latin typeface="ＭＳ Ｐゴシック" pitchFamily="50" charset="-128"/>
                          <a:ea typeface="ＭＳ Ｐゴシック" pitchFamily="50" charset="-128"/>
                        </a:rPr>
                        <a:t>(*</a:t>
                      </a:r>
                      <a:r>
                        <a:rPr lang="en-US" altLang="zh-TW" sz="2000" b="0" i="0" u="none" strike="noStrike" dirty="0">
                          <a:solidFill>
                            <a:srgbClr val="000000"/>
                          </a:solidFill>
                          <a:effectLst/>
                          <a:latin typeface="ＭＳ Ｐゴシック" pitchFamily="50" charset="-128"/>
                          <a:ea typeface="ＭＳ Ｐゴシック" pitchFamily="50" charset="-128"/>
                        </a:rPr>
                        <a:t>5)</a:t>
                      </a:r>
                      <a:endParaRPr lang="zh-TW" altLang="en-US" sz="2000" b="0" i="0" u="none" strike="noStrike" dirty="0">
                        <a:solidFill>
                          <a:srgbClr val="000000"/>
                        </a:solidFill>
                        <a:effectLst/>
                        <a:latin typeface="ＭＳ Ｐゴシック" pitchFamily="50" charset="-128"/>
                        <a:ea typeface="ＭＳ Ｐゴシック"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6064">
                <a:tc>
                  <a:txBody>
                    <a:bodyPr/>
                    <a:lstStyle/>
                    <a:p>
                      <a:pPr algn="ctr" fontAlgn="ctr"/>
                      <a:r>
                        <a:rPr lang="ja-JP" altLang="en-US" sz="2000" b="0" i="0" u="none" strike="noStrike" dirty="0">
                          <a:solidFill>
                            <a:srgbClr val="000000"/>
                          </a:solidFill>
                          <a:effectLst/>
                          <a:latin typeface="ＭＳ Ｐゴシック" pitchFamily="50" charset="-128"/>
                          <a:ea typeface="ＭＳ Ｐゴシック" pitchFamily="50" charset="-128"/>
                        </a:rPr>
                        <a:t>市役所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701.8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16809.0 </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(*1)</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65.0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6064">
                <a:tc>
                  <a:txBody>
                    <a:bodyPr/>
                    <a:lstStyle/>
                    <a:p>
                      <a:pPr algn="ctr" fontAlgn="ctr"/>
                      <a:r>
                        <a:rPr lang="ja-JP" altLang="en-US" sz="2000" b="0" i="0" u="none" strike="noStrike">
                          <a:solidFill>
                            <a:srgbClr val="000000"/>
                          </a:solidFill>
                          <a:effectLst/>
                          <a:latin typeface="ＭＳ Ｐゴシック" pitchFamily="50" charset="-128"/>
                          <a:ea typeface="ＭＳ Ｐゴシック" pitchFamily="50" charset="-128"/>
                        </a:rPr>
                        <a:t>市民会館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5657.0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15767.0 </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(*2)</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95.5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6064">
                <a:tc>
                  <a:txBody>
                    <a:bodyPr/>
                    <a:lstStyle/>
                    <a:p>
                      <a:pPr algn="ctr" fontAlgn="ctr"/>
                      <a:r>
                        <a:rPr lang="ja-JP" altLang="en-US" sz="2000" b="0" i="0" u="none" strike="noStrike">
                          <a:solidFill>
                            <a:srgbClr val="000000"/>
                          </a:solidFill>
                          <a:effectLst/>
                          <a:latin typeface="ＭＳ Ｐゴシック" pitchFamily="50" charset="-128"/>
                          <a:ea typeface="ＭＳ Ｐゴシック" pitchFamily="50" charset="-128"/>
                        </a:rPr>
                        <a:t>図書館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1133.0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6444.4 </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(*3)</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32.1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4056">
                <a:tc>
                  <a:txBody>
                    <a:bodyPr/>
                    <a:lstStyle/>
                    <a:p>
                      <a:pPr algn="ctr" fontAlgn="ctr"/>
                      <a:r>
                        <a:rPr lang="ja-JP" altLang="en-US" sz="2000" b="0" i="0" u="none" strike="noStrike" dirty="0">
                          <a:solidFill>
                            <a:srgbClr val="000000"/>
                          </a:solidFill>
                          <a:effectLst/>
                          <a:latin typeface="ＭＳ Ｐゴシック" pitchFamily="50" charset="-128"/>
                          <a:ea typeface="ＭＳ Ｐゴシック" pitchFamily="50" charset="-128"/>
                        </a:rPr>
                        <a:t>複合施設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39020.4 </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(*4)</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000" b="0" i="0" u="none" strike="noStrike" dirty="0">
                          <a:solidFill>
                            <a:srgbClr val="000000"/>
                          </a:solidFill>
                          <a:effectLst/>
                          <a:latin typeface="ＭＳ Ｐゴシック" pitchFamily="50" charset="-128"/>
                          <a:ea typeface="ＭＳ Ｐゴシック" pitchFamily="50" charset="-128"/>
                        </a:rPr>
                        <a:t>150.6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3919385572"/>
              </p:ext>
            </p:extLst>
          </p:nvPr>
        </p:nvGraphicFramePr>
        <p:xfrm>
          <a:off x="683568" y="5157192"/>
          <a:ext cx="7920880" cy="1503045"/>
        </p:xfrm>
        <a:graphic>
          <a:graphicData uri="http://schemas.openxmlformats.org/drawingml/2006/table">
            <a:tbl>
              <a:tblPr/>
              <a:tblGrid>
                <a:gridCol w="7920880"/>
              </a:tblGrid>
              <a:tr h="1247775">
                <a:tc>
                  <a:txBody>
                    <a:bodyPr/>
                    <a:lstStyle/>
                    <a:p>
                      <a:pPr algn="l" fontAlgn="ctr"/>
                      <a:r>
                        <a:rPr lang="ja-JP" altLang="en-US" sz="1400" b="0" i="0" u="none" strike="noStrike" dirty="0">
                          <a:solidFill>
                            <a:srgbClr val="000000"/>
                          </a:solidFill>
                          <a:effectLst/>
                          <a:latin typeface="ＭＳ Ｐゴシック" pitchFamily="50" charset="-128"/>
                          <a:ea typeface="ＭＳ Ｐゴシック" pitchFamily="50" charset="-128"/>
                        </a:rPr>
                        <a:t>*</a:t>
                      </a:r>
                      <a:r>
                        <a:rPr lang="en-US" altLang="ja-JP" sz="1400" b="0" i="0" u="none" strike="noStrike" dirty="0">
                          <a:solidFill>
                            <a:srgbClr val="000000"/>
                          </a:solidFill>
                          <a:effectLst/>
                          <a:latin typeface="ＭＳ Ｐゴシック" pitchFamily="50" charset="-128"/>
                          <a:ea typeface="ＭＳ Ｐゴシック" pitchFamily="50" charset="-128"/>
                        </a:rPr>
                        <a:t>1</a:t>
                      </a:r>
                      <a:r>
                        <a:rPr lang="ja-JP" altLang="en-US" sz="1400" b="0" i="0" u="none" strike="noStrike" dirty="0">
                          <a:solidFill>
                            <a:srgbClr val="000000"/>
                          </a:solidFill>
                          <a:effectLst/>
                          <a:latin typeface="ＭＳ Ｐゴシック" pitchFamily="50" charset="-128"/>
                          <a:ea typeface="ＭＳ Ｐゴシック" pitchFamily="50" charset="-128"/>
                        </a:rPr>
                        <a:t>）複数の市役所の事例から求めた人口あたりの延べ床面積の平均を土浦市の人口にかけた値。</a:t>
                      </a:r>
                      <a:br>
                        <a:rPr lang="ja-JP" altLang="en-US" sz="1400" b="0" i="0" u="none" strike="noStrike" dirty="0">
                          <a:solidFill>
                            <a:srgbClr val="000000"/>
                          </a:solidFill>
                          <a:effectLst/>
                          <a:latin typeface="ＭＳ Ｐゴシック" pitchFamily="50" charset="-128"/>
                          <a:ea typeface="ＭＳ Ｐゴシック" pitchFamily="50" charset="-128"/>
                        </a:rPr>
                      </a:br>
                      <a:r>
                        <a:rPr lang="ja-JP" altLang="en-US" sz="1400" b="0" i="0" u="none" strike="noStrike" dirty="0">
                          <a:solidFill>
                            <a:srgbClr val="000000"/>
                          </a:solidFill>
                          <a:effectLst/>
                          <a:latin typeface="ＭＳ Ｐゴシック" pitchFamily="50" charset="-128"/>
                          <a:ea typeface="ＭＳ Ｐゴシック" pitchFamily="50" charset="-128"/>
                        </a:rPr>
                        <a:t>*</a:t>
                      </a:r>
                      <a:r>
                        <a:rPr lang="en-US" altLang="ja-JP" sz="1400" b="0" i="0" u="none" strike="noStrike" dirty="0">
                          <a:solidFill>
                            <a:srgbClr val="000000"/>
                          </a:solidFill>
                          <a:effectLst/>
                          <a:latin typeface="ＭＳ Ｐゴシック" pitchFamily="50" charset="-128"/>
                          <a:ea typeface="ＭＳ Ｐゴシック" pitchFamily="50" charset="-128"/>
                        </a:rPr>
                        <a:t>2</a:t>
                      </a:r>
                      <a:r>
                        <a:rPr lang="ja-JP" altLang="en-US" sz="1400" b="0" i="0" u="none" strike="noStrike" dirty="0">
                          <a:solidFill>
                            <a:srgbClr val="000000"/>
                          </a:solidFill>
                          <a:effectLst/>
                          <a:latin typeface="ＭＳ Ｐゴシック" pitchFamily="50" charset="-128"/>
                          <a:ea typeface="ＭＳ Ｐゴシック" pitchFamily="50" charset="-128"/>
                        </a:rPr>
                        <a:t>）複数の市民会館の事例から平均的な市民会館の延べ床面積を求めた値。</a:t>
                      </a:r>
                      <a:br>
                        <a:rPr lang="ja-JP" altLang="en-US" sz="1400" b="0" i="0" u="none" strike="noStrike" dirty="0">
                          <a:solidFill>
                            <a:srgbClr val="000000"/>
                          </a:solidFill>
                          <a:effectLst/>
                          <a:latin typeface="ＭＳ Ｐゴシック" pitchFamily="50" charset="-128"/>
                          <a:ea typeface="ＭＳ Ｐゴシック" pitchFamily="50" charset="-128"/>
                        </a:rPr>
                      </a:br>
                      <a:r>
                        <a:rPr lang="ja-JP" altLang="en-US" sz="1400" b="0" i="0" u="none" strike="noStrike" dirty="0">
                          <a:solidFill>
                            <a:srgbClr val="000000"/>
                          </a:solidFill>
                          <a:effectLst/>
                          <a:latin typeface="ＭＳ Ｐゴシック" pitchFamily="50" charset="-128"/>
                          <a:ea typeface="ＭＳ Ｐゴシック" pitchFamily="50" charset="-128"/>
                        </a:rPr>
                        <a:t>*</a:t>
                      </a:r>
                      <a:r>
                        <a:rPr lang="en-US" altLang="ja-JP" sz="1400" b="0" i="0" u="none" strike="noStrike" dirty="0">
                          <a:solidFill>
                            <a:srgbClr val="000000"/>
                          </a:solidFill>
                          <a:effectLst/>
                          <a:latin typeface="ＭＳ Ｐゴシック" pitchFamily="50" charset="-128"/>
                          <a:ea typeface="ＭＳ Ｐゴシック" pitchFamily="50" charset="-128"/>
                        </a:rPr>
                        <a:t>3</a:t>
                      </a:r>
                      <a:r>
                        <a:rPr lang="ja-JP" altLang="en-US" sz="1400" b="0" i="0" u="none" strike="noStrike" dirty="0">
                          <a:solidFill>
                            <a:srgbClr val="000000"/>
                          </a:solidFill>
                          <a:effectLst/>
                          <a:latin typeface="ＭＳ Ｐゴシック" pitchFamily="50" charset="-128"/>
                          <a:ea typeface="ＭＳ Ｐゴシック" pitchFamily="50" charset="-128"/>
                        </a:rPr>
                        <a:t>）土浦駅前北地区第一種市街地再開発事業基本設計概要の面積表による図書館部分の床面積合計。</a:t>
                      </a:r>
                      <a:br>
                        <a:rPr lang="ja-JP" altLang="en-US" sz="1400" b="0" i="0" u="none" strike="noStrike" dirty="0">
                          <a:solidFill>
                            <a:srgbClr val="000000"/>
                          </a:solidFill>
                          <a:effectLst/>
                          <a:latin typeface="ＭＳ Ｐゴシック" pitchFamily="50" charset="-128"/>
                          <a:ea typeface="ＭＳ Ｐゴシック" pitchFamily="50" charset="-128"/>
                        </a:rPr>
                      </a:br>
                      <a:r>
                        <a:rPr lang="ja-JP" altLang="en-US" sz="1400" b="0" i="0" u="none" strike="noStrike" dirty="0">
                          <a:solidFill>
                            <a:srgbClr val="000000"/>
                          </a:solidFill>
                          <a:effectLst/>
                          <a:latin typeface="ＭＳ Ｐゴシック" pitchFamily="50" charset="-128"/>
                          <a:ea typeface="ＭＳ Ｐゴシック" pitchFamily="50" charset="-128"/>
                        </a:rPr>
                        <a:t>*</a:t>
                      </a:r>
                      <a:r>
                        <a:rPr lang="en-US" altLang="ja-JP" sz="1400" b="0" i="0" u="none" strike="noStrike" dirty="0">
                          <a:solidFill>
                            <a:srgbClr val="000000"/>
                          </a:solidFill>
                          <a:effectLst/>
                          <a:latin typeface="ＭＳ Ｐゴシック" pitchFamily="50" charset="-128"/>
                          <a:ea typeface="ＭＳ Ｐゴシック" pitchFamily="50" charset="-128"/>
                        </a:rPr>
                        <a:t>4</a:t>
                      </a:r>
                      <a:r>
                        <a:rPr lang="ja-JP" altLang="en-US" sz="1400" b="0" i="0" u="none" strike="noStrike" dirty="0">
                          <a:solidFill>
                            <a:srgbClr val="000000"/>
                          </a:solidFill>
                          <a:effectLst/>
                          <a:latin typeface="ＭＳ Ｐゴシック" pitchFamily="50" charset="-128"/>
                          <a:ea typeface="ＭＳ Ｐゴシック" pitchFamily="50" charset="-128"/>
                        </a:rPr>
                        <a:t>）*</a:t>
                      </a:r>
                      <a:r>
                        <a:rPr lang="en-US" altLang="ja-JP" sz="1400" b="0" i="0" u="none" strike="noStrike" dirty="0">
                          <a:solidFill>
                            <a:srgbClr val="000000"/>
                          </a:solidFill>
                          <a:effectLst/>
                          <a:latin typeface="ＭＳ Ｐゴシック" pitchFamily="50" charset="-128"/>
                          <a:ea typeface="ＭＳ Ｐゴシック" pitchFamily="50" charset="-128"/>
                        </a:rPr>
                        <a:t>1</a:t>
                      </a:r>
                      <a:r>
                        <a:rPr lang="ja-JP" altLang="en-US" sz="1400" b="0" i="0" u="none" strike="noStrike" dirty="0" err="1">
                          <a:solidFill>
                            <a:srgbClr val="000000"/>
                          </a:solidFill>
                          <a:effectLst/>
                          <a:latin typeface="ＭＳ Ｐゴシック" pitchFamily="50" charset="-128"/>
                          <a:ea typeface="ＭＳ Ｐゴシック" pitchFamily="50" charset="-128"/>
                        </a:rPr>
                        <a:t>、</a:t>
                      </a:r>
                      <a:r>
                        <a:rPr lang="ja-JP" altLang="en-US" sz="1400" b="0" i="0" u="none" strike="noStrike" dirty="0">
                          <a:solidFill>
                            <a:srgbClr val="000000"/>
                          </a:solidFill>
                          <a:effectLst/>
                          <a:latin typeface="ＭＳ Ｐゴシック" pitchFamily="50" charset="-128"/>
                          <a:ea typeface="ＭＳ Ｐゴシック" pitchFamily="50" charset="-128"/>
                        </a:rPr>
                        <a:t>*</a:t>
                      </a:r>
                      <a:r>
                        <a:rPr lang="en-US" altLang="ja-JP" sz="1400" b="0" i="0" u="none" strike="noStrike" dirty="0">
                          <a:solidFill>
                            <a:srgbClr val="000000"/>
                          </a:solidFill>
                          <a:effectLst/>
                          <a:latin typeface="ＭＳ Ｐゴシック" pitchFamily="50" charset="-128"/>
                          <a:ea typeface="ＭＳ Ｐゴシック" pitchFamily="50" charset="-128"/>
                        </a:rPr>
                        <a:t>2</a:t>
                      </a:r>
                      <a:r>
                        <a:rPr lang="ja-JP" altLang="en-US" sz="1400" b="0" i="0" u="none" strike="noStrike" dirty="0" err="1">
                          <a:solidFill>
                            <a:srgbClr val="000000"/>
                          </a:solidFill>
                          <a:effectLst/>
                          <a:latin typeface="ＭＳ Ｐゴシック" pitchFamily="50" charset="-128"/>
                          <a:ea typeface="ＭＳ Ｐゴシック" pitchFamily="50" charset="-128"/>
                        </a:rPr>
                        <a:t>、</a:t>
                      </a:r>
                      <a:r>
                        <a:rPr lang="ja-JP" altLang="en-US" sz="1400" b="0" i="0" u="none" strike="noStrike" dirty="0">
                          <a:solidFill>
                            <a:srgbClr val="000000"/>
                          </a:solidFill>
                          <a:effectLst/>
                          <a:latin typeface="ＭＳ Ｐゴシック" pitchFamily="50" charset="-128"/>
                          <a:ea typeface="ＭＳ Ｐゴシック" pitchFamily="50" charset="-128"/>
                        </a:rPr>
                        <a:t>*</a:t>
                      </a:r>
                      <a:r>
                        <a:rPr lang="en-US" altLang="ja-JP" sz="1400" b="0" i="0" u="none" strike="noStrike" dirty="0">
                          <a:solidFill>
                            <a:srgbClr val="000000"/>
                          </a:solidFill>
                          <a:effectLst/>
                          <a:latin typeface="ＭＳ Ｐゴシック" pitchFamily="50" charset="-128"/>
                          <a:ea typeface="ＭＳ Ｐゴシック" pitchFamily="50" charset="-128"/>
                        </a:rPr>
                        <a:t>3</a:t>
                      </a:r>
                      <a:r>
                        <a:rPr lang="ja-JP" altLang="en-US" sz="1400" b="0" i="0" u="none" strike="noStrike" dirty="0">
                          <a:solidFill>
                            <a:srgbClr val="000000"/>
                          </a:solidFill>
                          <a:effectLst/>
                          <a:latin typeface="ＭＳ Ｐゴシック" pitchFamily="50" charset="-128"/>
                          <a:ea typeface="ＭＳ Ｐゴシック" pitchFamily="50" charset="-128"/>
                        </a:rPr>
                        <a:t>の計。</a:t>
                      </a:r>
                      <a:br>
                        <a:rPr lang="ja-JP" altLang="en-US" sz="1400" b="0" i="0" u="none" strike="noStrike" dirty="0">
                          <a:solidFill>
                            <a:srgbClr val="000000"/>
                          </a:solidFill>
                          <a:effectLst/>
                          <a:latin typeface="ＭＳ Ｐゴシック" pitchFamily="50" charset="-128"/>
                          <a:ea typeface="ＭＳ Ｐゴシック" pitchFamily="50" charset="-128"/>
                        </a:rPr>
                      </a:br>
                      <a:r>
                        <a:rPr lang="ja-JP" altLang="en-US" sz="1400" b="0" i="0" u="none" strike="noStrike" dirty="0">
                          <a:solidFill>
                            <a:srgbClr val="000000"/>
                          </a:solidFill>
                          <a:effectLst/>
                          <a:latin typeface="ＭＳ Ｐゴシック" pitchFamily="50" charset="-128"/>
                          <a:ea typeface="ＭＳ Ｐゴシック" pitchFamily="50" charset="-128"/>
                        </a:rPr>
                        <a:t>*</a:t>
                      </a:r>
                      <a:r>
                        <a:rPr lang="en-US" altLang="ja-JP" sz="1400" b="0" i="0" u="none" strike="noStrike" dirty="0">
                          <a:solidFill>
                            <a:srgbClr val="000000"/>
                          </a:solidFill>
                          <a:effectLst/>
                          <a:latin typeface="ＭＳ Ｐゴシック" pitchFamily="50" charset="-128"/>
                          <a:ea typeface="ＭＳ Ｐゴシック" pitchFamily="50" charset="-128"/>
                        </a:rPr>
                        <a:t>5</a:t>
                      </a:r>
                      <a:r>
                        <a:rPr lang="ja-JP" altLang="en-US" sz="1400" b="0" i="0" u="none" strike="noStrike" dirty="0">
                          <a:solidFill>
                            <a:srgbClr val="000000"/>
                          </a:solidFill>
                          <a:effectLst/>
                          <a:latin typeface="ＭＳ Ｐゴシック" pitchFamily="50" charset="-128"/>
                          <a:ea typeface="ＭＳ Ｐゴシック" pitchFamily="50" charset="-128"/>
                        </a:rPr>
                        <a:t>）複数の事例から求めた床面積あたりの建設費の平均を予定延べ床面積にかけた値。</a:t>
                      </a:r>
                      <a:br>
                        <a:rPr lang="ja-JP" altLang="en-US" sz="1400" b="0" i="0" u="none" strike="noStrike" dirty="0">
                          <a:solidFill>
                            <a:srgbClr val="000000"/>
                          </a:solidFill>
                          <a:effectLst/>
                          <a:latin typeface="ＭＳ Ｐゴシック" pitchFamily="50" charset="-128"/>
                          <a:ea typeface="ＭＳ Ｐゴシック" pitchFamily="50" charset="-128"/>
                        </a:rPr>
                      </a:br>
                      <a:r>
                        <a:rPr lang="ja-JP" altLang="en-US" sz="1400" b="0" i="0" u="none" strike="noStrike" dirty="0">
                          <a:solidFill>
                            <a:srgbClr val="000000"/>
                          </a:solidFill>
                          <a:effectLst/>
                          <a:latin typeface="ＭＳ Ｐゴシック"/>
                        </a:rPr>
                        <a:t/>
                      </a:r>
                      <a:br>
                        <a:rPr lang="ja-JP" altLang="en-US" sz="1400" b="0" i="0" u="none" strike="noStrike" dirty="0">
                          <a:solidFill>
                            <a:srgbClr val="000000"/>
                          </a:solidFill>
                          <a:effectLst/>
                          <a:latin typeface="ＭＳ Ｐゴシック"/>
                        </a:rPr>
                      </a:br>
                      <a:endParaRPr lang="ja-JP" altLang="en-US" sz="1400" b="0" i="0" u="none" strike="noStrike" dirty="0">
                        <a:solidFill>
                          <a:srgbClr val="000000"/>
                        </a:solidFill>
                        <a:effectLst/>
                        <a:latin typeface="ＭＳ Ｐゴシック"/>
                      </a:endParaRPr>
                    </a:p>
                  </a:txBody>
                  <a:tcPr marL="9525" marR="9525" marT="9525" marB="0" anchor="ctr">
                    <a:lnL>
                      <a:noFill/>
                    </a:lnL>
                    <a:lnR>
                      <a:noFill/>
                    </a:lnR>
                    <a:lnT>
                      <a:noFill/>
                    </a:lnT>
                    <a:lnB>
                      <a:noFill/>
                    </a:lnB>
                  </a:tcPr>
                </a:tc>
              </a:tr>
            </a:tbl>
          </a:graphicData>
        </a:graphic>
      </p:graphicFrame>
      <p:sp>
        <p:nvSpPr>
          <p:cNvPr id="8" name="右中かっこ 7"/>
          <p:cNvSpPr/>
          <p:nvPr/>
        </p:nvSpPr>
        <p:spPr>
          <a:xfrm>
            <a:off x="7308304" y="2636912"/>
            <a:ext cx="360040" cy="172819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テキスト ボックス 8"/>
          <p:cNvSpPr txBox="1"/>
          <p:nvPr/>
        </p:nvSpPr>
        <p:spPr>
          <a:xfrm>
            <a:off x="7740352" y="3284984"/>
            <a:ext cx="1426994" cy="646331"/>
          </a:xfrm>
          <a:prstGeom prst="rect">
            <a:avLst/>
          </a:prstGeom>
          <a:noFill/>
        </p:spPr>
        <p:txBody>
          <a:bodyPr wrap="none" rtlCol="0">
            <a:spAutoFit/>
          </a:bodyPr>
          <a:lstStyle/>
          <a:p>
            <a:r>
              <a:rPr kumimoji="1" lang="en-US" altLang="ja-JP" dirty="0" smtClean="0">
                <a:latin typeface="ＭＳ Ｐゴシック" pitchFamily="50" charset="-128"/>
                <a:ea typeface="ＭＳ Ｐゴシック" pitchFamily="50" charset="-128"/>
              </a:rPr>
              <a:t>3</a:t>
            </a:r>
            <a:r>
              <a:rPr kumimoji="1" lang="ja-JP" altLang="en-US" dirty="0" smtClean="0">
                <a:latin typeface="ＭＳ Ｐゴシック" pitchFamily="50" charset="-128"/>
                <a:ea typeface="ＭＳ Ｐゴシック" pitchFamily="50" charset="-128"/>
              </a:rPr>
              <a:t>施設計</a:t>
            </a:r>
            <a:endParaRPr kumimoji="1" lang="en-US" altLang="ja-JP" dirty="0" smtClean="0">
              <a:latin typeface="ＭＳ Ｐゴシック" pitchFamily="50" charset="-128"/>
              <a:ea typeface="ＭＳ Ｐゴシック" pitchFamily="50" charset="-128"/>
            </a:endParaRPr>
          </a:p>
          <a:p>
            <a:r>
              <a:rPr kumimoji="1" lang="ja-JP" altLang="en-US" dirty="0" smtClean="0">
                <a:latin typeface="ＭＳ Ｐゴシック" pitchFamily="50" charset="-128"/>
                <a:ea typeface="ＭＳ Ｐゴシック" pitchFamily="50" charset="-128"/>
              </a:rPr>
              <a:t>＝</a:t>
            </a:r>
            <a:r>
              <a:rPr lang="en-US" altLang="ja-JP" dirty="0" smtClean="0">
                <a:latin typeface="ＭＳ Ｐゴシック" pitchFamily="50" charset="-128"/>
                <a:ea typeface="ＭＳ Ｐゴシック" pitchFamily="50" charset="-128"/>
              </a:rPr>
              <a:t>192.6</a:t>
            </a:r>
            <a:r>
              <a:rPr lang="ja-JP" altLang="en-US" dirty="0" smtClean="0">
                <a:latin typeface="ＭＳ Ｐゴシック" pitchFamily="50" charset="-128"/>
                <a:ea typeface="ＭＳ Ｐゴシック" pitchFamily="50" charset="-128"/>
              </a:rPr>
              <a:t>億円</a:t>
            </a:r>
            <a:endParaRPr kumimoji="1" lang="ja-JP" altLang="en-US" dirty="0">
              <a:latin typeface="ＭＳ Ｐゴシック" pitchFamily="50" charset="-128"/>
              <a:ea typeface="ＭＳ Ｐゴシック" pitchFamily="50" charset="-128"/>
            </a:endParaRPr>
          </a:p>
        </p:txBody>
      </p:sp>
      <p:sp>
        <p:nvSpPr>
          <p:cNvPr id="10" name="上カーブ矢印 9"/>
          <p:cNvSpPr/>
          <p:nvPr/>
        </p:nvSpPr>
        <p:spPr>
          <a:xfrm>
            <a:off x="7740352" y="4221088"/>
            <a:ext cx="720080" cy="288032"/>
          </a:xfrm>
          <a:prstGeom prst="curvedUpArrow">
            <a:avLst/>
          </a:prstGeom>
          <a:scene3d>
            <a:camera prst="orthographicFront">
              <a:rot lat="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p:cNvSpPr txBox="1"/>
          <p:nvPr/>
        </p:nvSpPr>
        <p:spPr>
          <a:xfrm>
            <a:off x="8001642" y="4509120"/>
            <a:ext cx="1165704" cy="369332"/>
          </a:xfrm>
          <a:prstGeom prst="rect">
            <a:avLst/>
          </a:prstGeom>
          <a:noFill/>
        </p:spPr>
        <p:txBody>
          <a:bodyPr wrap="none" rtlCol="0">
            <a:spAutoFit/>
          </a:bodyPr>
          <a:lstStyle/>
          <a:p>
            <a:r>
              <a:rPr kumimoji="1" lang="ja-JP" altLang="en-US" dirty="0" smtClean="0">
                <a:latin typeface="ＭＳ Ｐゴシック" pitchFamily="50" charset="-128"/>
                <a:ea typeface="ＭＳ Ｐゴシック" pitchFamily="50" charset="-128"/>
              </a:rPr>
              <a:t>約</a:t>
            </a:r>
            <a:r>
              <a:rPr kumimoji="1" lang="en-US" altLang="ja-JP" dirty="0" smtClean="0">
                <a:latin typeface="ＭＳ Ｐゴシック" pitchFamily="50" charset="-128"/>
                <a:ea typeface="ＭＳ Ｐゴシック" pitchFamily="50" charset="-128"/>
              </a:rPr>
              <a:t>1.3</a:t>
            </a:r>
            <a:r>
              <a:rPr kumimoji="1" lang="ja-JP" altLang="en-US" dirty="0" smtClean="0">
                <a:latin typeface="ＭＳ Ｐゴシック" pitchFamily="50" charset="-128"/>
                <a:ea typeface="ＭＳ Ｐゴシック" pitchFamily="50" charset="-128"/>
              </a:rPr>
              <a:t>倍！</a:t>
            </a:r>
            <a:endParaRPr kumimoji="1" lang="ja-JP" altLang="en-US" dirty="0">
              <a:latin typeface="ＭＳ Ｐゴシック" pitchFamily="50" charset="-128"/>
              <a:ea typeface="ＭＳ Ｐゴシック" pitchFamily="50" charset="-128"/>
            </a:endParaRPr>
          </a:p>
        </p:txBody>
      </p:sp>
      <p:sp>
        <p:nvSpPr>
          <p:cNvPr id="13" name="テキスト ボックス 12"/>
          <p:cNvSpPr txBox="1"/>
          <p:nvPr/>
        </p:nvSpPr>
        <p:spPr>
          <a:xfrm>
            <a:off x="0" y="0"/>
            <a:ext cx="8892480" cy="338554"/>
          </a:xfrm>
          <a:prstGeom prst="rect">
            <a:avLst/>
          </a:prstGeom>
          <a:noFill/>
        </p:spPr>
        <p:txBody>
          <a:bodyPr wrap="square" rtlCol="0">
            <a:spAutoFit/>
          </a:bodyPr>
          <a:lstStyle/>
          <a:p>
            <a:pPr algn="ctr"/>
            <a:r>
              <a:rPr lang="ja-JP" altLang="en-US" sz="1600" dirty="0" smtClean="0">
                <a:solidFill>
                  <a:schemeClr val="tx1">
                    <a:lumMod val="50000"/>
                    <a:lumOff val="50000"/>
                  </a:scheme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a:t>
            </a:r>
            <a:r>
              <a:rPr lang="ja-JP" altLang="en-US" sz="1600" dirty="0" smtClean="0">
                <a:solidFill>
                  <a:prstClr val="white"/>
                </a:solidFill>
                <a:latin typeface="+mj-ea"/>
                <a:ea typeface="+mj-ea"/>
              </a:rPr>
              <a:t>　</a:t>
            </a:r>
            <a:r>
              <a:rPr lang="ja-JP" altLang="en-US" sz="1600" dirty="0" smtClean="0">
                <a:solidFill>
                  <a:schemeClr val="tx1">
                    <a:lumMod val="50000"/>
                    <a:lumOff val="50000"/>
                  </a:schemeClr>
                </a:solidFill>
                <a:latin typeface="+mj-ea"/>
                <a:ea typeface="+mj-ea"/>
              </a:rPr>
              <a:t>輪・</a:t>
            </a:r>
            <a:r>
              <a:rPr lang="ja-JP" altLang="en-US" sz="1600" dirty="0" smtClean="0">
                <a:solidFill>
                  <a:srgbClr val="FFFF00"/>
                </a:solidFill>
                <a:latin typeface="+mj-ea"/>
                <a:ea typeface="+mj-ea"/>
              </a:rPr>
              <a:t>把</a:t>
            </a:r>
            <a:r>
              <a:rPr lang="ja-JP" altLang="en-US" sz="1600" dirty="0" smtClean="0">
                <a:solidFill>
                  <a:prstClr val="white"/>
                </a:solidFill>
                <a:latin typeface="+mj-ea"/>
                <a:ea typeface="+mj-ea"/>
              </a:rPr>
              <a:t>・環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32769748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720080"/>
          </a:xfrm>
        </p:spPr>
        <p:txBody>
          <a:bodyPr>
            <a:normAutofit/>
          </a:bodyPr>
          <a:lstStyle/>
          <a:p>
            <a:r>
              <a:rPr kumimoji="1" lang="ja-JP" altLang="en-US" dirty="0" smtClean="0"/>
              <a:t>バス事業の採算性～補足</a:t>
            </a:r>
            <a:endParaRPr kumimoji="1" lang="ja-JP" altLang="en-US" dirty="0"/>
          </a:p>
        </p:txBody>
      </p:sp>
      <p:sp>
        <p:nvSpPr>
          <p:cNvPr id="3" name="コンテンツ プレースホルダー 2"/>
          <p:cNvSpPr>
            <a:spLocks noGrp="1"/>
          </p:cNvSpPr>
          <p:nvPr>
            <p:ph idx="1"/>
          </p:nvPr>
        </p:nvSpPr>
        <p:spPr>
          <a:xfrm>
            <a:off x="457200" y="1340768"/>
            <a:ext cx="8229600" cy="5328592"/>
          </a:xfrm>
        </p:spPr>
        <p:txBody>
          <a:bodyPr>
            <a:normAutofit/>
          </a:bodyPr>
          <a:lstStyle/>
          <a:p>
            <a:r>
              <a:rPr lang="ja-JP" altLang="en-US" dirty="0" smtClean="0">
                <a:latin typeface="ＭＳ Ｐゴシック" pitchFamily="50" charset="-128"/>
                <a:ea typeface="ＭＳ Ｐゴシック" pitchFamily="50" charset="-128"/>
              </a:rPr>
              <a:t>需要予測（収入）</a:t>
            </a:r>
            <a:endParaRPr lang="en-US" altLang="ja-JP" dirty="0">
              <a:latin typeface="ＭＳ Ｐゴシック" pitchFamily="50" charset="-128"/>
              <a:ea typeface="ＭＳ Ｐゴシック" pitchFamily="50" charset="-128"/>
            </a:endParaRPr>
          </a:p>
          <a:p>
            <a:pPr lvl="1"/>
            <a:r>
              <a:rPr kumimoji="1" lang="ja-JP" altLang="en-US" dirty="0" smtClean="0">
                <a:latin typeface="ＭＳ Ｐゴシック" pitchFamily="50" charset="-128"/>
                <a:ea typeface="ＭＳ Ｐゴシック" pitchFamily="50" charset="-128"/>
              </a:rPr>
              <a:t>運行ルート（計画案）の沿線人口</a:t>
            </a:r>
            <a:endParaRPr kumimoji="1" lang="en-US" altLang="ja-JP" dirty="0" smtClean="0">
              <a:latin typeface="ＭＳ Ｐゴシック" pitchFamily="50" charset="-128"/>
              <a:ea typeface="ＭＳ Ｐゴシック" pitchFamily="50" charset="-128"/>
            </a:endParaRPr>
          </a:p>
          <a:p>
            <a:pPr lvl="1"/>
            <a:r>
              <a:rPr lang="ja-JP" altLang="en-US" dirty="0">
                <a:latin typeface="ＭＳ Ｐゴシック" pitchFamily="50" charset="-128"/>
                <a:ea typeface="ＭＳ Ｐゴシック" pitchFamily="50" charset="-128"/>
              </a:rPr>
              <a:t>バス</a:t>
            </a:r>
            <a:r>
              <a:rPr lang="ja-JP" altLang="en-US" dirty="0" smtClean="0">
                <a:latin typeface="ＭＳ Ｐゴシック" pitchFamily="50" charset="-128"/>
                <a:ea typeface="ＭＳ Ｐゴシック" pitchFamily="50" charset="-128"/>
              </a:rPr>
              <a:t>の利用率（土浦市の実態）</a:t>
            </a:r>
            <a:endParaRPr kumimoji="1" lang="en-US" altLang="ja-JP" dirty="0" smtClean="0">
              <a:latin typeface="ＭＳ Ｐゴシック" pitchFamily="50" charset="-128"/>
              <a:ea typeface="ＭＳ Ｐゴシック" pitchFamily="50" charset="-128"/>
            </a:endParaRPr>
          </a:p>
          <a:p>
            <a:r>
              <a:rPr kumimoji="1" lang="ja-JP" altLang="en-US" dirty="0" smtClean="0">
                <a:latin typeface="ＭＳ Ｐゴシック" pitchFamily="50" charset="-128"/>
                <a:ea typeface="ＭＳ Ｐゴシック" pitchFamily="50" charset="-128"/>
              </a:rPr>
              <a:t>運行経費（支出）</a:t>
            </a:r>
            <a:endParaRPr kumimoji="1" lang="en-US" altLang="ja-JP" dirty="0" smtClean="0">
              <a:latin typeface="ＭＳ Ｐゴシック" pitchFamily="50" charset="-128"/>
              <a:ea typeface="ＭＳ Ｐゴシック" pitchFamily="50" charset="-128"/>
            </a:endParaRPr>
          </a:p>
          <a:p>
            <a:pPr lvl="1"/>
            <a:r>
              <a:rPr lang="ja-JP" altLang="en-US" dirty="0" smtClean="0">
                <a:latin typeface="ＭＳ Ｐゴシック" pitchFamily="50" charset="-128"/>
                <a:ea typeface="ＭＳ Ｐゴシック" pitchFamily="50" charset="-128"/>
              </a:rPr>
              <a:t>車両使用料</a:t>
            </a:r>
            <a:endParaRPr lang="en-US" altLang="ja-JP" dirty="0" smtClean="0">
              <a:latin typeface="ＭＳ Ｐゴシック" pitchFamily="50" charset="-128"/>
              <a:ea typeface="ＭＳ Ｐゴシック" pitchFamily="50" charset="-128"/>
            </a:endParaRPr>
          </a:p>
          <a:p>
            <a:pPr lvl="1"/>
            <a:r>
              <a:rPr kumimoji="1" lang="ja-JP" altLang="en-US" dirty="0" smtClean="0">
                <a:latin typeface="ＭＳ Ｐゴシック" pitchFamily="50" charset="-128"/>
                <a:ea typeface="ＭＳ Ｐゴシック" pitchFamily="50" charset="-128"/>
              </a:rPr>
              <a:t>人件費・運行委託費</a:t>
            </a:r>
            <a:endParaRPr kumimoji="1" lang="en-US" altLang="ja-JP" dirty="0" smtClean="0">
              <a:latin typeface="ＭＳ Ｐゴシック" pitchFamily="50" charset="-128"/>
              <a:ea typeface="ＭＳ Ｐゴシック" pitchFamily="50" charset="-128"/>
            </a:endParaRPr>
          </a:p>
          <a:p>
            <a:pPr lvl="1"/>
            <a:r>
              <a:rPr lang="ja-JP" altLang="en-US" dirty="0" smtClean="0">
                <a:latin typeface="ＭＳ Ｐゴシック" pitchFamily="50" charset="-128"/>
                <a:ea typeface="ＭＳ Ｐゴシック" pitchFamily="50" charset="-128"/>
              </a:rPr>
              <a:t>燃料費</a:t>
            </a:r>
            <a:r>
              <a:rPr lang="en-US" altLang="ja-JP" dirty="0" smtClean="0">
                <a:latin typeface="ＭＳ Ｐゴシック" pitchFamily="50" charset="-128"/>
                <a:ea typeface="ＭＳ Ｐゴシック" pitchFamily="50" charset="-128"/>
              </a:rPr>
              <a:t>		…</a:t>
            </a:r>
          </a:p>
          <a:p>
            <a:pPr lvl="1"/>
            <a:endParaRPr lang="en-US" altLang="ja-JP" dirty="0">
              <a:latin typeface="ＭＳ Ｐゴシック" pitchFamily="50" charset="-128"/>
              <a:ea typeface="ＭＳ Ｐゴシック" pitchFamily="50" charset="-128"/>
            </a:endParaRPr>
          </a:p>
          <a:p>
            <a:pPr marL="109728" indent="0">
              <a:buNone/>
            </a:pPr>
            <a:r>
              <a:rPr lang="ja-JP" altLang="en-US" dirty="0" smtClean="0">
                <a:latin typeface="ＭＳ Ｐゴシック" pitchFamily="50" charset="-128"/>
                <a:ea typeface="ＭＳ Ｐゴシック" pitchFamily="50" charset="-128"/>
              </a:rPr>
              <a:t>キララちゃんバスと同様の運行方式で</a:t>
            </a:r>
            <a:r>
              <a:rPr lang="en-US" altLang="ja-JP" dirty="0">
                <a:latin typeface="ＭＳ Ｐゴシック" pitchFamily="50" charset="-128"/>
                <a:ea typeface="ＭＳ Ｐゴシック" pitchFamily="50" charset="-128"/>
              </a:rPr>
              <a:t/>
            </a:r>
            <a:br>
              <a:rPr lang="en-US" altLang="ja-JP" dirty="0">
                <a:latin typeface="ＭＳ Ｐゴシック" pitchFamily="50" charset="-128"/>
                <a:ea typeface="ＭＳ Ｐゴシック" pitchFamily="50" charset="-128"/>
              </a:rPr>
            </a:br>
            <a:r>
              <a:rPr lang="ja-JP" altLang="en-US" dirty="0" smtClean="0">
                <a:solidFill>
                  <a:srgbClr val="FF0000"/>
                </a:solidFill>
                <a:latin typeface="ＭＳ Ｐゴシック" pitchFamily="50" charset="-128"/>
                <a:ea typeface="ＭＳ Ｐゴシック" pitchFamily="50" charset="-128"/>
              </a:rPr>
              <a:t>収入が</a:t>
            </a:r>
            <a:r>
              <a:rPr lang="en-US" altLang="ja-JP" dirty="0" smtClean="0">
                <a:solidFill>
                  <a:srgbClr val="FF0000"/>
                </a:solidFill>
                <a:latin typeface="ＭＳ Ｐゴシック" pitchFamily="50" charset="-128"/>
                <a:ea typeface="ＭＳ Ｐゴシック" pitchFamily="50" charset="-128"/>
              </a:rPr>
              <a:t>3</a:t>
            </a:r>
            <a:r>
              <a:rPr lang="ja-JP" altLang="en-US" dirty="0" smtClean="0">
                <a:solidFill>
                  <a:srgbClr val="FF0000"/>
                </a:solidFill>
                <a:latin typeface="ＭＳ Ｐゴシック" pitchFamily="50" charset="-128"/>
                <a:ea typeface="ＭＳ Ｐゴシック" pitchFamily="50" charset="-128"/>
              </a:rPr>
              <a:t>割を超えれば、市が運行を補助</a:t>
            </a:r>
            <a:r>
              <a:rPr lang="ja-JP" altLang="en-US" dirty="0" smtClean="0">
                <a:latin typeface="ＭＳ Ｐゴシック" pitchFamily="50" charset="-128"/>
                <a:ea typeface="ＭＳ Ｐゴシック" pitchFamily="50" charset="-128"/>
              </a:rPr>
              <a:t>する</a:t>
            </a:r>
            <a:endParaRPr lang="en-US" altLang="ja-JP" dirty="0" smtClean="0">
              <a:latin typeface="ＭＳ Ｐゴシック" pitchFamily="50" charset="-128"/>
              <a:ea typeface="ＭＳ Ｐゴシック" pitchFamily="50" charset="-128"/>
            </a:endParaRPr>
          </a:p>
          <a:p>
            <a:pPr marL="109728" indent="0">
              <a:buNone/>
            </a:pPr>
            <a:r>
              <a:rPr lang="ja-JP" altLang="en-US" sz="2400" dirty="0" smtClean="0">
                <a:latin typeface="ＭＳ Ｐゴシック" pitchFamily="50" charset="-128"/>
                <a:ea typeface="ＭＳ Ｐゴシック" pitchFamily="50" charset="-128"/>
              </a:rPr>
              <a:t>（地域公共交通活性化審議会の方針、</a:t>
            </a:r>
            <a:endParaRPr lang="en-US" altLang="ja-JP" sz="2400" dirty="0" smtClean="0">
              <a:latin typeface="ＭＳ Ｐゴシック" pitchFamily="50" charset="-128"/>
              <a:ea typeface="ＭＳ Ｐゴシック" pitchFamily="50" charset="-128"/>
            </a:endParaRPr>
          </a:p>
          <a:p>
            <a:pPr marL="109728" indent="0">
              <a:buNone/>
            </a:pPr>
            <a:r>
              <a:rPr lang="en-US" altLang="ja-JP" sz="2400" dirty="0" smtClean="0">
                <a:latin typeface="ＭＳ Ｐゴシック" pitchFamily="50" charset="-128"/>
                <a:ea typeface="ＭＳ Ｐゴシック" pitchFamily="50" charset="-128"/>
              </a:rPr>
              <a:t>	</a:t>
            </a:r>
            <a:r>
              <a:rPr lang="ja-JP" altLang="en-US" sz="2400" dirty="0" smtClean="0">
                <a:latin typeface="ＭＳ Ｐゴシック" pitchFamily="50" charset="-128"/>
                <a:ea typeface="ＭＳ Ｐゴシック" pitchFamily="50" charset="-128"/>
              </a:rPr>
              <a:t>キララちゃんバスの運行基準として示されている）</a:t>
            </a:r>
            <a:endParaRPr lang="en-US" altLang="ja-JP" sz="2400" dirty="0" smtClean="0">
              <a:latin typeface="ＭＳ Ｐゴシック" pitchFamily="50" charset="-128"/>
              <a:ea typeface="ＭＳ Ｐゴシック" pitchFamily="50" charset="-128"/>
            </a:endParaRPr>
          </a:p>
        </p:txBody>
      </p:sp>
      <p:sp>
        <p:nvSpPr>
          <p:cNvPr id="6" name="スライド番号プレースホルダー 5"/>
          <p:cNvSpPr>
            <a:spLocks noGrp="1"/>
          </p:cNvSpPr>
          <p:nvPr>
            <p:ph type="sldNum" sz="quarter" idx="12"/>
          </p:nvPr>
        </p:nvSpPr>
        <p:spPr/>
        <p:txBody>
          <a:bodyPr/>
          <a:lstStyle/>
          <a:p>
            <a:fld id="{6F5C0362-4C13-47F6-8DA1-230402773C12}" type="slidenum">
              <a:rPr kumimoji="1" lang="ja-JP" altLang="en-US" smtClean="0">
                <a:solidFill>
                  <a:prstClr val="black"/>
                </a:solidFill>
              </a:rPr>
              <a:pPr/>
              <a:t>39</a:t>
            </a:fld>
            <a:endParaRPr kumimoji="1" lang="ja-JP" altLang="en-US">
              <a:solidFill>
                <a:prstClr val="black"/>
              </a:solidFill>
            </a:endParaRPr>
          </a:p>
        </p:txBody>
      </p:sp>
      <p:pic>
        <p:nvPicPr>
          <p:cNvPr id="2051" name="Picture 3" descr="C:\Users\miyamoto80\AppData\Local\Microsoft\Windows\Temporary Internet Files\Content.IE5\MM8QUOS2\MC90032339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2453" y="2936377"/>
            <a:ext cx="2110307" cy="121316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miyamoto80\AppData\Local\Microsoft\Windows\Temporary Internet Files\Content.IE5\9JNFKCMM\MC90035319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1779" y="2637752"/>
            <a:ext cx="590981" cy="6915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miyamoto80\AppData\Local\Microsoft\Windows\Temporary Internet Files\Content.IE5\D31UH7UD\MC900351226[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6871" y="2983545"/>
            <a:ext cx="673479" cy="39986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miyamoto80\AppData\Local\Microsoft\Windows\Temporary Internet Files\Content.IE5\9JNFKCMM\MC90030482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8544" y="2526345"/>
            <a:ext cx="557784" cy="91440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a:t>
            </a:r>
            <a:r>
              <a:rPr lang="ja-JP" altLang="en-US" sz="1600" dirty="0" smtClean="0">
                <a:solidFill>
                  <a:prstClr val="white"/>
                </a:solidFill>
                <a:latin typeface="+mj-ea"/>
                <a:ea typeface="+mj-ea"/>
              </a:rPr>
              <a:t>　</a:t>
            </a:r>
            <a:r>
              <a:rPr lang="ja-JP" altLang="en-US" sz="1600" dirty="0" smtClean="0">
                <a:solidFill>
                  <a:prstClr val="black">
                    <a:lumMod val="50000"/>
                    <a:lumOff val="50000"/>
                  </a:prstClr>
                </a:solidFill>
                <a:latin typeface="+mj-ea"/>
                <a:ea typeface="+mj-ea"/>
              </a:rPr>
              <a:t>輪・把・</a:t>
            </a:r>
            <a:r>
              <a:rPr lang="ja-JP" altLang="en-US" sz="1600" dirty="0" smtClean="0">
                <a:solidFill>
                  <a:srgbClr val="FFFF00"/>
                </a:solidFill>
                <a:latin typeface="+mj-ea"/>
                <a:ea typeface="+mj-ea"/>
              </a:rPr>
              <a:t>環</a:t>
            </a:r>
            <a:r>
              <a:rPr lang="ja-JP" altLang="en-US" sz="1600" dirty="0" smtClean="0">
                <a:solidFill>
                  <a:prstClr val="white"/>
                </a:solidFill>
                <a:latin typeface="+mj-ea"/>
                <a:ea typeface="+mj-ea"/>
              </a:rPr>
              <a:t>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720400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p:cNvGrpSpPr/>
          <p:nvPr/>
        </p:nvGrpSpPr>
        <p:grpSpPr>
          <a:xfrm>
            <a:off x="3325280" y="2370888"/>
            <a:ext cx="2592288" cy="2592288"/>
            <a:chOff x="-2772816" y="-135736"/>
            <a:chExt cx="2592288" cy="2592288"/>
          </a:xfrm>
        </p:grpSpPr>
        <p:pic>
          <p:nvPicPr>
            <p:cNvPr id="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2816" y="-135736"/>
              <a:ext cx="2592288"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グループ化 30"/>
            <p:cNvGrpSpPr/>
            <p:nvPr/>
          </p:nvGrpSpPr>
          <p:grpSpPr>
            <a:xfrm>
              <a:off x="-2484645" y="79683"/>
              <a:ext cx="2016086" cy="2087096"/>
              <a:chOff x="4753902" y="3074782"/>
              <a:chExt cx="3085458" cy="3471604"/>
            </a:xfrm>
          </p:grpSpPr>
          <p:sp>
            <p:nvSpPr>
              <p:cNvPr id="32" name="テキスト ボックス 9"/>
              <p:cNvSpPr txBox="1"/>
              <p:nvPr/>
            </p:nvSpPr>
            <p:spPr>
              <a:xfrm>
                <a:off x="5745513" y="3074782"/>
                <a:ext cx="396047" cy="107508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kumimoji="0" lang="ja-JP" altLang="en-US" sz="3600" b="1" kern="0" dirty="0">
                    <a:solidFill>
                      <a:sysClr val="windowText" lastClr="000000"/>
                    </a:solidFill>
                    <a:latin typeface="HGｺﾞｼｯｸM"/>
                    <a:ea typeface="HGｺﾞｼｯｸM"/>
                  </a:rPr>
                  <a:t>我</a:t>
                </a:r>
                <a:endParaRPr lang="ja-JP" altLang="en-US" sz="3600" b="1" kern="0" dirty="0">
                  <a:solidFill>
                    <a:sysClr val="windowText" lastClr="000000"/>
                  </a:solidFill>
                  <a:latin typeface="HGｺﾞｼｯｸM"/>
                  <a:ea typeface="HGｺﾞｼｯｸM"/>
                </a:endParaRPr>
              </a:p>
            </p:txBody>
          </p:sp>
          <p:sp>
            <p:nvSpPr>
              <p:cNvPr id="33" name="テキスト ボックス 10"/>
              <p:cNvSpPr txBox="1"/>
              <p:nvPr/>
            </p:nvSpPr>
            <p:spPr>
              <a:xfrm>
                <a:off x="4819869" y="4875319"/>
                <a:ext cx="595036" cy="107508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3600" b="1" kern="0" dirty="0" smtClean="0">
                    <a:solidFill>
                      <a:sysClr val="windowText" lastClr="000000"/>
                    </a:solidFill>
                    <a:latin typeface="HGｺﾞｼｯｸM"/>
                    <a:ea typeface="HGｺﾞｼｯｸM"/>
                  </a:rPr>
                  <a:t>和</a:t>
                </a:r>
                <a:endParaRPr lang="ja-JP" altLang="en-US" sz="3600" b="1" kern="0" dirty="0">
                  <a:solidFill>
                    <a:sysClr val="windowText" lastClr="000000"/>
                  </a:solidFill>
                  <a:latin typeface="HGｺﾞｼｯｸM"/>
                  <a:ea typeface="HGｺﾞｼｯｸM"/>
                </a:endParaRPr>
              </a:p>
            </p:txBody>
          </p:sp>
          <p:sp>
            <p:nvSpPr>
              <p:cNvPr id="34" name="テキスト ボックス 11"/>
              <p:cNvSpPr txBox="1"/>
              <p:nvPr/>
            </p:nvSpPr>
            <p:spPr>
              <a:xfrm>
                <a:off x="4753902" y="3673660"/>
                <a:ext cx="991611" cy="1075085"/>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3600" b="1" kern="0" dirty="0" smtClean="0">
                    <a:solidFill>
                      <a:sysClr val="windowText" lastClr="000000"/>
                    </a:solidFill>
                    <a:latin typeface="HGｺﾞｼｯｸM"/>
                    <a:ea typeface="HGｺﾞｼｯｸM"/>
                  </a:rPr>
                  <a:t>環</a:t>
                </a:r>
                <a:endParaRPr lang="ja-JP" altLang="en-US" sz="3600" b="1" kern="0" dirty="0">
                  <a:solidFill>
                    <a:sysClr val="windowText" lastClr="000000"/>
                  </a:solidFill>
                  <a:latin typeface="HGｺﾞｼｯｸM"/>
                  <a:ea typeface="HGｺﾞｼｯｸM"/>
                </a:endParaRPr>
              </a:p>
            </p:txBody>
          </p:sp>
          <p:sp>
            <p:nvSpPr>
              <p:cNvPr id="35" name="テキスト ボックス 12"/>
              <p:cNvSpPr txBox="1"/>
              <p:nvPr/>
            </p:nvSpPr>
            <p:spPr>
              <a:xfrm>
                <a:off x="6737337" y="3553885"/>
                <a:ext cx="991611" cy="1075085"/>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3600" b="1" kern="0" dirty="0" smtClean="0">
                    <a:solidFill>
                      <a:prstClr val="black"/>
                    </a:solidFill>
                    <a:latin typeface="HGｺﾞｼｯｸM"/>
                    <a:ea typeface="HGｺﾞｼｯｸM"/>
                  </a:rPr>
                  <a:t>輪</a:t>
                </a:r>
                <a:endParaRPr lang="ja-JP" altLang="en-US" sz="3600" b="1" kern="0" dirty="0">
                  <a:solidFill>
                    <a:prstClr val="black"/>
                  </a:solidFill>
                  <a:latin typeface="HGｺﾞｼｯｸM"/>
                  <a:ea typeface="HGｺﾞｼｯｸM"/>
                </a:endParaRPr>
              </a:p>
            </p:txBody>
          </p:sp>
          <p:sp>
            <p:nvSpPr>
              <p:cNvPr id="36" name="テキスト ボックス 13"/>
              <p:cNvSpPr txBox="1"/>
              <p:nvPr/>
            </p:nvSpPr>
            <p:spPr>
              <a:xfrm>
                <a:off x="6847749" y="4873403"/>
                <a:ext cx="991611" cy="1075085"/>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3600" b="1" kern="0" dirty="0" smtClean="0">
                    <a:solidFill>
                      <a:sysClr val="windowText" lastClr="000000"/>
                    </a:solidFill>
                    <a:latin typeface="HGｺﾞｼｯｸM"/>
                    <a:ea typeface="HGｺﾞｼｯｸM"/>
                  </a:rPr>
                  <a:t>話</a:t>
                </a:r>
                <a:endParaRPr lang="ja-JP" altLang="en-US" sz="3600" b="1" kern="0" dirty="0">
                  <a:solidFill>
                    <a:sysClr val="windowText" lastClr="000000"/>
                  </a:solidFill>
                  <a:latin typeface="HGｺﾞｼｯｸM"/>
                  <a:ea typeface="HGｺﾞｼｯｸM"/>
                </a:endParaRPr>
              </a:p>
            </p:txBody>
          </p:sp>
          <p:sp>
            <p:nvSpPr>
              <p:cNvPr id="37" name="テキスト ボックス 14"/>
              <p:cNvSpPr txBox="1"/>
              <p:nvPr/>
            </p:nvSpPr>
            <p:spPr>
              <a:xfrm>
                <a:off x="5745513" y="5471301"/>
                <a:ext cx="991611" cy="1075085"/>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3600" b="1" kern="0" dirty="0" smtClean="0">
                    <a:solidFill>
                      <a:sysClr val="windowText" lastClr="000000"/>
                    </a:solidFill>
                    <a:latin typeface="HGｺﾞｼｯｸM"/>
                    <a:ea typeface="HGｺﾞｼｯｸM"/>
                  </a:rPr>
                  <a:t>把</a:t>
                </a:r>
                <a:endParaRPr lang="ja-JP" altLang="en-US" sz="3600" b="1" kern="0" dirty="0">
                  <a:solidFill>
                    <a:sysClr val="windowText" lastClr="000000"/>
                  </a:solidFill>
                  <a:latin typeface="HGｺﾞｼｯｸM"/>
                  <a:ea typeface="HGｺﾞｼｯｸM"/>
                </a:endParaRPr>
              </a:p>
            </p:txBody>
          </p:sp>
        </p:grpSp>
      </p:grpSp>
      <p:sp>
        <p:nvSpPr>
          <p:cNvPr id="2" name="タイトル 1"/>
          <p:cNvSpPr>
            <a:spLocks noGrp="1"/>
          </p:cNvSpPr>
          <p:nvPr>
            <p:ph type="title"/>
          </p:nvPr>
        </p:nvSpPr>
        <p:spPr>
          <a:xfrm>
            <a:off x="457200" y="476672"/>
            <a:ext cx="8229600" cy="720080"/>
          </a:xfrm>
        </p:spPr>
        <p:txBody>
          <a:bodyPr>
            <a:normAutofit/>
          </a:bodyPr>
          <a:lstStyle/>
          <a:p>
            <a:r>
              <a:rPr lang="ja-JP" altLang="en-US" dirty="0"/>
              <a:t>「</a:t>
            </a:r>
            <a:r>
              <a:rPr lang="en-US" altLang="ja-JP" dirty="0"/>
              <a:t>WA</a:t>
            </a:r>
            <a:r>
              <a:rPr lang="ja-JP" altLang="en-US" dirty="0"/>
              <a:t>」がまち土浦</a:t>
            </a:r>
            <a:endParaRPr kumimoji="1" lang="ja-JP" altLang="en-US" dirty="0"/>
          </a:p>
        </p:txBody>
      </p:sp>
      <p:sp>
        <p:nvSpPr>
          <p:cNvPr id="8" name="テキスト ボックス 7"/>
          <p:cNvSpPr txBox="1"/>
          <p:nvPr/>
        </p:nvSpPr>
        <p:spPr>
          <a:xfrm>
            <a:off x="0" y="0"/>
            <a:ext cx="8892480" cy="338554"/>
          </a:xfrm>
          <a:prstGeom prst="rect">
            <a:avLst/>
          </a:prstGeom>
          <a:noFill/>
        </p:spPr>
        <p:txBody>
          <a:bodyPr wrap="square" rtlCol="0">
            <a:spAutoFit/>
          </a:bodyPr>
          <a:lstStyle/>
          <a:p>
            <a:pPr algn="ctr"/>
            <a:r>
              <a:rPr lang="ja-JP" altLang="en-US" sz="1600" dirty="0" smtClean="0">
                <a:solidFill>
                  <a:srgbClr val="FFFF00"/>
                </a:solidFill>
                <a:latin typeface="HGｺﾞｼｯｸM"/>
                <a:ea typeface="HGｺﾞｼｯｸM"/>
              </a:rPr>
              <a:t>コンセプト</a:t>
            </a:r>
            <a:r>
              <a:rPr lang="ja-JP" altLang="en-US" sz="1600" dirty="0" smtClean="0">
                <a:solidFill>
                  <a:prstClr val="white"/>
                </a:solidFill>
                <a:latin typeface="HGｺﾞｼｯｸM"/>
                <a:ea typeface="HGｺﾞｼｯｸM"/>
              </a:rPr>
              <a:t>　→　重点計画　輪・把・環　→　</a:t>
            </a:r>
            <a:r>
              <a:rPr lang="ja-JP" altLang="en-US" sz="1600" dirty="0">
                <a:solidFill>
                  <a:prstClr val="white"/>
                </a:solidFill>
                <a:latin typeface="HGｺﾞｼｯｸM"/>
                <a:ea typeface="HGｺﾞｼｯｸM"/>
              </a:rPr>
              <a:t>補助</a:t>
            </a:r>
            <a:r>
              <a:rPr lang="ja-JP" altLang="en-US" sz="1600" dirty="0" smtClean="0">
                <a:solidFill>
                  <a:prstClr val="white"/>
                </a:solidFill>
                <a:latin typeface="HGｺﾞｼｯｸM"/>
                <a:ea typeface="HGｺﾞｼｯｸM"/>
              </a:rPr>
              <a:t>計画</a:t>
            </a:r>
            <a:r>
              <a:rPr lang="ja-JP" altLang="en-US" sz="1600" dirty="0">
                <a:solidFill>
                  <a:prstClr val="white"/>
                </a:solidFill>
                <a:latin typeface="HGｺﾞｼｯｸM"/>
                <a:ea typeface="HGｺﾞｼｯｸM"/>
              </a:rPr>
              <a:t>　</a:t>
            </a:r>
            <a:r>
              <a:rPr lang="ja-JP" altLang="en-US" sz="1600" dirty="0" smtClean="0">
                <a:solidFill>
                  <a:prstClr val="white"/>
                </a:solidFill>
                <a:latin typeface="HGｺﾞｼｯｸM"/>
                <a:ea typeface="HGｺﾞｼｯｸM"/>
              </a:rPr>
              <a:t>和・話　→　「我」がまち土浦</a:t>
            </a:r>
            <a:endParaRPr lang="ja-JP" altLang="en-US" sz="1600" dirty="0">
              <a:solidFill>
                <a:prstClr val="white"/>
              </a:solidFill>
              <a:latin typeface="HGｺﾞｼｯｸM"/>
              <a:ea typeface="HGｺﾞｼｯｸM"/>
            </a:endParaRPr>
          </a:p>
        </p:txBody>
      </p:sp>
      <p:grpSp>
        <p:nvGrpSpPr>
          <p:cNvPr id="15" name="グループ化 14"/>
          <p:cNvGrpSpPr/>
          <p:nvPr/>
        </p:nvGrpSpPr>
        <p:grpSpPr>
          <a:xfrm>
            <a:off x="3772788" y="2839922"/>
            <a:ext cx="1670904" cy="2279311"/>
            <a:chOff x="4556571" y="2672866"/>
            <a:chExt cx="2724787" cy="3716930"/>
          </a:xfrm>
        </p:grpSpPr>
        <p:sp>
          <p:nvSpPr>
            <p:cNvPr id="16" name="テキスト ボックス 15"/>
            <p:cNvSpPr txBox="1"/>
            <p:nvPr/>
          </p:nvSpPr>
          <p:spPr>
            <a:xfrm>
              <a:off x="5742440" y="2672866"/>
              <a:ext cx="396045" cy="853228"/>
            </a:xfrm>
            <a:prstGeom prst="rect">
              <a:avLst/>
            </a:prstGeom>
            <a:noFill/>
          </p:spPr>
          <p:txBody>
            <a:bodyPr wrap="square" rtlCol="0">
              <a:spAutoFit/>
            </a:bodyPr>
            <a:lstStyle/>
            <a:p>
              <a:pPr>
                <a:defRPr/>
              </a:pPr>
              <a:endParaRPr lang="ja-JP" altLang="en-US" sz="2800" kern="0" dirty="0">
                <a:solidFill>
                  <a:sysClr val="windowText" lastClr="000000"/>
                </a:solidFill>
              </a:endParaRPr>
            </a:p>
          </p:txBody>
        </p:sp>
        <p:sp>
          <p:nvSpPr>
            <p:cNvPr id="17" name="テキスト ボックス 16"/>
            <p:cNvSpPr txBox="1"/>
            <p:nvPr/>
          </p:nvSpPr>
          <p:spPr>
            <a:xfrm>
              <a:off x="4568187" y="4807743"/>
              <a:ext cx="595036" cy="853228"/>
            </a:xfrm>
            <a:prstGeom prst="rect">
              <a:avLst/>
            </a:prstGeom>
            <a:noFill/>
          </p:spPr>
          <p:txBody>
            <a:bodyPr wrap="square" rtlCol="0">
              <a:spAutoFit/>
            </a:bodyPr>
            <a:lstStyle/>
            <a:p>
              <a:pPr>
                <a:defRPr/>
              </a:pPr>
              <a:endParaRPr lang="ja-JP" altLang="en-US" sz="2800" kern="0" dirty="0">
                <a:solidFill>
                  <a:sysClr val="windowText" lastClr="000000"/>
                </a:solidFill>
              </a:endParaRPr>
            </a:p>
          </p:txBody>
        </p:sp>
        <p:sp>
          <p:nvSpPr>
            <p:cNvPr id="18" name="テキスト ボックス 17"/>
            <p:cNvSpPr txBox="1"/>
            <p:nvPr/>
          </p:nvSpPr>
          <p:spPr>
            <a:xfrm>
              <a:off x="6947944" y="4829164"/>
              <a:ext cx="301246" cy="853228"/>
            </a:xfrm>
            <a:prstGeom prst="rect">
              <a:avLst/>
            </a:prstGeom>
            <a:noFill/>
          </p:spPr>
          <p:txBody>
            <a:bodyPr wrap="none" rtlCol="0">
              <a:spAutoFit/>
            </a:bodyPr>
            <a:lstStyle/>
            <a:p>
              <a:pPr>
                <a:defRPr/>
              </a:pPr>
              <a:endParaRPr lang="ja-JP" altLang="en-US" sz="2800" kern="0" dirty="0">
                <a:solidFill>
                  <a:sysClr val="windowText" lastClr="000000"/>
                </a:solidFill>
              </a:endParaRPr>
            </a:p>
          </p:txBody>
        </p:sp>
        <p:sp>
          <p:nvSpPr>
            <p:cNvPr id="19" name="テキスト ボックス 18"/>
            <p:cNvSpPr txBox="1"/>
            <p:nvPr/>
          </p:nvSpPr>
          <p:spPr>
            <a:xfrm>
              <a:off x="6980112" y="3368377"/>
              <a:ext cx="301246" cy="853228"/>
            </a:xfrm>
            <a:prstGeom prst="rect">
              <a:avLst/>
            </a:prstGeom>
            <a:noFill/>
          </p:spPr>
          <p:txBody>
            <a:bodyPr wrap="none" rtlCol="0">
              <a:spAutoFit/>
            </a:bodyPr>
            <a:lstStyle/>
            <a:p>
              <a:pPr>
                <a:defRPr/>
              </a:pPr>
              <a:endParaRPr lang="ja-JP" altLang="en-US" sz="2800" kern="0" dirty="0">
                <a:solidFill>
                  <a:sysClr val="windowText" lastClr="000000"/>
                </a:solidFill>
              </a:endParaRPr>
            </a:p>
          </p:txBody>
        </p:sp>
        <p:sp>
          <p:nvSpPr>
            <p:cNvPr id="20" name="テキスト ボックス 19"/>
            <p:cNvSpPr txBox="1"/>
            <p:nvPr/>
          </p:nvSpPr>
          <p:spPr>
            <a:xfrm>
              <a:off x="4556571" y="3398640"/>
              <a:ext cx="301246" cy="853228"/>
            </a:xfrm>
            <a:prstGeom prst="rect">
              <a:avLst/>
            </a:prstGeom>
            <a:noFill/>
          </p:spPr>
          <p:txBody>
            <a:bodyPr wrap="none" rtlCol="0">
              <a:spAutoFit/>
            </a:bodyPr>
            <a:lstStyle/>
            <a:p>
              <a:pPr>
                <a:defRPr/>
              </a:pPr>
              <a:endParaRPr lang="ja-JP" altLang="en-US" sz="2800" kern="0" dirty="0">
                <a:solidFill>
                  <a:sysClr val="windowText" lastClr="000000"/>
                </a:solidFill>
              </a:endParaRPr>
            </a:p>
          </p:txBody>
        </p:sp>
        <p:sp>
          <p:nvSpPr>
            <p:cNvPr id="21" name="テキスト ボックス 20"/>
            <p:cNvSpPr txBox="1"/>
            <p:nvPr/>
          </p:nvSpPr>
          <p:spPr>
            <a:xfrm>
              <a:off x="5762770" y="5536568"/>
              <a:ext cx="301246" cy="853228"/>
            </a:xfrm>
            <a:prstGeom prst="rect">
              <a:avLst/>
            </a:prstGeom>
            <a:noFill/>
          </p:spPr>
          <p:txBody>
            <a:bodyPr wrap="none" rtlCol="0">
              <a:spAutoFit/>
            </a:bodyPr>
            <a:lstStyle/>
            <a:p>
              <a:pPr>
                <a:defRPr/>
              </a:pPr>
              <a:endParaRPr lang="ja-JP" altLang="en-US" sz="2800" kern="0" dirty="0">
                <a:solidFill>
                  <a:sysClr val="windowText" lastClr="000000"/>
                </a:solidFill>
              </a:endParaRPr>
            </a:p>
          </p:txBody>
        </p:sp>
        <p:sp>
          <p:nvSpPr>
            <p:cNvPr id="22" name="テキスト ボックス 21"/>
            <p:cNvSpPr txBox="1"/>
            <p:nvPr/>
          </p:nvSpPr>
          <p:spPr>
            <a:xfrm>
              <a:off x="4764027" y="3595041"/>
              <a:ext cx="2481264" cy="853228"/>
            </a:xfrm>
            <a:prstGeom prst="rect">
              <a:avLst/>
            </a:prstGeom>
            <a:noFill/>
          </p:spPr>
          <p:txBody>
            <a:bodyPr wrap="none" rtlCol="0">
              <a:spAutoFit/>
            </a:bodyPr>
            <a:lstStyle/>
            <a:p>
              <a:pPr>
                <a:defRPr/>
              </a:pPr>
              <a:r>
                <a:rPr lang="ja-JP" altLang="en-US" sz="2800" kern="0" dirty="0" smtClean="0">
                  <a:solidFill>
                    <a:sysClr val="windowText" lastClr="000000"/>
                  </a:solidFill>
                </a:rPr>
                <a:t>「</a:t>
              </a:r>
              <a:r>
                <a:rPr lang="ja-JP" altLang="en-US" sz="2400" b="1" kern="0" dirty="0" smtClean="0">
                  <a:solidFill>
                    <a:sysClr val="windowText" lastClr="000000"/>
                  </a:solidFill>
                </a:rPr>
                <a:t>ＷＡ</a:t>
              </a:r>
              <a:r>
                <a:rPr lang="ja-JP" altLang="en-US" sz="2800" kern="0" dirty="0" smtClean="0">
                  <a:solidFill>
                    <a:sysClr val="windowText" lastClr="000000"/>
                  </a:solidFill>
                </a:rPr>
                <a:t>」</a:t>
              </a:r>
              <a:endParaRPr lang="ja-JP" altLang="en-US" sz="2800" kern="0" dirty="0">
                <a:solidFill>
                  <a:sysClr val="windowText" lastClr="000000"/>
                </a:solidFill>
              </a:endParaRPr>
            </a:p>
          </p:txBody>
        </p:sp>
      </p:grpSp>
      <p:sp>
        <p:nvSpPr>
          <p:cNvPr id="23" name="角丸四角形 22"/>
          <p:cNvSpPr/>
          <p:nvPr/>
        </p:nvSpPr>
        <p:spPr>
          <a:xfrm>
            <a:off x="5898765" y="2277602"/>
            <a:ext cx="2144754" cy="947786"/>
          </a:xfrm>
          <a:prstGeom prst="roundRect">
            <a:avLst/>
          </a:prstGeom>
          <a:solidFill>
            <a:srgbClr val="FFCC6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3200" b="1" kern="0" dirty="0" smtClean="0">
                <a:solidFill>
                  <a:sysClr val="windowText" lastClr="000000"/>
                </a:solidFill>
                <a:latin typeface="Calibri"/>
                <a:ea typeface="ＭＳ Ｐゴシック"/>
              </a:rPr>
              <a:t>産業促進</a:t>
            </a:r>
            <a:endParaRPr lang="ja-JP" altLang="en-US" sz="3200" b="1" kern="0" dirty="0">
              <a:solidFill>
                <a:sysClr val="windowText" lastClr="000000"/>
              </a:solidFill>
              <a:latin typeface="Calibri"/>
              <a:ea typeface="ＭＳ Ｐゴシック"/>
            </a:endParaRPr>
          </a:p>
        </p:txBody>
      </p:sp>
      <p:sp>
        <p:nvSpPr>
          <p:cNvPr id="24" name="角丸四角形 23"/>
          <p:cNvSpPr/>
          <p:nvPr/>
        </p:nvSpPr>
        <p:spPr>
          <a:xfrm>
            <a:off x="3146173" y="5067024"/>
            <a:ext cx="2771395" cy="969446"/>
          </a:xfrm>
          <a:prstGeom prst="roundRect">
            <a:avLst/>
          </a:prstGeom>
          <a:solidFill>
            <a:srgbClr val="FFCC6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3200" b="1" kern="0" dirty="0">
                <a:solidFill>
                  <a:sysClr val="windowText" lastClr="000000"/>
                </a:solidFill>
                <a:latin typeface="Calibri"/>
                <a:ea typeface="ＭＳ Ｐゴシック"/>
              </a:rPr>
              <a:t>都市</a:t>
            </a:r>
            <a:r>
              <a:rPr kumimoji="0" lang="ja-JP" altLang="en-US" sz="3200" b="1" kern="0" dirty="0" smtClean="0">
                <a:solidFill>
                  <a:sysClr val="windowText" lastClr="000000"/>
                </a:solidFill>
                <a:latin typeface="Calibri"/>
                <a:ea typeface="ＭＳ Ｐゴシック"/>
              </a:rPr>
              <a:t>機能集積</a:t>
            </a:r>
            <a:endParaRPr lang="ja-JP" altLang="en-US" sz="3200" b="1" kern="0" dirty="0">
              <a:solidFill>
                <a:sysClr val="windowText" lastClr="000000"/>
              </a:solidFill>
              <a:latin typeface="Calibri"/>
              <a:ea typeface="ＭＳ Ｐゴシック"/>
            </a:endParaRPr>
          </a:p>
        </p:txBody>
      </p:sp>
      <p:sp>
        <p:nvSpPr>
          <p:cNvPr id="25" name="角丸四角形 24"/>
          <p:cNvSpPr/>
          <p:nvPr/>
        </p:nvSpPr>
        <p:spPr>
          <a:xfrm>
            <a:off x="3310878" y="1306982"/>
            <a:ext cx="2587887" cy="952606"/>
          </a:xfrm>
          <a:prstGeom prst="round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3600" b="1" kern="0" dirty="0" smtClean="0">
                <a:solidFill>
                  <a:prstClr val="black"/>
                </a:solidFill>
                <a:latin typeface="Calibri"/>
                <a:ea typeface="ＭＳ Ｐゴシック"/>
              </a:rPr>
              <a:t>愛着と誇り</a:t>
            </a:r>
            <a:endParaRPr lang="ja-JP" altLang="en-US" sz="3600" b="1" kern="0" dirty="0">
              <a:solidFill>
                <a:prstClr val="black"/>
              </a:solidFill>
              <a:latin typeface="Calibri"/>
              <a:ea typeface="ＭＳ Ｐゴシック"/>
            </a:endParaRPr>
          </a:p>
        </p:txBody>
      </p:sp>
      <p:sp>
        <p:nvSpPr>
          <p:cNvPr id="26" name="角丸四角形 25"/>
          <p:cNvSpPr/>
          <p:nvPr/>
        </p:nvSpPr>
        <p:spPr>
          <a:xfrm>
            <a:off x="1147321" y="2270352"/>
            <a:ext cx="2163557" cy="962286"/>
          </a:xfrm>
          <a:prstGeom prst="roundRect">
            <a:avLst/>
          </a:prstGeom>
          <a:solidFill>
            <a:srgbClr val="FFCC6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r>
              <a:rPr lang="ja-JP" altLang="en-US" sz="3200" b="1" kern="0" dirty="0" smtClean="0">
                <a:solidFill>
                  <a:sysClr val="windowText" lastClr="000000"/>
                </a:solidFill>
                <a:latin typeface="Calibri"/>
                <a:ea typeface="ＭＳ Ｐゴシック"/>
              </a:rPr>
              <a:t>交通</a:t>
            </a:r>
            <a:r>
              <a:rPr lang="ja-JP" altLang="en-US" sz="3200" b="1" kern="0" dirty="0">
                <a:solidFill>
                  <a:sysClr val="windowText" lastClr="000000"/>
                </a:solidFill>
                <a:latin typeface="Calibri"/>
                <a:ea typeface="ＭＳ Ｐゴシック"/>
              </a:rPr>
              <a:t>施策</a:t>
            </a:r>
          </a:p>
        </p:txBody>
      </p:sp>
      <p:sp>
        <p:nvSpPr>
          <p:cNvPr id="27" name="角丸四角形 26"/>
          <p:cNvSpPr/>
          <p:nvPr/>
        </p:nvSpPr>
        <p:spPr>
          <a:xfrm>
            <a:off x="5898765" y="3803823"/>
            <a:ext cx="2273635" cy="947786"/>
          </a:xfrm>
          <a:prstGeom prst="roundRect">
            <a:avLst/>
          </a:prstGeom>
          <a:solidFill>
            <a:srgbClr val="FFCC6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r>
              <a:rPr lang="ja-JP" altLang="en-US" sz="3200" b="1" kern="0" dirty="0" smtClean="0">
                <a:solidFill>
                  <a:sysClr val="windowText" lastClr="000000"/>
                </a:solidFill>
                <a:latin typeface="Calibri"/>
                <a:ea typeface="ＭＳ Ｐゴシック"/>
              </a:rPr>
              <a:t>コミュニティ強化</a:t>
            </a:r>
            <a:endParaRPr lang="ja-JP" altLang="en-US" sz="3200" b="1" kern="0" dirty="0">
              <a:solidFill>
                <a:sysClr val="windowText" lastClr="000000"/>
              </a:solidFill>
              <a:latin typeface="Calibri"/>
              <a:ea typeface="ＭＳ Ｐゴシック"/>
            </a:endParaRPr>
          </a:p>
        </p:txBody>
      </p:sp>
      <p:sp>
        <p:nvSpPr>
          <p:cNvPr id="28" name="角丸四角形 27"/>
          <p:cNvSpPr/>
          <p:nvPr/>
        </p:nvSpPr>
        <p:spPr>
          <a:xfrm>
            <a:off x="1043609" y="3814605"/>
            <a:ext cx="2267270" cy="962286"/>
          </a:xfrm>
          <a:prstGeom prst="roundRect">
            <a:avLst/>
          </a:prstGeom>
          <a:solidFill>
            <a:srgbClr val="FFCC6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r>
              <a:rPr lang="ja-JP" altLang="en-US" sz="3200" b="1" kern="0" dirty="0" smtClean="0">
                <a:solidFill>
                  <a:sysClr val="windowText" lastClr="000000"/>
                </a:solidFill>
                <a:latin typeface="Calibri"/>
                <a:ea typeface="ＭＳ Ｐゴシック"/>
              </a:rPr>
              <a:t>和める空間</a:t>
            </a:r>
            <a:endParaRPr lang="ja-JP" altLang="en-US" sz="3200" b="1" kern="0" dirty="0">
              <a:solidFill>
                <a:sysClr val="windowText" lastClr="000000"/>
              </a:solidFill>
              <a:latin typeface="Calibri"/>
              <a:ea typeface="ＭＳ Ｐゴシック"/>
            </a:endParaRPr>
          </a:p>
        </p:txBody>
      </p:sp>
    </p:spTree>
    <p:extLst>
      <p:ext uri="{BB962C8B-B14F-4D97-AF65-F5344CB8AC3E}">
        <p14:creationId xmlns:p14="http://schemas.microsoft.com/office/powerpoint/2010/main" val="27458376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720080"/>
          </a:xfrm>
        </p:spPr>
        <p:txBody>
          <a:bodyPr>
            <a:normAutofit/>
          </a:bodyPr>
          <a:lstStyle/>
          <a:p>
            <a:r>
              <a:rPr kumimoji="1" lang="ja-JP" altLang="en-US" dirty="0" smtClean="0"/>
              <a:t>年間支出の算出～補足</a:t>
            </a:r>
            <a:endParaRPr kumimoji="1" lang="ja-JP" altLang="en-US" dirty="0"/>
          </a:p>
        </p:txBody>
      </p:sp>
      <p:sp>
        <p:nvSpPr>
          <p:cNvPr id="3" name="コンテンツ プレースホルダー 2"/>
          <p:cNvSpPr>
            <a:spLocks noGrp="1"/>
          </p:cNvSpPr>
          <p:nvPr>
            <p:ph idx="1"/>
          </p:nvPr>
        </p:nvSpPr>
        <p:spPr>
          <a:xfrm>
            <a:off x="457200" y="1340768"/>
            <a:ext cx="8229600" cy="5233768"/>
          </a:xfrm>
        </p:spPr>
        <p:txBody>
          <a:bodyPr/>
          <a:lstStyle/>
          <a:p>
            <a:r>
              <a:rPr lang="ja-JP" altLang="en-US" dirty="0" smtClean="0">
                <a:latin typeface="ＭＳ Ｐゴシック" pitchFamily="50" charset="-128"/>
                <a:ea typeface="ＭＳ Ｐゴシック" pitchFamily="50" charset="-128"/>
              </a:rPr>
              <a:t>車両使用料</a:t>
            </a:r>
            <a:r>
              <a:rPr lang="en-US" altLang="ja-JP" dirty="0" smtClean="0">
                <a:latin typeface="ＭＳ Ｐゴシック" pitchFamily="50" charset="-128"/>
                <a:ea typeface="ＭＳ Ｐゴシック" pitchFamily="50" charset="-128"/>
              </a:rPr>
              <a:t/>
            </a:r>
            <a:br>
              <a:rPr lang="en-US" altLang="ja-JP" dirty="0" smtClean="0">
                <a:latin typeface="ＭＳ Ｐゴシック" pitchFamily="50" charset="-128"/>
                <a:ea typeface="ＭＳ Ｐゴシック" pitchFamily="50" charset="-128"/>
              </a:rPr>
            </a:br>
            <a:r>
              <a:rPr lang="ja-JP" altLang="en-US" sz="2400" dirty="0" smtClean="0">
                <a:latin typeface="ＭＳ Ｐゴシック" pitchFamily="50" charset="-128"/>
                <a:ea typeface="ＭＳ Ｐゴシック" pitchFamily="50" charset="-128"/>
              </a:rPr>
              <a:t>バス事業者が車両を購入、</a:t>
            </a:r>
            <a:r>
              <a:rPr lang="en-US" altLang="ja-JP" sz="2400" dirty="0" smtClean="0">
                <a:latin typeface="ＭＳ Ｐゴシック" pitchFamily="50" charset="-128"/>
                <a:ea typeface="ＭＳ Ｐゴシック" pitchFamily="50" charset="-128"/>
              </a:rPr>
              <a:t>5</a:t>
            </a:r>
            <a:r>
              <a:rPr lang="ja-JP" altLang="en-US" sz="2400" dirty="0" smtClean="0">
                <a:latin typeface="ＭＳ Ｐゴシック" pitchFamily="50" charset="-128"/>
                <a:ea typeface="ＭＳ Ｐゴシック" pitchFamily="50" charset="-128"/>
              </a:rPr>
              <a:t>年間で減価償却費を負担</a:t>
            </a:r>
            <a:endParaRPr lang="en-US" altLang="ja-JP" sz="2400" dirty="0" smtClean="0">
              <a:latin typeface="ＭＳ Ｐゴシック" pitchFamily="50" charset="-128"/>
              <a:ea typeface="ＭＳ Ｐゴシック" pitchFamily="50" charset="-128"/>
            </a:endParaRPr>
          </a:p>
          <a:p>
            <a:pPr lvl="1"/>
            <a:r>
              <a:rPr lang="ja-JP" altLang="en-US" dirty="0" smtClean="0">
                <a:latin typeface="ＭＳ Ｐゴシック" pitchFamily="50" charset="-128"/>
                <a:ea typeface="ＭＳ Ｐゴシック" pitchFamily="50" charset="-128"/>
              </a:rPr>
              <a:t>小型ノンステップバス（定員約</a:t>
            </a:r>
            <a:r>
              <a:rPr lang="en-US" altLang="ja-JP" dirty="0" smtClean="0">
                <a:latin typeface="ＭＳ Ｐゴシック" pitchFamily="50" charset="-128"/>
                <a:ea typeface="ＭＳ Ｐゴシック" pitchFamily="50" charset="-128"/>
              </a:rPr>
              <a:t>30</a:t>
            </a:r>
            <a:r>
              <a:rPr lang="ja-JP" altLang="en-US" dirty="0" smtClean="0">
                <a:latin typeface="ＭＳ Ｐゴシック" pitchFamily="50" charset="-128"/>
                <a:ea typeface="ＭＳ Ｐゴシック" pitchFamily="50" charset="-128"/>
              </a:rPr>
              <a:t>人）</a:t>
            </a:r>
            <a:r>
              <a:rPr lang="en-US" altLang="ja-JP" dirty="0" smtClean="0">
                <a:latin typeface="ＭＳ Ｐゴシック" pitchFamily="50" charset="-128"/>
                <a:ea typeface="ＭＳ Ｐゴシック" pitchFamily="50" charset="-128"/>
              </a:rPr>
              <a:t>	</a:t>
            </a:r>
            <a:r>
              <a:rPr lang="ja-JP" altLang="en-US" dirty="0" smtClean="0">
                <a:latin typeface="ＭＳ Ｐゴシック" pitchFamily="50" charset="-128"/>
                <a:ea typeface="ＭＳ Ｐゴシック" pitchFamily="50" charset="-128"/>
              </a:rPr>
              <a:t>約</a:t>
            </a:r>
            <a:r>
              <a:rPr lang="en-US" altLang="ja-JP" dirty="0" smtClean="0">
                <a:latin typeface="ＭＳ Ｐゴシック" pitchFamily="50" charset="-128"/>
                <a:ea typeface="ＭＳ Ｐゴシック" pitchFamily="50" charset="-128"/>
              </a:rPr>
              <a:t>450</a:t>
            </a:r>
            <a:r>
              <a:rPr lang="ja-JP" altLang="en-US" dirty="0" smtClean="0">
                <a:latin typeface="ＭＳ Ｐゴシック" pitchFamily="50" charset="-128"/>
                <a:ea typeface="ＭＳ Ｐゴシック" pitchFamily="50" charset="-128"/>
              </a:rPr>
              <a:t>万円</a:t>
            </a:r>
            <a:endParaRPr lang="en-US" altLang="ja-JP" dirty="0" smtClean="0">
              <a:latin typeface="ＭＳ Ｐゴシック" pitchFamily="50" charset="-128"/>
              <a:ea typeface="ＭＳ Ｐゴシック" pitchFamily="50" charset="-128"/>
            </a:endParaRPr>
          </a:p>
          <a:p>
            <a:pPr lvl="1"/>
            <a:r>
              <a:rPr lang="ja-JP" altLang="en-US" dirty="0" smtClean="0">
                <a:latin typeface="ＭＳ Ｐゴシック" pitchFamily="50" charset="-128"/>
                <a:ea typeface="ＭＳ Ｐゴシック" pitchFamily="50" charset="-128"/>
              </a:rPr>
              <a:t>ジャンボタクシー（定員約</a:t>
            </a:r>
            <a:r>
              <a:rPr lang="en-US" altLang="ja-JP" dirty="0" smtClean="0">
                <a:latin typeface="ＭＳ Ｐゴシック" pitchFamily="50" charset="-128"/>
                <a:ea typeface="ＭＳ Ｐゴシック" pitchFamily="50" charset="-128"/>
              </a:rPr>
              <a:t>10</a:t>
            </a:r>
            <a:r>
              <a:rPr lang="ja-JP" altLang="en-US" dirty="0" smtClean="0">
                <a:latin typeface="ＭＳ Ｐゴシック" pitchFamily="50" charset="-128"/>
                <a:ea typeface="ＭＳ Ｐゴシック" pitchFamily="50" charset="-128"/>
              </a:rPr>
              <a:t>人）</a:t>
            </a:r>
            <a:r>
              <a:rPr lang="en-US" altLang="ja-JP" dirty="0" smtClean="0">
                <a:latin typeface="ＭＳ Ｐゴシック" pitchFamily="50" charset="-128"/>
                <a:ea typeface="ＭＳ Ｐゴシック" pitchFamily="50" charset="-128"/>
              </a:rPr>
              <a:t>		</a:t>
            </a:r>
            <a:r>
              <a:rPr lang="ja-JP" altLang="en-US" dirty="0" smtClean="0">
                <a:latin typeface="ＭＳ Ｐゴシック" pitchFamily="50" charset="-128"/>
                <a:ea typeface="ＭＳ Ｐゴシック" pitchFamily="50" charset="-128"/>
              </a:rPr>
              <a:t>約</a:t>
            </a:r>
            <a:r>
              <a:rPr lang="en-US" altLang="ja-JP" dirty="0" smtClean="0">
                <a:latin typeface="ＭＳ Ｐゴシック" pitchFamily="50" charset="-128"/>
                <a:ea typeface="ＭＳ Ｐゴシック" pitchFamily="50" charset="-128"/>
              </a:rPr>
              <a:t>100</a:t>
            </a:r>
            <a:r>
              <a:rPr lang="ja-JP" altLang="en-US" dirty="0" smtClean="0">
                <a:latin typeface="ＭＳ Ｐゴシック" pitchFamily="50" charset="-128"/>
                <a:ea typeface="ＭＳ Ｐゴシック" pitchFamily="50" charset="-128"/>
              </a:rPr>
              <a:t>万円</a:t>
            </a:r>
            <a:endParaRPr lang="en-US" altLang="ja-JP" dirty="0" smtClean="0">
              <a:latin typeface="ＭＳ Ｐゴシック" pitchFamily="50" charset="-128"/>
              <a:ea typeface="ＭＳ Ｐゴシック" pitchFamily="50" charset="-128"/>
            </a:endParaRPr>
          </a:p>
          <a:p>
            <a:r>
              <a:rPr lang="ja-JP" altLang="en-US" dirty="0" smtClean="0">
                <a:latin typeface="ＭＳ Ｐゴシック" pitchFamily="50" charset="-128"/>
                <a:ea typeface="ＭＳ Ｐゴシック" pitchFamily="50" charset="-128"/>
              </a:rPr>
              <a:t>人件費・運行委託費（</a:t>
            </a:r>
            <a:r>
              <a:rPr lang="en-US" altLang="ja-JP" dirty="0" smtClean="0">
                <a:latin typeface="ＭＳ Ｐゴシック" pitchFamily="50" charset="-128"/>
                <a:ea typeface="ＭＳ Ｐゴシック" pitchFamily="50" charset="-128"/>
              </a:rPr>
              <a:t>1</a:t>
            </a:r>
            <a:r>
              <a:rPr lang="ja-JP" altLang="en-US" dirty="0" smtClean="0">
                <a:latin typeface="ＭＳ Ｐゴシック" pitchFamily="50" charset="-128"/>
                <a:ea typeface="ＭＳ Ｐゴシック" pitchFamily="50" charset="-128"/>
              </a:rPr>
              <a:t>台あたり）</a:t>
            </a:r>
            <a:r>
              <a:rPr lang="en-US" altLang="ja-JP" dirty="0" smtClean="0">
                <a:latin typeface="ＭＳ Ｐゴシック" pitchFamily="50" charset="-128"/>
                <a:ea typeface="ＭＳ Ｐゴシック" pitchFamily="50" charset="-128"/>
              </a:rPr>
              <a:t>		</a:t>
            </a:r>
            <a:r>
              <a:rPr lang="ja-JP" altLang="en-US" sz="2600" dirty="0" smtClean="0">
                <a:solidFill>
                  <a:schemeClr val="accent2"/>
                </a:solidFill>
                <a:latin typeface="ＭＳ Ｐゴシック" pitchFamily="50" charset="-128"/>
                <a:ea typeface="ＭＳ Ｐゴシック" pitchFamily="50" charset="-128"/>
              </a:rPr>
              <a:t>約</a:t>
            </a:r>
            <a:r>
              <a:rPr lang="en-US" altLang="ja-JP" sz="2600" dirty="0" smtClean="0">
                <a:solidFill>
                  <a:schemeClr val="accent2"/>
                </a:solidFill>
                <a:latin typeface="ＭＳ Ｐゴシック" pitchFamily="50" charset="-128"/>
                <a:ea typeface="ＭＳ Ｐゴシック" pitchFamily="50" charset="-128"/>
              </a:rPr>
              <a:t>650</a:t>
            </a:r>
            <a:r>
              <a:rPr lang="ja-JP" altLang="en-US" sz="2600" dirty="0" smtClean="0">
                <a:solidFill>
                  <a:schemeClr val="accent2"/>
                </a:solidFill>
                <a:latin typeface="ＭＳ Ｐゴシック" pitchFamily="50" charset="-128"/>
                <a:ea typeface="ＭＳ Ｐゴシック" pitchFamily="50" charset="-128"/>
              </a:rPr>
              <a:t>万円</a:t>
            </a:r>
            <a:endParaRPr lang="en-US" altLang="ja-JP" sz="2600" dirty="0" smtClean="0">
              <a:solidFill>
                <a:schemeClr val="accent2"/>
              </a:solidFill>
              <a:latin typeface="ＭＳ Ｐゴシック" pitchFamily="50" charset="-128"/>
              <a:ea typeface="ＭＳ Ｐゴシック" pitchFamily="50" charset="-128"/>
            </a:endParaRPr>
          </a:p>
          <a:p>
            <a:r>
              <a:rPr lang="ja-JP" altLang="en-US" dirty="0" smtClean="0">
                <a:latin typeface="ＭＳ Ｐゴシック" pitchFamily="50" charset="-128"/>
                <a:ea typeface="ＭＳ Ｐゴシック" pitchFamily="50" charset="-128"/>
              </a:rPr>
              <a:t>燃料費（</a:t>
            </a:r>
            <a:r>
              <a:rPr lang="en-US" altLang="ja-JP" dirty="0" smtClean="0">
                <a:latin typeface="ＭＳ Ｐゴシック" pitchFamily="50" charset="-128"/>
                <a:ea typeface="ＭＳ Ｐゴシック" pitchFamily="50" charset="-128"/>
              </a:rPr>
              <a:t>1</a:t>
            </a:r>
            <a:r>
              <a:rPr lang="ja-JP" altLang="en-US" dirty="0" smtClean="0">
                <a:latin typeface="ＭＳ Ｐゴシック" pitchFamily="50" charset="-128"/>
                <a:ea typeface="ＭＳ Ｐゴシック" pitchFamily="50" charset="-128"/>
              </a:rPr>
              <a:t>台あたり）</a:t>
            </a:r>
            <a:r>
              <a:rPr lang="en-US" altLang="ja-JP" dirty="0" smtClean="0">
                <a:latin typeface="ＭＳ Ｐゴシック" pitchFamily="50" charset="-128"/>
                <a:ea typeface="ＭＳ Ｐゴシック" pitchFamily="50" charset="-128"/>
              </a:rPr>
              <a:t>				</a:t>
            </a:r>
            <a:r>
              <a:rPr lang="ja-JP" altLang="en-US" sz="2600" dirty="0" smtClean="0">
                <a:solidFill>
                  <a:schemeClr val="accent2"/>
                </a:solidFill>
                <a:latin typeface="ＭＳ Ｐゴシック" pitchFamily="50" charset="-128"/>
                <a:ea typeface="ＭＳ Ｐゴシック" pitchFamily="50" charset="-128"/>
              </a:rPr>
              <a:t>約</a:t>
            </a:r>
            <a:r>
              <a:rPr lang="en-US" altLang="ja-JP" sz="2600" dirty="0" smtClean="0">
                <a:solidFill>
                  <a:schemeClr val="accent2"/>
                </a:solidFill>
                <a:latin typeface="ＭＳ Ｐゴシック" pitchFamily="50" charset="-128"/>
                <a:ea typeface="ＭＳ Ｐゴシック" pitchFamily="50" charset="-128"/>
              </a:rPr>
              <a:t>300</a:t>
            </a:r>
            <a:r>
              <a:rPr lang="ja-JP" altLang="en-US" sz="2600" dirty="0" smtClean="0">
                <a:solidFill>
                  <a:schemeClr val="accent2"/>
                </a:solidFill>
                <a:latin typeface="ＭＳ Ｐゴシック" pitchFamily="50" charset="-128"/>
                <a:ea typeface="ＭＳ Ｐゴシック" pitchFamily="50" charset="-128"/>
              </a:rPr>
              <a:t>万円</a:t>
            </a:r>
            <a:endParaRPr lang="en-US" altLang="ja-JP" sz="2600" dirty="0" smtClean="0">
              <a:solidFill>
                <a:schemeClr val="accent2"/>
              </a:solidFill>
              <a:latin typeface="ＭＳ Ｐゴシック" pitchFamily="50" charset="-128"/>
              <a:ea typeface="ＭＳ Ｐゴシック" pitchFamily="50" charset="-128"/>
            </a:endParaRPr>
          </a:p>
          <a:p>
            <a:endParaRPr lang="en-US" altLang="ja-JP" sz="2600" dirty="0" smtClean="0">
              <a:latin typeface="ＭＳ Ｐゴシック" pitchFamily="50" charset="-128"/>
              <a:ea typeface="ＭＳ Ｐゴシック" pitchFamily="50" charset="-128"/>
            </a:endParaRPr>
          </a:p>
          <a:p>
            <a:pPr marL="109728" indent="0">
              <a:buNone/>
            </a:pPr>
            <a:r>
              <a:rPr lang="ja-JP" altLang="en-US" sz="2600" dirty="0" smtClean="0">
                <a:latin typeface="ＭＳ Ｐゴシック" pitchFamily="50" charset="-128"/>
                <a:ea typeface="ＭＳ Ｐゴシック" pitchFamily="50" charset="-128"/>
              </a:rPr>
              <a:t>参考：キララちゃんバス［</a:t>
            </a:r>
            <a:r>
              <a:rPr lang="en-US" altLang="ja-JP" sz="2600" dirty="0" smtClean="0">
                <a:latin typeface="ＭＳ Ｐゴシック" pitchFamily="50" charset="-128"/>
                <a:ea typeface="ＭＳ Ｐゴシック" pitchFamily="50" charset="-128"/>
              </a:rPr>
              <a:t>2009</a:t>
            </a:r>
            <a:r>
              <a:rPr lang="ja-JP" altLang="en-US" sz="2600" dirty="0">
                <a:latin typeface="ＭＳ Ｐゴシック" pitchFamily="50" charset="-128"/>
                <a:ea typeface="ＭＳ Ｐゴシック" pitchFamily="50" charset="-128"/>
              </a:rPr>
              <a:t>年度</a:t>
            </a:r>
            <a:r>
              <a:rPr lang="ja-JP" altLang="en-US" sz="2600" dirty="0" smtClean="0">
                <a:latin typeface="ＭＳ Ｐゴシック" pitchFamily="50" charset="-128"/>
                <a:ea typeface="ＭＳ Ｐゴシック" pitchFamily="50" charset="-128"/>
              </a:rPr>
              <a:t>］</a:t>
            </a:r>
            <a:endParaRPr lang="en-US" altLang="ja-JP" sz="2600" dirty="0">
              <a:latin typeface="ＭＳ Ｐゴシック" pitchFamily="50" charset="-128"/>
              <a:ea typeface="ＭＳ Ｐゴシック" pitchFamily="50" charset="-128"/>
            </a:endParaRPr>
          </a:p>
          <a:p>
            <a:pPr lvl="1"/>
            <a:r>
              <a:rPr lang="ja-JP" altLang="en-US" sz="2400" dirty="0" smtClean="0">
                <a:latin typeface="ＭＳ Ｐゴシック" pitchFamily="50" charset="-128"/>
                <a:ea typeface="ＭＳ Ｐゴシック" pitchFamily="50" charset="-128"/>
              </a:rPr>
              <a:t>バス</a:t>
            </a:r>
            <a:r>
              <a:rPr lang="en-US" altLang="ja-JP" sz="2400" dirty="0" smtClean="0">
                <a:latin typeface="ＭＳ Ｐゴシック" pitchFamily="50" charset="-128"/>
                <a:ea typeface="ＭＳ Ｐゴシック" pitchFamily="50" charset="-128"/>
              </a:rPr>
              <a:t>2</a:t>
            </a:r>
            <a:r>
              <a:rPr lang="ja-JP" altLang="en-US" sz="2400" dirty="0" smtClean="0">
                <a:latin typeface="ＭＳ Ｐゴシック" pitchFamily="50" charset="-128"/>
                <a:ea typeface="ＭＳ Ｐゴシック" pitchFamily="50" charset="-128"/>
              </a:rPr>
              <a:t>台、ジャンボタクシー</a:t>
            </a:r>
            <a:r>
              <a:rPr lang="en-US" altLang="ja-JP" sz="2400" dirty="0" smtClean="0">
                <a:latin typeface="ＭＳ Ｐゴシック" pitchFamily="50" charset="-128"/>
                <a:ea typeface="ＭＳ Ｐゴシック" pitchFamily="50" charset="-128"/>
              </a:rPr>
              <a:t>1</a:t>
            </a:r>
            <a:r>
              <a:rPr lang="ja-JP" altLang="en-US" sz="2400" dirty="0" smtClean="0">
                <a:latin typeface="ＭＳ Ｐゴシック" pitchFamily="50" charset="-128"/>
                <a:ea typeface="ＭＳ Ｐゴシック" pitchFamily="50" charset="-128"/>
              </a:rPr>
              <a:t>台</a:t>
            </a:r>
            <a:r>
              <a:rPr lang="en-US" altLang="ja-JP" sz="2400" dirty="0" smtClean="0">
                <a:latin typeface="ＭＳ Ｐゴシック" pitchFamily="50" charset="-128"/>
                <a:ea typeface="ＭＳ Ｐゴシック" pitchFamily="50" charset="-128"/>
              </a:rPr>
              <a:t>			4000</a:t>
            </a:r>
            <a:r>
              <a:rPr lang="ja-JP" altLang="en-US" sz="2400" dirty="0" smtClean="0">
                <a:latin typeface="ＭＳ Ｐゴシック" pitchFamily="50" charset="-128"/>
                <a:ea typeface="ＭＳ Ｐゴシック" pitchFamily="50" charset="-128"/>
              </a:rPr>
              <a:t>万円</a:t>
            </a:r>
            <a:endParaRPr lang="en-US" altLang="ja-JP" sz="2400" dirty="0" smtClean="0">
              <a:latin typeface="ＭＳ Ｐゴシック" pitchFamily="50" charset="-128"/>
              <a:ea typeface="ＭＳ Ｐゴシック" pitchFamily="50" charset="-128"/>
            </a:endParaRPr>
          </a:p>
          <a:p>
            <a:pPr lvl="1"/>
            <a:r>
              <a:rPr lang="ja-JP" altLang="en-US" sz="2400" dirty="0" smtClean="0">
                <a:latin typeface="ＭＳ Ｐゴシック" pitchFamily="50" charset="-128"/>
                <a:ea typeface="ＭＳ Ｐゴシック" pitchFamily="50" charset="-128"/>
              </a:rPr>
              <a:t>バス</a:t>
            </a:r>
            <a:r>
              <a:rPr lang="en-US" altLang="ja-JP" sz="2400" dirty="0" smtClean="0">
                <a:latin typeface="ＭＳ Ｐゴシック" pitchFamily="50" charset="-128"/>
                <a:ea typeface="ＭＳ Ｐゴシック" pitchFamily="50" charset="-128"/>
              </a:rPr>
              <a:t>PR</a:t>
            </a:r>
            <a:r>
              <a:rPr lang="ja-JP" altLang="en-US" sz="2400" dirty="0" smtClean="0">
                <a:latin typeface="ＭＳ Ｐゴシック" pitchFamily="50" charset="-128"/>
                <a:ea typeface="ＭＳ Ｐゴシック" pitchFamily="50" charset="-128"/>
              </a:rPr>
              <a:t>事業費</a:t>
            </a:r>
            <a:r>
              <a:rPr lang="en-US" altLang="ja-JP" sz="2400" dirty="0">
                <a:latin typeface="ＭＳ Ｐゴシック" pitchFamily="50" charset="-128"/>
                <a:ea typeface="ＭＳ Ｐゴシック" pitchFamily="50" charset="-128"/>
              </a:rPr>
              <a:t>	</a:t>
            </a:r>
            <a:r>
              <a:rPr lang="en-US" altLang="ja-JP" sz="2400" dirty="0" smtClean="0">
                <a:latin typeface="ＭＳ Ｐゴシック" pitchFamily="50" charset="-128"/>
                <a:ea typeface="ＭＳ Ｐゴシック" pitchFamily="50" charset="-128"/>
              </a:rPr>
              <a:t>				</a:t>
            </a:r>
            <a:r>
              <a:rPr lang="ja-JP" altLang="en-US" sz="2400" dirty="0" smtClean="0">
                <a:latin typeface="ＭＳ Ｐゴシック" pitchFamily="50" charset="-128"/>
                <a:ea typeface="ＭＳ Ｐゴシック" pitchFamily="50" charset="-128"/>
              </a:rPr>
              <a:t>　</a:t>
            </a:r>
            <a:r>
              <a:rPr lang="en-US" altLang="ja-JP" sz="2400" dirty="0">
                <a:latin typeface="ＭＳ Ｐゴシック" pitchFamily="50" charset="-128"/>
                <a:ea typeface="ＭＳ Ｐゴシック" pitchFamily="50" charset="-128"/>
              </a:rPr>
              <a:t> </a:t>
            </a:r>
            <a:r>
              <a:rPr lang="en-US" altLang="ja-JP" sz="2400" dirty="0" smtClean="0">
                <a:latin typeface="ＭＳ Ｐゴシック" pitchFamily="50" charset="-128"/>
                <a:ea typeface="ＭＳ Ｐゴシック" pitchFamily="50" charset="-128"/>
              </a:rPr>
              <a:t>60</a:t>
            </a:r>
            <a:r>
              <a:rPr lang="ja-JP" altLang="en-US" sz="2400" dirty="0" smtClean="0">
                <a:latin typeface="ＭＳ Ｐゴシック" pitchFamily="50" charset="-128"/>
                <a:ea typeface="ＭＳ Ｐゴシック" pitchFamily="50" charset="-128"/>
              </a:rPr>
              <a:t>万円</a:t>
            </a:r>
            <a:endParaRPr lang="en-US" altLang="ja-JP" sz="2400" dirty="0" smtClean="0">
              <a:latin typeface="ＭＳ Ｐゴシック" pitchFamily="50" charset="-128"/>
              <a:ea typeface="ＭＳ Ｐゴシック" pitchFamily="50" charset="-128"/>
            </a:endParaRPr>
          </a:p>
          <a:p>
            <a:pPr lvl="1"/>
            <a:r>
              <a:rPr lang="ja-JP" altLang="en-US" sz="2400" dirty="0">
                <a:latin typeface="ＭＳ Ｐゴシック" pitchFamily="50" charset="-128"/>
                <a:ea typeface="ＭＳ Ｐゴシック" pitchFamily="50" charset="-128"/>
              </a:rPr>
              <a:t>事務局</a:t>
            </a:r>
            <a:r>
              <a:rPr lang="ja-JP" altLang="en-US" sz="2400" dirty="0" smtClean="0">
                <a:latin typeface="ＭＳ Ｐゴシック" pitchFamily="50" charset="-128"/>
                <a:ea typeface="ＭＳ Ｐゴシック" pitchFamily="50" charset="-128"/>
              </a:rPr>
              <a:t>運営管理費</a:t>
            </a:r>
            <a:r>
              <a:rPr lang="en-US" altLang="ja-JP" sz="2400" dirty="0" smtClean="0">
                <a:latin typeface="ＭＳ Ｐゴシック" pitchFamily="50" charset="-128"/>
                <a:ea typeface="ＭＳ Ｐゴシック" pitchFamily="50" charset="-128"/>
              </a:rPr>
              <a:t>			 	</a:t>
            </a:r>
            <a:r>
              <a:rPr lang="ja-JP" altLang="en-US" sz="2400" dirty="0" smtClean="0">
                <a:latin typeface="ＭＳ Ｐゴシック" pitchFamily="50" charset="-128"/>
                <a:ea typeface="ＭＳ Ｐゴシック" pitchFamily="50" charset="-128"/>
              </a:rPr>
              <a:t>　</a:t>
            </a:r>
            <a:r>
              <a:rPr lang="en-US" altLang="ja-JP" sz="2400" dirty="0" smtClean="0">
                <a:latin typeface="ＭＳ Ｐゴシック" pitchFamily="50" charset="-128"/>
                <a:ea typeface="ＭＳ Ｐゴシック" pitchFamily="50" charset="-128"/>
              </a:rPr>
              <a:t>320</a:t>
            </a:r>
            <a:r>
              <a:rPr lang="ja-JP" altLang="en-US" sz="2400" dirty="0">
                <a:latin typeface="ＭＳ Ｐゴシック" pitchFamily="50" charset="-128"/>
                <a:ea typeface="ＭＳ Ｐゴシック" pitchFamily="50" charset="-128"/>
              </a:rPr>
              <a:t>万円</a:t>
            </a:r>
            <a:endParaRPr lang="en-US" altLang="ja-JP" sz="2400" dirty="0" smtClean="0">
              <a:latin typeface="ＭＳ Ｐゴシック" pitchFamily="50" charset="-128"/>
              <a:ea typeface="ＭＳ Ｐゴシック" pitchFamily="50" charset="-128"/>
            </a:endParaRPr>
          </a:p>
        </p:txBody>
      </p:sp>
      <p:sp>
        <p:nvSpPr>
          <p:cNvPr id="6" name="スライド番号プレースホルダー 5"/>
          <p:cNvSpPr>
            <a:spLocks noGrp="1"/>
          </p:cNvSpPr>
          <p:nvPr>
            <p:ph type="sldNum" sz="quarter" idx="12"/>
          </p:nvPr>
        </p:nvSpPr>
        <p:spPr/>
        <p:txBody>
          <a:bodyPr/>
          <a:lstStyle/>
          <a:p>
            <a:fld id="{6F5C0362-4C13-47F6-8DA1-230402773C12}" type="slidenum">
              <a:rPr kumimoji="1" lang="ja-JP" altLang="en-US" smtClean="0">
                <a:solidFill>
                  <a:prstClr val="black"/>
                </a:solidFill>
              </a:rPr>
              <a:pPr/>
              <a:t>40</a:t>
            </a:fld>
            <a:endParaRPr kumimoji="1" lang="ja-JP" altLang="en-US">
              <a:solidFill>
                <a:prstClr val="black"/>
              </a:solidFill>
            </a:endParaRPr>
          </a:p>
        </p:txBody>
      </p:sp>
      <p:sp>
        <p:nvSpPr>
          <p:cNvPr id="12" name="テキスト ボックス 11"/>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a:t>
            </a:r>
            <a:r>
              <a:rPr lang="ja-JP" altLang="en-US" sz="1600" dirty="0" smtClean="0">
                <a:solidFill>
                  <a:prstClr val="white"/>
                </a:solidFill>
                <a:latin typeface="+mj-ea"/>
                <a:ea typeface="+mj-ea"/>
              </a:rPr>
              <a:t>　</a:t>
            </a:r>
            <a:r>
              <a:rPr lang="ja-JP" altLang="en-US" sz="1600" dirty="0" smtClean="0">
                <a:solidFill>
                  <a:prstClr val="black">
                    <a:lumMod val="50000"/>
                    <a:lumOff val="50000"/>
                  </a:prstClr>
                </a:solidFill>
                <a:latin typeface="+mj-ea"/>
                <a:ea typeface="+mj-ea"/>
              </a:rPr>
              <a:t>輪・把・</a:t>
            </a:r>
            <a:r>
              <a:rPr lang="ja-JP" altLang="en-US" sz="1600" dirty="0" smtClean="0">
                <a:solidFill>
                  <a:srgbClr val="FFFF00"/>
                </a:solidFill>
                <a:latin typeface="+mj-ea"/>
                <a:ea typeface="+mj-ea"/>
              </a:rPr>
              <a:t>環</a:t>
            </a:r>
            <a:r>
              <a:rPr lang="ja-JP" altLang="en-US" sz="1600" dirty="0" smtClean="0">
                <a:solidFill>
                  <a:prstClr val="white"/>
                </a:solidFill>
                <a:latin typeface="+mj-ea"/>
                <a:ea typeface="+mj-ea"/>
              </a:rPr>
              <a:t>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14485048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720080"/>
          </a:xfrm>
        </p:spPr>
        <p:txBody>
          <a:bodyPr>
            <a:normAutofit/>
          </a:bodyPr>
          <a:lstStyle/>
          <a:p>
            <a:r>
              <a:rPr kumimoji="1" lang="ja-JP" altLang="en-US" dirty="0" smtClean="0"/>
              <a:t>コミュバス補足</a:t>
            </a:r>
            <a:endParaRPr kumimoji="1" lang="ja-JP" altLang="en-US" dirty="0"/>
          </a:p>
        </p:txBody>
      </p:sp>
      <p:sp>
        <p:nvSpPr>
          <p:cNvPr id="3" name="コンテンツ プレースホルダー 2"/>
          <p:cNvSpPr>
            <a:spLocks noGrp="1"/>
          </p:cNvSpPr>
          <p:nvPr>
            <p:ph idx="1"/>
          </p:nvPr>
        </p:nvSpPr>
        <p:spPr>
          <a:xfrm>
            <a:off x="457199" y="1340768"/>
            <a:ext cx="4834881" cy="5233768"/>
          </a:xfrm>
        </p:spPr>
        <p:txBody>
          <a:bodyPr/>
          <a:lstStyle/>
          <a:p>
            <a:pPr marL="109728" indent="0">
              <a:buNone/>
            </a:pPr>
            <a:r>
              <a:rPr lang="ja-JP" altLang="en-US" dirty="0" smtClean="0">
                <a:latin typeface="ＭＳ Ｐゴシック" pitchFamily="50" charset="-128"/>
                <a:ea typeface="ＭＳ Ｐゴシック" pitchFamily="50" charset="-128"/>
              </a:rPr>
              <a:t>頻度を多く</a:t>
            </a:r>
            <a:endParaRPr lang="en-US" altLang="ja-JP" dirty="0" smtClean="0">
              <a:latin typeface="ＭＳ Ｐゴシック" pitchFamily="50" charset="-128"/>
              <a:ea typeface="ＭＳ Ｐゴシック" pitchFamily="50" charset="-128"/>
            </a:endParaRPr>
          </a:p>
          <a:p>
            <a:pPr marL="109728" indent="0">
              <a:buNone/>
            </a:pPr>
            <a:r>
              <a:rPr lang="ja-JP" altLang="en-US" dirty="0" smtClean="0">
                <a:latin typeface="ＭＳ Ｐゴシック" pitchFamily="50" charset="-128"/>
                <a:ea typeface="ＭＳ Ｐゴシック" pitchFamily="50" charset="-128"/>
              </a:rPr>
              <a:t>（運行間隔を短く）する</a:t>
            </a:r>
            <a:r>
              <a:rPr lang="en-US" altLang="ja-JP" dirty="0" smtClean="0">
                <a:latin typeface="ＭＳ Ｐゴシック" pitchFamily="50" charset="-128"/>
                <a:ea typeface="ＭＳ Ｐゴシック" pitchFamily="50" charset="-128"/>
              </a:rPr>
              <a:t/>
            </a:r>
            <a:br>
              <a:rPr lang="en-US" altLang="ja-JP" dirty="0" smtClean="0">
                <a:latin typeface="ＭＳ Ｐゴシック" pitchFamily="50" charset="-128"/>
                <a:ea typeface="ＭＳ Ｐゴシック" pitchFamily="50" charset="-128"/>
              </a:rPr>
            </a:br>
            <a:r>
              <a:rPr lang="ja-JP" altLang="en-US" dirty="0" smtClean="0">
                <a:latin typeface="ＭＳ Ｐゴシック" pitchFamily="50" charset="-128"/>
                <a:ea typeface="ＭＳ Ｐゴシック" pitchFamily="50" charset="-128"/>
              </a:rPr>
              <a:t>ことで利用者は増える</a:t>
            </a:r>
            <a:r>
              <a:rPr lang="en-US" altLang="ja-JP" dirty="0" smtClean="0">
                <a:latin typeface="ＭＳ Ｐゴシック" pitchFamily="50" charset="-128"/>
                <a:ea typeface="ＭＳ Ｐゴシック" pitchFamily="50" charset="-128"/>
              </a:rPr>
              <a:t>!!</a:t>
            </a:r>
          </a:p>
          <a:p>
            <a:pPr lvl="1"/>
            <a:r>
              <a:rPr lang="ja-JP" altLang="en-US" dirty="0" smtClean="0">
                <a:latin typeface="ＭＳ Ｐゴシック" pitchFamily="50" charset="-128"/>
                <a:ea typeface="ＭＳ Ｐゴシック" pitchFamily="50" charset="-128"/>
              </a:rPr>
              <a:t>土浦市のバス利用実態</a:t>
            </a:r>
            <a:endParaRPr lang="en-US" altLang="ja-JP" dirty="0" smtClean="0">
              <a:latin typeface="ＭＳ Ｐゴシック" pitchFamily="50" charset="-128"/>
              <a:ea typeface="ＭＳ Ｐゴシック" pitchFamily="50" charset="-128"/>
            </a:endParaRPr>
          </a:p>
          <a:p>
            <a:pPr lvl="2"/>
            <a:r>
              <a:rPr lang="ja-JP" altLang="en-US" dirty="0" smtClean="0">
                <a:latin typeface="ＭＳ Ｐゴシック" pitchFamily="50" charset="-128"/>
                <a:ea typeface="ＭＳ Ｐゴシック" pitchFamily="50" charset="-128"/>
              </a:rPr>
              <a:t>約</a:t>
            </a:r>
            <a:r>
              <a:rPr lang="en-US" altLang="ja-JP" dirty="0" smtClean="0">
                <a:latin typeface="ＭＳ Ｐゴシック" pitchFamily="50" charset="-128"/>
                <a:ea typeface="ＭＳ Ｐゴシック" pitchFamily="50" charset="-128"/>
              </a:rPr>
              <a:t>15</a:t>
            </a:r>
            <a:r>
              <a:rPr lang="ja-JP" altLang="en-US" dirty="0" smtClean="0">
                <a:latin typeface="ＭＳ Ｐゴシック" pitchFamily="50" charset="-128"/>
                <a:ea typeface="ＭＳ Ｐゴシック" pitchFamily="50" charset="-128"/>
              </a:rPr>
              <a:t>分間隔</a:t>
            </a:r>
            <a:r>
              <a:rPr lang="en-US" altLang="ja-JP" dirty="0" smtClean="0">
                <a:latin typeface="ＭＳ Ｐゴシック" pitchFamily="50" charset="-128"/>
                <a:ea typeface="ＭＳ Ｐゴシック" pitchFamily="50" charset="-128"/>
              </a:rPr>
              <a:t>		5.42%	</a:t>
            </a:r>
          </a:p>
          <a:p>
            <a:pPr lvl="2"/>
            <a:r>
              <a:rPr lang="ja-JP" altLang="en-US" dirty="0" smtClean="0">
                <a:latin typeface="ＭＳ Ｐゴシック" pitchFamily="50" charset="-128"/>
                <a:ea typeface="ＭＳ Ｐゴシック" pitchFamily="50" charset="-128"/>
              </a:rPr>
              <a:t>約</a:t>
            </a:r>
            <a:r>
              <a:rPr lang="en-US" altLang="ja-JP" dirty="0" smtClean="0">
                <a:latin typeface="ＭＳ Ｐゴシック" pitchFamily="50" charset="-128"/>
                <a:ea typeface="ＭＳ Ｐゴシック" pitchFamily="50" charset="-128"/>
              </a:rPr>
              <a:t>30</a:t>
            </a:r>
            <a:r>
              <a:rPr lang="ja-JP" altLang="en-US" dirty="0" smtClean="0">
                <a:latin typeface="ＭＳ Ｐゴシック" pitchFamily="50" charset="-128"/>
                <a:ea typeface="ＭＳ Ｐゴシック" pitchFamily="50" charset="-128"/>
              </a:rPr>
              <a:t>分間隔</a:t>
            </a:r>
            <a:r>
              <a:rPr lang="en-US" altLang="ja-JP" dirty="0" smtClean="0">
                <a:latin typeface="ＭＳ Ｐゴシック" pitchFamily="50" charset="-128"/>
                <a:ea typeface="ＭＳ Ｐゴシック" pitchFamily="50" charset="-128"/>
              </a:rPr>
              <a:t>		4.41%</a:t>
            </a:r>
          </a:p>
          <a:p>
            <a:pPr lvl="2"/>
            <a:r>
              <a:rPr lang="ja-JP" altLang="en-US" dirty="0" smtClean="0">
                <a:latin typeface="ＭＳ Ｐゴシック" pitchFamily="50" charset="-128"/>
                <a:ea typeface="ＭＳ Ｐゴシック" pitchFamily="50" charset="-128"/>
              </a:rPr>
              <a:t>約</a:t>
            </a:r>
            <a:r>
              <a:rPr lang="en-US" altLang="ja-JP" dirty="0" smtClean="0">
                <a:latin typeface="ＭＳ Ｐゴシック" pitchFamily="50" charset="-128"/>
                <a:ea typeface="ＭＳ Ｐゴシック" pitchFamily="50" charset="-128"/>
              </a:rPr>
              <a:t>60</a:t>
            </a:r>
            <a:r>
              <a:rPr lang="ja-JP" altLang="en-US" dirty="0" smtClean="0">
                <a:latin typeface="ＭＳ Ｐゴシック" pitchFamily="50" charset="-128"/>
                <a:ea typeface="ＭＳ Ｐゴシック" pitchFamily="50" charset="-128"/>
              </a:rPr>
              <a:t>分間隔</a:t>
            </a:r>
            <a:r>
              <a:rPr lang="en-US" altLang="ja-JP" dirty="0" smtClean="0">
                <a:latin typeface="ＭＳ Ｐゴシック" pitchFamily="50" charset="-128"/>
                <a:ea typeface="ＭＳ Ｐゴシック" pitchFamily="50" charset="-128"/>
              </a:rPr>
              <a:t>		3.60%</a:t>
            </a:r>
          </a:p>
          <a:p>
            <a:pPr lvl="2"/>
            <a:r>
              <a:rPr lang="en-US" altLang="ja-JP" dirty="0" smtClean="0">
                <a:latin typeface="ＭＳ Ｐゴシック" pitchFamily="50" charset="-128"/>
                <a:ea typeface="ＭＳ Ｐゴシック" pitchFamily="50" charset="-128"/>
              </a:rPr>
              <a:t>60</a:t>
            </a:r>
            <a:r>
              <a:rPr lang="ja-JP" altLang="en-US" dirty="0" smtClean="0">
                <a:latin typeface="ＭＳ Ｐゴシック" pitchFamily="50" charset="-128"/>
                <a:ea typeface="ＭＳ Ｐゴシック" pitchFamily="50" charset="-128"/>
              </a:rPr>
              <a:t>分間隔以上</a:t>
            </a:r>
            <a:r>
              <a:rPr lang="en-US" altLang="ja-JP" dirty="0" smtClean="0">
                <a:latin typeface="ＭＳ Ｐゴシック" pitchFamily="50" charset="-128"/>
                <a:ea typeface="ＭＳ Ｐゴシック" pitchFamily="50" charset="-128"/>
              </a:rPr>
              <a:t>	0.45%</a:t>
            </a:r>
          </a:p>
          <a:p>
            <a:pPr lvl="1"/>
            <a:r>
              <a:rPr lang="ja-JP" altLang="en-US" dirty="0">
                <a:latin typeface="ＭＳ Ｐゴシック" pitchFamily="50" charset="-128"/>
                <a:ea typeface="ＭＳ Ｐゴシック" pitchFamily="50" charset="-128"/>
              </a:rPr>
              <a:t>キララ</a:t>
            </a:r>
            <a:r>
              <a:rPr lang="ja-JP" altLang="en-US" dirty="0" smtClean="0">
                <a:latin typeface="ＭＳ Ｐゴシック" pitchFamily="50" charset="-128"/>
                <a:ea typeface="ＭＳ Ｐゴシック" pitchFamily="50" charset="-128"/>
              </a:rPr>
              <a:t>ちゃんバス（試算）</a:t>
            </a:r>
            <a:endParaRPr lang="en-US" altLang="ja-JP" dirty="0" smtClean="0">
              <a:latin typeface="ＭＳ Ｐゴシック" pitchFamily="50" charset="-128"/>
              <a:ea typeface="ＭＳ Ｐゴシック" pitchFamily="50" charset="-128"/>
            </a:endParaRPr>
          </a:p>
          <a:p>
            <a:pPr lvl="2"/>
            <a:r>
              <a:rPr lang="en-US" altLang="ja-JP" dirty="0" smtClean="0">
                <a:latin typeface="ＭＳ Ｐゴシック" pitchFamily="50" charset="-128"/>
                <a:ea typeface="ＭＳ Ｐゴシック" pitchFamily="50" charset="-128"/>
              </a:rPr>
              <a:t>90</a:t>
            </a:r>
            <a:r>
              <a:rPr lang="ja-JP" altLang="en-US" dirty="0" smtClean="0">
                <a:latin typeface="ＭＳ Ｐゴシック" pitchFamily="50" charset="-128"/>
                <a:ea typeface="ＭＳ Ｐゴシック" pitchFamily="50" charset="-128"/>
              </a:rPr>
              <a:t>分間隔</a:t>
            </a:r>
            <a:r>
              <a:rPr lang="en-US" altLang="ja-JP" dirty="0" smtClean="0">
                <a:latin typeface="ＭＳ Ｐゴシック" pitchFamily="50" charset="-128"/>
                <a:ea typeface="ＭＳ Ｐゴシック" pitchFamily="50" charset="-128"/>
              </a:rPr>
              <a:t>		1.41%</a:t>
            </a:r>
          </a:p>
          <a:p>
            <a:pPr lvl="2"/>
            <a:endParaRPr lang="en-US" altLang="ja-JP" dirty="0" smtClean="0">
              <a:latin typeface="ＭＳ Ｐゴシック" pitchFamily="50" charset="-128"/>
              <a:ea typeface="ＭＳ Ｐゴシック" pitchFamily="50" charset="-128"/>
            </a:endParaRPr>
          </a:p>
        </p:txBody>
      </p:sp>
      <p:graphicFrame>
        <p:nvGraphicFramePr>
          <p:cNvPr id="17" name="グラフ 16"/>
          <p:cNvGraphicFramePr>
            <a:graphicFrameLocks/>
          </p:cNvGraphicFramePr>
          <p:nvPr>
            <p:extLst>
              <p:ext uri="{D42A27DB-BD31-4B8C-83A1-F6EECF244321}">
                <p14:modId xmlns:p14="http://schemas.microsoft.com/office/powerpoint/2010/main" val="1244523756"/>
              </p:ext>
            </p:extLst>
          </p:nvPr>
        </p:nvGraphicFramePr>
        <p:xfrm>
          <a:off x="4446240" y="620688"/>
          <a:ext cx="4608512"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4" name="スライド番号プレースホルダー 3"/>
          <p:cNvSpPr>
            <a:spLocks noGrp="1"/>
          </p:cNvSpPr>
          <p:nvPr>
            <p:ph type="sldNum" sz="quarter" idx="12"/>
          </p:nvPr>
        </p:nvSpPr>
        <p:spPr/>
        <p:txBody>
          <a:bodyPr/>
          <a:lstStyle/>
          <a:p>
            <a:fld id="{6F5C0362-4C13-47F6-8DA1-230402773C12}" type="slidenum">
              <a:rPr kumimoji="1" lang="ja-JP" altLang="en-US" smtClean="0">
                <a:solidFill>
                  <a:prstClr val="black"/>
                </a:solidFill>
              </a:rPr>
              <a:pPr/>
              <a:t>41</a:t>
            </a:fld>
            <a:endParaRPr kumimoji="1" lang="ja-JP" altLang="en-US">
              <a:solidFill>
                <a:prstClr val="black"/>
              </a:solidFill>
            </a:endParaRPr>
          </a:p>
        </p:txBody>
      </p:sp>
      <p:sp>
        <p:nvSpPr>
          <p:cNvPr id="7" name="テキスト ボックス 6"/>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a:t>
            </a:r>
            <a:r>
              <a:rPr lang="ja-JP" altLang="en-US" sz="1600" dirty="0" smtClean="0">
                <a:solidFill>
                  <a:prstClr val="white"/>
                </a:solidFill>
                <a:latin typeface="+mj-ea"/>
                <a:ea typeface="+mj-ea"/>
              </a:rPr>
              <a:t>　</a:t>
            </a:r>
            <a:r>
              <a:rPr lang="ja-JP" altLang="en-US" sz="1600" dirty="0" smtClean="0">
                <a:solidFill>
                  <a:prstClr val="black">
                    <a:lumMod val="50000"/>
                    <a:lumOff val="50000"/>
                  </a:prstClr>
                </a:solidFill>
                <a:latin typeface="+mj-ea"/>
                <a:ea typeface="+mj-ea"/>
              </a:rPr>
              <a:t>輪・把・</a:t>
            </a:r>
            <a:r>
              <a:rPr lang="ja-JP" altLang="en-US" sz="1600" dirty="0" smtClean="0">
                <a:solidFill>
                  <a:srgbClr val="FFFF00"/>
                </a:solidFill>
                <a:latin typeface="+mj-ea"/>
                <a:ea typeface="+mj-ea"/>
              </a:rPr>
              <a:t>環</a:t>
            </a:r>
            <a:r>
              <a:rPr lang="ja-JP" altLang="en-US" sz="1600" dirty="0" smtClean="0">
                <a:solidFill>
                  <a:prstClr val="white"/>
                </a:solidFill>
                <a:latin typeface="+mj-ea"/>
                <a:ea typeface="+mj-ea"/>
              </a:rPr>
              <a:t>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34919322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720080"/>
          </a:xfrm>
        </p:spPr>
        <p:txBody>
          <a:bodyPr>
            <a:normAutofit/>
          </a:bodyPr>
          <a:lstStyle/>
          <a:p>
            <a:r>
              <a:rPr kumimoji="1" lang="en-US" altLang="ja-JP" dirty="0" smtClean="0"/>
              <a:t>1</a:t>
            </a:r>
            <a:r>
              <a:rPr kumimoji="1" lang="ja-JP" altLang="en-US" dirty="0" smtClean="0"/>
              <a:t>時間に</a:t>
            </a:r>
            <a:r>
              <a:rPr kumimoji="1" lang="en-US" altLang="ja-JP" dirty="0" smtClean="0"/>
              <a:t>1</a:t>
            </a:r>
            <a:r>
              <a:rPr kumimoji="1" lang="ja-JP" altLang="en-US" dirty="0" smtClean="0"/>
              <a:t>本のバスが走ると？補足</a:t>
            </a:r>
            <a:endParaRPr kumimoji="1" lang="ja-JP" altLang="en-US" dirty="0"/>
          </a:p>
        </p:txBody>
      </p:sp>
      <p:sp>
        <p:nvSpPr>
          <p:cNvPr id="3" name="コンテンツ プレースホルダー 2"/>
          <p:cNvSpPr>
            <a:spLocks noGrp="1"/>
          </p:cNvSpPr>
          <p:nvPr>
            <p:ph idx="1"/>
          </p:nvPr>
        </p:nvSpPr>
        <p:spPr>
          <a:xfrm>
            <a:off x="457199" y="1340768"/>
            <a:ext cx="8075241" cy="5233768"/>
          </a:xfrm>
        </p:spPr>
        <p:txBody>
          <a:bodyPr/>
          <a:lstStyle/>
          <a:p>
            <a:r>
              <a:rPr lang="ja-JP" altLang="en-US" dirty="0" smtClean="0">
                <a:latin typeface="ＭＳ Ｐゴシック" pitchFamily="50" charset="-128"/>
                <a:ea typeface="ＭＳ Ｐゴシック" pitchFamily="50" charset="-128"/>
              </a:rPr>
              <a:t>新・キララちゃんバスが</a:t>
            </a:r>
            <a:r>
              <a:rPr lang="en-US" altLang="ja-JP" dirty="0" smtClean="0">
                <a:latin typeface="ＭＳ Ｐゴシック" pitchFamily="50" charset="-128"/>
                <a:ea typeface="ＭＳ Ｐゴシック" pitchFamily="50" charset="-128"/>
              </a:rPr>
              <a:t>1</a:t>
            </a:r>
            <a:r>
              <a:rPr lang="ja-JP" altLang="en-US" dirty="0" smtClean="0">
                <a:latin typeface="ＭＳ Ｐゴシック" pitchFamily="50" charset="-128"/>
                <a:ea typeface="ＭＳ Ｐゴシック" pitchFamily="50" charset="-128"/>
              </a:rPr>
              <a:t>時間間隔で走ると</a:t>
            </a:r>
            <a:r>
              <a:rPr lang="en-US" altLang="ja-JP" dirty="0" smtClean="0">
                <a:latin typeface="ＭＳ Ｐゴシック" pitchFamily="50" charset="-128"/>
                <a:ea typeface="ＭＳ Ｐゴシック" pitchFamily="50" charset="-128"/>
              </a:rPr>
              <a:t>…</a:t>
            </a:r>
          </a:p>
          <a:p>
            <a:pPr lvl="1"/>
            <a:r>
              <a:rPr lang="ja-JP" altLang="en-US" dirty="0" smtClean="0">
                <a:latin typeface="ＭＳ Ｐゴシック" pitchFamily="50" charset="-128"/>
                <a:ea typeface="ＭＳ Ｐゴシック" pitchFamily="50" charset="-128"/>
              </a:rPr>
              <a:t>支出</a:t>
            </a:r>
            <a:r>
              <a:rPr lang="en-US" altLang="ja-JP" dirty="0" smtClean="0">
                <a:latin typeface="ＭＳ Ｐゴシック" pitchFamily="50" charset="-128"/>
                <a:ea typeface="ＭＳ Ｐゴシック" pitchFamily="50" charset="-128"/>
              </a:rPr>
              <a:t>				9600</a:t>
            </a:r>
            <a:r>
              <a:rPr lang="ja-JP" altLang="en-US" dirty="0" smtClean="0">
                <a:latin typeface="ＭＳ Ｐゴシック" pitchFamily="50" charset="-128"/>
                <a:ea typeface="ＭＳ Ｐゴシック" pitchFamily="50" charset="-128"/>
              </a:rPr>
              <a:t>万円</a:t>
            </a:r>
            <a:endParaRPr lang="en-US" altLang="ja-JP" dirty="0" smtClean="0">
              <a:latin typeface="ＭＳ Ｐゴシック" pitchFamily="50" charset="-128"/>
              <a:ea typeface="ＭＳ Ｐゴシック" pitchFamily="50" charset="-128"/>
            </a:endParaRPr>
          </a:p>
          <a:p>
            <a:pPr lvl="2"/>
            <a:r>
              <a:rPr lang="ja-JP" altLang="en-US" dirty="0" smtClean="0">
                <a:latin typeface="ＭＳ Ｐゴシック" pitchFamily="50" charset="-128"/>
                <a:ea typeface="ＭＳ Ｐゴシック" pitchFamily="50" charset="-128"/>
              </a:rPr>
              <a:t>車両使用料（バス</a:t>
            </a:r>
            <a:r>
              <a:rPr lang="en-US" altLang="ja-JP" dirty="0" smtClean="0">
                <a:latin typeface="ＭＳ Ｐゴシック" pitchFamily="50" charset="-128"/>
                <a:ea typeface="ＭＳ Ｐゴシック" pitchFamily="50" charset="-128"/>
              </a:rPr>
              <a:t>7</a:t>
            </a:r>
            <a:r>
              <a:rPr lang="ja-JP" altLang="en-US" dirty="0" smtClean="0">
                <a:latin typeface="ＭＳ Ｐゴシック" pitchFamily="50" charset="-128"/>
                <a:ea typeface="ＭＳ Ｐゴシック" pitchFamily="50" charset="-128"/>
              </a:rPr>
              <a:t>台）</a:t>
            </a:r>
            <a:r>
              <a:rPr lang="en-US" altLang="ja-JP" dirty="0" smtClean="0">
                <a:latin typeface="ＭＳ Ｐゴシック" pitchFamily="50" charset="-128"/>
                <a:ea typeface="ＭＳ Ｐゴシック" pitchFamily="50" charset="-128"/>
              </a:rPr>
              <a:t>	3150</a:t>
            </a:r>
            <a:r>
              <a:rPr lang="ja-JP" altLang="en-US" dirty="0" smtClean="0">
                <a:latin typeface="ＭＳ Ｐゴシック" pitchFamily="50" charset="-128"/>
                <a:ea typeface="ＭＳ Ｐゴシック" pitchFamily="50" charset="-128"/>
              </a:rPr>
              <a:t>万円</a:t>
            </a:r>
            <a:endParaRPr lang="en-US" altLang="ja-JP" dirty="0" smtClean="0">
              <a:latin typeface="ＭＳ Ｐゴシック" pitchFamily="50" charset="-128"/>
              <a:ea typeface="ＭＳ Ｐゴシック" pitchFamily="50" charset="-128"/>
            </a:endParaRPr>
          </a:p>
          <a:p>
            <a:pPr lvl="2"/>
            <a:r>
              <a:rPr lang="ja-JP" altLang="en-US" dirty="0" smtClean="0">
                <a:latin typeface="ＭＳ Ｐゴシック" pitchFamily="50" charset="-128"/>
                <a:ea typeface="ＭＳ Ｐゴシック" pitchFamily="50" charset="-128"/>
              </a:rPr>
              <a:t>人件費（</a:t>
            </a:r>
            <a:r>
              <a:rPr lang="en-US" altLang="ja-JP" dirty="0" smtClean="0">
                <a:latin typeface="ＭＳ Ｐゴシック" pitchFamily="50" charset="-128"/>
                <a:ea typeface="ＭＳ Ｐゴシック" pitchFamily="50" charset="-128"/>
              </a:rPr>
              <a:t>7</a:t>
            </a:r>
            <a:r>
              <a:rPr lang="ja-JP" altLang="en-US" dirty="0" smtClean="0">
                <a:latin typeface="ＭＳ Ｐゴシック" pitchFamily="50" charset="-128"/>
                <a:ea typeface="ＭＳ Ｐゴシック" pitchFamily="50" charset="-128"/>
              </a:rPr>
              <a:t>台分）</a:t>
            </a:r>
            <a:r>
              <a:rPr lang="en-US" altLang="ja-JP" dirty="0" smtClean="0">
                <a:latin typeface="ＭＳ Ｐゴシック" pitchFamily="50" charset="-128"/>
                <a:ea typeface="ＭＳ Ｐゴシック" pitchFamily="50" charset="-128"/>
              </a:rPr>
              <a:t>		4350</a:t>
            </a:r>
            <a:r>
              <a:rPr lang="ja-JP" altLang="en-US" dirty="0" smtClean="0">
                <a:latin typeface="ＭＳ Ｐゴシック" pitchFamily="50" charset="-128"/>
                <a:ea typeface="ＭＳ Ｐゴシック" pitchFamily="50" charset="-128"/>
              </a:rPr>
              <a:t>万円</a:t>
            </a:r>
            <a:endParaRPr lang="en-US" altLang="ja-JP" dirty="0" smtClean="0">
              <a:latin typeface="ＭＳ Ｐゴシック" pitchFamily="50" charset="-128"/>
              <a:ea typeface="ＭＳ Ｐゴシック" pitchFamily="50" charset="-128"/>
            </a:endParaRPr>
          </a:p>
          <a:p>
            <a:pPr lvl="2"/>
            <a:r>
              <a:rPr lang="ja-JP" altLang="en-US" dirty="0" smtClean="0">
                <a:latin typeface="ＭＳ Ｐゴシック" pitchFamily="50" charset="-128"/>
                <a:ea typeface="ＭＳ Ｐゴシック" pitchFamily="50" charset="-128"/>
              </a:rPr>
              <a:t>燃料費（</a:t>
            </a:r>
            <a:r>
              <a:rPr lang="en-US" altLang="ja-JP" dirty="0" smtClean="0">
                <a:latin typeface="ＭＳ Ｐゴシック" pitchFamily="50" charset="-128"/>
                <a:ea typeface="ＭＳ Ｐゴシック" pitchFamily="50" charset="-128"/>
              </a:rPr>
              <a:t>7</a:t>
            </a:r>
            <a:r>
              <a:rPr lang="ja-JP" altLang="en-US" dirty="0" smtClean="0">
                <a:latin typeface="ＭＳ Ｐゴシック" pitchFamily="50" charset="-128"/>
                <a:ea typeface="ＭＳ Ｐゴシック" pitchFamily="50" charset="-128"/>
              </a:rPr>
              <a:t>台分）</a:t>
            </a:r>
            <a:r>
              <a:rPr lang="en-US" altLang="ja-JP" dirty="0" smtClean="0">
                <a:latin typeface="ＭＳ Ｐゴシック" pitchFamily="50" charset="-128"/>
                <a:ea typeface="ＭＳ Ｐゴシック" pitchFamily="50" charset="-128"/>
              </a:rPr>
              <a:t>		2100</a:t>
            </a:r>
            <a:r>
              <a:rPr lang="ja-JP" altLang="en-US" dirty="0" smtClean="0">
                <a:latin typeface="ＭＳ Ｐゴシック" pitchFamily="50" charset="-128"/>
                <a:ea typeface="ＭＳ Ｐゴシック" pitchFamily="50" charset="-128"/>
              </a:rPr>
              <a:t>万円</a:t>
            </a:r>
            <a:endParaRPr lang="en-US" altLang="ja-JP" dirty="0" smtClean="0">
              <a:latin typeface="ＭＳ Ｐゴシック" pitchFamily="50" charset="-128"/>
              <a:ea typeface="ＭＳ Ｐゴシック" pitchFamily="50" charset="-128"/>
            </a:endParaRPr>
          </a:p>
          <a:p>
            <a:pPr lvl="1"/>
            <a:r>
              <a:rPr lang="ja-JP" altLang="en-US" dirty="0" smtClean="0">
                <a:latin typeface="ＭＳ Ｐゴシック" pitchFamily="50" charset="-128"/>
                <a:ea typeface="ＭＳ Ｐゴシック" pitchFamily="50" charset="-128"/>
              </a:rPr>
              <a:t>収入（</a:t>
            </a:r>
            <a:r>
              <a:rPr lang="en-US" altLang="ja-JP" dirty="0" smtClean="0">
                <a:latin typeface="ＭＳ Ｐゴシック" pitchFamily="50" charset="-128"/>
                <a:ea typeface="ＭＳ Ｐゴシック" pitchFamily="50" charset="-128"/>
              </a:rPr>
              <a:t>4</a:t>
            </a:r>
            <a:r>
              <a:rPr lang="ja-JP" altLang="en-US" dirty="0" smtClean="0">
                <a:latin typeface="ＭＳ Ｐゴシック" pitchFamily="50" charset="-128"/>
                <a:ea typeface="ＭＳ Ｐゴシック" pitchFamily="50" charset="-128"/>
              </a:rPr>
              <a:t>路線計）</a:t>
            </a:r>
            <a:r>
              <a:rPr lang="en-US" altLang="ja-JP" dirty="0" smtClean="0">
                <a:latin typeface="ＭＳ Ｐゴシック" pitchFamily="50" charset="-128"/>
                <a:ea typeface="ＭＳ Ｐゴシック" pitchFamily="50" charset="-128"/>
              </a:rPr>
              <a:t>		4200</a:t>
            </a:r>
            <a:r>
              <a:rPr lang="ja-JP" altLang="en-US" dirty="0" smtClean="0">
                <a:latin typeface="ＭＳ Ｐゴシック" pitchFamily="50" charset="-128"/>
                <a:ea typeface="ＭＳ Ｐゴシック" pitchFamily="50" charset="-128"/>
              </a:rPr>
              <a:t>万円</a:t>
            </a:r>
            <a:endParaRPr lang="en-US" altLang="ja-JP" dirty="0" smtClean="0">
              <a:latin typeface="ＭＳ Ｐゴシック" pitchFamily="50" charset="-128"/>
              <a:ea typeface="ＭＳ Ｐゴシック" pitchFamily="50" charset="-128"/>
            </a:endParaRPr>
          </a:p>
          <a:p>
            <a:endParaRPr lang="en-US" altLang="ja-JP" dirty="0">
              <a:latin typeface="ＭＳ Ｐゴシック" pitchFamily="50" charset="-128"/>
              <a:ea typeface="ＭＳ Ｐゴシック" pitchFamily="50" charset="-128"/>
            </a:endParaRPr>
          </a:p>
          <a:p>
            <a:r>
              <a:rPr lang="en-US" altLang="ja-JP" dirty="0" smtClean="0">
                <a:latin typeface="ＭＳ Ｐゴシック" pitchFamily="50" charset="-128"/>
                <a:ea typeface="ＭＳ Ｐゴシック" pitchFamily="50" charset="-128"/>
              </a:rPr>
              <a:t>B/C</a:t>
            </a:r>
            <a:r>
              <a:rPr lang="ja-JP" altLang="en-US" dirty="0" smtClean="0">
                <a:latin typeface="ＭＳ Ｐゴシック" pitchFamily="50" charset="-128"/>
                <a:ea typeface="ＭＳ Ｐゴシック" pitchFamily="50" charset="-128"/>
              </a:rPr>
              <a:t>：</a:t>
            </a:r>
            <a:r>
              <a:rPr lang="en-US" altLang="ja-JP" dirty="0" smtClean="0">
                <a:latin typeface="ＭＳ Ｐゴシック" pitchFamily="50" charset="-128"/>
                <a:ea typeface="ＭＳ Ｐゴシック" pitchFamily="50" charset="-128"/>
              </a:rPr>
              <a:t>0.438</a:t>
            </a:r>
            <a:r>
              <a:rPr lang="ja-JP" altLang="en-US" dirty="0" smtClean="0">
                <a:latin typeface="ＭＳ Ｐゴシック" pitchFamily="50" charset="-128"/>
                <a:ea typeface="ＭＳ Ｐゴシック" pitchFamily="50" charset="-128"/>
              </a:rPr>
              <a:t>（行政負担額：年間</a:t>
            </a:r>
            <a:r>
              <a:rPr lang="en-US" altLang="ja-JP" dirty="0" smtClean="0">
                <a:latin typeface="ＭＳ Ｐゴシック" pitchFamily="50" charset="-128"/>
                <a:ea typeface="ＭＳ Ｐゴシック" pitchFamily="50" charset="-128"/>
              </a:rPr>
              <a:t>5400</a:t>
            </a:r>
            <a:r>
              <a:rPr lang="ja-JP" altLang="en-US" dirty="0" smtClean="0">
                <a:latin typeface="ＭＳ Ｐゴシック" pitchFamily="50" charset="-128"/>
                <a:ea typeface="ＭＳ Ｐゴシック" pitchFamily="50" charset="-128"/>
              </a:rPr>
              <a:t>万円）</a:t>
            </a:r>
            <a:endParaRPr lang="en-US" altLang="ja-JP" dirty="0" smtClean="0">
              <a:latin typeface="ＭＳ Ｐゴシック" pitchFamily="50" charset="-128"/>
              <a:ea typeface="ＭＳ Ｐゴシック" pitchFamily="50" charset="-128"/>
            </a:endParaRPr>
          </a:p>
        </p:txBody>
      </p:sp>
      <p:sp>
        <p:nvSpPr>
          <p:cNvPr id="4" name="スライド番号プレースホルダー 3"/>
          <p:cNvSpPr>
            <a:spLocks noGrp="1"/>
          </p:cNvSpPr>
          <p:nvPr>
            <p:ph type="sldNum" sz="quarter" idx="12"/>
          </p:nvPr>
        </p:nvSpPr>
        <p:spPr/>
        <p:txBody>
          <a:bodyPr/>
          <a:lstStyle/>
          <a:p>
            <a:fld id="{6F5C0362-4C13-47F6-8DA1-230402773C12}" type="slidenum">
              <a:rPr kumimoji="1" lang="ja-JP" altLang="en-US" smtClean="0">
                <a:solidFill>
                  <a:prstClr val="black"/>
                </a:solidFill>
              </a:rPr>
              <a:pPr/>
              <a:t>42</a:t>
            </a:fld>
            <a:endParaRPr kumimoji="1" lang="ja-JP" altLang="en-US">
              <a:solidFill>
                <a:prstClr val="black"/>
              </a:solidFill>
            </a:endParaRPr>
          </a:p>
        </p:txBody>
      </p:sp>
      <p:sp>
        <p:nvSpPr>
          <p:cNvPr id="6" name="テキスト ボックス 5"/>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a:t>
            </a:r>
            <a:r>
              <a:rPr lang="ja-JP" altLang="en-US" sz="1600" dirty="0" smtClean="0">
                <a:solidFill>
                  <a:prstClr val="white"/>
                </a:solidFill>
                <a:latin typeface="+mj-ea"/>
                <a:ea typeface="+mj-ea"/>
              </a:rPr>
              <a:t>　</a:t>
            </a:r>
            <a:r>
              <a:rPr lang="ja-JP" altLang="en-US" sz="1600" dirty="0" smtClean="0">
                <a:solidFill>
                  <a:prstClr val="black">
                    <a:lumMod val="50000"/>
                    <a:lumOff val="50000"/>
                  </a:prstClr>
                </a:solidFill>
                <a:latin typeface="+mj-ea"/>
                <a:ea typeface="+mj-ea"/>
              </a:rPr>
              <a:t>輪・把・</a:t>
            </a:r>
            <a:r>
              <a:rPr lang="ja-JP" altLang="en-US" sz="1600" dirty="0" smtClean="0">
                <a:solidFill>
                  <a:srgbClr val="FFFF00"/>
                </a:solidFill>
                <a:latin typeface="+mj-ea"/>
                <a:ea typeface="+mj-ea"/>
              </a:rPr>
              <a:t>環</a:t>
            </a:r>
            <a:r>
              <a:rPr lang="ja-JP" altLang="en-US" sz="1600" dirty="0" smtClean="0">
                <a:solidFill>
                  <a:prstClr val="white"/>
                </a:solidFill>
                <a:latin typeface="+mj-ea"/>
                <a:ea typeface="+mj-ea"/>
              </a:rPr>
              <a:t>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15054653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600743"/>
            <a:ext cx="4427984" cy="625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457200" y="476672"/>
            <a:ext cx="8229600" cy="720080"/>
          </a:xfrm>
        </p:spPr>
        <p:txBody>
          <a:bodyPr>
            <a:normAutofit/>
          </a:bodyPr>
          <a:lstStyle/>
          <a:p>
            <a:r>
              <a:rPr kumimoji="1" lang="ja-JP" altLang="en-US" dirty="0" smtClean="0"/>
              <a:t>公共交通の「環」</a:t>
            </a:r>
            <a:endParaRPr kumimoji="1" lang="ja-JP" altLang="en-US" dirty="0"/>
          </a:p>
        </p:txBody>
      </p:sp>
      <p:sp>
        <p:nvSpPr>
          <p:cNvPr id="3" name="コンテンツ プレースホルダー 2"/>
          <p:cNvSpPr>
            <a:spLocks noGrp="1"/>
          </p:cNvSpPr>
          <p:nvPr>
            <p:ph idx="1"/>
          </p:nvPr>
        </p:nvSpPr>
        <p:spPr>
          <a:xfrm>
            <a:off x="457200" y="1340768"/>
            <a:ext cx="4246722" cy="5233768"/>
          </a:xfrm>
        </p:spPr>
        <p:txBody>
          <a:bodyPr/>
          <a:lstStyle/>
          <a:p>
            <a:r>
              <a:rPr lang="ja-JP" altLang="en-US" dirty="0" smtClean="0">
                <a:latin typeface="ＭＳ Ｐゴシック" pitchFamily="50" charset="-128"/>
                <a:ea typeface="ＭＳ Ｐゴシック" pitchFamily="50" charset="-128"/>
              </a:rPr>
              <a:t>キララちゃんバス増強</a:t>
            </a:r>
            <a:endParaRPr lang="en-US" altLang="ja-JP" dirty="0" smtClean="0">
              <a:latin typeface="ＭＳ Ｐゴシック" pitchFamily="50" charset="-128"/>
              <a:ea typeface="ＭＳ Ｐゴシック" pitchFamily="50" charset="-128"/>
            </a:endParaRPr>
          </a:p>
          <a:p>
            <a:r>
              <a:rPr lang="ja-JP" altLang="en-US" dirty="0" smtClean="0">
                <a:latin typeface="ＭＳ Ｐゴシック" pitchFamily="50" charset="-128"/>
                <a:ea typeface="ＭＳ Ｐゴシック" pitchFamily="50" charset="-128"/>
              </a:rPr>
              <a:t>既存路線バスの増便</a:t>
            </a:r>
            <a:endParaRPr lang="en-US" altLang="ja-JP" dirty="0" smtClean="0">
              <a:latin typeface="ＭＳ Ｐゴシック" pitchFamily="50" charset="-128"/>
              <a:ea typeface="ＭＳ Ｐゴシック" pitchFamily="50" charset="-128"/>
            </a:endParaRPr>
          </a:p>
          <a:p>
            <a:r>
              <a:rPr lang="ja-JP" altLang="en-US" dirty="0" smtClean="0">
                <a:latin typeface="ＭＳ Ｐゴシック" pitchFamily="50" charset="-128"/>
                <a:ea typeface="ＭＳ Ｐゴシック" pitchFamily="50" charset="-128"/>
              </a:rPr>
              <a:t>デマンド型交通の拡充</a:t>
            </a:r>
          </a:p>
          <a:p>
            <a:pPr lvl="1"/>
            <a:r>
              <a:rPr lang="ja-JP" altLang="en-US" dirty="0" smtClean="0">
                <a:latin typeface="ＭＳ Ｐゴシック" pitchFamily="50" charset="-128"/>
                <a:ea typeface="ＭＳ Ｐゴシック" pitchFamily="50" charset="-128"/>
              </a:rPr>
              <a:t>ハブ＆スポーク型交通による輸送の効率化</a:t>
            </a:r>
          </a:p>
        </p:txBody>
      </p:sp>
      <p:sp>
        <p:nvSpPr>
          <p:cNvPr id="6" name="スライド番号プレースホルダー 5"/>
          <p:cNvSpPr>
            <a:spLocks noGrp="1"/>
          </p:cNvSpPr>
          <p:nvPr>
            <p:ph type="sldNum" sz="quarter" idx="12"/>
          </p:nvPr>
        </p:nvSpPr>
        <p:spPr/>
        <p:txBody>
          <a:bodyPr/>
          <a:lstStyle/>
          <a:p>
            <a:fld id="{6F5C0362-4C13-47F6-8DA1-230402773C12}" type="slidenum">
              <a:rPr kumimoji="1" lang="ja-JP" altLang="en-US" smtClean="0">
                <a:solidFill>
                  <a:prstClr val="black"/>
                </a:solidFill>
              </a:rPr>
              <a:pPr/>
              <a:t>43</a:t>
            </a:fld>
            <a:endParaRPr kumimoji="1" lang="ja-JP" altLang="en-US">
              <a:solidFill>
                <a:prstClr val="black"/>
              </a:solidFill>
            </a:endParaRPr>
          </a:p>
        </p:txBody>
      </p:sp>
      <p:sp>
        <p:nvSpPr>
          <p:cNvPr id="7" name="円/楕円 6"/>
          <p:cNvSpPr/>
          <p:nvPr/>
        </p:nvSpPr>
        <p:spPr>
          <a:xfrm rot="2502804">
            <a:off x="4801205" y="1181622"/>
            <a:ext cx="1931677" cy="2102985"/>
          </a:xfrm>
          <a:prstGeom prst="ellipse">
            <a:avLst/>
          </a:prstGeom>
          <a:solidFill>
            <a:srgbClr val="00B0F0">
              <a:alpha val="27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ja-JP" altLang="en-US" sz="2400" dirty="0">
              <a:solidFill>
                <a:srgbClr val="FFFF00"/>
              </a:solidFill>
            </a:endParaRPr>
          </a:p>
        </p:txBody>
      </p:sp>
      <p:sp>
        <p:nvSpPr>
          <p:cNvPr id="10" name="テキスト ボックス 9"/>
          <p:cNvSpPr txBox="1"/>
          <p:nvPr/>
        </p:nvSpPr>
        <p:spPr>
          <a:xfrm>
            <a:off x="5046963" y="2002281"/>
            <a:ext cx="1440160" cy="461665"/>
          </a:xfrm>
          <a:prstGeom prst="rect">
            <a:avLst/>
          </a:prstGeom>
          <a:noFill/>
        </p:spPr>
        <p:txBody>
          <a:bodyPr wrap="square" rtlCol="0">
            <a:spAutoFit/>
          </a:bodyPr>
          <a:lstStyle/>
          <a:p>
            <a:r>
              <a:rPr lang="ja-JP" altLang="en-US" sz="2400" dirty="0">
                <a:solidFill>
                  <a:srgbClr val="FFC000"/>
                </a:solidFill>
              </a:rPr>
              <a:t>新治</a:t>
            </a:r>
            <a:r>
              <a:rPr lang="ja-JP" altLang="en-US" sz="2400" dirty="0" smtClean="0">
                <a:solidFill>
                  <a:srgbClr val="FFC000"/>
                </a:solidFill>
              </a:rPr>
              <a:t>地区</a:t>
            </a:r>
            <a:endParaRPr lang="ja-JP" altLang="en-US" sz="2400" dirty="0">
              <a:solidFill>
                <a:srgbClr val="FFC000"/>
              </a:solidFill>
            </a:endParaRPr>
          </a:p>
        </p:txBody>
      </p:sp>
      <p:sp>
        <p:nvSpPr>
          <p:cNvPr id="13" name="円/楕円 12"/>
          <p:cNvSpPr/>
          <p:nvPr/>
        </p:nvSpPr>
        <p:spPr>
          <a:xfrm>
            <a:off x="7308304" y="2996952"/>
            <a:ext cx="1643645" cy="663758"/>
          </a:xfrm>
          <a:prstGeom prst="ellipse">
            <a:avLst/>
          </a:prstGeom>
          <a:solidFill>
            <a:srgbClr val="00B0F0">
              <a:alpha val="27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ja-JP" altLang="en-US" sz="2400" dirty="0">
              <a:solidFill>
                <a:srgbClr val="FFFF00"/>
              </a:solidFill>
            </a:endParaRPr>
          </a:p>
        </p:txBody>
      </p:sp>
      <p:sp>
        <p:nvSpPr>
          <p:cNvPr id="14" name="円/楕円 13"/>
          <p:cNvSpPr/>
          <p:nvPr/>
        </p:nvSpPr>
        <p:spPr>
          <a:xfrm rot="2172703">
            <a:off x="5970951" y="2463121"/>
            <a:ext cx="732150" cy="2102985"/>
          </a:xfrm>
          <a:prstGeom prst="ellipse">
            <a:avLst/>
          </a:prstGeom>
          <a:solidFill>
            <a:srgbClr val="00B0F0">
              <a:alpha val="27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ja-JP" altLang="en-US" sz="2400" dirty="0">
              <a:solidFill>
                <a:srgbClr val="FFFF00"/>
              </a:solidFill>
            </a:endParaRPr>
          </a:p>
        </p:txBody>
      </p:sp>
      <p:sp>
        <p:nvSpPr>
          <p:cNvPr id="15" name="テキスト ボックス 14"/>
          <p:cNvSpPr txBox="1"/>
          <p:nvPr/>
        </p:nvSpPr>
        <p:spPr>
          <a:xfrm>
            <a:off x="5616946" y="3283780"/>
            <a:ext cx="1440160" cy="461665"/>
          </a:xfrm>
          <a:prstGeom prst="rect">
            <a:avLst/>
          </a:prstGeom>
          <a:noFill/>
        </p:spPr>
        <p:txBody>
          <a:bodyPr wrap="square" rtlCol="0">
            <a:spAutoFit/>
          </a:bodyPr>
          <a:lstStyle/>
          <a:p>
            <a:r>
              <a:rPr lang="ja-JP" altLang="en-US" sz="2400" dirty="0" smtClean="0">
                <a:solidFill>
                  <a:srgbClr val="FFC000"/>
                </a:solidFill>
              </a:rPr>
              <a:t>都和地区</a:t>
            </a:r>
            <a:endParaRPr lang="ja-JP" altLang="en-US" sz="2400" dirty="0">
              <a:solidFill>
                <a:srgbClr val="FFC000"/>
              </a:solidFill>
            </a:endParaRPr>
          </a:p>
        </p:txBody>
      </p:sp>
      <p:sp>
        <p:nvSpPr>
          <p:cNvPr id="16" name="テキスト ボックス 15"/>
          <p:cNvSpPr txBox="1"/>
          <p:nvPr/>
        </p:nvSpPr>
        <p:spPr>
          <a:xfrm>
            <a:off x="7410046" y="3097998"/>
            <a:ext cx="1440160" cy="461665"/>
          </a:xfrm>
          <a:prstGeom prst="rect">
            <a:avLst/>
          </a:prstGeom>
          <a:noFill/>
        </p:spPr>
        <p:txBody>
          <a:bodyPr wrap="square" rtlCol="0">
            <a:spAutoFit/>
          </a:bodyPr>
          <a:lstStyle/>
          <a:p>
            <a:r>
              <a:rPr lang="ja-JP" altLang="en-US" sz="2400" dirty="0" smtClean="0">
                <a:solidFill>
                  <a:srgbClr val="FFC000"/>
                </a:solidFill>
              </a:rPr>
              <a:t>神立地区</a:t>
            </a:r>
            <a:endParaRPr lang="ja-JP" altLang="en-US" sz="2400" dirty="0">
              <a:solidFill>
                <a:srgbClr val="FFC000"/>
              </a:solidFill>
            </a:endParaRPr>
          </a:p>
        </p:txBody>
      </p:sp>
      <p:sp>
        <p:nvSpPr>
          <p:cNvPr id="11" name="円/楕円 10"/>
          <p:cNvSpPr/>
          <p:nvPr/>
        </p:nvSpPr>
        <p:spPr>
          <a:xfrm>
            <a:off x="971600" y="3861048"/>
            <a:ext cx="3834680" cy="252028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3200" dirty="0" smtClean="0">
                <a:solidFill>
                  <a:prstClr val="black"/>
                </a:solidFill>
                <a:latin typeface="ＭＳ Ｐゴシック" pitchFamily="50" charset="-128"/>
                <a:ea typeface="ＭＳ Ｐゴシック" pitchFamily="50" charset="-128"/>
              </a:rPr>
              <a:t>公共交通で</a:t>
            </a:r>
            <a:r>
              <a:rPr lang="en-US" altLang="ja-JP" sz="3200" dirty="0" smtClean="0">
                <a:solidFill>
                  <a:prstClr val="black"/>
                </a:solidFill>
                <a:latin typeface="ＭＳ Ｐゴシック" pitchFamily="50" charset="-128"/>
                <a:ea typeface="ＭＳ Ｐゴシック" pitchFamily="50" charset="-128"/>
              </a:rPr>
              <a:t/>
            </a:r>
            <a:br>
              <a:rPr lang="en-US" altLang="ja-JP" sz="3200" dirty="0" smtClean="0">
                <a:solidFill>
                  <a:prstClr val="black"/>
                </a:solidFill>
                <a:latin typeface="ＭＳ Ｐゴシック" pitchFamily="50" charset="-128"/>
                <a:ea typeface="ＭＳ Ｐゴシック" pitchFamily="50" charset="-128"/>
              </a:rPr>
            </a:br>
            <a:r>
              <a:rPr lang="ja-JP" altLang="en-US" sz="3200" dirty="0" smtClean="0">
                <a:solidFill>
                  <a:prstClr val="black"/>
                </a:solidFill>
                <a:latin typeface="ＭＳ Ｐゴシック" pitchFamily="50" charset="-128"/>
                <a:ea typeface="ＭＳ Ｐゴシック" pitchFamily="50" charset="-128"/>
              </a:rPr>
              <a:t>安心して移動できるまちを</a:t>
            </a:r>
            <a:r>
              <a:rPr lang="en-US" altLang="ja-JP" sz="3200" dirty="0" smtClean="0">
                <a:solidFill>
                  <a:prstClr val="black"/>
                </a:solidFill>
                <a:latin typeface="ＭＳ Ｐゴシック" pitchFamily="50" charset="-128"/>
                <a:ea typeface="ＭＳ Ｐゴシック" pitchFamily="50" charset="-128"/>
              </a:rPr>
              <a:t/>
            </a:r>
            <a:br>
              <a:rPr lang="en-US" altLang="ja-JP" sz="3200" dirty="0" smtClean="0">
                <a:solidFill>
                  <a:prstClr val="black"/>
                </a:solidFill>
                <a:latin typeface="ＭＳ Ｐゴシック" pitchFamily="50" charset="-128"/>
                <a:ea typeface="ＭＳ Ｐゴシック" pitchFamily="50" charset="-128"/>
              </a:rPr>
            </a:br>
            <a:r>
              <a:rPr lang="ja-JP" altLang="en-US" sz="3200" dirty="0" smtClean="0">
                <a:solidFill>
                  <a:prstClr val="black"/>
                </a:solidFill>
                <a:latin typeface="ＭＳ Ｐゴシック" pitchFamily="50" charset="-128"/>
                <a:ea typeface="ＭＳ Ｐゴシック" pitchFamily="50" charset="-128"/>
              </a:rPr>
              <a:t>目指します</a:t>
            </a:r>
            <a:r>
              <a:rPr lang="en-US" altLang="ja-JP" sz="3200" dirty="0" smtClean="0">
                <a:solidFill>
                  <a:prstClr val="black"/>
                </a:solidFill>
                <a:latin typeface="ＭＳ Ｐゴシック" pitchFamily="50" charset="-128"/>
                <a:ea typeface="ＭＳ Ｐゴシック" pitchFamily="50" charset="-128"/>
              </a:rPr>
              <a:t>!!</a:t>
            </a:r>
            <a:endParaRPr lang="ja-JP" altLang="en-US" sz="3200" dirty="0">
              <a:solidFill>
                <a:prstClr val="black"/>
              </a:solidFill>
              <a:latin typeface="ＭＳ Ｐゴシック" pitchFamily="50" charset="-128"/>
              <a:ea typeface="ＭＳ Ｐゴシック" pitchFamily="50" charset="-128"/>
            </a:endParaRPr>
          </a:p>
        </p:txBody>
      </p:sp>
      <p:sp>
        <p:nvSpPr>
          <p:cNvPr id="18" name="テキスト ボックス 17"/>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a:t>
            </a:r>
            <a:r>
              <a:rPr lang="ja-JP" altLang="en-US" sz="1600" dirty="0" smtClean="0">
                <a:solidFill>
                  <a:prstClr val="white"/>
                </a:solidFill>
                <a:latin typeface="+mj-ea"/>
                <a:ea typeface="+mj-ea"/>
              </a:rPr>
              <a:t>　</a:t>
            </a:r>
            <a:r>
              <a:rPr lang="ja-JP" altLang="en-US" sz="1600" dirty="0" smtClean="0">
                <a:solidFill>
                  <a:prstClr val="black">
                    <a:lumMod val="50000"/>
                    <a:lumOff val="50000"/>
                  </a:prstClr>
                </a:solidFill>
                <a:latin typeface="+mj-ea"/>
                <a:ea typeface="+mj-ea"/>
              </a:rPr>
              <a:t>輪・把・</a:t>
            </a:r>
            <a:r>
              <a:rPr lang="ja-JP" altLang="en-US" sz="1600" dirty="0" smtClean="0">
                <a:solidFill>
                  <a:srgbClr val="FFFF00"/>
                </a:solidFill>
                <a:latin typeface="+mj-ea"/>
                <a:ea typeface="+mj-ea"/>
              </a:rPr>
              <a:t>環</a:t>
            </a:r>
            <a:r>
              <a:rPr lang="ja-JP" altLang="en-US" sz="1600" dirty="0" smtClean="0">
                <a:solidFill>
                  <a:prstClr val="white"/>
                </a:solidFill>
                <a:latin typeface="+mj-ea"/>
                <a:ea typeface="+mj-ea"/>
              </a:rPr>
              <a:t>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17959667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720080"/>
          </a:xfrm>
        </p:spPr>
        <p:txBody>
          <a:bodyPr>
            <a:normAutofit/>
          </a:bodyPr>
          <a:lstStyle/>
          <a:p>
            <a:r>
              <a:rPr lang="ja-JP" altLang="en-US" dirty="0"/>
              <a:t>土浦駅西口広場の整備～補足～</a:t>
            </a:r>
            <a:endParaRPr kumimoji="1" lang="ja-JP" altLang="en-US" dirty="0"/>
          </a:p>
        </p:txBody>
      </p:sp>
      <p:sp>
        <p:nvSpPr>
          <p:cNvPr id="3" name="コンテンツ プレースホルダー 2"/>
          <p:cNvSpPr>
            <a:spLocks noGrp="1"/>
          </p:cNvSpPr>
          <p:nvPr>
            <p:ph idx="1"/>
          </p:nvPr>
        </p:nvSpPr>
        <p:spPr>
          <a:xfrm>
            <a:off x="457199" y="1340768"/>
            <a:ext cx="8075241" cy="5233768"/>
          </a:xfrm>
        </p:spPr>
        <p:txBody>
          <a:bodyPr>
            <a:normAutofit/>
          </a:bodyPr>
          <a:lstStyle/>
          <a:p>
            <a:pPr lvl="0"/>
            <a:r>
              <a:rPr lang="ja-JP" altLang="en-US" dirty="0" smtClean="0">
                <a:latin typeface="ＭＳ Ｐゴシック" pitchFamily="50" charset="-128"/>
                <a:ea typeface="ＭＳ Ｐゴシック" pitchFamily="50" charset="-128"/>
              </a:rPr>
              <a:t>交通</a:t>
            </a:r>
            <a:r>
              <a:rPr lang="ja-JP" altLang="en-US" dirty="0">
                <a:latin typeface="ＭＳ Ｐゴシック" pitchFamily="50" charset="-128"/>
                <a:ea typeface="ＭＳ Ｐゴシック" pitchFamily="50" charset="-128"/>
              </a:rPr>
              <a:t>広場の面積：約</a:t>
            </a:r>
            <a:r>
              <a:rPr lang="en-US" altLang="ja-JP" dirty="0">
                <a:latin typeface="ＭＳ Ｐゴシック" pitchFamily="50" charset="-128"/>
                <a:ea typeface="ＭＳ Ｐゴシック" pitchFamily="50" charset="-128"/>
              </a:rPr>
              <a:t>11,000</a:t>
            </a:r>
            <a:r>
              <a:rPr lang="ja-JP" altLang="en-US" dirty="0" smtClean="0">
                <a:latin typeface="ＭＳ Ｐゴシック" pitchFamily="50" charset="-128"/>
                <a:ea typeface="ＭＳ Ｐゴシック" pitchFamily="50" charset="-128"/>
              </a:rPr>
              <a:t>㎡</a:t>
            </a:r>
            <a:endParaRPr lang="en-US" altLang="ja-JP" dirty="0" smtClean="0">
              <a:latin typeface="ＭＳ Ｐゴシック" pitchFamily="50" charset="-128"/>
              <a:ea typeface="ＭＳ Ｐゴシック" pitchFamily="50" charset="-128"/>
            </a:endParaRPr>
          </a:p>
          <a:p>
            <a:pPr lvl="0"/>
            <a:r>
              <a:rPr lang="ja-JP" altLang="en-US" dirty="0" smtClean="0">
                <a:latin typeface="ＭＳ Ｐゴシック" pitchFamily="50" charset="-128"/>
                <a:ea typeface="ＭＳ Ｐゴシック" pitchFamily="50" charset="-128"/>
              </a:rPr>
              <a:t>施工費</a:t>
            </a:r>
            <a:r>
              <a:rPr lang="ja-JP" altLang="en-US" dirty="0">
                <a:latin typeface="ＭＳ Ｐゴシック" pitchFamily="50" charset="-128"/>
                <a:ea typeface="ＭＳ Ｐゴシック" pitchFamily="50" charset="-128"/>
              </a:rPr>
              <a:t>：約</a:t>
            </a:r>
            <a:r>
              <a:rPr lang="en-US" altLang="ja-JP" dirty="0">
                <a:latin typeface="ＭＳ Ｐゴシック" pitchFamily="50" charset="-128"/>
                <a:ea typeface="ＭＳ Ｐゴシック" pitchFamily="50" charset="-128"/>
              </a:rPr>
              <a:t>17</a:t>
            </a:r>
            <a:r>
              <a:rPr lang="ja-JP" altLang="en-US" dirty="0">
                <a:latin typeface="ＭＳ Ｐゴシック" pitchFamily="50" charset="-128"/>
                <a:ea typeface="ＭＳ Ｐゴシック" pitchFamily="50" charset="-128"/>
              </a:rPr>
              <a:t>億</a:t>
            </a:r>
            <a:r>
              <a:rPr lang="ja-JP" altLang="en-US" dirty="0" smtClean="0">
                <a:latin typeface="ＭＳ Ｐゴシック" pitchFamily="50" charset="-128"/>
                <a:ea typeface="ＭＳ Ｐゴシック" pitchFamily="50" charset="-128"/>
              </a:rPr>
              <a:t>円</a:t>
            </a:r>
            <a:endParaRPr lang="en-US" altLang="ja-JP" dirty="0" smtClean="0">
              <a:latin typeface="ＭＳ Ｐゴシック" pitchFamily="50" charset="-128"/>
              <a:ea typeface="ＭＳ Ｐゴシック" pitchFamily="50" charset="-128"/>
            </a:endParaRPr>
          </a:p>
          <a:p>
            <a:pPr lvl="0"/>
            <a:r>
              <a:rPr lang="ja-JP" altLang="en-US" dirty="0" smtClean="0">
                <a:latin typeface="ＭＳ Ｐゴシック" pitchFamily="50" charset="-128"/>
                <a:ea typeface="ＭＳ Ｐゴシック" pitchFamily="50" charset="-128"/>
              </a:rPr>
              <a:t>参考</a:t>
            </a:r>
            <a:r>
              <a:rPr lang="ja-JP" altLang="en-US" dirty="0">
                <a:latin typeface="ＭＳ Ｐゴシック" pitchFamily="50" charset="-128"/>
                <a:ea typeface="ＭＳ Ｐゴシック" pitchFamily="50" charset="-128"/>
              </a:rPr>
              <a:t>：つくば市「つくば駅前広場再整備事業</a:t>
            </a:r>
            <a:r>
              <a:rPr lang="ja-JP" altLang="en-US" dirty="0" smtClean="0">
                <a:latin typeface="ＭＳ Ｐゴシック" pitchFamily="50" charset="-128"/>
                <a:ea typeface="ＭＳ Ｐゴシック" pitchFamily="50" charset="-128"/>
              </a:rPr>
              <a:t>」</a:t>
            </a:r>
            <a:endParaRPr lang="en-US" altLang="ja-JP" dirty="0">
              <a:latin typeface="ＭＳ Ｐゴシック" pitchFamily="50" charset="-128"/>
              <a:ea typeface="ＭＳ Ｐゴシック" pitchFamily="50" charset="-128"/>
            </a:endParaRPr>
          </a:p>
          <a:p>
            <a:pPr lvl="1"/>
            <a:r>
              <a:rPr lang="ja-JP" altLang="en-US" dirty="0" smtClean="0">
                <a:latin typeface="ＭＳ Ｐゴシック" pitchFamily="50" charset="-128"/>
                <a:ea typeface="ＭＳ Ｐゴシック" pitchFamily="50" charset="-128"/>
              </a:rPr>
              <a:t>工事</a:t>
            </a:r>
            <a:r>
              <a:rPr lang="ja-JP" altLang="en-US" dirty="0">
                <a:latin typeface="ＭＳ Ｐゴシック" pitchFamily="50" charset="-128"/>
                <a:ea typeface="ＭＳ Ｐゴシック" pitchFamily="50" charset="-128"/>
              </a:rPr>
              <a:t>面積：</a:t>
            </a:r>
            <a:r>
              <a:rPr lang="en-US" altLang="ja-JP" dirty="0">
                <a:latin typeface="ＭＳ Ｐゴシック" pitchFamily="50" charset="-128"/>
                <a:ea typeface="ＭＳ Ｐゴシック" pitchFamily="50" charset="-128"/>
              </a:rPr>
              <a:t>9,980</a:t>
            </a:r>
            <a:r>
              <a:rPr lang="ja-JP" altLang="en-US" dirty="0" smtClean="0">
                <a:latin typeface="ＭＳ Ｐゴシック" pitchFamily="50" charset="-128"/>
                <a:ea typeface="ＭＳ Ｐゴシック" pitchFamily="50" charset="-128"/>
              </a:rPr>
              <a:t>㎡</a:t>
            </a:r>
            <a:endParaRPr lang="en-US" altLang="ja-JP" dirty="0">
              <a:latin typeface="ＭＳ Ｐゴシック" pitchFamily="50" charset="-128"/>
              <a:ea typeface="ＭＳ Ｐゴシック" pitchFamily="50" charset="-128"/>
            </a:endParaRPr>
          </a:p>
          <a:p>
            <a:pPr lvl="1"/>
            <a:r>
              <a:rPr lang="ja-JP" altLang="en-US" dirty="0" smtClean="0">
                <a:latin typeface="ＭＳ Ｐゴシック" pitchFamily="50" charset="-128"/>
                <a:ea typeface="ＭＳ Ｐゴシック" pitchFamily="50" charset="-128"/>
              </a:rPr>
              <a:t>施工費</a:t>
            </a:r>
            <a:r>
              <a:rPr lang="ja-JP" altLang="en-US" dirty="0">
                <a:latin typeface="ＭＳ Ｐゴシック" pitchFamily="50" charset="-128"/>
                <a:ea typeface="ＭＳ Ｐゴシック" pitchFamily="50" charset="-128"/>
              </a:rPr>
              <a:t>：</a:t>
            </a:r>
            <a:r>
              <a:rPr lang="en-US" altLang="ja-JP" dirty="0">
                <a:latin typeface="ＭＳ Ｐゴシック" pitchFamily="50" charset="-128"/>
                <a:ea typeface="ＭＳ Ｐゴシック" pitchFamily="50" charset="-128"/>
              </a:rPr>
              <a:t>15</a:t>
            </a:r>
            <a:r>
              <a:rPr lang="ja-JP" altLang="en-US" dirty="0">
                <a:latin typeface="ＭＳ Ｐゴシック" pitchFamily="50" charset="-128"/>
                <a:ea typeface="ＭＳ Ｐゴシック" pitchFamily="50" charset="-128"/>
              </a:rPr>
              <a:t>億</a:t>
            </a:r>
            <a:r>
              <a:rPr lang="en-US" altLang="ja-JP" dirty="0">
                <a:latin typeface="ＭＳ Ｐゴシック" pitchFamily="50" charset="-128"/>
                <a:ea typeface="ＭＳ Ｐゴシック" pitchFamily="50" charset="-128"/>
              </a:rPr>
              <a:t>4,402</a:t>
            </a:r>
            <a:r>
              <a:rPr lang="ja-JP" altLang="en-US" dirty="0">
                <a:latin typeface="ＭＳ Ｐゴシック" pitchFamily="50" charset="-128"/>
                <a:ea typeface="ＭＳ Ｐゴシック" pitchFamily="50" charset="-128"/>
              </a:rPr>
              <a:t>万</a:t>
            </a:r>
            <a:r>
              <a:rPr lang="ja-JP" altLang="en-US" dirty="0" smtClean="0">
                <a:latin typeface="ＭＳ Ｐゴシック" pitchFamily="50" charset="-128"/>
                <a:ea typeface="ＭＳ Ｐゴシック" pitchFamily="50" charset="-128"/>
              </a:rPr>
              <a:t>円</a:t>
            </a:r>
            <a:endParaRPr lang="en-US" altLang="ja-JP" dirty="0" smtClean="0">
              <a:latin typeface="ＭＳ Ｐゴシック" pitchFamily="50" charset="-128"/>
              <a:ea typeface="ＭＳ Ｐゴシック" pitchFamily="50" charset="-128"/>
            </a:endParaRPr>
          </a:p>
          <a:p>
            <a:pPr lvl="1"/>
            <a:r>
              <a:rPr lang="ja-JP" altLang="en-US" dirty="0" smtClean="0">
                <a:latin typeface="ＭＳ Ｐゴシック" pitchFamily="50" charset="-128"/>
                <a:ea typeface="ＭＳ Ｐゴシック" pitchFamily="50" charset="-128"/>
              </a:rPr>
              <a:t>設備</a:t>
            </a:r>
            <a:r>
              <a:rPr lang="ja-JP" altLang="en-US" dirty="0">
                <a:latin typeface="ＭＳ Ｐゴシック" pitchFamily="50" charset="-128"/>
                <a:ea typeface="ＭＳ Ｐゴシック" pitchFamily="50" charset="-128"/>
              </a:rPr>
              <a:t>：路線バス・タクシー専用</a:t>
            </a:r>
            <a:r>
              <a:rPr lang="ja-JP" altLang="en-US" dirty="0" smtClean="0">
                <a:latin typeface="ＭＳ Ｐゴシック" pitchFamily="50" charset="-128"/>
                <a:ea typeface="ＭＳ Ｐゴシック" pitchFamily="50" charset="-128"/>
              </a:rPr>
              <a:t>乗降場</a:t>
            </a:r>
            <a:r>
              <a:rPr lang="en-US" altLang="ja-JP" dirty="0" smtClean="0">
                <a:latin typeface="ＭＳ Ｐゴシック" pitchFamily="50" charset="-128"/>
                <a:ea typeface="ＭＳ Ｐゴシック" pitchFamily="50" charset="-128"/>
              </a:rPr>
              <a:t/>
            </a:r>
            <a:br>
              <a:rPr lang="en-US" altLang="ja-JP" dirty="0" smtClean="0">
                <a:latin typeface="ＭＳ Ｐゴシック" pitchFamily="50" charset="-128"/>
                <a:ea typeface="ＭＳ Ｐゴシック" pitchFamily="50" charset="-128"/>
              </a:rPr>
            </a:br>
            <a:r>
              <a:rPr lang="en-US" altLang="ja-JP" dirty="0" smtClean="0">
                <a:latin typeface="ＭＳ Ｐゴシック" pitchFamily="50" charset="-128"/>
                <a:ea typeface="ＭＳ Ｐゴシック" pitchFamily="50" charset="-128"/>
              </a:rPr>
              <a:t>	</a:t>
            </a:r>
            <a:r>
              <a:rPr lang="en-US" altLang="ja-JP" dirty="0">
                <a:latin typeface="ＭＳ Ｐゴシック" pitchFamily="50" charset="-128"/>
                <a:ea typeface="ＭＳ Ｐゴシック" pitchFamily="50" charset="-128"/>
              </a:rPr>
              <a:t>	</a:t>
            </a:r>
            <a:r>
              <a:rPr lang="ja-JP" altLang="en-US" dirty="0" smtClean="0">
                <a:latin typeface="ＭＳ Ｐゴシック" pitchFamily="50" charset="-128"/>
                <a:ea typeface="ＭＳ Ｐゴシック" pitchFamily="50" charset="-128"/>
              </a:rPr>
              <a:t>（</a:t>
            </a:r>
            <a:r>
              <a:rPr lang="ja-JP" altLang="en-US" dirty="0">
                <a:latin typeface="ＭＳ Ｐゴシック" pitchFamily="50" charset="-128"/>
                <a:ea typeface="ＭＳ Ｐゴシック" pitchFamily="50" charset="-128"/>
              </a:rPr>
              <a:t>公共交通広場</a:t>
            </a:r>
            <a:r>
              <a:rPr lang="ja-JP" altLang="en-US" dirty="0" smtClean="0">
                <a:latin typeface="ＭＳ Ｐゴシック" pitchFamily="50" charset="-128"/>
                <a:ea typeface="ＭＳ Ｐゴシック" pitchFamily="50" charset="-128"/>
              </a:rPr>
              <a:t>）</a:t>
            </a:r>
            <a:r>
              <a:rPr lang="en-US" altLang="ja-JP" dirty="0">
                <a:latin typeface="ＭＳ Ｐゴシック" pitchFamily="50" charset="-128"/>
                <a:ea typeface="ＭＳ Ｐゴシック" pitchFamily="50" charset="-128"/>
              </a:rPr>
              <a:t/>
            </a:r>
            <a:br>
              <a:rPr lang="en-US" altLang="ja-JP" dirty="0">
                <a:latin typeface="ＭＳ Ｐゴシック" pitchFamily="50" charset="-128"/>
                <a:ea typeface="ＭＳ Ｐゴシック" pitchFamily="50" charset="-128"/>
              </a:rPr>
            </a:br>
            <a:r>
              <a:rPr lang="en-US" altLang="ja-JP" dirty="0" smtClean="0">
                <a:latin typeface="ＭＳ Ｐゴシック" pitchFamily="50" charset="-128"/>
                <a:ea typeface="ＭＳ Ｐゴシック" pitchFamily="50" charset="-128"/>
              </a:rPr>
              <a:t>		K&amp;R</a:t>
            </a:r>
            <a:r>
              <a:rPr lang="ja-JP" altLang="en-US" dirty="0">
                <a:latin typeface="ＭＳ Ｐゴシック" pitchFamily="50" charset="-128"/>
                <a:ea typeface="ＭＳ Ｐゴシック" pitchFamily="50" charset="-128"/>
              </a:rPr>
              <a:t>・企業バス用</a:t>
            </a:r>
            <a:r>
              <a:rPr lang="ja-JP" altLang="en-US" dirty="0" smtClean="0">
                <a:latin typeface="ＭＳ Ｐゴシック" pitchFamily="50" charset="-128"/>
                <a:ea typeface="ＭＳ Ｐゴシック" pitchFamily="50" charset="-128"/>
              </a:rPr>
              <a:t>乗降場</a:t>
            </a:r>
            <a:r>
              <a:rPr lang="en-US" altLang="ja-JP" dirty="0" smtClean="0">
                <a:latin typeface="ＭＳ Ｐゴシック" pitchFamily="50" charset="-128"/>
                <a:ea typeface="ＭＳ Ｐゴシック" pitchFamily="50" charset="-128"/>
              </a:rPr>
              <a:t/>
            </a:r>
            <a:br>
              <a:rPr lang="en-US" altLang="ja-JP" dirty="0" smtClean="0">
                <a:latin typeface="ＭＳ Ｐゴシック" pitchFamily="50" charset="-128"/>
                <a:ea typeface="ＭＳ Ｐゴシック" pitchFamily="50" charset="-128"/>
              </a:rPr>
            </a:br>
            <a:r>
              <a:rPr lang="en-US" altLang="ja-JP" dirty="0" smtClean="0">
                <a:latin typeface="ＭＳ Ｐゴシック" pitchFamily="50" charset="-128"/>
                <a:ea typeface="ＭＳ Ｐゴシック" pitchFamily="50" charset="-128"/>
              </a:rPr>
              <a:t>		</a:t>
            </a:r>
            <a:r>
              <a:rPr lang="ja-JP" altLang="en-US" dirty="0" smtClean="0">
                <a:latin typeface="ＭＳ Ｐゴシック" pitchFamily="50" charset="-128"/>
                <a:ea typeface="ＭＳ Ｐゴシック" pitchFamily="50" charset="-128"/>
              </a:rPr>
              <a:t>（</a:t>
            </a:r>
            <a:r>
              <a:rPr lang="ja-JP" altLang="en-US" dirty="0">
                <a:latin typeface="ＭＳ Ｐゴシック" pitchFamily="50" charset="-128"/>
                <a:ea typeface="ＭＳ Ｐゴシック" pitchFamily="50" charset="-128"/>
              </a:rPr>
              <a:t>一般交通広場</a:t>
            </a:r>
            <a:r>
              <a:rPr lang="ja-JP" altLang="en-US" dirty="0" smtClean="0">
                <a:latin typeface="ＭＳ Ｐゴシック" pitchFamily="50" charset="-128"/>
                <a:ea typeface="ＭＳ Ｐゴシック" pitchFamily="50" charset="-128"/>
              </a:rPr>
              <a:t>）</a:t>
            </a:r>
            <a:endParaRPr lang="en-US" altLang="ja-JP" dirty="0" smtClean="0">
              <a:latin typeface="ＭＳ Ｐゴシック" pitchFamily="50" charset="-128"/>
              <a:ea typeface="ＭＳ Ｐゴシック" pitchFamily="50" charset="-128"/>
            </a:endParaRPr>
          </a:p>
          <a:p>
            <a:pPr lvl="1"/>
            <a:r>
              <a:rPr lang="ja-JP" altLang="en-US" dirty="0" smtClean="0">
                <a:latin typeface="ＭＳ Ｐゴシック" pitchFamily="50" charset="-128"/>
                <a:ea typeface="ＭＳ Ｐゴシック" pitchFamily="50" charset="-128"/>
              </a:rPr>
              <a:t>仕様</a:t>
            </a:r>
            <a:r>
              <a:rPr lang="ja-JP" altLang="en-US" dirty="0">
                <a:latin typeface="ＭＳ Ｐゴシック" pitchFamily="50" charset="-128"/>
                <a:ea typeface="ＭＳ Ｐゴシック" pitchFamily="50" charset="-128"/>
              </a:rPr>
              <a:t>：一般路線バス（乗</a:t>
            </a:r>
            <a:r>
              <a:rPr lang="en-US" altLang="ja-JP" dirty="0">
                <a:latin typeface="ＭＳ Ｐゴシック" pitchFamily="50" charset="-128"/>
                <a:ea typeface="ＭＳ Ｐゴシック" pitchFamily="50" charset="-128"/>
              </a:rPr>
              <a:t>8,</a:t>
            </a:r>
            <a:r>
              <a:rPr lang="ja-JP" altLang="en-US" dirty="0">
                <a:latin typeface="ＭＳ Ｐゴシック" pitchFamily="50" charset="-128"/>
                <a:ea typeface="ＭＳ Ｐゴシック" pitchFamily="50" charset="-128"/>
              </a:rPr>
              <a:t>降</a:t>
            </a:r>
            <a:r>
              <a:rPr lang="en-US" altLang="ja-JP" dirty="0">
                <a:latin typeface="ＭＳ Ｐゴシック" pitchFamily="50" charset="-128"/>
                <a:ea typeface="ＭＳ Ｐゴシック" pitchFamily="50" charset="-128"/>
              </a:rPr>
              <a:t>1,</a:t>
            </a:r>
            <a:r>
              <a:rPr lang="ja-JP" altLang="en-US" dirty="0">
                <a:latin typeface="ＭＳ Ｐゴシック" pitchFamily="50" charset="-128"/>
                <a:ea typeface="ＭＳ Ｐゴシック" pitchFamily="50" charset="-128"/>
              </a:rPr>
              <a:t>待機</a:t>
            </a:r>
            <a:r>
              <a:rPr lang="en-US" altLang="ja-JP" dirty="0">
                <a:latin typeface="ＭＳ Ｐゴシック" pitchFamily="50" charset="-128"/>
                <a:ea typeface="ＭＳ Ｐゴシック" pitchFamily="50" charset="-128"/>
              </a:rPr>
              <a:t>6</a:t>
            </a:r>
            <a:r>
              <a:rPr lang="ja-JP" altLang="en-US" dirty="0" smtClean="0">
                <a:latin typeface="ＭＳ Ｐゴシック" pitchFamily="50" charset="-128"/>
                <a:ea typeface="ＭＳ Ｐゴシック" pitchFamily="50" charset="-128"/>
              </a:rPr>
              <a:t>）</a:t>
            </a:r>
            <a:r>
              <a:rPr lang="en-US" altLang="ja-JP" dirty="0" smtClean="0">
                <a:latin typeface="ＭＳ Ｐゴシック" pitchFamily="50" charset="-128"/>
                <a:ea typeface="ＭＳ Ｐゴシック" pitchFamily="50" charset="-128"/>
              </a:rPr>
              <a:t/>
            </a:r>
            <a:br>
              <a:rPr lang="en-US" altLang="ja-JP" dirty="0" smtClean="0">
                <a:latin typeface="ＭＳ Ｐゴシック" pitchFamily="50" charset="-128"/>
                <a:ea typeface="ＭＳ Ｐゴシック" pitchFamily="50" charset="-128"/>
              </a:rPr>
            </a:br>
            <a:r>
              <a:rPr lang="en-US" altLang="ja-JP" dirty="0" smtClean="0">
                <a:latin typeface="ＭＳ Ｐゴシック" pitchFamily="50" charset="-128"/>
                <a:ea typeface="ＭＳ Ｐゴシック" pitchFamily="50" charset="-128"/>
              </a:rPr>
              <a:t>		</a:t>
            </a:r>
            <a:r>
              <a:rPr lang="ja-JP" altLang="en-US" dirty="0" smtClean="0">
                <a:latin typeface="ＭＳ Ｐゴシック" pitchFamily="50" charset="-128"/>
                <a:ea typeface="ＭＳ Ｐゴシック" pitchFamily="50" charset="-128"/>
              </a:rPr>
              <a:t>タクシー</a:t>
            </a:r>
            <a:r>
              <a:rPr lang="ja-JP" altLang="en-US" dirty="0">
                <a:latin typeface="ＭＳ Ｐゴシック" pitchFamily="50" charset="-128"/>
                <a:ea typeface="ＭＳ Ｐゴシック" pitchFamily="50" charset="-128"/>
              </a:rPr>
              <a:t>（</a:t>
            </a:r>
            <a:r>
              <a:rPr lang="en-US" altLang="ja-JP" dirty="0">
                <a:latin typeface="ＭＳ Ｐゴシック" pitchFamily="50" charset="-128"/>
                <a:ea typeface="ＭＳ Ｐゴシック" pitchFamily="50" charset="-128"/>
              </a:rPr>
              <a:t>40</a:t>
            </a:r>
            <a:r>
              <a:rPr lang="ja-JP" altLang="en-US" dirty="0" smtClean="0">
                <a:latin typeface="ＭＳ Ｐゴシック" pitchFamily="50" charset="-128"/>
                <a:ea typeface="ＭＳ Ｐゴシック" pitchFamily="50" charset="-128"/>
              </a:rPr>
              <a:t>）企業</a:t>
            </a:r>
            <a:r>
              <a:rPr lang="ja-JP" altLang="en-US" dirty="0">
                <a:latin typeface="ＭＳ Ｐゴシック" pitchFamily="50" charset="-128"/>
                <a:ea typeface="ＭＳ Ｐゴシック" pitchFamily="50" charset="-128"/>
              </a:rPr>
              <a:t>バス</a:t>
            </a:r>
            <a:r>
              <a:rPr lang="ja-JP" altLang="en-US" dirty="0">
                <a:latin typeface="ＭＳ Ｐゴシック" pitchFamily="50" charset="-128"/>
                <a:ea typeface="ＭＳ Ｐゴシック" pitchFamily="50" charset="-128"/>
                <a:sym typeface="Wingdings" pitchFamily="2" charset="2"/>
              </a:rPr>
              <a:t>（</a:t>
            </a:r>
            <a:r>
              <a:rPr lang="en-US" altLang="ja-JP" dirty="0">
                <a:latin typeface="ＭＳ Ｐゴシック" pitchFamily="50" charset="-128"/>
                <a:ea typeface="ＭＳ Ｐゴシック" pitchFamily="50" charset="-128"/>
                <a:sym typeface="Wingdings" pitchFamily="2" charset="2"/>
              </a:rPr>
              <a:t>3</a:t>
            </a:r>
            <a:r>
              <a:rPr lang="ja-JP" altLang="en-US" dirty="0" smtClean="0">
                <a:latin typeface="ＭＳ Ｐゴシック" pitchFamily="50" charset="-128"/>
                <a:ea typeface="ＭＳ Ｐゴシック" pitchFamily="50" charset="-128"/>
                <a:sym typeface="Wingdings" pitchFamily="2" charset="2"/>
              </a:rPr>
              <a:t>）</a:t>
            </a:r>
            <a:r>
              <a:rPr lang="en-US" altLang="ja-JP" dirty="0">
                <a:latin typeface="ＭＳ Ｐゴシック" pitchFamily="50" charset="-128"/>
                <a:ea typeface="ＭＳ Ｐゴシック" pitchFamily="50" charset="-128"/>
                <a:sym typeface="Wingdings" pitchFamily="2" charset="2"/>
              </a:rPr>
              <a:t/>
            </a:r>
            <a:br>
              <a:rPr lang="en-US" altLang="ja-JP" dirty="0">
                <a:latin typeface="ＭＳ Ｐゴシック" pitchFamily="50" charset="-128"/>
                <a:ea typeface="ＭＳ Ｐゴシック" pitchFamily="50" charset="-128"/>
                <a:sym typeface="Wingdings" pitchFamily="2" charset="2"/>
              </a:rPr>
            </a:br>
            <a:r>
              <a:rPr lang="en-US" altLang="ja-JP" dirty="0" smtClean="0">
                <a:latin typeface="ＭＳ Ｐゴシック" pitchFamily="50" charset="-128"/>
                <a:ea typeface="ＭＳ Ｐゴシック" pitchFamily="50" charset="-128"/>
                <a:sym typeface="Wingdings" pitchFamily="2" charset="2"/>
              </a:rPr>
              <a:t>		</a:t>
            </a:r>
            <a:r>
              <a:rPr lang="ja-JP" altLang="en-US" dirty="0" smtClean="0">
                <a:latin typeface="ＭＳ Ｐゴシック" pitchFamily="50" charset="-128"/>
                <a:ea typeface="ＭＳ Ｐゴシック" pitchFamily="50" charset="-128"/>
                <a:sym typeface="Wingdings" pitchFamily="2" charset="2"/>
              </a:rPr>
              <a:t>自家用車</a:t>
            </a:r>
            <a:r>
              <a:rPr lang="ja-JP" altLang="en-US" dirty="0">
                <a:latin typeface="ＭＳ Ｐゴシック" pitchFamily="50" charset="-128"/>
                <a:ea typeface="ＭＳ Ｐゴシック" pitchFamily="50" charset="-128"/>
                <a:sym typeface="Wingdings" pitchFamily="2" charset="2"/>
              </a:rPr>
              <a:t>（一般</a:t>
            </a:r>
            <a:r>
              <a:rPr lang="en-US" altLang="ja-JP" dirty="0">
                <a:latin typeface="ＭＳ Ｐゴシック" pitchFamily="50" charset="-128"/>
                <a:ea typeface="ＭＳ Ｐゴシック" pitchFamily="50" charset="-128"/>
                <a:sym typeface="Wingdings" pitchFamily="2" charset="2"/>
              </a:rPr>
              <a:t>32,</a:t>
            </a:r>
            <a:r>
              <a:rPr lang="ja-JP" altLang="en-US" dirty="0">
                <a:latin typeface="ＭＳ Ｐゴシック" pitchFamily="50" charset="-128"/>
                <a:ea typeface="ＭＳ Ｐゴシック" pitchFamily="50" charset="-128"/>
                <a:sym typeface="Wingdings" pitchFamily="2" charset="2"/>
              </a:rPr>
              <a:t>身障者</a:t>
            </a:r>
            <a:r>
              <a:rPr lang="en-US" altLang="ja-JP" dirty="0">
                <a:latin typeface="ＭＳ Ｐゴシック" pitchFamily="50" charset="-128"/>
                <a:ea typeface="ＭＳ Ｐゴシック" pitchFamily="50" charset="-128"/>
                <a:sym typeface="Wingdings" pitchFamily="2" charset="2"/>
              </a:rPr>
              <a:t>2</a:t>
            </a:r>
            <a:r>
              <a:rPr lang="ja-JP" altLang="en-US" dirty="0" smtClean="0">
                <a:latin typeface="ＭＳ Ｐゴシック" pitchFamily="50" charset="-128"/>
                <a:ea typeface="ＭＳ Ｐゴシック" pitchFamily="50" charset="-128"/>
                <a:sym typeface="Wingdings" pitchFamily="2" charset="2"/>
              </a:rPr>
              <a:t>）</a:t>
            </a:r>
            <a:endParaRPr lang="en-US" altLang="ja-JP" dirty="0">
              <a:latin typeface="ＭＳ Ｐゴシック" pitchFamily="50" charset="-128"/>
              <a:ea typeface="ＭＳ Ｐゴシック" pitchFamily="50" charset="-128"/>
            </a:endParaRPr>
          </a:p>
        </p:txBody>
      </p:sp>
      <p:sp>
        <p:nvSpPr>
          <p:cNvPr id="4" name="スライド番号プレースホルダー 3"/>
          <p:cNvSpPr>
            <a:spLocks noGrp="1"/>
          </p:cNvSpPr>
          <p:nvPr>
            <p:ph type="sldNum" sz="quarter" idx="12"/>
          </p:nvPr>
        </p:nvSpPr>
        <p:spPr/>
        <p:txBody>
          <a:bodyPr/>
          <a:lstStyle/>
          <a:p>
            <a:fld id="{6F5C0362-4C13-47F6-8DA1-230402773C12}" type="slidenum">
              <a:rPr kumimoji="1" lang="ja-JP" altLang="en-US" smtClean="0">
                <a:solidFill>
                  <a:prstClr val="black"/>
                </a:solidFill>
              </a:rPr>
              <a:pPr/>
              <a:t>44</a:t>
            </a:fld>
            <a:endParaRPr kumimoji="1" lang="ja-JP" altLang="en-US">
              <a:solidFill>
                <a:prstClr val="black"/>
              </a:solidFill>
            </a:endParaRPr>
          </a:p>
        </p:txBody>
      </p:sp>
      <p:sp>
        <p:nvSpPr>
          <p:cNvPr id="6" name="テキスト ボックス 5"/>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a:t>
            </a:r>
            <a:r>
              <a:rPr lang="ja-JP" altLang="en-US" sz="1600" dirty="0" smtClean="0">
                <a:solidFill>
                  <a:prstClr val="white"/>
                </a:solidFill>
                <a:latin typeface="+mj-ea"/>
                <a:ea typeface="+mj-ea"/>
              </a:rPr>
              <a:t>　</a:t>
            </a:r>
            <a:r>
              <a:rPr lang="ja-JP" altLang="en-US" sz="1600" dirty="0" smtClean="0">
                <a:solidFill>
                  <a:prstClr val="black">
                    <a:lumMod val="50000"/>
                    <a:lumOff val="50000"/>
                  </a:prstClr>
                </a:solidFill>
                <a:latin typeface="+mj-ea"/>
                <a:ea typeface="+mj-ea"/>
              </a:rPr>
              <a:t>輪・把・</a:t>
            </a:r>
            <a:r>
              <a:rPr lang="ja-JP" altLang="en-US" sz="1600" dirty="0" smtClean="0">
                <a:solidFill>
                  <a:srgbClr val="FFFF00"/>
                </a:solidFill>
                <a:latin typeface="+mj-ea"/>
                <a:ea typeface="+mj-ea"/>
              </a:rPr>
              <a:t>環</a:t>
            </a:r>
            <a:r>
              <a:rPr lang="ja-JP" altLang="en-US" sz="1600" dirty="0" smtClean="0">
                <a:solidFill>
                  <a:prstClr val="white"/>
                </a:solidFill>
                <a:latin typeface="+mj-ea"/>
                <a:ea typeface="+mj-ea"/>
              </a:rPr>
              <a:t>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24145542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720080"/>
          </a:xfrm>
        </p:spPr>
        <p:txBody>
          <a:bodyPr>
            <a:normAutofit/>
          </a:bodyPr>
          <a:lstStyle/>
          <a:p>
            <a:r>
              <a:rPr lang="ja-JP" altLang="en-US" dirty="0"/>
              <a:t>土浦駅西口広場の整備～補足～</a:t>
            </a:r>
            <a:endParaRPr kumimoji="1" lang="ja-JP" altLang="en-US" dirty="0"/>
          </a:p>
        </p:txBody>
      </p:sp>
      <p:sp>
        <p:nvSpPr>
          <p:cNvPr id="3" name="コンテンツ プレースホルダー 2"/>
          <p:cNvSpPr>
            <a:spLocks noGrp="1"/>
          </p:cNvSpPr>
          <p:nvPr>
            <p:ph idx="1"/>
          </p:nvPr>
        </p:nvSpPr>
        <p:spPr>
          <a:xfrm>
            <a:off x="457199" y="1340768"/>
            <a:ext cx="8075241" cy="5233768"/>
          </a:xfrm>
        </p:spPr>
        <p:txBody>
          <a:bodyPr>
            <a:normAutofit/>
          </a:bodyPr>
          <a:lstStyle/>
          <a:p>
            <a:pPr marL="365760" lvl="1" indent="-256032">
              <a:buClr>
                <a:schemeClr val="accent3"/>
              </a:buClr>
              <a:buFont typeface="Georgia"/>
              <a:buChar char="•"/>
            </a:pPr>
            <a:r>
              <a:rPr lang="ja-JP" altLang="en-US" sz="3000" dirty="0" smtClean="0">
                <a:solidFill>
                  <a:schemeClr val="tx1"/>
                </a:solidFill>
                <a:latin typeface="ＭＳ Ｐゴシック" pitchFamily="50" charset="-128"/>
                <a:ea typeface="ＭＳ Ｐゴシック" pitchFamily="50" charset="-128"/>
              </a:rPr>
              <a:t>交通</a:t>
            </a:r>
            <a:r>
              <a:rPr lang="ja-JP" altLang="en-US" sz="3000" dirty="0">
                <a:solidFill>
                  <a:schemeClr val="tx1"/>
                </a:solidFill>
                <a:latin typeface="ＭＳ Ｐゴシック" pitchFamily="50" charset="-128"/>
                <a:ea typeface="ＭＳ Ｐゴシック" pitchFamily="50" charset="-128"/>
              </a:rPr>
              <a:t>広場の面積：約</a:t>
            </a:r>
            <a:r>
              <a:rPr lang="en-US" altLang="ja-JP" sz="3000" dirty="0">
                <a:solidFill>
                  <a:schemeClr val="tx1"/>
                </a:solidFill>
                <a:latin typeface="ＭＳ Ｐゴシック" pitchFamily="50" charset="-128"/>
                <a:ea typeface="ＭＳ Ｐゴシック" pitchFamily="50" charset="-128"/>
              </a:rPr>
              <a:t>11,000</a:t>
            </a:r>
            <a:r>
              <a:rPr lang="ja-JP" altLang="en-US" sz="3000" dirty="0" smtClean="0">
                <a:solidFill>
                  <a:schemeClr val="tx1"/>
                </a:solidFill>
                <a:latin typeface="ＭＳ Ｐゴシック" pitchFamily="50" charset="-128"/>
                <a:ea typeface="ＭＳ Ｐゴシック" pitchFamily="50" charset="-128"/>
              </a:rPr>
              <a:t>㎡</a:t>
            </a:r>
            <a:endParaRPr lang="en-US" altLang="ja-JP" sz="3000" dirty="0" smtClean="0">
              <a:solidFill>
                <a:schemeClr val="tx1"/>
              </a:solidFill>
              <a:latin typeface="ＭＳ Ｐゴシック" pitchFamily="50" charset="-128"/>
              <a:ea typeface="ＭＳ Ｐゴシック" pitchFamily="50" charset="-128"/>
            </a:endParaRPr>
          </a:p>
          <a:p>
            <a:pPr marL="365760" lvl="1" indent="-256032">
              <a:buClr>
                <a:schemeClr val="accent3"/>
              </a:buClr>
              <a:buFont typeface="Georgia"/>
              <a:buChar char="•"/>
            </a:pPr>
            <a:endParaRPr lang="en-US" altLang="ja-JP" sz="3000" dirty="0" smtClean="0">
              <a:solidFill>
                <a:schemeClr val="tx1"/>
              </a:solidFill>
              <a:latin typeface="ＭＳ Ｐゴシック" pitchFamily="50" charset="-128"/>
              <a:ea typeface="ＭＳ Ｐゴシック" pitchFamily="50" charset="-128"/>
            </a:endParaRPr>
          </a:p>
          <a:p>
            <a:pPr marL="365760" lvl="1" indent="-256032">
              <a:buClr>
                <a:schemeClr val="accent3"/>
              </a:buClr>
              <a:buFont typeface="Georgia"/>
              <a:buChar char="•"/>
            </a:pPr>
            <a:r>
              <a:rPr lang="ja-JP" altLang="en-US" sz="2800" dirty="0" smtClean="0">
                <a:solidFill>
                  <a:schemeClr val="tx1"/>
                </a:solidFill>
                <a:latin typeface="ＭＳ Ｐゴシック" pitchFamily="50" charset="-128"/>
                <a:ea typeface="ＭＳ Ｐゴシック" pitchFamily="50" charset="-128"/>
              </a:rPr>
              <a:t>施工費</a:t>
            </a:r>
            <a:r>
              <a:rPr lang="ja-JP" altLang="en-US" sz="2800" dirty="0">
                <a:solidFill>
                  <a:schemeClr val="tx1"/>
                </a:solidFill>
                <a:latin typeface="ＭＳ Ｐゴシック" pitchFamily="50" charset="-128"/>
                <a:ea typeface="ＭＳ Ｐゴシック" pitchFamily="50" charset="-128"/>
              </a:rPr>
              <a:t>：約</a:t>
            </a:r>
            <a:r>
              <a:rPr lang="en-US" altLang="ja-JP" sz="2800" dirty="0">
                <a:solidFill>
                  <a:schemeClr val="tx1"/>
                </a:solidFill>
                <a:latin typeface="ＭＳ Ｐゴシック" pitchFamily="50" charset="-128"/>
                <a:ea typeface="ＭＳ Ｐゴシック" pitchFamily="50" charset="-128"/>
              </a:rPr>
              <a:t>17</a:t>
            </a:r>
            <a:r>
              <a:rPr lang="ja-JP" altLang="en-US" sz="2800" dirty="0">
                <a:solidFill>
                  <a:schemeClr val="tx1"/>
                </a:solidFill>
                <a:latin typeface="ＭＳ Ｐゴシック" pitchFamily="50" charset="-128"/>
                <a:ea typeface="ＭＳ Ｐゴシック" pitchFamily="50" charset="-128"/>
              </a:rPr>
              <a:t>億</a:t>
            </a:r>
            <a:r>
              <a:rPr lang="ja-JP" altLang="en-US" sz="2800" dirty="0" smtClean="0">
                <a:solidFill>
                  <a:schemeClr val="tx1"/>
                </a:solidFill>
                <a:latin typeface="ＭＳ Ｐゴシック" pitchFamily="50" charset="-128"/>
                <a:ea typeface="ＭＳ Ｐゴシック" pitchFamily="50" charset="-128"/>
              </a:rPr>
              <a:t>円</a:t>
            </a:r>
            <a:endParaRPr lang="en-US" altLang="ja-JP" sz="2800" dirty="0" smtClean="0">
              <a:solidFill>
                <a:schemeClr val="tx1"/>
              </a:solidFill>
              <a:latin typeface="ＭＳ Ｐゴシック" pitchFamily="50" charset="-128"/>
              <a:ea typeface="ＭＳ Ｐゴシック" pitchFamily="50" charset="-128"/>
            </a:endParaRPr>
          </a:p>
          <a:p>
            <a:pPr marL="365760" lvl="1" indent="-256032">
              <a:buClr>
                <a:schemeClr val="accent3"/>
              </a:buClr>
              <a:buFont typeface="Georgia"/>
              <a:buChar char="•"/>
            </a:pPr>
            <a:endParaRPr lang="en-US" altLang="ja-JP" sz="2800" dirty="0" smtClean="0">
              <a:solidFill>
                <a:schemeClr val="tx1"/>
              </a:solidFill>
              <a:latin typeface="ＭＳ Ｐゴシック" pitchFamily="50" charset="-128"/>
              <a:ea typeface="ＭＳ Ｐゴシック" pitchFamily="50" charset="-128"/>
            </a:endParaRPr>
          </a:p>
          <a:p>
            <a:pPr marL="365760" lvl="1" indent="-256032">
              <a:buClr>
                <a:schemeClr val="accent3"/>
              </a:buClr>
              <a:buFont typeface="Georgia"/>
              <a:buChar char="•"/>
            </a:pPr>
            <a:r>
              <a:rPr lang="ja-JP" altLang="en-US" sz="2800" dirty="0" smtClean="0">
                <a:solidFill>
                  <a:schemeClr val="tx1"/>
                </a:solidFill>
                <a:latin typeface="ＭＳ Ｐゴシック" pitchFamily="50" charset="-128"/>
                <a:ea typeface="ＭＳ Ｐゴシック" pitchFamily="50" charset="-128"/>
              </a:rPr>
              <a:t>設備</a:t>
            </a:r>
            <a:r>
              <a:rPr lang="ja-JP" altLang="en-US" sz="2800" dirty="0">
                <a:solidFill>
                  <a:schemeClr val="tx1"/>
                </a:solidFill>
                <a:latin typeface="ＭＳ Ｐゴシック" pitchFamily="50" charset="-128"/>
                <a:ea typeface="ＭＳ Ｐゴシック" pitchFamily="50" charset="-128"/>
              </a:rPr>
              <a:t>：路線バス・タクシー専用乗降場（北側</a:t>
            </a:r>
            <a:r>
              <a:rPr lang="ja-JP" altLang="en-US" sz="2800" dirty="0" smtClean="0">
                <a:solidFill>
                  <a:schemeClr val="tx1"/>
                </a:solidFill>
                <a:latin typeface="ＭＳ Ｐゴシック" pitchFamily="50" charset="-128"/>
                <a:ea typeface="ＭＳ Ｐゴシック" pitchFamily="50" charset="-128"/>
              </a:rPr>
              <a:t>）</a:t>
            </a:r>
            <a:r>
              <a:rPr lang="en-US" altLang="ja-JP" sz="2800" dirty="0" smtClean="0">
                <a:solidFill>
                  <a:schemeClr val="tx1"/>
                </a:solidFill>
                <a:latin typeface="ＭＳ Ｐゴシック" pitchFamily="50" charset="-128"/>
                <a:ea typeface="ＭＳ Ｐゴシック" pitchFamily="50" charset="-128"/>
              </a:rPr>
              <a:t>		</a:t>
            </a:r>
            <a:r>
              <a:rPr lang="ja-JP" altLang="en-US" sz="2800" dirty="0" smtClean="0">
                <a:solidFill>
                  <a:schemeClr val="tx1"/>
                </a:solidFill>
                <a:latin typeface="ＭＳ Ｐゴシック" pitchFamily="50" charset="-128"/>
                <a:ea typeface="ＭＳ Ｐゴシック" pitchFamily="50" charset="-128"/>
              </a:rPr>
              <a:t>自家用車</a:t>
            </a:r>
            <a:r>
              <a:rPr lang="ja-JP" altLang="en-US" sz="2800" dirty="0">
                <a:solidFill>
                  <a:schemeClr val="tx1"/>
                </a:solidFill>
                <a:latin typeface="ＭＳ Ｐゴシック" pitchFamily="50" charset="-128"/>
                <a:ea typeface="ＭＳ Ｐゴシック" pitchFamily="50" charset="-128"/>
              </a:rPr>
              <a:t>専用乗降場（南側</a:t>
            </a:r>
            <a:r>
              <a:rPr lang="ja-JP" altLang="en-US" sz="2800" dirty="0" smtClean="0">
                <a:solidFill>
                  <a:schemeClr val="tx1"/>
                </a:solidFill>
                <a:latin typeface="ＭＳ Ｐゴシック" pitchFamily="50" charset="-128"/>
                <a:ea typeface="ＭＳ Ｐゴシック" pitchFamily="50" charset="-128"/>
              </a:rPr>
              <a:t>）</a:t>
            </a:r>
            <a:endParaRPr lang="en-US" altLang="ja-JP" sz="2800" dirty="0" smtClean="0">
              <a:solidFill>
                <a:schemeClr val="tx1"/>
              </a:solidFill>
              <a:latin typeface="ＭＳ Ｐゴシック" pitchFamily="50" charset="-128"/>
              <a:ea typeface="ＭＳ Ｐゴシック" pitchFamily="50" charset="-128"/>
            </a:endParaRPr>
          </a:p>
          <a:p>
            <a:pPr marL="365760" lvl="1" indent="-256032">
              <a:buClr>
                <a:schemeClr val="accent3"/>
              </a:buClr>
              <a:buFont typeface="Georgia"/>
              <a:buChar char="•"/>
            </a:pPr>
            <a:endParaRPr lang="en-US" altLang="ja-JP" sz="2800" dirty="0" smtClean="0">
              <a:solidFill>
                <a:schemeClr val="tx1"/>
              </a:solidFill>
              <a:latin typeface="ＭＳ Ｐゴシック" pitchFamily="50" charset="-128"/>
              <a:ea typeface="ＭＳ Ｐゴシック" pitchFamily="50" charset="-128"/>
            </a:endParaRPr>
          </a:p>
          <a:p>
            <a:pPr marL="365760" lvl="1" indent="-256032">
              <a:buClr>
                <a:schemeClr val="accent3"/>
              </a:buClr>
              <a:buFont typeface="Georgia"/>
              <a:buChar char="•"/>
            </a:pPr>
            <a:r>
              <a:rPr lang="ja-JP" altLang="en-US" sz="2800" dirty="0" smtClean="0">
                <a:solidFill>
                  <a:schemeClr val="tx1"/>
                </a:solidFill>
                <a:latin typeface="ＭＳ Ｐゴシック" pitchFamily="50" charset="-128"/>
                <a:ea typeface="ＭＳ Ｐゴシック" pitchFamily="50" charset="-128"/>
              </a:rPr>
              <a:t>仕様</a:t>
            </a:r>
            <a:r>
              <a:rPr lang="ja-JP" altLang="en-US" sz="2800" dirty="0">
                <a:solidFill>
                  <a:schemeClr val="tx1"/>
                </a:solidFill>
                <a:latin typeface="ＭＳ Ｐゴシック" pitchFamily="50" charset="-128"/>
                <a:ea typeface="ＭＳ Ｐゴシック" pitchFamily="50" charset="-128"/>
              </a:rPr>
              <a:t>：一般路線バス（乗</a:t>
            </a:r>
            <a:r>
              <a:rPr lang="en-US" altLang="ja-JP" sz="2800" dirty="0">
                <a:solidFill>
                  <a:schemeClr val="tx1"/>
                </a:solidFill>
                <a:latin typeface="ＭＳ Ｐゴシック" pitchFamily="50" charset="-128"/>
                <a:ea typeface="ＭＳ Ｐゴシック" pitchFamily="50" charset="-128"/>
              </a:rPr>
              <a:t>6</a:t>
            </a:r>
            <a:r>
              <a:rPr lang="ja-JP" altLang="en-US" sz="2800" dirty="0">
                <a:solidFill>
                  <a:schemeClr val="tx1"/>
                </a:solidFill>
                <a:latin typeface="ＭＳ Ｐゴシック" pitchFamily="50" charset="-128"/>
                <a:ea typeface="ＭＳ Ｐゴシック" pitchFamily="50" charset="-128"/>
              </a:rPr>
              <a:t>台</a:t>
            </a:r>
            <a:r>
              <a:rPr lang="en-US" altLang="ja-JP" sz="2800" dirty="0">
                <a:solidFill>
                  <a:schemeClr val="tx1"/>
                </a:solidFill>
                <a:latin typeface="ＭＳ Ｐゴシック" pitchFamily="50" charset="-128"/>
                <a:ea typeface="ＭＳ Ｐゴシック" pitchFamily="50" charset="-128"/>
              </a:rPr>
              <a:t>,</a:t>
            </a:r>
            <a:r>
              <a:rPr lang="ja-JP" altLang="en-US" sz="2800" dirty="0">
                <a:solidFill>
                  <a:schemeClr val="tx1"/>
                </a:solidFill>
                <a:latin typeface="ＭＳ Ｐゴシック" pitchFamily="50" charset="-128"/>
                <a:ea typeface="ＭＳ Ｐゴシック" pitchFamily="50" charset="-128"/>
              </a:rPr>
              <a:t>降</a:t>
            </a:r>
            <a:r>
              <a:rPr lang="en-US" altLang="ja-JP" sz="2800" dirty="0">
                <a:solidFill>
                  <a:schemeClr val="tx1"/>
                </a:solidFill>
                <a:latin typeface="ＭＳ Ｐゴシック" pitchFamily="50" charset="-128"/>
                <a:ea typeface="ＭＳ Ｐゴシック" pitchFamily="50" charset="-128"/>
              </a:rPr>
              <a:t>2</a:t>
            </a:r>
            <a:r>
              <a:rPr lang="ja-JP" altLang="en-US" sz="2800" dirty="0">
                <a:solidFill>
                  <a:schemeClr val="tx1"/>
                </a:solidFill>
                <a:latin typeface="ＭＳ Ｐゴシック" pitchFamily="50" charset="-128"/>
                <a:ea typeface="ＭＳ Ｐゴシック" pitchFamily="50" charset="-128"/>
              </a:rPr>
              <a:t>台</a:t>
            </a:r>
            <a:r>
              <a:rPr lang="en-US" altLang="ja-JP" sz="2800" dirty="0">
                <a:solidFill>
                  <a:schemeClr val="tx1"/>
                </a:solidFill>
                <a:latin typeface="ＭＳ Ｐゴシック" pitchFamily="50" charset="-128"/>
                <a:ea typeface="ＭＳ Ｐゴシック" pitchFamily="50" charset="-128"/>
              </a:rPr>
              <a:t>,</a:t>
            </a:r>
            <a:r>
              <a:rPr lang="ja-JP" altLang="en-US" sz="2800" dirty="0">
                <a:solidFill>
                  <a:schemeClr val="tx1"/>
                </a:solidFill>
                <a:latin typeface="ＭＳ Ｐゴシック" pitchFamily="50" charset="-128"/>
                <a:ea typeface="ＭＳ Ｐゴシック" pitchFamily="50" charset="-128"/>
              </a:rPr>
              <a:t>待機</a:t>
            </a:r>
            <a:r>
              <a:rPr lang="en-US" altLang="ja-JP" sz="2800" dirty="0">
                <a:solidFill>
                  <a:schemeClr val="tx1"/>
                </a:solidFill>
                <a:latin typeface="ＭＳ Ｐゴシック" pitchFamily="50" charset="-128"/>
                <a:ea typeface="ＭＳ Ｐゴシック" pitchFamily="50" charset="-128"/>
              </a:rPr>
              <a:t>6</a:t>
            </a:r>
            <a:r>
              <a:rPr lang="ja-JP" altLang="en-US" sz="2800" dirty="0">
                <a:solidFill>
                  <a:schemeClr val="tx1"/>
                </a:solidFill>
                <a:latin typeface="ＭＳ Ｐゴシック" pitchFamily="50" charset="-128"/>
                <a:ea typeface="ＭＳ Ｐゴシック" pitchFamily="50" charset="-128"/>
              </a:rPr>
              <a:t>台</a:t>
            </a:r>
            <a:r>
              <a:rPr lang="ja-JP" altLang="en-US" sz="2800" dirty="0" smtClean="0">
                <a:solidFill>
                  <a:schemeClr val="tx1"/>
                </a:solidFill>
                <a:latin typeface="ＭＳ Ｐゴシック" pitchFamily="50" charset="-128"/>
                <a:ea typeface="ＭＳ Ｐゴシック" pitchFamily="50" charset="-128"/>
              </a:rPr>
              <a:t>）</a:t>
            </a:r>
            <a:r>
              <a:rPr lang="en-US" altLang="ja-JP" sz="2800" dirty="0" smtClean="0">
                <a:solidFill>
                  <a:schemeClr val="tx1"/>
                </a:solidFill>
                <a:latin typeface="ＭＳ Ｐゴシック" pitchFamily="50" charset="-128"/>
                <a:ea typeface="ＭＳ Ｐゴシック" pitchFamily="50" charset="-128"/>
              </a:rPr>
              <a:t>		</a:t>
            </a:r>
            <a:r>
              <a:rPr lang="ja-JP" altLang="en-US" sz="2800" dirty="0" smtClean="0">
                <a:solidFill>
                  <a:schemeClr val="tx1"/>
                </a:solidFill>
                <a:latin typeface="ＭＳ Ｐゴシック" pitchFamily="50" charset="-128"/>
                <a:ea typeface="ＭＳ Ｐゴシック" pitchFamily="50" charset="-128"/>
              </a:rPr>
              <a:t>タクシー</a:t>
            </a:r>
            <a:r>
              <a:rPr lang="ja-JP" altLang="en-US" sz="2800" dirty="0">
                <a:solidFill>
                  <a:schemeClr val="tx1"/>
                </a:solidFill>
                <a:latin typeface="ＭＳ Ｐゴシック" pitchFamily="50" charset="-128"/>
                <a:ea typeface="ＭＳ Ｐゴシック" pitchFamily="50" charset="-128"/>
              </a:rPr>
              <a:t>（約</a:t>
            </a:r>
            <a:r>
              <a:rPr lang="en-US" altLang="ja-JP" sz="2800" dirty="0">
                <a:solidFill>
                  <a:schemeClr val="tx1"/>
                </a:solidFill>
                <a:latin typeface="ＭＳ Ｐゴシック" pitchFamily="50" charset="-128"/>
                <a:ea typeface="ＭＳ Ｐゴシック" pitchFamily="50" charset="-128"/>
              </a:rPr>
              <a:t>40</a:t>
            </a:r>
            <a:r>
              <a:rPr lang="ja-JP" altLang="en-US" sz="2800" dirty="0">
                <a:solidFill>
                  <a:schemeClr val="tx1"/>
                </a:solidFill>
                <a:latin typeface="ＭＳ Ｐゴシック" pitchFamily="50" charset="-128"/>
                <a:ea typeface="ＭＳ Ｐゴシック" pitchFamily="50" charset="-128"/>
              </a:rPr>
              <a:t>台</a:t>
            </a:r>
            <a:r>
              <a:rPr lang="ja-JP" altLang="en-US" sz="2800" dirty="0" smtClean="0">
                <a:solidFill>
                  <a:schemeClr val="tx1"/>
                </a:solidFill>
                <a:latin typeface="ＭＳ Ｐゴシック" pitchFamily="50" charset="-128"/>
                <a:ea typeface="ＭＳ Ｐゴシック" pitchFamily="50" charset="-128"/>
              </a:rPr>
              <a:t>）</a:t>
            </a:r>
            <a:r>
              <a:rPr lang="en-US" altLang="ja-JP" sz="2800" dirty="0" smtClean="0">
                <a:solidFill>
                  <a:schemeClr val="tx1"/>
                </a:solidFill>
                <a:latin typeface="ＭＳ Ｐゴシック" pitchFamily="50" charset="-128"/>
                <a:ea typeface="ＭＳ Ｐゴシック" pitchFamily="50" charset="-128"/>
              </a:rPr>
              <a:t/>
            </a:r>
            <a:br>
              <a:rPr lang="en-US" altLang="ja-JP" sz="2800" dirty="0" smtClean="0">
                <a:solidFill>
                  <a:schemeClr val="tx1"/>
                </a:solidFill>
                <a:latin typeface="ＭＳ Ｐゴシック" pitchFamily="50" charset="-128"/>
                <a:ea typeface="ＭＳ Ｐゴシック" pitchFamily="50" charset="-128"/>
              </a:rPr>
            </a:br>
            <a:r>
              <a:rPr lang="en-US" altLang="ja-JP" sz="2800" dirty="0" smtClean="0">
                <a:solidFill>
                  <a:schemeClr val="tx1"/>
                </a:solidFill>
                <a:latin typeface="ＭＳ Ｐゴシック" pitchFamily="50" charset="-128"/>
                <a:ea typeface="ＭＳ Ｐゴシック" pitchFamily="50" charset="-128"/>
              </a:rPr>
              <a:t>		</a:t>
            </a:r>
            <a:r>
              <a:rPr lang="ja-JP" altLang="en-US" dirty="0" smtClean="0">
                <a:solidFill>
                  <a:schemeClr val="tx1"/>
                </a:solidFill>
                <a:latin typeface="ＭＳ Ｐゴシック" pitchFamily="50" charset="-128"/>
                <a:ea typeface="ＭＳ Ｐゴシック" pitchFamily="50" charset="-128"/>
                <a:sym typeface="Wingdings" pitchFamily="2" charset="2"/>
              </a:rPr>
              <a:t>自家用車</a:t>
            </a:r>
            <a:r>
              <a:rPr lang="ja-JP" altLang="en-US" dirty="0">
                <a:solidFill>
                  <a:schemeClr val="tx1"/>
                </a:solidFill>
                <a:latin typeface="ＭＳ Ｐゴシック" pitchFamily="50" charset="-128"/>
                <a:ea typeface="ＭＳ Ｐゴシック" pitchFamily="50" charset="-128"/>
                <a:sym typeface="Wingdings" pitchFamily="2" charset="2"/>
              </a:rPr>
              <a:t>（一般</a:t>
            </a:r>
            <a:r>
              <a:rPr lang="en-US" altLang="ja-JP" dirty="0">
                <a:solidFill>
                  <a:schemeClr val="tx1"/>
                </a:solidFill>
                <a:latin typeface="ＭＳ Ｐゴシック" pitchFamily="50" charset="-128"/>
                <a:ea typeface="ＭＳ Ｐゴシック" pitchFamily="50" charset="-128"/>
                <a:sym typeface="Wingdings" pitchFamily="2" charset="2"/>
              </a:rPr>
              <a:t>32</a:t>
            </a:r>
            <a:r>
              <a:rPr lang="ja-JP" altLang="en-US" dirty="0">
                <a:solidFill>
                  <a:schemeClr val="tx1"/>
                </a:solidFill>
                <a:latin typeface="ＭＳ Ｐゴシック" pitchFamily="50" charset="-128"/>
                <a:ea typeface="ＭＳ Ｐゴシック" pitchFamily="50" charset="-128"/>
                <a:sym typeface="Wingdings" pitchFamily="2" charset="2"/>
              </a:rPr>
              <a:t> 台）</a:t>
            </a:r>
            <a:endParaRPr lang="en-US" altLang="ja-JP" dirty="0">
              <a:solidFill>
                <a:schemeClr val="tx1"/>
              </a:solidFill>
              <a:latin typeface="ＭＳ Ｐゴシック" pitchFamily="50" charset="-128"/>
              <a:ea typeface="ＭＳ Ｐゴシック" pitchFamily="50" charset="-128"/>
            </a:endParaRPr>
          </a:p>
          <a:p>
            <a:pPr marL="365760" lvl="1" indent="-256032">
              <a:buClr>
                <a:schemeClr val="accent3"/>
              </a:buClr>
              <a:buFont typeface="Georgia"/>
              <a:buChar char="•"/>
            </a:pPr>
            <a:endParaRPr lang="en-US" altLang="ja-JP" sz="2800" dirty="0">
              <a:solidFill>
                <a:schemeClr val="tx1"/>
              </a:solidFill>
              <a:latin typeface="ＭＳ Ｐゴシック" pitchFamily="50" charset="-128"/>
              <a:ea typeface="ＭＳ Ｐゴシック" pitchFamily="50" charset="-128"/>
            </a:endParaRPr>
          </a:p>
          <a:p>
            <a:pPr marL="365760" lvl="1" indent="-256032">
              <a:buClr>
                <a:schemeClr val="accent3"/>
              </a:buClr>
              <a:buFont typeface="Georgia"/>
              <a:buChar char="•"/>
            </a:pPr>
            <a:endParaRPr lang="en-US" altLang="ja-JP" sz="2800" dirty="0">
              <a:solidFill>
                <a:schemeClr val="tx1"/>
              </a:solidFill>
              <a:latin typeface="ＭＳ Ｐゴシック" pitchFamily="50" charset="-128"/>
              <a:ea typeface="ＭＳ Ｐゴシック" pitchFamily="50" charset="-128"/>
            </a:endParaRPr>
          </a:p>
          <a:p>
            <a:endParaRPr lang="en-US" altLang="ja-JP" dirty="0"/>
          </a:p>
          <a:p>
            <a:pPr lvl="0"/>
            <a:endParaRPr lang="en-US" altLang="ja-JP" dirty="0"/>
          </a:p>
        </p:txBody>
      </p:sp>
      <p:sp>
        <p:nvSpPr>
          <p:cNvPr id="4" name="スライド番号プレースホルダー 3"/>
          <p:cNvSpPr>
            <a:spLocks noGrp="1"/>
          </p:cNvSpPr>
          <p:nvPr>
            <p:ph type="sldNum" sz="quarter" idx="12"/>
          </p:nvPr>
        </p:nvSpPr>
        <p:spPr/>
        <p:txBody>
          <a:bodyPr/>
          <a:lstStyle/>
          <a:p>
            <a:fld id="{6F5C0362-4C13-47F6-8DA1-230402773C12}" type="slidenum">
              <a:rPr kumimoji="1" lang="ja-JP" altLang="en-US" smtClean="0">
                <a:solidFill>
                  <a:prstClr val="black"/>
                </a:solidFill>
              </a:rPr>
              <a:pPr/>
              <a:t>45</a:t>
            </a:fld>
            <a:endParaRPr kumimoji="1" lang="ja-JP" altLang="en-US">
              <a:solidFill>
                <a:prstClr val="black"/>
              </a:solidFill>
            </a:endParaRPr>
          </a:p>
        </p:txBody>
      </p:sp>
      <p:sp>
        <p:nvSpPr>
          <p:cNvPr id="6" name="テキスト ボックス 5"/>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a:t>
            </a:r>
            <a:r>
              <a:rPr lang="ja-JP" altLang="en-US" sz="1600" dirty="0" smtClean="0">
                <a:solidFill>
                  <a:prstClr val="white"/>
                </a:solidFill>
                <a:latin typeface="+mj-ea"/>
                <a:ea typeface="+mj-ea"/>
              </a:rPr>
              <a:t>　</a:t>
            </a:r>
            <a:r>
              <a:rPr lang="ja-JP" altLang="en-US" sz="1600" dirty="0" smtClean="0">
                <a:solidFill>
                  <a:prstClr val="black">
                    <a:lumMod val="50000"/>
                    <a:lumOff val="50000"/>
                  </a:prstClr>
                </a:solidFill>
                <a:latin typeface="+mj-ea"/>
                <a:ea typeface="+mj-ea"/>
              </a:rPr>
              <a:t>輪・把・</a:t>
            </a:r>
            <a:r>
              <a:rPr lang="ja-JP" altLang="en-US" sz="1600" dirty="0" smtClean="0">
                <a:solidFill>
                  <a:srgbClr val="FFFF00"/>
                </a:solidFill>
                <a:latin typeface="+mj-ea"/>
                <a:ea typeface="+mj-ea"/>
              </a:rPr>
              <a:t>環</a:t>
            </a:r>
            <a:r>
              <a:rPr lang="ja-JP" altLang="en-US" sz="1600" dirty="0" smtClean="0">
                <a:solidFill>
                  <a:prstClr val="white"/>
                </a:solidFill>
                <a:latin typeface="+mj-ea"/>
                <a:ea typeface="+mj-ea"/>
              </a:rPr>
              <a:t>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30347605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76672"/>
            <a:ext cx="8229600" cy="1066800"/>
          </a:xfrm>
        </p:spPr>
        <p:txBody>
          <a:bodyPr>
            <a:normAutofit/>
          </a:bodyPr>
          <a:lstStyle/>
          <a:p>
            <a:r>
              <a:rPr lang="ja-JP" altLang="en-US" dirty="0" smtClean="0"/>
              <a:t>補足：</a:t>
            </a:r>
            <a:r>
              <a:rPr kumimoji="1" lang="ja-JP" altLang="en-US" dirty="0" smtClean="0"/>
              <a:t>花壇整備の費用は？</a:t>
            </a:r>
            <a:endParaRPr kumimoji="1" lang="ja-JP" altLang="en-US" dirty="0"/>
          </a:p>
        </p:txBody>
      </p:sp>
      <p:sp>
        <p:nvSpPr>
          <p:cNvPr id="3" name="コンテンツ プレースホルダー 2"/>
          <p:cNvSpPr>
            <a:spLocks noGrp="1"/>
          </p:cNvSpPr>
          <p:nvPr>
            <p:ph idx="1"/>
          </p:nvPr>
        </p:nvSpPr>
        <p:spPr>
          <a:xfrm>
            <a:off x="457200" y="1772816"/>
            <a:ext cx="8229600" cy="4801720"/>
          </a:xfrm>
        </p:spPr>
        <p:txBody>
          <a:bodyPr>
            <a:normAutofit/>
          </a:bodyPr>
          <a:lstStyle/>
          <a:p>
            <a:r>
              <a:rPr kumimoji="1" lang="ja-JP" altLang="en-US" dirty="0" smtClean="0">
                <a:latin typeface="ＭＳ Ｐゴシック" pitchFamily="50" charset="-128"/>
                <a:ea typeface="ＭＳ Ｐゴシック" pitchFamily="50" charset="-128"/>
              </a:rPr>
              <a:t>サルビア　８０（６）</a:t>
            </a:r>
            <a:endParaRPr lang="en-US" altLang="ja-JP" dirty="0">
              <a:latin typeface="ＭＳ Ｐゴシック" pitchFamily="50" charset="-128"/>
              <a:ea typeface="ＭＳ Ｐゴシック" pitchFamily="50" charset="-128"/>
            </a:endParaRPr>
          </a:p>
          <a:p>
            <a:r>
              <a:rPr lang="ja-JP" altLang="en-US" dirty="0" smtClean="0">
                <a:latin typeface="ＭＳ Ｐゴシック" pitchFamily="50" charset="-128"/>
                <a:ea typeface="ＭＳ Ｐゴシック" pitchFamily="50" charset="-128"/>
              </a:rPr>
              <a:t>マリーゴールド　３５（１０）</a:t>
            </a:r>
            <a:endParaRPr lang="en-US" altLang="ja-JP" dirty="0" smtClean="0">
              <a:latin typeface="ＭＳ Ｐゴシック" pitchFamily="50" charset="-128"/>
              <a:ea typeface="ＭＳ Ｐゴシック" pitchFamily="50" charset="-128"/>
            </a:endParaRPr>
          </a:p>
          <a:p>
            <a:endParaRPr kumimoji="1" lang="en-US" altLang="ja-JP" dirty="0">
              <a:latin typeface="ＭＳ Ｐゴシック" pitchFamily="50" charset="-128"/>
              <a:ea typeface="ＭＳ Ｐゴシック" pitchFamily="50" charset="-128"/>
            </a:endParaRPr>
          </a:p>
          <a:p>
            <a:r>
              <a:rPr lang="ja-JP" altLang="en-US" dirty="0" smtClean="0">
                <a:latin typeface="ＭＳ Ｐゴシック" pitchFamily="50" charset="-128"/>
                <a:ea typeface="ＭＳ Ｐゴシック" pitchFamily="50" charset="-128"/>
              </a:rPr>
              <a:t>グラジオラス　１２０</a:t>
            </a:r>
            <a:endParaRPr lang="en-US" altLang="ja-JP" dirty="0" smtClean="0">
              <a:latin typeface="ＭＳ Ｐゴシック" pitchFamily="50" charset="-128"/>
              <a:ea typeface="ＭＳ Ｐゴシック" pitchFamily="50" charset="-128"/>
            </a:endParaRPr>
          </a:p>
          <a:p>
            <a:r>
              <a:rPr lang="ja-JP" altLang="en-US" dirty="0" smtClean="0">
                <a:latin typeface="ＭＳ Ｐゴシック" pitchFamily="50" charset="-128"/>
                <a:ea typeface="ＭＳ Ｐゴシック" pitchFamily="50" charset="-128"/>
              </a:rPr>
              <a:t>アストロメリア</a:t>
            </a:r>
            <a:endParaRPr lang="en-US" altLang="ja-JP" dirty="0" smtClean="0">
              <a:latin typeface="ＭＳ Ｐゴシック" pitchFamily="50" charset="-128"/>
              <a:ea typeface="ＭＳ Ｐゴシック" pitchFamily="50" charset="-128"/>
            </a:endParaRPr>
          </a:p>
          <a:p>
            <a:pPr marL="109728" indent="0">
              <a:buNone/>
            </a:pPr>
            <a:endParaRPr lang="en-US" altLang="ja-JP" dirty="0" smtClean="0">
              <a:latin typeface="ＭＳ Ｐゴシック" pitchFamily="50" charset="-128"/>
              <a:ea typeface="ＭＳ Ｐゴシック" pitchFamily="50" charset="-128"/>
            </a:endParaRPr>
          </a:p>
          <a:p>
            <a:r>
              <a:rPr lang="ja-JP" altLang="en-US" dirty="0" smtClean="0">
                <a:latin typeface="ＭＳ Ｐゴシック" pitchFamily="50" charset="-128"/>
                <a:ea typeface="ＭＳ Ｐゴシック" pitchFamily="50" charset="-128"/>
              </a:rPr>
              <a:t>本工事費（プランター、土、肥料、石）　付帯経費（工事費）　備品購入（樹木の費用）</a:t>
            </a:r>
            <a:endParaRPr lang="en-US" altLang="ja-JP" dirty="0" smtClean="0">
              <a:latin typeface="ＭＳ Ｐゴシック" pitchFamily="50" charset="-128"/>
              <a:ea typeface="ＭＳ Ｐゴシック" pitchFamily="50" charset="-128"/>
            </a:endParaRPr>
          </a:p>
          <a:p>
            <a:r>
              <a:rPr kumimoji="1" lang="ja-JP" altLang="en-US" dirty="0" smtClean="0">
                <a:latin typeface="ＭＳ Ｐゴシック" pitchFamily="50" charset="-128"/>
                <a:ea typeface="ＭＳ Ｐゴシック" pitchFamily="50" charset="-128"/>
              </a:rPr>
              <a:t>事業費　維持管理費</a:t>
            </a:r>
            <a:endParaRPr kumimoji="1" lang="ja-JP" altLang="en-US" dirty="0">
              <a:latin typeface="ＭＳ Ｐゴシック" pitchFamily="50" charset="-128"/>
              <a:ea typeface="ＭＳ Ｐゴシック" pitchFamily="50" charset="-128"/>
            </a:endParaRPr>
          </a:p>
        </p:txBody>
      </p:sp>
      <p:sp>
        <p:nvSpPr>
          <p:cNvPr id="4" name="スライド番号プレースホルダー 3"/>
          <p:cNvSpPr>
            <a:spLocks noGrp="1"/>
          </p:cNvSpPr>
          <p:nvPr>
            <p:ph type="sldNum" sz="quarter" idx="12"/>
          </p:nvPr>
        </p:nvSpPr>
        <p:spPr/>
        <p:txBody>
          <a:bodyPr/>
          <a:lstStyle/>
          <a:p>
            <a:fld id="{6F5C0362-4C13-47F6-8DA1-230402773C12}" type="slidenum">
              <a:rPr kumimoji="1" lang="ja-JP" altLang="en-US" smtClean="0"/>
              <a:pPr/>
              <a:t>46</a:t>
            </a:fld>
            <a:endParaRPr kumimoji="1" lang="ja-JP" altLang="en-US"/>
          </a:p>
        </p:txBody>
      </p:sp>
      <p:sp>
        <p:nvSpPr>
          <p:cNvPr id="5" name="テキスト ボックス 4"/>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chemeClr val="tx1">
                    <a:lumMod val="50000"/>
                    <a:lumOff val="50000"/>
                  </a:schemeClr>
                </a:solidFill>
                <a:latin typeface="+mj-ea"/>
                <a:ea typeface="+mj-ea"/>
              </a:rPr>
              <a:t>重点計画　輪・把・環　→</a:t>
            </a:r>
            <a:r>
              <a:rPr lang="ja-JP" altLang="en-US" sz="1600" dirty="0" smtClean="0">
                <a:solidFill>
                  <a:prstClr val="white"/>
                </a:solidFill>
                <a:latin typeface="+mj-ea"/>
                <a:ea typeface="+mj-ea"/>
              </a:rPr>
              <a:t>　</a:t>
            </a:r>
            <a:r>
              <a:rPr lang="ja-JP" altLang="en-US" sz="1600" dirty="0">
                <a:solidFill>
                  <a:srgbClr val="FFFF00"/>
                </a:solidFill>
                <a:latin typeface="+mj-ea"/>
                <a:ea typeface="+mj-ea"/>
              </a:rPr>
              <a:t>補助</a:t>
            </a:r>
            <a:r>
              <a:rPr lang="ja-JP" altLang="en-US" sz="1600" dirty="0" smtClean="0">
                <a:solidFill>
                  <a:srgbClr val="FFFF00"/>
                </a:solidFill>
                <a:latin typeface="+mj-ea"/>
                <a:ea typeface="+mj-ea"/>
              </a:rPr>
              <a:t>計画</a:t>
            </a:r>
            <a:r>
              <a:rPr lang="ja-JP" altLang="en-US" sz="1600" dirty="0">
                <a:solidFill>
                  <a:srgbClr val="FFFF00"/>
                </a:solidFill>
                <a:latin typeface="+mj-ea"/>
                <a:ea typeface="+mj-ea"/>
              </a:rPr>
              <a:t>　</a:t>
            </a:r>
            <a:r>
              <a:rPr lang="ja-JP" altLang="en-US" sz="1600" dirty="0" smtClean="0">
                <a:solidFill>
                  <a:srgbClr val="FFFF00"/>
                </a:solidFill>
                <a:latin typeface="+mj-ea"/>
                <a:ea typeface="+mj-ea"/>
              </a:rPr>
              <a:t>和</a:t>
            </a:r>
            <a:r>
              <a:rPr lang="ja-JP" altLang="en-US" sz="1600" dirty="0" smtClean="0">
                <a:solidFill>
                  <a:prstClr val="white"/>
                </a:solidFill>
                <a:latin typeface="+mj-ea"/>
                <a:ea typeface="+mj-ea"/>
              </a:rPr>
              <a:t>・話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12696340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720080"/>
          </a:xfrm>
        </p:spPr>
        <p:txBody>
          <a:bodyPr>
            <a:normAutofit/>
          </a:bodyPr>
          <a:lstStyle/>
          <a:p>
            <a:r>
              <a:rPr lang="ja-JP" altLang="en-US" dirty="0" smtClean="0"/>
              <a:t>和　～緑視率</a:t>
            </a:r>
            <a:endParaRPr kumimoji="1" lang="ja-JP" altLang="en-US" dirty="0"/>
          </a:p>
        </p:txBody>
      </p:sp>
      <p:sp>
        <p:nvSpPr>
          <p:cNvPr id="3" name="コンテンツ プレースホルダー 2"/>
          <p:cNvSpPr>
            <a:spLocks noGrp="1"/>
          </p:cNvSpPr>
          <p:nvPr>
            <p:ph idx="1"/>
          </p:nvPr>
        </p:nvSpPr>
        <p:spPr>
          <a:xfrm>
            <a:off x="457200" y="1340768"/>
            <a:ext cx="8229600" cy="5233768"/>
          </a:xfrm>
        </p:spPr>
        <p:txBody>
          <a:bodyPr/>
          <a:lstStyle/>
          <a:p>
            <a:r>
              <a:rPr lang="ja-JP" altLang="en-US" dirty="0" smtClean="0">
                <a:latin typeface="ＭＳ Ｐゴシック" pitchFamily="50" charset="-128"/>
                <a:ea typeface="ＭＳ Ｐゴシック" pitchFamily="50" charset="-128"/>
              </a:rPr>
              <a:t>日常生活</a:t>
            </a:r>
            <a:endParaRPr lang="en-US" altLang="ja-JP" dirty="0">
              <a:latin typeface="ＭＳ Ｐゴシック" pitchFamily="50" charset="-128"/>
              <a:ea typeface="ＭＳ Ｐゴシック" pitchFamily="50" charset="-128"/>
            </a:endParaRPr>
          </a:p>
        </p:txBody>
      </p:sp>
      <p:sp>
        <p:nvSpPr>
          <p:cNvPr id="6" name="スライド番号プレースホルダー 5"/>
          <p:cNvSpPr>
            <a:spLocks noGrp="1"/>
          </p:cNvSpPr>
          <p:nvPr>
            <p:ph type="sldNum" sz="quarter" idx="12"/>
          </p:nvPr>
        </p:nvSpPr>
        <p:spPr/>
        <p:txBody>
          <a:bodyPr/>
          <a:lstStyle/>
          <a:p>
            <a:fld id="{6F5C0362-4C13-47F6-8DA1-230402773C12}" type="slidenum">
              <a:rPr kumimoji="1" lang="ja-JP" altLang="en-US" smtClean="0"/>
              <a:pPr/>
              <a:t>47</a:t>
            </a:fld>
            <a:endParaRPr kumimoji="1" lang="ja-JP" altLang="en-US"/>
          </a:p>
        </p:txBody>
      </p:sp>
      <p:pic>
        <p:nvPicPr>
          <p:cNvPr id="13" name="図 1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305" y="4847416"/>
            <a:ext cx="2226124" cy="1669593"/>
          </a:xfrm>
          <a:prstGeom prst="rect">
            <a:avLst/>
          </a:prstGeom>
        </p:spPr>
      </p:pic>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131" y="2054452"/>
            <a:ext cx="2121174" cy="1584666"/>
          </a:xfrm>
          <a:prstGeom prst="rect">
            <a:avLst/>
          </a:prstGeom>
        </p:spPr>
      </p:pic>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0599" y="5016148"/>
            <a:ext cx="1971424" cy="1478568"/>
          </a:xfrm>
          <a:prstGeom prst="rect">
            <a:avLst/>
          </a:prstGeom>
        </p:spPr>
      </p:pic>
      <p:pic>
        <p:nvPicPr>
          <p:cNvPr id="16" name="図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181" y="4847416"/>
            <a:ext cx="2226124" cy="1669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図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2121" y="1844824"/>
            <a:ext cx="1966532" cy="1474899"/>
          </a:xfrm>
          <a:prstGeom prst="rect">
            <a:avLst/>
          </a:prstGeom>
        </p:spPr>
      </p:pic>
      <p:pic>
        <p:nvPicPr>
          <p:cNvPr id="18" name="図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9305" y="2065078"/>
            <a:ext cx="2098719" cy="1574040"/>
          </a:xfrm>
          <a:prstGeom prst="rect">
            <a:avLst/>
          </a:prstGeom>
        </p:spPr>
      </p:pic>
      <p:pic>
        <p:nvPicPr>
          <p:cNvPr id="19" name="図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0580" y="3319723"/>
            <a:ext cx="2261900" cy="1696425"/>
          </a:xfrm>
          <a:prstGeom prst="rect">
            <a:avLst/>
          </a:prstGeom>
        </p:spPr>
      </p:pic>
      <p:sp>
        <p:nvSpPr>
          <p:cNvPr id="20" name="テキスト ボックス 19"/>
          <p:cNvSpPr txBox="1"/>
          <p:nvPr/>
        </p:nvSpPr>
        <p:spPr>
          <a:xfrm>
            <a:off x="2428576" y="3639118"/>
            <a:ext cx="906621" cy="461665"/>
          </a:xfrm>
          <a:prstGeom prst="rect">
            <a:avLst/>
          </a:prstGeom>
          <a:noFill/>
        </p:spPr>
        <p:txBody>
          <a:bodyPr wrap="square" rtlCol="0">
            <a:spAutoFit/>
          </a:bodyPr>
          <a:lstStyle/>
          <a:p>
            <a:r>
              <a:rPr kumimoji="1" lang="ja-JP" altLang="en-US" sz="2400" dirty="0" smtClean="0">
                <a:latin typeface="ＭＳ Ｐゴシック" pitchFamily="50" charset="-128"/>
                <a:ea typeface="ＭＳ Ｐゴシック" pitchFamily="50" charset="-128"/>
              </a:rPr>
              <a:t>道路</a:t>
            </a:r>
            <a:endParaRPr kumimoji="1" lang="ja-JP" altLang="en-US" sz="2400" dirty="0">
              <a:latin typeface="ＭＳ Ｐゴシック" pitchFamily="50" charset="-128"/>
              <a:ea typeface="ＭＳ Ｐゴシック" pitchFamily="50" charset="-128"/>
            </a:endParaRPr>
          </a:p>
        </p:txBody>
      </p:sp>
      <p:sp>
        <p:nvSpPr>
          <p:cNvPr id="21" name="テキスト ボックス 20"/>
          <p:cNvSpPr txBox="1"/>
          <p:nvPr/>
        </p:nvSpPr>
        <p:spPr>
          <a:xfrm>
            <a:off x="1404558" y="4306380"/>
            <a:ext cx="2954655" cy="461665"/>
          </a:xfrm>
          <a:prstGeom prst="rect">
            <a:avLst/>
          </a:prstGeom>
          <a:noFill/>
        </p:spPr>
        <p:txBody>
          <a:bodyPr wrap="none" rtlCol="0">
            <a:spAutoFit/>
          </a:bodyPr>
          <a:lstStyle/>
          <a:p>
            <a:r>
              <a:rPr kumimoji="1" lang="ja-JP" altLang="en-US" sz="2400" dirty="0" smtClean="0">
                <a:latin typeface="ＭＳ Ｐゴシック" pitchFamily="50" charset="-128"/>
                <a:ea typeface="ＭＳ Ｐゴシック" pitchFamily="50" charset="-128"/>
              </a:rPr>
              <a:t>土浦駅西口　歩行者</a:t>
            </a:r>
            <a:endParaRPr kumimoji="1" lang="ja-JP" altLang="en-US" sz="2400" dirty="0">
              <a:latin typeface="ＭＳ Ｐゴシック" pitchFamily="50" charset="-128"/>
              <a:ea typeface="ＭＳ Ｐゴシック" pitchFamily="50" charset="-128"/>
            </a:endParaRPr>
          </a:p>
        </p:txBody>
      </p:sp>
      <p:sp>
        <p:nvSpPr>
          <p:cNvPr id="22" name="テキスト ボックス 21"/>
          <p:cNvSpPr txBox="1"/>
          <p:nvPr/>
        </p:nvSpPr>
        <p:spPr>
          <a:xfrm>
            <a:off x="4852762" y="3983268"/>
            <a:ext cx="1723549" cy="461665"/>
          </a:xfrm>
          <a:prstGeom prst="rect">
            <a:avLst/>
          </a:prstGeom>
          <a:noFill/>
        </p:spPr>
        <p:txBody>
          <a:bodyPr wrap="none" rtlCol="0">
            <a:spAutoFit/>
          </a:bodyPr>
          <a:lstStyle/>
          <a:p>
            <a:r>
              <a:rPr kumimoji="1" lang="ja-JP" altLang="en-US" sz="2400" dirty="0" smtClean="0">
                <a:latin typeface="ＭＳ Ｐゴシック" pitchFamily="50" charset="-128"/>
                <a:ea typeface="ＭＳ Ｐゴシック" pitchFamily="50" charset="-128"/>
              </a:rPr>
              <a:t>土浦駅西口</a:t>
            </a:r>
            <a:endParaRPr kumimoji="1" lang="ja-JP" altLang="en-US" sz="2400" dirty="0">
              <a:latin typeface="ＭＳ Ｐゴシック" pitchFamily="50" charset="-128"/>
              <a:ea typeface="ＭＳ Ｐゴシック" pitchFamily="50" charset="-128"/>
            </a:endParaRPr>
          </a:p>
        </p:txBody>
      </p:sp>
      <p:sp>
        <p:nvSpPr>
          <p:cNvPr id="23" name="テキスト ボックス 22"/>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chemeClr val="tx1">
                    <a:lumMod val="50000"/>
                    <a:lumOff val="50000"/>
                  </a:schemeClr>
                </a:solidFill>
                <a:latin typeface="+mj-ea"/>
                <a:ea typeface="+mj-ea"/>
              </a:rPr>
              <a:t>重点計画　輪・把・環　→</a:t>
            </a:r>
            <a:r>
              <a:rPr lang="ja-JP" altLang="en-US" sz="1600" dirty="0" smtClean="0">
                <a:solidFill>
                  <a:prstClr val="white"/>
                </a:solidFill>
                <a:latin typeface="+mj-ea"/>
                <a:ea typeface="+mj-ea"/>
              </a:rPr>
              <a:t>　</a:t>
            </a:r>
            <a:r>
              <a:rPr lang="ja-JP" altLang="en-US" sz="1600" dirty="0">
                <a:solidFill>
                  <a:srgbClr val="FFFF00"/>
                </a:solidFill>
                <a:latin typeface="+mj-ea"/>
                <a:ea typeface="+mj-ea"/>
              </a:rPr>
              <a:t>補助</a:t>
            </a:r>
            <a:r>
              <a:rPr lang="ja-JP" altLang="en-US" sz="1600" dirty="0" smtClean="0">
                <a:solidFill>
                  <a:srgbClr val="FFFF00"/>
                </a:solidFill>
                <a:latin typeface="+mj-ea"/>
                <a:ea typeface="+mj-ea"/>
              </a:rPr>
              <a:t>計画</a:t>
            </a:r>
            <a:r>
              <a:rPr lang="ja-JP" altLang="en-US" sz="1600" dirty="0">
                <a:solidFill>
                  <a:srgbClr val="FFFF00"/>
                </a:solidFill>
                <a:latin typeface="+mj-ea"/>
                <a:ea typeface="+mj-ea"/>
              </a:rPr>
              <a:t>　</a:t>
            </a:r>
            <a:r>
              <a:rPr lang="ja-JP" altLang="en-US" sz="1600" dirty="0" smtClean="0">
                <a:solidFill>
                  <a:srgbClr val="FFFF00"/>
                </a:solidFill>
                <a:latin typeface="+mj-ea"/>
                <a:ea typeface="+mj-ea"/>
              </a:rPr>
              <a:t>和</a:t>
            </a:r>
            <a:r>
              <a:rPr lang="ja-JP" altLang="en-US" sz="1600" dirty="0" smtClean="0">
                <a:solidFill>
                  <a:prstClr val="white"/>
                </a:solidFill>
                <a:latin typeface="+mj-ea"/>
                <a:ea typeface="+mj-ea"/>
              </a:rPr>
              <a:t>・話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7913486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720080"/>
          </a:xfrm>
        </p:spPr>
        <p:txBody>
          <a:bodyPr>
            <a:normAutofit/>
          </a:bodyPr>
          <a:lstStyle/>
          <a:p>
            <a:r>
              <a:rPr lang="ja-JP" altLang="en-US" dirty="0" smtClean="0"/>
              <a:t>和　～公園　いらない？</a:t>
            </a:r>
            <a:endParaRPr kumimoji="1" lang="ja-JP" altLang="en-US" dirty="0"/>
          </a:p>
        </p:txBody>
      </p:sp>
      <p:sp>
        <p:nvSpPr>
          <p:cNvPr id="3" name="コンテンツ プレースホルダー 2"/>
          <p:cNvSpPr>
            <a:spLocks noGrp="1"/>
          </p:cNvSpPr>
          <p:nvPr>
            <p:ph idx="1"/>
          </p:nvPr>
        </p:nvSpPr>
        <p:spPr>
          <a:xfrm>
            <a:off x="457200" y="1340768"/>
            <a:ext cx="8229600" cy="5233768"/>
          </a:xfrm>
        </p:spPr>
        <p:txBody>
          <a:bodyPr/>
          <a:lstStyle/>
          <a:p>
            <a:r>
              <a:rPr lang="ja-JP" altLang="en-US" dirty="0" smtClean="0">
                <a:latin typeface="ＭＳ Ｐゴシック" pitchFamily="50" charset="-128"/>
                <a:ea typeface="ＭＳ Ｐゴシック" pitchFamily="50" charset="-128"/>
              </a:rPr>
              <a:t>茨城県　一人当たりの公園面積　３８位</a:t>
            </a:r>
            <a:endParaRPr lang="en-US" altLang="ja-JP" dirty="0" smtClean="0">
              <a:latin typeface="ＭＳ Ｐゴシック" pitchFamily="50" charset="-128"/>
              <a:ea typeface="ＭＳ Ｐゴシック" pitchFamily="50" charset="-128"/>
            </a:endParaRPr>
          </a:p>
          <a:p>
            <a:r>
              <a:rPr lang="ja-JP" altLang="en-US" dirty="0" smtClean="0">
                <a:latin typeface="ＭＳ Ｐゴシック" pitchFamily="50" charset="-128"/>
                <a:ea typeface="ＭＳ Ｐゴシック" pitchFamily="50" charset="-128"/>
              </a:rPr>
              <a:t>土浦市　一人当たりの公園面積　２２位４４中</a:t>
            </a:r>
            <a:endParaRPr lang="ja-JP" altLang="en-US" dirty="0">
              <a:latin typeface="ＭＳ Ｐゴシック" pitchFamily="50" charset="-128"/>
              <a:ea typeface="ＭＳ Ｐゴシック" pitchFamily="50" charset="-128"/>
            </a:endParaRPr>
          </a:p>
        </p:txBody>
      </p:sp>
      <p:sp>
        <p:nvSpPr>
          <p:cNvPr id="6" name="スライド番号プレースホルダー 5"/>
          <p:cNvSpPr>
            <a:spLocks noGrp="1"/>
          </p:cNvSpPr>
          <p:nvPr>
            <p:ph type="sldNum" sz="quarter" idx="12"/>
          </p:nvPr>
        </p:nvSpPr>
        <p:spPr/>
        <p:txBody>
          <a:bodyPr/>
          <a:lstStyle/>
          <a:p>
            <a:fld id="{6F5C0362-4C13-47F6-8DA1-230402773C12}" type="slidenum">
              <a:rPr kumimoji="1" lang="ja-JP" altLang="en-US" smtClean="0"/>
              <a:pPr/>
              <a:t>48</a:t>
            </a:fld>
            <a:endParaRPr kumimoji="1" lang="ja-JP" altLang="en-US"/>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51" y="2780928"/>
            <a:ext cx="4129081" cy="2485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780928"/>
            <a:ext cx="4182300" cy="2514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5105715" y="2780928"/>
            <a:ext cx="4038285" cy="369332"/>
          </a:xfrm>
          <a:prstGeom prst="rect">
            <a:avLst/>
          </a:prstGeom>
          <a:noFill/>
        </p:spPr>
        <p:txBody>
          <a:bodyPr wrap="none" rtlCol="0">
            <a:spAutoFit/>
          </a:bodyPr>
          <a:lstStyle/>
          <a:p>
            <a:r>
              <a:rPr lang="ja-JP" altLang="en-US" dirty="0" smtClean="0"/>
              <a:t>都市計画区域における都市公園の割合</a:t>
            </a:r>
            <a:endParaRPr kumimoji="1" lang="ja-JP" altLang="en-US" dirty="0"/>
          </a:p>
        </p:txBody>
      </p:sp>
      <p:sp>
        <p:nvSpPr>
          <p:cNvPr id="10" name="テキスト ボックス 9"/>
          <p:cNvSpPr txBox="1"/>
          <p:nvPr/>
        </p:nvSpPr>
        <p:spPr>
          <a:xfrm>
            <a:off x="1403648" y="3003322"/>
            <a:ext cx="2416046" cy="369332"/>
          </a:xfrm>
          <a:prstGeom prst="rect">
            <a:avLst/>
          </a:prstGeom>
          <a:noFill/>
        </p:spPr>
        <p:txBody>
          <a:bodyPr wrap="none" rtlCol="0">
            <a:spAutoFit/>
          </a:bodyPr>
          <a:lstStyle/>
          <a:p>
            <a:r>
              <a:rPr kumimoji="1" lang="ja-JP" altLang="en-US" dirty="0" smtClean="0"/>
              <a:t>一人当たりの公園面積</a:t>
            </a:r>
            <a:endParaRPr kumimoji="1" lang="ja-JP" altLang="en-US" dirty="0"/>
          </a:p>
        </p:txBody>
      </p:sp>
      <p:sp>
        <p:nvSpPr>
          <p:cNvPr id="4" name="角丸四角形 3"/>
          <p:cNvSpPr/>
          <p:nvPr/>
        </p:nvSpPr>
        <p:spPr>
          <a:xfrm>
            <a:off x="323528" y="5589240"/>
            <a:ext cx="8424936"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latin typeface="ＭＳ Ｐゴシック" pitchFamily="50" charset="-128"/>
                <a:ea typeface="ＭＳ Ｐゴシック" pitchFamily="50" charset="-128"/>
              </a:rPr>
              <a:t>全国レベルで　一人当たりの公園面積が低いレベル</a:t>
            </a:r>
            <a:endParaRPr kumimoji="1" lang="en-US" altLang="ja-JP" sz="2800" dirty="0" smtClean="0">
              <a:latin typeface="ＭＳ Ｐゴシック" pitchFamily="50" charset="-128"/>
              <a:ea typeface="ＭＳ Ｐゴシック" pitchFamily="50" charset="-128"/>
            </a:endParaRPr>
          </a:p>
          <a:p>
            <a:pPr algn="ctr"/>
            <a:r>
              <a:rPr lang="ja-JP" altLang="en-US" sz="2800" dirty="0">
                <a:latin typeface="ＭＳ Ｐゴシック" pitchFamily="50" charset="-128"/>
                <a:ea typeface="ＭＳ Ｐゴシック" pitchFamily="50" charset="-128"/>
              </a:rPr>
              <a:t>・・</a:t>
            </a:r>
            <a:r>
              <a:rPr lang="ja-JP" altLang="en-US" sz="2800" dirty="0" smtClean="0">
                <a:latin typeface="ＭＳ Ｐゴシック" pitchFamily="50" charset="-128"/>
                <a:ea typeface="ＭＳ Ｐゴシック" pitchFamily="50" charset="-128"/>
              </a:rPr>
              <a:t>・街区公園が圧倒的に少ない</a:t>
            </a:r>
            <a:endParaRPr kumimoji="1" lang="ja-JP" altLang="en-US" sz="2800" dirty="0">
              <a:latin typeface="ＭＳ Ｐゴシック" pitchFamily="50" charset="-128"/>
              <a:ea typeface="ＭＳ Ｐゴシック" pitchFamily="50" charset="-128"/>
            </a:endParaRPr>
          </a:p>
        </p:txBody>
      </p:sp>
      <p:sp>
        <p:nvSpPr>
          <p:cNvPr id="11" name="テキスト ボックス 10"/>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chemeClr val="tx1">
                    <a:lumMod val="50000"/>
                    <a:lumOff val="50000"/>
                  </a:schemeClr>
                </a:solidFill>
                <a:latin typeface="+mj-ea"/>
                <a:ea typeface="+mj-ea"/>
              </a:rPr>
              <a:t>重点計画　輪・把・環　→</a:t>
            </a:r>
            <a:r>
              <a:rPr lang="ja-JP" altLang="en-US" sz="1600" dirty="0" smtClean="0">
                <a:solidFill>
                  <a:prstClr val="white"/>
                </a:solidFill>
                <a:latin typeface="+mj-ea"/>
                <a:ea typeface="+mj-ea"/>
              </a:rPr>
              <a:t>　</a:t>
            </a:r>
            <a:r>
              <a:rPr lang="ja-JP" altLang="en-US" sz="1600" dirty="0">
                <a:solidFill>
                  <a:srgbClr val="FFFF00"/>
                </a:solidFill>
                <a:latin typeface="+mj-ea"/>
                <a:ea typeface="+mj-ea"/>
              </a:rPr>
              <a:t>補助</a:t>
            </a:r>
            <a:r>
              <a:rPr lang="ja-JP" altLang="en-US" sz="1600" dirty="0" smtClean="0">
                <a:solidFill>
                  <a:srgbClr val="FFFF00"/>
                </a:solidFill>
                <a:latin typeface="+mj-ea"/>
                <a:ea typeface="+mj-ea"/>
              </a:rPr>
              <a:t>計画</a:t>
            </a:r>
            <a:r>
              <a:rPr lang="ja-JP" altLang="en-US" sz="1600" dirty="0">
                <a:solidFill>
                  <a:srgbClr val="FFFF00"/>
                </a:solidFill>
                <a:latin typeface="+mj-ea"/>
                <a:ea typeface="+mj-ea"/>
              </a:rPr>
              <a:t>　</a:t>
            </a:r>
            <a:r>
              <a:rPr lang="ja-JP" altLang="en-US" sz="1600" dirty="0" smtClean="0">
                <a:solidFill>
                  <a:srgbClr val="FFFF00"/>
                </a:solidFill>
                <a:latin typeface="+mj-ea"/>
                <a:ea typeface="+mj-ea"/>
              </a:rPr>
              <a:t>和</a:t>
            </a:r>
            <a:r>
              <a:rPr lang="ja-JP" altLang="en-US" sz="1600" dirty="0" smtClean="0">
                <a:solidFill>
                  <a:prstClr val="white"/>
                </a:solidFill>
                <a:latin typeface="+mj-ea"/>
                <a:ea typeface="+mj-ea"/>
              </a:rPr>
              <a:t>・話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20123489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720080"/>
          </a:xfrm>
        </p:spPr>
        <p:txBody>
          <a:bodyPr>
            <a:normAutofit/>
          </a:bodyPr>
          <a:lstStyle/>
          <a:p>
            <a:r>
              <a:rPr kumimoji="1" lang="ja-JP" altLang="en-US" dirty="0" smtClean="0"/>
              <a:t>図書館利用者数</a:t>
            </a:r>
            <a:endParaRPr kumimoji="1" lang="ja-JP" altLang="en-US" dirty="0"/>
          </a:p>
        </p:txBody>
      </p:sp>
      <p:sp>
        <p:nvSpPr>
          <p:cNvPr id="6" name="スライド番号プレースホルダー 5"/>
          <p:cNvSpPr>
            <a:spLocks noGrp="1"/>
          </p:cNvSpPr>
          <p:nvPr>
            <p:ph type="sldNum" sz="quarter" idx="12"/>
          </p:nvPr>
        </p:nvSpPr>
        <p:spPr/>
        <p:txBody>
          <a:bodyPr/>
          <a:lstStyle/>
          <a:p>
            <a:fld id="{6F5C0362-4C13-47F6-8DA1-230402773C12}" type="slidenum">
              <a:rPr kumimoji="1" lang="ja-JP" altLang="en-US" smtClean="0">
                <a:solidFill>
                  <a:prstClr val="black"/>
                </a:solidFill>
              </a:rPr>
              <a:pPr/>
              <a:t>49</a:t>
            </a:fld>
            <a:endParaRPr kumimoji="1" lang="ja-JP" altLang="en-US">
              <a:solidFill>
                <a:prstClr val="black"/>
              </a:solidFill>
            </a:endParaRPr>
          </a:p>
        </p:txBody>
      </p:sp>
      <p:sp>
        <p:nvSpPr>
          <p:cNvPr id="4" name="角丸四角形 3"/>
          <p:cNvSpPr/>
          <p:nvPr/>
        </p:nvSpPr>
        <p:spPr>
          <a:xfrm>
            <a:off x="503548" y="5589240"/>
            <a:ext cx="7704856"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prstClr val="white"/>
                </a:solidFill>
                <a:latin typeface="ＭＳ Ｐゴシック" pitchFamily="50" charset="-128"/>
                <a:ea typeface="ＭＳ Ｐゴシック" pitchFamily="50" charset="-128"/>
              </a:rPr>
              <a:t>０～６　：</a:t>
            </a:r>
            <a:r>
              <a:rPr lang="ja-JP" altLang="en-US" dirty="0">
                <a:solidFill>
                  <a:prstClr val="white"/>
                </a:solidFill>
                <a:latin typeface="ＭＳ Ｐゴシック" pitchFamily="50" charset="-128"/>
                <a:ea typeface="ＭＳ Ｐゴシック" pitchFamily="50" charset="-128"/>
              </a:rPr>
              <a:t>　</a:t>
            </a:r>
            <a:r>
              <a:rPr lang="ja-JP" altLang="en-US" dirty="0" smtClean="0">
                <a:solidFill>
                  <a:prstClr val="white"/>
                </a:solidFill>
                <a:latin typeface="ＭＳ Ｐゴシック" pitchFamily="50" charset="-128"/>
                <a:ea typeface="ＭＳ Ｐゴシック" pitchFamily="50" charset="-128"/>
              </a:rPr>
              <a:t>足を運ぶ回数少ない</a:t>
            </a:r>
            <a:endParaRPr lang="en-US" altLang="ja-JP" dirty="0" smtClean="0">
              <a:solidFill>
                <a:prstClr val="white"/>
              </a:solidFill>
              <a:latin typeface="ＭＳ Ｐゴシック" pitchFamily="50" charset="-128"/>
              <a:ea typeface="ＭＳ Ｐゴシック" pitchFamily="50" charset="-128"/>
            </a:endParaRPr>
          </a:p>
          <a:p>
            <a:pPr algn="ctr"/>
            <a:r>
              <a:rPr lang="ja-JP" altLang="en-US" dirty="0">
                <a:solidFill>
                  <a:prstClr val="white"/>
                </a:solidFill>
                <a:latin typeface="ＭＳ Ｐゴシック" pitchFamily="50" charset="-128"/>
                <a:ea typeface="ＭＳ Ｐゴシック" pitchFamily="50" charset="-128"/>
              </a:rPr>
              <a:t>３０</a:t>
            </a:r>
            <a:r>
              <a:rPr lang="ja-JP" altLang="en-US" dirty="0" smtClean="0">
                <a:solidFill>
                  <a:prstClr val="white"/>
                </a:solidFill>
                <a:latin typeface="ＭＳ Ｐゴシック" pitchFamily="50" charset="-128"/>
                <a:ea typeface="ＭＳ Ｐゴシック" pitchFamily="50" charset="-128"/>
              </a:rPr>
              <a:t>～　：　図書館の利用頻度が高い</a:t>
            </a:r>
            <a:endParaRPr lang="en-US" altLang="ja-JP" dirty="0" smtClean="0">
              <a:solidFill>
                <a:prstClr val="white"/>
              </a:solidFill>
              <a:latin typeface="ＭＳ Ｐゴシック" pitchFamily="50" charset="-128"/>
              <a:ea typeface="ＭＳ Ｐゴシック" pitchFamily="50" charset="-128"/>
            </a:endParaRPr>
          </a:p>
        </p:txBody>
      </p:sp>
      <p:graphicFrame>
        <p:nvGraphicFramePr>
          <p:cNvPr id="12" name="グラフ 11"/>
          <p:cNvGraphicFramePr>
            <a:graphicFrameLocks/>
          </p:cNvGraphicFramePr>
          <p:nvPr>
            <p:extLst>
              <p:ext uri="{D42A27DB-BD31-4B8C-83A1-F6EECF244321}">
                <p14:modId xmlns:p14="http://schemas.microsoft.com/office/powerpoint/2010/main" val="3548912587"/>
              </p:ext>
            </p:extLst>
          </p:nvPr>
        </p:nvGraphicFramePr>
        <p:xfrm>
          <a:off x="1547664" y="2060848"/>
          <a:ext cx="5256584" cy="3247256"/>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p:cNvSpPr txBox="1"/>
          <p:nvPr/>
        </p:nvSpPr>
        <p:spPr>
          <a:xfrm>
            <a:off x="0" y="0"/>
            <a:ext cx="8892480" cy="338554"/>
          </a:xfrm>
          <a:prstGeom prst="rect">
            <a:avLst/>
          </a:prstGeom>
          <a:noFill/>
        </p:spPr>
        <p:txBody>
          <a:bodyPr wrap="square" rtlCol="0">
            <a:spAutoFit/>
          </a:bodyPr>
          <a:lstStyle/>
          <a:p>
            <a:pPr algn="ctr"/>
            <a:r>
              <a:rPr lang="ja-JP" altLang="en-US" sz="1600" dirty="0" smtClean="0">
                <a:solidFill>
                  <a:prstClr val="black">
                    <a:lumMod val="50000"/>
                    <a:lumOff val="50000"/>
                  </a:prst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chemeClr val="tx1">
                    <a:lumMod val="50000"/>
                    <a:lumOff val="50000"/>
                  </a:schemeClr>
                </a:solidFill>
                <a:latin typeface="+mj-ea"/>
                <a:ea typeface="+mj-ea"/>
              </a:rPr>
              <a:t>重点計画　輪・把・環　→</a:t>
            </a:r>
            <a:r>
              <a:rPr lang="ja-JP" altLang="en-US" sz="1600" dirty="0" smtClean="0">
                <a:solidFill>
                  <a:prstClr val="white"/>
                </a:solidFill>
                <a:latin typeface="+mj-ea"/>
                <a:ea typeface="+mj-ea"/>
              </a:rPr>
              <a:t>　</a:t>
            </a:r>
            <a:r>
              <a:rPr lang="ja-JP" altLang="en-US" sz="1600" dirty="0">
                <a:solidFill>
                  <a:srgbClr val="FFFF00"/>
                </a:solidFill>
                <a:latin typeface="+mj-ea"/>
                <a:ea typeface="+mj-ea"/>
              </a:rPr>
              <a:t>補助</a:t>
            </a:r>
            <a:r>
              <a:rPr lang="ja-JP" altLang="en-US" sz="1600" dirty="0" smtClean="0">
                <a:solidFill>
                  <a:srgbClr val="FFFF00"/>
                </a:solidFill>
                <a:latin typeface="+mj-ea"/>
                <a:ea typeface="+mj-ea"/>
              </a:rPr>
              <a:t>計画</a:t>
            </a:r>
            <a:r>
              <a:rPr lang="ja-JP" altLang="en-US" sz="1600" dirty="0">
                <a:solidFill>
                  <a:srgbClr val="FFFF00"/>
                </a:solidFill>
                <a:latin typeface="+mj-ea"/>
                <a:ea typeface="+mj-ea"/>
              </a:rPr>
              <a:t>　</a:t>
            </a:r>
            <a:r>
              <a:rPr lang="ja-JP" altLang="en-US" sz="1600" dirty="0" smtClean="0">
                <a:solidFill>
                  <a:srgbClr val="FFFF00"/>
                </a:solidFill>
                <a:latin typeface="+mj-ea"/>
                <a:ea typeface="+mj-ea"/>
              </a:rPr>
              <a:t>和</a:t>
            </a:r>
            <a:r>
              <a:rPr lang="ja-JP" altLang="en-US" sz="1600" dirty="0" smtClean="0">
                <a:solidFill>
                  <a:prstClr val="white"/>
                </a:solidFill>
                <a:latin typeface="+mj-ea"/>
                <a:ea typeface="+mj-ea"/>
              </a:rPr>
              <a:t>・話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9554866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11560" y="2636912"/>
            <a:ext cx="7772400" cy="1037977"/>
          </a:xfrm>
        </p:spPr>
        <p:txBody>
          <a:bodyPr>
            <a:noAutofit/>
          </a:bodyPr>
          <a:lstStyle/>
          <a:p>
            <a:r>
              <a:rPr kumimoji="1" lang="ja-JP" altLang="en-US" sz="6000" dirty="0" smtClean="0">
                <a:latin typeface="Castellar" pitchFamily="18" charset="0"/>
              </a:rPr>
              <a:t>産業の「輪」</a:t>
            </a:r>
            <a:endParaRPr kumimoji="1" lang="ja-JP" altLang="en-US" sz="6000" dirty="0">
              <a:latin typeface="Castellar" pitchFamily="18" charset="0"/>
            </a:endParaRPr>
          </a:p>
        </p:txBody>
      </p:sp>
      <p:sp>
        <p:nvSpPr>
          <p:cNvPr id="5" name="サブタイトル 4"/>
          <p:cNvSpPr>
            <a:spLocks noGrp="1"/>
          </p:cNvSpPr>
          <p:nvPr>
            <p:ph type="subTitle" idx="1"/>
          </p:nvPr>
        </p:nvSpPr>
        <p:spPr>
          <a:xfrm>
            <a:off x="457200" y="4221088"/>
            <a:ext cx="8147248" cy="2376264"/>
          </a:xfrm>
        </p:spPr>
        <p:txBody>
          <a:bodyPr>
            <a:normAutofit/>
          </a:bodyPr>
          <a:lstStyle/>
          <a:p>
            <a:r>
              <a:rPr kumimoji="1" lang="ja-JP" altLang="en-US" sz="3600" dirty="0" smtClean="0">
                <a:solidFill>
                  <a:schemeClr val="tx1"/>
                </a:solidFill>
                <a:latin typeface="ＭＳ Ｐゴシック" pitchFamily="50" charset="-128"/>
                <a:ea typeface="ＭＳ Ｐゴシック" pitchFamily="50" charset="-128"/>
              </a:rPr>
              <a:t>おおつ野ヒルズ</a:t>
            </a:r>
            <a:endParaRPr kumimoji="1" lang="en-US" altLang="ja-JP" sz="3600" dirty="0" smtClean="0">
              <a:solidFill>
                <a:schemeClr val="tx1"/>
              </a:solidFill>
              <a:latin typeface="ＭＳ Ｐゴシック" pitchFamily="50" charset="-128"/>
              <a:ea typeface="ＭＳ Ｐゴシック" pitchFamily="50" charset="-128"/>
            </a:endParaRPr>
          </a:p>
          <a:p>
            <a:pPr marL="635508" indent="-571500">
              <a:buFont typeface="Arial" pitchFamily="34" charset="0"/>
              <a:buChar char="•"/>
            </a:pPr>
            <a:r>
              <a:rPr kumimoji="1" lang="ja-JP" altLang="en-US" sz="3600" dirty="0" smtClean="0">
                <a:solidFill>
                  <a:schemeClr val="tx1"/>
                </a:solidFill>
                <a:latin typeface="ＭＳ Ｐゴシック" pitchFamily="50" charset="-128"/>
                <a:ea typeface="ＭＳ Ｐゴシック" pitchFamily="50" charset="-128"/>
              </a:rPr>
              <a:t>職住一体のまち</a:t>
            </a:r>
            <a:endParaRPr kumimoji="1" lang="en-US" altLang="ja-JP" sz="3600" dirty="0" smtClean="0">
              <a:solidFill>
                <a:schemeClr val="tx1"/>
              </a:solidFill>
              <a:latin typeface="ＭＳ Ｐゴシック" pitchFamily="50" charset="-128"/>
              <a:ea typeface="ＭＳ Ｐゴシック" pitchFamily="50" charset="-128"/>
            </a:endParaRPr>
          </a:p>
          <a:p>
            <a:pPr marL="635508" indent="-571500">
              <a:buFont typeface="Arial" pitchFamily="34" charset="0"/>
              <a:buChar char="•"/>
            </a:pPr>
            <a:r>
              <a:rPr lang="ja-JP" altLang="en-US" sz="3600" dirty="0" smtClean="0">
                <a:solidFill>
                  <a:schemeClr val="tx1"/>
                </a:solidFill>
                <a:latin typeface="ＭＳ Ｐゴシック" pitchFamily="50" charset="-128"/>
                <a:ea typeface="ＭＳ Ｐゴシック" pitchFamily="50" charset="-128"/>
              </a:rPr>
              <a:t>日本初、植物工場団地</a:t>
            </a:r>
            <a:endParaRPr kumimoji="1" lang="ja-JP" altLang="en-US" sz="3600" dirty="0">
              <a:solidFill>
                <a:schemeClr val="tx1"/>
              </a:solidFill>
              <a:latin typeface="ＭＳ Ｐゴシック" pitchFamily="50" charset="-128"/>
              <a:ea typeface="ＭＳ Ｐゴシック" pitchFamily="50" charset="-12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914" y="980728"/>
            <a:ext cx="287178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2086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80" y="635940"/>
            <a:ext cx="8229600" cy="720080"/>
          </a:xfrm>
        </p:spPr>
        <p:txBody>
          <a:bodyPr>
            <a:normAutofit/>
          </a:bodyPr>
          <a:lstStyle/>
          <a:p>
            <a:pPr algn="ctr"/>
            <a:r>
              <a:rPr lang="ja-JP" altLang="en-US" dirty="0"/>
              <a:t>土浦</a:t>
            </a:r>
            <a:r>
              <a:rPr lang="ja-JP" altLang="en-US" dirty="0" smtClean="0"/>
              <a:t>のポテンシャル</a:t>
            </a:r>
            <a:endParaRPr kumimoji="1" lang="ja-JP" altLang="en-US" dirty="0"/>
          </a:p>
        </p:txBody>
      </p:sp>
      <p:sp>
        <p:nvSpPr>
          <p:cNvPr id="3" name="コンテンツ プレースホルダー 2"/>
          <p:cNvSpPr>
            <a:spLocks noGrp="1"/>
          </p:cNvSpPr>
          <p:nvPr>
            <p:ph idx="1"/>
          </p:nvPr>
        </p:nvSpPr>
        <p:spPr>
          <a:xfrm>
            <a:off x="-421497" y="1444186"/>
            <a:ext cx="5375431" cy="5082672"/>
          </a:xfrm>
        </p:spPr>
        <p:txBody>
          <a:bodyPr>
            <a:normAutofit/>
          </a:bodyPr>
          <a:lstStyle/>
          <a:p>
            <a:pPr marL="109728" indent="0">
              <a:buNone/>
            </a:pPr>
            <a:endParaRPr lang="en-US" altLang="ja-JP" sz="3200" dirty="0">
              <a:latin typeface="ＭＳ 明朝" pitchFamily="17" charset="-128"/>
              <a:ea typeface="ＭＳ 明朝" pitchFamily="17" charset="-128"/>
            </a:endParaRPr>
          </a:p>
          <a:p>
            <a:pPr lvl="1">
              <a:buFont typeface="Wingdings" pitchFamily="2" charset="2"/>
              <a:buChar char="Ø"/>
            </a:pPr>
            <a:r>
              <a:rPr lang="ja-JP" altLang="en-US" sz="3100" dirty="0" smtClean="0">
                <a:solidFill>
                  <a:schemeClr val="tx1"/>
                </a:solidFill>
                <a:latin typeface="ＭＳ Ｐゴシック" pitchFamily="50" charset="-128"/>
                <a:ea typeface="ＭＳ Ｐゴシック" pitchFamily="50" charset="-128"/>
              </a:rPr>
              <a:t>東京都心と直結する縦軸</a:t>
            </a:r>
            <a:endParaRPr lang="en-US" altLang="ja-JP" sz="3100" dirty="0" smtClean="0">
              <a:solidFill>
                <a:schemeClr val="tx1"/>
              </a:solidFill>
              <a:latin typeface="ＭＳ Ｐゴシック" pitchFamily="50" charset="-128"/>
              <a:ea typeface="ＭＳ Ｐゴシック" pitchFamily="50" charset="-128"/>
            </a:endParaRPr>
          </a:p>
          <a:p>
            <a:pPr marL="411480" lvl="1" indent="0">
              <a:buNone/>
            </a:pPr>
            <a:r>
              <a:rPr lang="ja-JP" altLang="en-US" sz="2400" dirty="0" smtClean="0">
                <a:solidFill>
                  <a:schemeClr val="tx1"/>
                </a:solidFill>
                <a:latin typeface="ＭＳ Ｐゴシック" pitchFamily="50" charset="-128"/>
                <a:ea typeface="ＭＳ Ｐゴシック" pitchFamily="50" charset="-128"/>
              </a:rPr>
              <a:t>　　</a:t>
            </a:r>
            <a:r>
              <a:rPr lang="en-US" altLang="ja-JP" sz="2400" dirty="0" smtClean="0">
                <a:solidFill>
                  <a:schemeClr val="tx1"/>
                </a:solidFill>
                <a:latin typeface="ＭＳ Ｐゴシック" pitchFamily="50" charset="-128"/>
                <a:ea typeface="ＭＳ Ｐゴシック" pitchFamily="50" charset="-128"/>
              </a:rPr>
              <a:t>-</a:t>
            </a:r>
            <a:r>
              <a:rPr lang="ja-JP" altLang="en-US" sz="2400" dirty="0" smtClean="0">
                <a:solidFill>
                  <a:schemeClr val="tx1"/>
                </a:solidFill>
                <a:latin typeface="ＭＳ Ｐゴシック" pitchFamily="50" charset="-128"/>
                <a:ea typeface="ＭＳ Ｐゴシック" pitchFamily="50" charset="-128"/>
              </a:rPr>
              <a:t>常磐道、国道</a:t>
            </a:r>
            <a:r>
              <a:rPr lang="en-US" altLang="ja-JP" sz="2400" dirty="0" smtClean="0">
                <a:solidFill>
                  <a:schemeClr val="tx1"/>
                </a:solidFill>
                <a:latin typeface="ＭＳ Ｐゴシック" pitchFamily="50" charset="-128"/>
                <a:ea typeface="ＭＳ Ｐゴシック" pitchFamily="50" charset="-128"/>
              </a:rPr>
              <a:t>6</a:t>
            </a:r>
            <a:r>
              <a:rPr lang="ja-JP" altLang="en-US" sz="2400" dirty="0" smtClean="0">
                <a:solidFill>
                  <a:schemeClr val="tx1"/>
                </a:solidFill>
                <a:latin typeface="ＭＳ Ｐゴシック" pitchFamily="50" charset="-128"/>
                <a:ea typeface="ＭＳ Ｐゴシック" pitchFamily="50" charset="-128"/>
              </a:rPr>
              <a:t>号</a:t>
            </a:r>
            <a:endParaRPr lang="en-US" altLang="ja-JP" sz="2400" dirty="0" smtClean="0">
              <a:solidFill>
                <a:schemeClr val="tx1"/>
              </a:solidFill>
              <a:latin typeface="ＭＳ Ｐゴシック" pitchFamily="50" charset="-128"/>
              <a:ea typeface="ＭＳ Ｐゴシック" pitchFamily="50" charset="-128"/>
            </a:endParaRPr>
          </a:p>
          <a:p>
            <a:pPr lvl="1">
              <a:buFont typeface="Wingdings" pitchFamily="2" charset="2"/>
              <a:buChar char="Ø"/>
            </a:pPr>
            <a:endParaRPr lang="en-US" altLang="ja-JP" sz="3100" dirty="0" smtClean="0">
              <a:solidFill>
                <a:schemeClr val="tx1"/>
              </a:solidFill>
              <a:latin typeface="ＭＳ Ｐゴシック" pitchFamily="50" charset="-128"/>
              <a:ea typeface="ＭＳ Ｐゴシック" pitchFamily="50" charset="-128"/>
            </a:endParaRPr>
          </a:p>
          <a:p>
            <a:pPr lvl="1">
              <a:buFont typeface="Wingdings" pitchFamily="2" charset="2"/>
              <a:buChar char="Ø"/>
            </a:pPr>
            <a:r>
              <a:rPr lang="ja-JP" altLang="en-US" sz="3100" dirty="0" smtClean="0">
                <a:solidFill>
                  <a:schemeClr val="tx1"/>
                </a:solidFill>
                <a:latin typeface="ＭＳ Ｐゴシック" pitchFamily="50" charset="-128"/>
                <a:ea typeface="ＭＳ Ｐゴシック" pitchFamily="50" charset="-128"/>
              </a:rPr>
              <a:t>圏央道や</a:t>
            </a:r>
            <a:r>
              <a:rPr lang="en-US" altLang="ja-JP" sz="3100" dirty="0" smtClean="0">
                <a:solidFill>
                  <a:schemeClr val="tx1"/>
                </a:solidFill>
                <a:latin typeface="ＭＳ Ｐゴシック" pitchFamily="50" charset="-128"/>
                <a:ea typeface="ＭＳ Ｐゴシック" pitchFamily="50" charset="-128"/>
              </a:rPr>
              <a:t>354</a:t>
            </a:r>
            <a:r>
              <a:rPr lang="ja-JP" altLang="en-US" sz="3100" dirty="0" smtClean="0">
                <a:solidFill>
                  <a:schemeClr val="tx1"/>
                </a:solidFill>
                <a:latin typeface="ＭＳ Ｐゴシック" pitchFamily="50" charset="-128"/>
                <a:ea typeface="ＭＳ Ｐゴシック" pitchFamily="50" charset="-128"/>
              </a:rPr>
              <a:t>号バイパス</a:t>
            </a:r>
            <a:endParaRPr lang="en-US" altLang="ja-JP" sz="3100" dirty="0" smtClean="0">
              <a:solidFill>
                <a:schemeClr val="tx1"/>
              </a:solidFill>
              <a:latin typeface="ＭＳ Ｐゴシック" pitchFamily="50" charset="-128"/>
              <a:ea typeface="ＭＳ Ｐゴシック" pitchFamily="50" charset="-128"/>
            </a:endParaRPr>
          </a:p>
          <a:p>
            <a:pPr marL="457200" lvl="1" indent="0">
              <a:buNone/>
            </a:pPr>
            <a:r>
              <a:rPr lang="ja-JP" altLang="en-US" sz="3100" dirty="0">
                <a:latin typeface="ＭＳ Ｐゴシック" pitchFamily="50" charset="-128"/>
                <a:ea typeface="ＭＳ Ｐゴシック" pitchFamily="50" charset="-128"/>
              </a:rPr>
              <a:t>　</a:t>
            </a:r>
            <a:r>
              <a:rPr lang="ja-JP" altLang="en-US" sz="3100" dirty="0" smtClean="0">
                <a:solidFill>
                  <a:schemeClr val="tx1"/>
                </a:solidFill>
                <a:latin typeface="ＭＳ Ｐゴシック" pitchFamily="50" charset="-128"/>
                <a:ea typeface="ＭＳ Ｐゴシック" pitchFamily="50" charset="-128"/>
              </a:rPr>
              <a:t>の開通で強化</a:t>
            </a:r>
            <a:r>
              <a:rPr lang="ja-JP" altLang="en-US" sz="3100" dirty="0">
                <a:solidFill>
                  <a:schemeClr val="tx1"/>
                </a:solidFill>
                <a:latin typeface="ＭＳ Ｐゴシック" pitchFamily="50" charset="-128"/>
                <a:ea typeface="ＭＳ Ｐゴシック" pitchFamily="50" charset="-128"/>
              </a:rPr>
              <a:t>される</a:t>
            </a:r>
            <a:r>
              <a:rPr lang="ja-JP" altLang="en-US" sz="3100" dirty="0" smtClean="0">
                <a:solidFill>
                  <a:schemeClr val="tx1"/>
                </a:solidFill>
                <a:latin typeface="ＭＳ Ｐゴシック" pitchFamily="50" charset="-128"/>
                <a:ea typeface="ＭＳ Ｐゴシック" pitchFamily="50" charset="-128"/>
              </a:rPr>
              <a:t>横軸</a:t>
            </a:r>
            <a:endParaRPr lang="en-US" altLang="ja-JP" sz="3100" dirty="0" smtClean="0">
              <a:solidFill>
                <a:schemeClr val="tx1"/>
              </a:solidFill>
              <a:latin typeface="ＭＳ Ｐゴシック" pitchFamily="50" charset="-128"/>
              <a:ea typeface="ＭＳ Ｐゴシック" pitchFamily="50" charset="-128"/>
            </a:endParaRPr>
          </a:p>
          <a:p>
            <a:pPr marL="411480" lvl="1" indent="0">
              <a:buNone/>
            </a:pPr>
            <a:r>
              <a:rPr lang="ja-JP" altLang="en-US" sz="2400" dirty="0" smtClean="0">
                <a:solidFill>
                  <a:schemeClr val="tx1"/>
                </a:solidFill>
                <a:latin typeface="ＭＳ Ｐゴシック" pitchFamily="50" charset="-128"/>
                <a:ea typeface="ＭＳ Ｐゴシック" pitchFamily="50" charset="-128"/>
              </a:rPr>
              <a:t>　　</a:t>
            </a:r>
            <a:r>
              <a:rPr lang="en-US" altLang="ja-JP" sz="2400" dirty="0" smtClean="0">
                <a:solidFill>
                  <a:schemeClr val="tx1"/>
                </a:solidFill>
                <a:latin typeface="ＭＳ Ｐゴシック" pitchFamily="50" charset="-128"/>
                <a:ea typeface="ＭＳ Ｐゴシック" pitchFamily="50" charset="-128"/>
              </a:rPr>
              <a:t>-</a:t>
            </a:r>
            <a:r>
              <a:rPr lang="ja-JP" altLang="en-US" sz="2400" dirty="0" smtClean="0">
                <a:solidFill>
                  <a:schemeClr val="tx1"/>
                </a:solidFill>
                <a:latin typeface="ＭＳ Ｐゴシック" pitchFamily="50" charset="-128"/>
                <a:ea typeface="ＭＳ Ｐゴシック" pitchFamily="50" charset="-128"/>
              </a:rPr>
              <a:t>成田空港へアクセス向上</a:t>
            </a:r>
            <a:endParaRPr lang="en-US" altLang="ja-JP" sz="2400" dirty="0" smtClean="0">
              <a:solidFill>
                <a:schemeClr val="tx1"/>
              </a:solidFill>
              <a:latin typeface="ＭＳ Ｐゴシック" pitchFamily="50" charset="-128"/>
              <a:ea typeface="ＭＳ Ｐゴシック" pitchFamily="50" charset="-128"/>
            </a:endParaRPr>
          </a:p>
          <a:p>
            <a:pPr marL="411480" lvl="1" indent="0">
              <a:buNone/>
            </a:pPr>
            <a:r>
              <a:rPr lang="en-US" altLang="ja-JP" sz="2400" dirty="0">
                <a:latin typeface="ＭＳ Ｐゴシック" pitchFamily="50" charset="-128"/>
                <a:ea typeface="ＭＳ Ｐゴシック" pitchFamily="50" charset="-128"/>
              </a:rPr>
              <a:t> </a:t>
            </a:r>
            <a:r>
              <a:rPr lang="en-US" altLang="ja-JP" sz="2400" dirty="0" smtClean="0">
                <a:latin typeface="ＭＳ Ｐゴシック" pitchFamily="50" charset="-128"/>
                <a:ea typeface="ＭＳ Ｐゴシック" pitchFamily="50" charset="-128"/>
              </a:rPr>
              <a:t>   </a:t>
            </a:r>
            <a:r>
              <a:rPr lang="en-US" altLang="ja-JP" sz="2400" dirty="0" smtClean="0">
                <a:solidFill>
                  <a:schemeClr val="tx1"/>
                </a:solidFill>
                <a:latin typeface="ＭＳ Ｐゴシック" pitchFamily="50" charset="-128"/>
                <a:ea typeface="ＭＳ Ｐゴシック" pitchFamily="50" charset="-128"/>
              </a:rPr>
              <a:t>-</a:t>
            </a:r>
            <a:r>
              <a:rPr lang="ja-JP" altLang="en-US" sz="2400" dirty="0" smtClean="0">
                <a:solidFill>
                  <a:schemeClr val="tx1"/>
                </a:solidFill>
                <a:latin typeface="ＭＳ Ｐゴシック" pitchFamily="50" charset="-128"/>
                <a:ea typeface="ＭＳ Ｐゴシック" pitchFamily="50" charset="-128"/>
              </a:rPr>
              <a:t>既存の工業団地の</a:t>
            </a:r>
            <a:endParaRPr lang="en-US" altLang="ja-JP" sz="2400" dirty="0" smtClean="0">
              <a:solidFill>
                <a:schemeClr val="tx1"/>
              </a:solidFill>
              <a:latin typeface="ＭＳ Ｐゴシック" pitchFamily="50" charset="-128"/>
              <a:ea typeface="ＭＳ Ｐゴシック" pitchFamily="50" charset="-128"/>
            </a:endParaRPr>
          </a:p>
          <a:p>
            <a:pPr marL="411480" lvl="1" indent="0">
              <a:buNone/>
            </a:pPr>
            <a:r>
              <a:rPr lang="ja-JP" altLang="en-US" sz="2400" dirty="0">
                <a:latin typeface="ＭＳ Ｐゴシック" pitchFamily="50" charset="-128"/>
                <a:ea typeface="ＭＳ Ｐゴシック" pitchFamily="50" charset="-128"/>
              </a:rPr>
              <a:t>　</a:t>
            </a:r>
            <a:r>
              <a:rPr lang="ja-JP" altLang="en-US" sz="2400" dirty="0" smtClean="0">
                <a:latin typeface="ＭＳ Ｐゴシック" pitchFamily="50" charset="-128"/>
                <a:ea typeface="ＭＳ Ｐゴシック" pitchFamily="50" charset="-128"/>
              </a:rPr>
              <a:t>　  </a:t>
            </a:r>
            <a:r>
              <a:rPr lang="ja-JP" altLang="en-US" sz="2400" dirty="0" smtClean="0">
                <a:solidFill>
                  <a:schemeClr val="tx1"/>
                </a:solidFill>
                <a:latin typeface="ＭＳ Ｐゴシック" pitchFamily="50" charset="-128"/>
                <a:ea typeface="ＭＳ Ｐゴシック" pitchFamily="50" charset="-128"/>
              </a:rPr>
              <a:t>アクセス向上</a:t>
            </a:r>
            <a:endParaRPr lang="en-US" altLang="ja-JP" sz="2400" dirty="0" smtClean="0">
              <a:solidFill>
                <a:schemeClr val="tx1"/>
              </a:solidFill>
              <a:latin typeface="ＭＳ Ｐゴシック" pitchFamily="50" charset="-128"/>
              <a:ea typeface="ＭＳ Ｐゴシック" pitchFamily="50" charset="-128"/>
            </a:endParaRPr>
          </a:p>
          <a:p>
            <a:pPr marL="411480" lvl="1" indent="0">
              <a:buNone/>
            </a:pPr>
            <a:r>
              <a:rPr lang="en-US" altLang="ja-JP" sz="2400" dirty="0">
                <a:latin typeface="ＭＳ Ｐゴシック" pitchFamily="50" charset="-128"/>
                <a:ea typeface="ＭＳ Ｐゴシック" pitchFamily="50" charset="-128"/>
              </a:rPr>
              <a:t> </a:t>
            </a:r>
            <a:r>
              <a:rPr lang="en-US" altLang="ja-JP" sz="2400" dirty="0" smtClean="0">
                <a:latin typeface="ＭＳ Ｐゴシック" pitchFamily="50" charset="-128"/>
                <a:ea typeface="ＭＳ Ｐゴシック" pitchFamily="50" charset="-128"/>
              </a:rPr>
              <a:t>   </a:t>
            </a:r>
            <a:endParaRPr lang="en-US" altLang="ja-JP" sz="2400" dirty="0">
              <a:solidFill>
                <a:schemeClr val="tx1"/>
              </a:solidFill>
              <a:latin typeface="ＭＳ Ｐゴシック" pitchFamily="50" charset="-128"/>
              <a:ea typeface="ＭＳ Ｐゴシック" pitchFamily="50" charset="-128"/>
            </a:endParaRPr>
          </a:p>
          <a:p>
            <a:pPr marL="457200" lvl="1" indent="0">
              <a:buNone/>
            </a:pPr>
            <a:endParaRPr lang="en-US" altLang="ja-JP" sz="2400" dirty="0">
              <a:solidFill>
                <a:schemeClr val="tx1"/>
              </a:solidFill>
              <a:latin typeface="ＭＳ Ｐゴシック" pitchFamily="50" charset="-128"/>
              <a:ea typeface="ＭＳ Ｐゴシック" pitchFamily="50" charset="-128"/>
            </a:endParaRPr>
          </a:p>
          <a:p>
            <a:endParaRPr lang="en-US" altLang="ja-JP" dirty="0">
              <a:latin typeface="ＭＳ 明朝" pitchFamily="17" charset="-128"/>
              <a:ea typeface="ＭＳ 明朝" pitchFamily="17" charset="-128"/>
            </a:endParaRPr>
          </a:p>
        </p:txBody>
      </p:sp>
      <p:sp>
        <p:nvSpPr>
          <p:cNvPr id="6" name="スライド番号プレースホルダー 5"/>
          <p:cNvSpPr>
            <a:spLocks noGrp="1"/>
          </p:cNvSpPr>
          <p:nvPr>
            <p:ph type="sldNum" sz="quarter" idx="12"/>
          </p:nvPr>
        </p:nvSpPr>
        <p:spPr/>
        <p:txBody>
          <a:bodyPr/>
          <a:lstStyle/>
          <a:p>
            <a:fld id="{6F5C0362-4C13-47F6-8DA1-230402773C12}" type="slidenum">
              <a:rPr kumimoji="1" lang="ja-JP" altLang="en-US" smtClean="0">
                <a:solidFill>
                  <a:prstClr val="black"/>
                </a:solidFill>
              </a:rPr>
              <a:pPr/>
              <a:t>6</a:t>
            </a:fld>
            <a:endParaRPr kumimoji="1" lang="ja-JP" altLang="en-US">
              <a:solidFill>
                <a:prstClr val="black"/>
              </a:solidFill>
            </a:endParaRPr>
          </a:p>
        </p:txBody>
      </p:sp>
      <p:grpSp>
        <p:nvGrpSpPr>
          <p:cNvPr id="10" name="グループ化 9"/>
          <p:cNvGrpSpPr/>
          <p:nvPr/>
        </p:nvGrpSpPr>
        <p:grpSpPr>
          <a:xfrm>
            <a:off x="4641240" y="1444186"/>
            <a:ext cx="4398023" cy="5005155"/>
            <a:chOff x="4860032" y="1444186"/>
            <a:chExt cx="4398023" cy="5005155"/>
          </a:xfrm>
        </p:grpSpPr>
        <p:pic>
          <p:nvPicPr>
            <p:cNvPr id="1026" name="Picture 2" descr="G:\2010　\マスタープラン実習\土浦地図.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444186"/>
              <a:ext cx="4254007" cy="490696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7813058" y="2176171"/>
              <a:ext cx="936104" cy="369332"/>
            </a:xfrm>
            <a:prstGeom prst="rect">
              <a:avLst/>
            </a:prstGeom>
            <a:noFill/>
          </p:spPr>
          <p:txBody>
            <a:bodyPr wrap="square" rtlCol="0">
              <a:spAutoFit/>
            </a:bodyPr>
            <a:lstStyle/>
            <a:p>
              <a:r>
                <a:rPr lang="ja-JP" altLang="en-US" b="1" dirty="0" smtClean="0">
                  <a:solidFill>
                    <a:prstClr val="black"/>
                  </a:solidFill>
                  <a:latin typeface="ＭＳ Ｐゴシック" pitchFamily="50" charset="-128"/>
                  <a:ea typeface="ＭＳ Ｐゴシック" pitchFamily="50" charset="-128"/>
                </a:rPr>
                <a:t>至水戸</a:t>
              </a:r>
              <a:endParaRPr lang="ja-JP" altLang="en-US" b="1" dirty="0">
                <a:solidFill>
                  <a:prstClr val="black"/>
                </a:solidFill>
                <a:latin typeface="ＭＳ Ｐゴシック" pitchFamily="50" charset="-128"/>
                <a:ea typeface="ＭＳ Ｐゴシック" pitchFamily="50" charset="-128"/>
              </a:endParaRPr>
            </a:p>
          </p:txBody>
        </p:sp>
        <p:sp>
          <p:nvSpPr>
            <p:cNvPr id="7" name="テキスト ボックス 6"/>
            <p:cNvSpPr txBox="1"/>
            <p:nvPr/>
          </p:nvSpPr>
          <p:spPr>
            <a:xfrm>
              <a:off x="4860032" y="6080009"/>
              <a:ext cx="1080120" cy="369332"/>
            </a:xfrm>
            <a:prstGeom prst="rect">
              <a:avLst/>
            </a:prstGeom>
            <a:noFill/>
          </p:spPr>
          <p:txBody>
            <a:bodyPr wrap="square" rtlCol="0">
              <a:spAutoFit/>
            </a:bodyPr>
            <a:lstStyle/>
            <a:p>
              <a:r>
                <a:rPr lang="ja-JP" altLang="en-US" b="1" dirty="0" smtClean="0">
                  <a:solidFill>
                    <a:prstClr val="black"/>
                  </a:solidFill>
                  <a:latin typeface="ＭＳ Ｐゴシック" pitchFamily="50" charset="-128"/>
                  <a:ea typeface="ＭＳ Ｐゴシック" pitchFamily="50" charset="-128"/>
                </a:rPr>
                <a:t>至東京</a:t>
              </a:r>
              <a:endParaRPr lang="ja-JP" altLang="en-US" b="1" dirty="0">
                <a:solidFill>
                  <a:prstClr val="black"/>
                </a:solidFill>
                <a:latin typeface="ＭＳ Ｐゴシック" pitchFamily="50" charset="-128"/>
                <a:ea typeface="ＭＳ Ｐゴシック" pitchFamily="50" charset="-128"/>
              </a:endParaRPr>
            </a:p>
          </p:txBody>
        </p:sp>
        <p:sp>
          <p:nvSpPr>
            <p:cNvPr id="8" name="テキスト ボックス 7"/>
            <p:cNvSpPr txBox="1"/>
            <p:nvPr/>
          </p:nvSpPr>
          <p:spPr>
            <a:xfrm>
              <a:off x="5940152" y="2617558"/>
              <a:ext cx="972108" cy="646331"/>
            </a:xfrm>
            <a:prstGeom prst="rect">
              <a:avLst/>
            </a:prstGeom>
            <a:noFill/>
          </p:spPr>
          <p:txBody>
            <a:bodyPr wrap="square" rtlCol="0">
              <a:spAutoFit/>
            </a:bodyPr>
            <a:lstStyle/>
            <a:p>
              <a:pPr algn="ctr"/>
              <a:r>
                <a:rPr lang="ja-JP" altLang="en-US" b="1" dirty="0" smtClean="0">
                  <a:solidFill>
                    <a:prstClr val="black"/>
                  </a:solidFill>
                  <a:latin typeface="ＭＳ Ｐゴシック" pitchFamily="50" charset="-128"/>
                  <a:ea typeface="ＭＳ Ｐゴシック" pitchFamily="50" charset="-128"/>
                </a:rPr>
                <a:t>土浦北</a:t>
              </a:r>
              <a:r>
                <a:rPr lang="en-US" altLang="ja-JP" b="1" dirty="0" smtClean="0">
                  <a:solidFill>
                    <a:prstClr val="black"/>
                  </a:solidFill>
                  <a:latin typeface="ＭＳ Ｐゴシック" pitchFamily="50" charset="-128"/>
                  <a:ea typeface="ＭＳ Ｐゴシック" pitchFamily="50" charset="-128"/>
                </a:rPr>
                <a:t>I.C.</a:t>
              </a:r>
              <a:endParaRPr lang="ja-JP" altLang="en-US" b="1" dirty="0">
                <a:solidFill>
                  <a:prstClr val="black"/>
                </a:solidFill>
                <a:latin typeface="ＭＳ Ｐゴシック" pitchFamily="50" charset="-128"/>
                <a:ea typeface="ＭＳ Ｐゴシック" pitchFamily="50" charset="-128"/>
              </a:endParaRPr>
            </a:p>
          </p:txBody>
        </p:sp>
        <p:sp>
          <p:nvSpPr>
            <p:cNvPr id="9" name="テキスト ボックス 8"/>
            <p:cNvSpPr txBox="1"/>
            <p:nvPr/>
          </p:nvSpPr>
          <p:spPr>
            <a:xfrm>
              <a:off x="5172726" y="4456104"/>
              <a:ext cx="990110" cy="646331"/>
            </a:xfrm>
            <a:prstGeom prst="rect">
              <a:avLst/>
            </a:prstGeom>
            <a:noFill/>
          </p:spPr>
          <p:txBody>
            <a:bodyPr wrap="square" rtlCol="0">
              <a:spAutoFit/>
            </a:bodyPr>
            <a:lstStyle/>
            <a:p>
              <a:pPr algn="ctr"/>
              <a:r>
                <a:rPr lang="ja-JP" altLang="en-US" b="1" dirty="0" smtClean="0">
                  <a:solidFill>
                    <a:prstClr val="black"/>
                  </a:solidFill>
                  <a:latin typeface="ＭＳ Ｐゴシック" pitchFamily="50" charset="-128"/>
                  <a:ea typeface="ＭＳ Ｐゴシック" pitchFamily="50" charset="-128"/>
                </a:rPr>
                <a:t>桜土浦</a:t>
              </a:r>
              <a:r>
                <a:rPr lang="en-US" altLang="ja-JP" b="1" dirty="0" smtClean="0">
                  <a:solidFill>
                    <a:prstClr val="black"/>
                  </a:solidFill>
                  <a:latin typeface="ＭＳ Ｐゴシック" pitchFamily="50" charset="-128"/>
                  <a:ea typeface="ＭＳ Ｐゴシック" pitchFamily="50" charset="-128"/>
                </a:rPr>
                <a:t>I.C.</a:t>
              </a:r>
              <a:endParaRPr lang="ja-JP" altLang="en-US" b="1" dirty="0">
                <a:solidFill>
                  <a:prstClr val="black"/>
                </a:solidFill>
                <a:latin typeface="ＭＳ Ｐゴシック" pitchFamily="50" charset="-128"/>
                <a:ea typeface="ＭＳ Ｐゴシック" pitchFamily="50" charset="-128"/>
              </a:endParaRPr>
            </a:p>
          </p:txBody>
        </p:sp>
      </p:grpSp>
      <p:sp>
        <p:nvSpPr>
          <p:cNvPr id="12" name="テキスト ボックス 11"/>
          <p:cNvSpPr txBox="1"/>
          <p:nvPr/>
        </p:nvSpPr>
        <p:spPr>
          <a:xfrm>
            <a:off x="0" y="0"/>
            <a:ext cx="8892480" cy="338554"/>
          </a:xfrm>
          <a:prstGeom prst="rect">
            <a:avLst/>
          </a:prstGeom>
          <a:noFill/>
        </p:spPr>
        <p:txBody>
          <a:bodyPr wrap="square" rtlCol="0">
            <a:spAutoFit/>
          </a:bodyPr>
          <a:lstStyle/>
          <a:p>
            <a:pPr algn="ctr"/>
            <a:r>
              <a:rPr lang="ja-JP" altLang="en-US" sz="1600" dirty="0" smtClean="0">
                <a:solidFill>
                  <a:schemeClr val="tx1">
                    <a:lumMod val="50000"/>
                    <a:lumOff val="50000"/>
                  </a:scheme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　輪</a:t>
            </a:r>
            <a:r>
              <a:rPr lang="ja-JP" altLang="en-US" sz="1600" dirty="0" smtClean="0">
                <a:solidFill>
                  <a:prstClr val="white"/>
                </a:solidFill>
                <a:latin typeface="+mj-ea"/>
                <a:ea typeface="+mj-ea"/>
              </a:rPr>
              <a:t>・把・環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15220898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加算記号 24"/>
          <p:cNvSpPr/>
          <p:nvPr/>
        </p:nvSpPr>
        <p:spPr>
          <a:xfrm>
            <a:off x="6766735" y="4763543"/>
            <a:ext cx="1152128" cy="588282"/>
          </a:xfrm>
          <a:prstGeom prst="mathPlus">
            <a:avLst>
              <a:gd name="adj1" fmla="val 176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467544" y="531342"/>
            <a:ext cx="8229600" cy="720080"/>
          </a:xfrm>
        </p:spPr>
        <p:txBody>
          <a:bodyPr>
            <a:normAutofit/>
          </a:bodyPr>
          <a:lstStyle/>
          <a:p>
            <a:pPr algn="ctr"/>
            <a:r>
              <a:rPr lang="ja-JP" altLang="en-US" dirty="0">
                <a:latin typeface="+mj-ea"/>
              </a:rPr>
              <a:t>おおつ</a:t>
            </a:r>
            <a:r>
              <a:rPr lang="ja-JP" altLang="en-US" dirty="0" smtClean="0">
                <a:latin typeface="+mj-ea"/>
              </a:rPr>
              <a:t>野のポテンシャル</a:t>
            </a:r>
            <a:endParaRPr kumimoji="1" lang="ja-JP" altLang="en-US" dirty="0">
              <a:latin typeface="+mj-ea"/>
            </a:endParaRPr>
          </a:p>
        </p:txBody>
      </p:sp>
      <p:sp>
        <p:nvSpPr>
          <p:cNvPr id="3" name="コンテンツ プレースホルダー 2"/>
          <p:cNvSpPr>
            <a:spLocks noGrp="1"/>
          </p:cNvSpPr>
          <p:nvPr>
            <p:ph idx="1"/>
          </p:nvPr>
        </p:nvSpPr>
        <p:spPr>
          <a:xfrm>
            <a:off x="179512" y="1268760"/>
            <a:ext cx="8229600" cy="5233768"/>
          </a:xfrm>
        </p:spPr>
        <p:txBody>
          <a:bodyPr/>
          <a:lstStyle/>
          <a:p>
            <a:pPr marL="109728" indent="0">
              <a:buNone/>
            </a:pPr>
            <a:endParaRPr lang="en-US" altLang="ja-JP" dirty="0">
              <a:latin typeface="ＭＳ 明朝" pitchFamily="17" charset="-128"/>
              <a:ea typeface="ＭＳ 明朝" pitchFamily="17" charset="-128"/>
            </a:endParaRPr>
          </a:p>
          <a:p>
            <a:endParaRPr lang="en-US" altLang="ja-JP" dirty="0">
              <a:latin typeface="ＭＳ 明朝" pitchFamily="17" charset="-128"/>
              <a:ea typeface="ＭＳ 明朝" pitchFamily="17" charset="-128"/>
            </a:endParaRPr>
          </a:p>
        </p:txBody>
      </p:sp>
      <p:sp>
        <p:nvSpPr>
          <p:cNvPr id="6" name="スライド番号プレースホルダー 5"/>
          <p:cNvSpPr>
            <a:spLocks noGrp="1"/>
          </p:cNvSpPr>
          <p:nvPr>
            <p:ph type="sldNum" sz="quarter" idx="12"/>
          </p:nvPr>
        </p:nvSpPr>
        <p:spPr/>
        <p:txBody>
          <a:bodyPr/>
          <a:lstStyle/>
          <a:p>
            <a:fld id="{6F5C0362-4C13-47F6-8DA1-230402773C12}" type="slidenum">
              <a:rPr kumimoji="1" lang="ja-JP" altLang="en-US" smtClean="0">
                <a:solidFill>
                  <a:prstClr val="black"/>
                </a:solidFill>
              </a:rPr>
              <a:pPr/>
              <a:t>7</a:t>
            </a:fld>
            <a:endParaRPr kumimoji="1" lang="ja-JP" altLang="en-US">
              <a:solidFill>
                <a:prstClr val="black"/>
              </a:solidFill>
            </a:endParaRPr>
          </a:p>
        </p:txBody>
      </p:sp>
      <p:sp>
        <p:nvSpPr>
          <p:cNvPr id="7" name="テキスト ボックス 6"/>
          <p:cNvSpPr txBox="1"/>
          <p:nvPr/>
        </p:nvSpPr>
        <p:spPr>
          <a:xfrm>
            <a:off x="2987824" y="1275006"/>
            <a:ext cx="5112568" cy="461665"/>
          </a:xfrm>
          <a:prstGeom prst="rect">
            <a:avLst/>
          </a:prstGeom>
          <a:noFill/>
        </p:spPr>
        <p:txBody>
          <a:bodyPr wrap="square" rtlCol="0">
            <a:spAutoFit/>
          </a:bodyPr>
          <a:lstStyle/>
          <a:p>
            <a:r>
              <a:rPr lang="ja-JP" altLang="en-US" sz="2400" dirty="0">
                <a:solidFill>
                  <a:prstClr val="black"/>
                </a:solidFill>
                <a:latin typeface="ＭＳ Ｐゴシック" pitchFamily="50" charset="-128"/>
                <a:ea typeface="ＭＳ Ｐゴシック" pitchFamily="50" charset="-128"/>
              </a:rPr>
              <a:t>圏央道沿線の工業用分譲地との比較</a:t>
            </a:r>
          </a:p>
        </p:txBody>
      </p:sp>
      <p:graphicFrame>
        <p:nvGraphicFramePr>
          <p:cNvPr id="8" name="コンテンツ プレースホルダー 16"/>
          <p:cNvGraphicFramePr>
            <a:graphicFrameLocks/>
          </p:cNvGraphicFramePr>
          <p:nvPr>
            <p:extLst>
              <p:ext uri="{D42A27DB-BD31-4B8C-83A1-F6EECF244321}">
                <p14:modId xmlns:p14="http://schemas.microsoft.com/office/powerpoint/2010/main" val="2388350792"/>
              </p:ext>
            </p:extLst>
          </p:nvPr>
        </p:nvGraphicFramePr>
        <p:xfrm>
          <a:off x="1216443" y="1736671"/>
          <a:ext cx="7696674" cy="1584960"/>
        </p:xfrm>
        <a:graphic>
          <a:graphicData uri="http://schemas.openxmlformats.org/drawingml/2006/table">
            <a:tbl>
              <a:tblPr firstRow="1" bandRow="1"/>
              <a:tblGrid>
                <a:gridCol w="3232178"/>
                <a:gridCol w="2248769"/>
                <a:gridCol w="2215727"/>
              </a:tblGrid>
              <a:tr h="212576">
                <a:tc>
                  <a:txBody>
                    <a:bodyPr/>
                    <a:lstStyle>
                      <a:lvl1pPr marL="0" algn="l" rtl="0" eaLnBrk="1" latinLnBrk="0" hangingPunct="1">
                        <a:defRPr kumimoji="1" b="1" kern="1200">
                          <a:solidFill>
                            <a:schemeClr val="lt1"/>
                          </a:solidFill>
                          <a:latin typeface="Calibri"/>
                        </a:defRPr>
                      </a:lvl1pPr>
                      <a:lvl2pPr marL="457200" algn="l" rtl="0" eaLnBrk="1" latinLnBrk="0" hangingPunct="1">
                        <a:defRPr kumimoji="1" b="1" kern="1200">
                          <a:solidFill>
                            <a:schemeClr val="lt1"/>
                          </a:solidFill>
                          <a:latin typeface="Calibri"/>
                        </a:defRPr>
                      </a:lvl2pPr>
                      <a:lvl3pPr marL="914400" algn="l" rtl="0" eaLnBrk="1" latinLnBrk="0" hangingPunct="1">
                        <a:defRPr kumimoji="1" b="1" kern="1200">
                          <a:solidFill>
                            <a:schemeClr val="lt1"/>
                          </a:solidFill>
                          <a:latin typeface="Calibri"/>
                        </a:defRPr>
                      </a:lvl3pPr>
                      <a:lvl4pPr marL="1371600" algn="l" rtl="0" eaLnBrk="1" latinLnBrk="0" hangingPunct="1">
                        <a:defRPr kumimoji="1" b="1" kern="1200">
                          <a:solidFill>
                            <a:schemeClr val="lt1"/>
                          </a:solidFill>
                          <a:latin typeface="Calibri"/>
                        </a:defRPr>
                      </a:lvl4pPr>
                      <a:lvl5pPr marL="1828800" algn="l" rtl="0" eaLnBrk="1" latinLnBrk="0" hangingPunct="1">
                        <a:defRPr kumimoji="1" b="1" kern="1200">
                          <a:solidFill>
                            <a:schemeClr val="lt1"/>
                          </a:solidFill>
                          <a:latin typeface="Calibri"/>
                        </a:defRPr>
                      </a:lvl5pPr>
                      <a:lvl6pPr marL="2286000" algn="l" rtl="0" eaLnBrk="1" latinLnBrk="0" hangingPunct="1">
                        <a:defRPr kumimoji="1" b="1" kern="1200">
                          <a:solidFill>
                            <a:schemeClr val="lt1"/>
                          </a:solidFill>
                          <a:latin typeface="Calibri"/>
                        </a:defRPr>
                      </a:lvl6pPr>
                      <a:lvl7pPr marL="2743200" algn="l" rtl="0" eaLnBrk="1" latinLnBrk="0" hangingPunct="1">
                        <a:defRPr kumimoji="1" b="1" kern="1200">
                          <a:solidFill>
                            <a:schemeClr val="lt1"/>
                          </a:solidFill>
                          <a:latin typeface="Calibri"/>
                        </a:defRPr>
                      </a:lvl7pPr>
                      <a:lvl8pPr marL="3200400" algn="l" rtl="0" eaLnBrk="1" latinLnBrk="0" hangingPunct="1">
                        <a:defRPr kumimoji="1" b="1" kern="1200">
                          <a:solidFill>
                            <a:schemeClr val="lt1"/>
                          </a:solidFill>
                          <a:latin typeface="Calibri"/>
                        </a:defRPr>
                      </a:lvl8pPr>
                      <a:lvl9pPr marL="3657600" algn="l" rtl="0" eaLnBrk="1" latinLnBrk="0" hangingPunct="1">
                        <a:defRPr kumimoji="1" b="1" kern="1200">
                          <a:solidFill>
                            <a:schemeClr val="lt1"/>
                          </a:solidFill>
                          <a:latin typeface="Calibri"/>
                        </a:defRPr>
                      </a:lvl9pPr>
                    </a:lstStyle>
                    <a:p>
                      <a:endParaRPr kumimoji="1" lang="ja-JP" altLang="en-US" dirty="0">
                        <a:latin typeface="ＭＳ Ｐゴシック" pitchFamily="50" charset="-128"/>
                        <a:ea typeface="ＭＳ Ｐゴシック"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1" b="1" kern="1200">
                          <a:solidFill>
                            <a:schemeClr val="lt1"/>
                          </a:solidFill>
                          <a:latin typeface="Calibri"/>
                        </a:defRPr>
                      </a:lvl1pPr>
                      <a:lvl2pPr marL="457200" algn="l" rtl="0" eaLnBrk="1" latinLnBrk="0" hangingPunct="1">
                        <a:defRPr kumimoji="1" b="1" kern="1200">
                          <a:solidFill>
                            <a:schemeClr val="lt1"/>
                          </a:solidFill>
                          <a:latin typeface="Calibri"/>
                        </a:defRPr>
                      </a:lvl2pPr>
                      <a:lvl3pPr marL="914400" algn="l" rtl="0" eaLnBrk="1" latinLnBrk="0" hangingPunct="1">
                        <a:defRPr kumimoji="1" b="1" kern="1200">
                          <a:solidFill>
                            <a:schemeClr val="lt1"/>
                          </a:solidFill>
                          <a:latin typeface="Calibri"/>
                        </a:defRPr>
                      </a:lvl3pPr>
                      <a:lvl4pPr marL="1371600" algn="l" rtl="0" eaLnBrk="1" latinLnBrk="0" hangingPunct="1">
                        <a:defRPr kumimoji="1" b="1" kern="1200">
                          <a:solidFill>
                            <a:schemeClr val="lt1"/>
                          </a:solidFill>
                          <a:latin typeface="Calibri"/>
                        </a:defRPr>
                      </a:lvl4pPr>
                      <a:lvl5pPr marL="1828800" algn="l" rtl="0" eaLnBrk="1" latinLnBrk="0" hangingPunct="1">
                        <a:defRPr kumimoji="1" b="1" kern="1200">
                          <a:solidFill>
                            <a:schemeClr val="lt1"/>
                          </a:solidFill>
                          <a:latin typeface="Calibri"/>
                        </a:defRPr>
                      </a:lvl5pPr>
                      <a:lvl6pPr marL="2286000" algn="l" rtl="0" eaLnBrk="1" latinLnBrk="0" hangingPunct="1">
                        <a:defRPr kumimoji="1" b="1" kern="1200">
                          <a:solidFill>
                            <a:schemeClr val="lt1"/>
                          </a:solidFill>
                          <a:latin typeface="Calibri"/>
                        </a:defRPr>
                      </a:lvl6pPr>
                      <a:lvl7pPr marL="2743200" algn="l" rtl="0" eaLnBrk="1" latinLnBrk="0" hangingPunct="1">
                        <a:defRPr kumimoji="1" b="1" kern="1200">
                          <a:solidFill>
                            <a:schemeClr val="lt1"/>
                          </a:solidFill>
                          <a:latin typeface="Calibri"/>
                        </a:defRPr>
                      </a:lvl7pPr>
                      <a:lvl8pPr marL="3200400" algn="l" rtl="0" eaLnBrk="1" latinLnBrk="0" hangingPunct="1">
                        <a:defRPr kumimoji="1" b="1" kern="1200">
                          <a:solidFill>
                            <a:schemeClr val="lt1"/>
                          </a:solidFill>
                          <a:latin typeface="Calibri"/>
                        </a:defRPr>
                      </a:lvl8pPr>
                      <a:lvl9pPr marL="3657600" algn="l" rtl="0" eaLnBrk="1" latinLnBrk="0" hangingPunct="1">
                        <a:defRPr kumimoji="1" b="1" kern="1200">
                          <a:solidFill>
                            <a:schemeClr val="lt1"/>
                          </a:solidFill>
                          <a:latin typeface="Calibri"/>
                        </a:defRPr>
                      </a:lvl9pPr>
                    </a:lstStyle>
                    <a:p>
                      <a:pPr algn="ctr"/>
                      <a:r>
                        <a:rPr kumimoji="1" lang="ja-JP" altLang="en-US" sz="2000" b="0" dirty="0" smtClean="0">
                          <a:solidFill>
                            <a:schemeClr val="tx1"/>
                          </a:solidFill>
                          <a:latin typeface="ＭＳ Ｐゴシック" pitchFamily="50" charset="-128"/>
                          <a:ea typeface="ＭＳ Ｐゴシック" pitchFamily="50" charset="-128"/>
                        </a:rPr>
                        <a:t>分譲単価</a:t>
                      </a:r>
                      <a:r>
                        <a:rPr kumimoji="1" lang="en-US" altLang="ja-JP" sz="2000" b="0" dirty="0" smtClean="0">
                          <a:solidFill>
                            <a:schemeClr val="tx1"/>
                          </a:solidFill>
                          <a:latin typeface="ＭＳ Ｐゴシック" pitchFamily="50" charset="-128"/>
                          <a:ea typeface="ＭＳ Ｐゴシック" pitchFamily="50" charset="-128"/>
                        </a:rPr>
                        <a:t>(</a:t>
                      </a:r>
                      <a:r>
                        <a:rPr kumimoji="1" lang="ja-JP" altLang="en-US" sz="2000" b="0" dirty="0" smtClean="0">
                          <a:solidFill>
                            <a:schemeClr val="tx1"/>
                          </a:solidFill>
                          <a:latin typeface="ＭＳ Ｐゴシック" pitchFamily="50" charset="-128"/>
                          <a:ea typeface="ＭＳ Ｐゴシック" pitchFamily="50" charset="-128"/>
                        </a:rPr>
                        <a:t>円／㎡</a:t>
                      </a:r>
                      <a:r>
                        <a:rPr kumimoji="1" lang="en-US" altLang="ja-JP" sz="2000" b="0" dirty="0" smtClean="0">
                          <a:solidFill>
                            <a:schemeClr val="tx1"/>
                          </a:solidFill>
                          <a:latin typeface="ＭＳ Ｐゴシック" pitchFamily="50" charset="-128"/>
                          <a:ea typeface="ＭＳ Ｐゴシック" pitchFamily="50" charset="-128"/>
                        </a:rPr>
                        <a:t>)</a:t>
                      </a:r>
                      <a:endParaRPr kumimoji="1" lang="ja-JP" altLang="en-US" sz="2000" b="0" dirty="0">
                        <a:solidFill>
                          <a:schemeClr val="tx1"/>
                        </a:solidFill>
                        <a:latin typeface="ＭＳ Ｐゴシック" pitchFamily="50" charset="-128"/>
                        <a:ea typeface="ＭＳ Ｐゴシック"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rtl="0" eaLnBrk="1" latinLnBrk="0" hangingPunct="1">
                        <a:defRPr kumimoji="1" b="1" kern="1200">
                          <a:solidFill>
                            <a:schemeClr val="lt1"/>
                          </a:solidFill>
                          <a:latin typeface="Calibri"/>
                        </a:defRPr>
                      </a:lvl1pPr>
                      <a:lvl2pPr marL="457200" algn="l" rtl="0" eaLnBrk="1" latinLnBrk="0" hangingPunct="1">
                        <a:defRPr kumimoji="1" b="1" kern="1200">
                          <a:solidFill>
                            <a:schemeClr val="lt1"/>
                          </a:solidFill>
                          <a:latin typeface="Calibri"/>
                        </a:defRPr>
                      </a:lvl2pPr>
                      <a:lvl3pPr marL="914400" algn="l" rtl="0" eaLnBrk="1" latinLnBrk="0" hangingPunct="1">
                        <a:defRPr kumimoji="1" b="1" kern="1200">
                          <a:solidFill>
                            <a:schemeClr val="lt1"/>
                          </a:solidFill>
                          <a:latin typeface="Calibri"/>
                        </a:defRPr>
                      </a:lvl3pPr>
                      <a:lvl4pPr marL="1371600" algn="l" rtl="0" eaLnBrk="1" latinLnBrk="0" hangingPunct="1">
                        <a:defRPr kumimoji="1" b="1" kern="1200">
                          <a:solidFill>
                            <a:schemeClr val="lt1"/>
                          </a:solidFill>
                          <a:latin typeface="Calibri"/>
                        </a:defRPr>
                      </a:lvl4pPr>
                      <a:lvl5pPr marL="1828800" algn="l" rtl="0" eaLnBrk="1" latinLnBrk="0" hangingPunct="1">
                        <a:defRPr kumimoji="1" b="1" kern="1200">
                          <a:solidFill>
                            <a:schemeClr val="lt1"/>
                          </a:solidFill>
                          <a:latin typeface="Calibri"/>
                        </a:defRPr>
                      </a:lvl5pPr>
                      <a:lvl6pPr marL="2286000" algn="l" rtl="0" eaLnBrk="1" latinLnBrk="0" hangingPunct="1">
                        <a:defRPr kumimoji="1" b="1" kern="1200">
                          <a:solidFill>
                            <a:schemeClr val="lt1"/>
                          </a:solidFill>
                          <a:latin typeface="Calibri"/>
                        </a:defRPr>
                      </a:lvl6pPr>
                      <a:lvl7pPr marL="2743200" algn="l" rtl="0" eaLnBrk="1" latinLnBrk="0" hangingPunct="1">
                        <a:defRPr kumimoji="1" b="1" kern="1200">
                          <a:solidFill>
                            <a:schemeClr val="lt1"/>
                          </a:solidFill>
                          <a:latin typeface="Calibri"/>
                        </a:defRPr>
                      </a:lvl7pPr>
                      <a:lvl8pPr marL="3200400" algn="l" rtl="0" eaLnBrk="1" latinLnBrk="0" hangingPunct="1">
                        <a:defRPr kumimoji="1" b="1" kern="1200">
                          <a:solidFill>
                            <a:schemeClr val="lt1"/>
                          </a:solidFill>
                          <a:latin typeface="Calibri"/>
                        </a:defRPr>
                      </a:lvl8pPr>
                      <a:lvl9pPr marL="3657600" algn="l" rtl="0" eaLnBrk="1" latinLnBrk="0" hangingPunct="1">
                        <a:defRPr kumimoji="1" b="1" kern="1200">
                          <a:solidFill>
                            <a:schemeClr val="lt1"/>
                          </a:solidFill>
                          <a:latin typeface="Calibri"/>
                        </a:defRPr>
                      </a:lvl9pPr>
                    </a:lstStyle>
                    <a:p>
                      <a:pPr algn="ctr"/>
                      <a:r>
                        <a:rPr kumimoji="1" lang="en-US" altLang="ja-JP" sz="2000" b="0" dirty="0" smtClean="0">
                          <a:solidFill>
                            <a:schemeClr val="tx1"/>
                          </a:solidFill>
                          <a:latin typeface="ＭＳ Ｐゴシック" pitchFamily="50" charset="-128"/>
                          <a:ea typeface="ＭＳ Ｐゴシック" pitchFamily="50" charset="-128"/>
                        </a:rPr>
                        <a:t>I.C.</a:t>
                      </a:r>
                      <a:r>
                        <a:rPr kumimoji="1" lang="ja-JP" altLang="en-US" sz="2000" b="0" dirty="0" smtClean="0">
                          <a:solidFill>
                            <a:schemeClr val="tx1"/>
                          </a:solidFill>
                          <a:latin typeface="ＭＳ Ｐゴシック" pitchFamily="50" charset="-128"/>
                          <a:ea typeface="ＭＳ Ｐゴシック" pitchFamily="50" charset="-128"/>
                        </a:rPr>
                        <a:t>へのアクセス</a:t>
                      </a:r>
                      <a:endParaRPr kumimoji="1" lang="ja-JP" altLang="en-US" sz="2000" b="0" dirty="0">
                        <a:solidFill>
                          <a:schemeClr val="tx1"/>
                        </a:solidFill>
                        <a:latin typeface="ＭＳ Ｐゴシック" pitchFamily="50" charset="-128"/>
                        <a:ea typeface="ＭＳ Ｐゴシック"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370840">
                <a:tc>
                  <a:txBody>
                    <a:bodyPr/>
                    <a:lstStyle>
                      <a:lvl1pPr marL="0" algn="l" rtl="0" eaLnBrk="1" latinLnBrk="0" hangingPunct="1">
                        <a:defRPr kumimoji="1" kern="1200">
                          <a:solidFill>
                            <a:schemeClr val="dk1"/>
                          </a:solidFill>
                          <a:latin typeface="Calibri"/>
                        </a:defRPr>
                      </a:lvl1pPr>
                      <a:lvl2pPr marL="457200" algn="l" rtl="0" eaLnBrk="1" latinLnBrk="0" hangingPunct="1">
                        <a:defRPr kumimoji="1" kern="1200">
                          <a:solidFill>
                            <a:schemeClr val="dk1"/>
                          </a:solidFill>
                          <a:latin typeface="Calibri"/>
                        </a:defRPr>
                      </a:lvl2pPr>
                      <a:lvl3pPr marL="914400" algn="l" rtl="0" eaLnBrk="1" latinLnBrk="0" hangingPunct="1">
                        <a:defRPr kumimoji="1" kern="1200">
                          <a:solidFill>
                            <a:schemeClr val="dk1"/>
                          </a:solidFill>
                          <a:latin typeface="Calibri"/>
                        </a:defRPr>
                      </a:lvl3pPr>
                      <a:lvl4pPr marL="1371600" algn="l" rtl="0" eaLnBrk="1" latinLnBrk="0" hangingPunct="1">
                        <a:defRPr kumimoji="1" kern="1200">
                          <a:solidFill>
                            <a:schemeClr val="dk1"/>
                          </a:solidFill>
                          <a:latin typeface="Calibri"/>
                        </a:defRPr>
                      </a:lvl4pPr>
                      <a:lvl5pPr marL="1828800" algn="l" rtl="0" eaLnBrk="1" latinLnBrk="0" hangingPunct="1">
                        <a:defRPr kumimoji="1" kern="1200">
                          <a:solidFill>
                            <a:schemeClr val="dk1"/>
                          </a:solidFill>
                          <a:latin typeface="Calibri"/>
                        </a:defRPr>
                      </a:lvl5pPr>
                      <a:lvl6pPr marL="2286000" algn="l" rtl="0" eaLnBrk="1" latinLnBrk="0" hangingPunct="1">
                        <a:defRPr kumimoji="1" kern="1200">
                          <a:solidFill>
                            <a:schemeClr val="dk1"/>
                          </a:solidFill>
                          <a:latin typeface="Calibri"/>
                        </a:defRPr>
                      </a:lvl6pPr>
                      <a:lvl7pPr marL="2743200" algn="l" rtl="0" eaLnBrk="1" latinLnBrk="0" hangingPunct="1">
                        <a:defRPr kumimoji="1" kern="1200">
                          <a:solidFill>
                            <a:schemeClr val="dk1"/>
                          </a:solidFill>
                          <a:latin typeface="Calibri"/>
                        </a:defRPr>
                      </a:lvl7pPr>
                      <a:lvl8pPr marL="3200400" algn="l" rtl="0" eaLnBrk="1" latinLnBrk="0" hangingPunct="1">
                        <a:defRPr kumimoji="1" kern="1200">
                          <a:solidFill>
                            <a:schemeClr val="dk1"/>
                          </a:solidFill>
                          <a:latin typeface="Calibri"/>
                        </a:defRPr>
                      </a:lvl8pPr>
                      <a:lvl9pPr marL="3657600" algn="l" rtl="0" eaLnBrk="1" latinLnBrk="0" hangingPunct="1">
                        <a:defRPr kumimoji="1" kern="1200">
                          <a:solidFill>
                            <a:schemeClr val="dk1"/>
                          </a:solidFill>
                          <a:latin typeface="Calibri"/>
                        </a:defRPr>
                      </a:lvl9pPr>
                    </a:lstStyle>
                    <a:p>
                      <a:pPr algn="ctr"/>
                      <a:r>
                        <a:rPr kumimoji="1" lang="ja-JP" altLang="en-US" sz="2000" b="0" dirty="0" smtClean="0">
                          <a:solidFill>
                            <a:schemeClr val="bg1"/>
                          </a:solidFill>
                          <a:latin typeface="ＭＳ Ｐゴシック" pitchFamily="50" charset="-128"/>
                          <a:ea typeface="ＭＳ Ｐゴシック" pitchFamily="50" charset="-128"/>
                        </a:rPr>
                        <a:t>おおつ野</a:t>
                      </a:r>
                      <a:endParaRPr kumimoji="1" lang="ja-JP" altLang="en-US" sz="2000" b="0" dirty="0">
                        <a:solidFill>
                          <a:schemeClr val="bg1"/>
                        </a:solidFill>
                        <a:latin typeface="ＭＳ Ｐゴシック" pitchFamily="50" charset="-128"/>
                        <a:ea typeface="ＭＳ Ｐゴシック"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57E1B"/>
                    </a:solidFill>
                  </a:tcPr>
                </a:tc>
                <a:tc>
                  <a:txBody>
                    <a:bodyPr/>
                    <a:lstStyle>
                      <a:lvl1pPr marL="0" algn="l" rtl="0" eaLnBrk="1" latinLnBrk="0" hangingPunct="1">
                        <a:defRPr kumimoji="1" kern="1200">
                          <a:solidFill>
                            <a:schemeClr val="dk1"/>
                          </a:solidFill>
                          <a:latin typeface="Calibri"/>
                        </a:defRPr>
                      </a:lvl1pPr>
                      <a:lvl2pPr marL="457200" algn="l" rtl="0" eaLnBrk="1" latinLnBrk="0" hangingPunct="1">
                        <a:defRPr kumimoji="1" kern="1200">
                          <a:solidFill>
                            <a:schemeClr val="dk1"/>
                          </a:solidFill>
                          <a:latin typeface="Calibri"/>
                        </a:defRPr>
                      </a:lvl2pPr>
                      <a:lvl3pPr marL="914400" algn="l" rtl="0" eaLnBrk="1" latinLnBrk="0" hangingPunct="1">
                        <a:defRPr kumimoji="1" kern="1200">
                          <a:solidFill>
                            <a:schemeClr val="dk1"/>
                          </a:solidFill>
                          <a:latin typeface="Calibri"/>
                        </a:defRPr>
                      </a:lvl3pPr>
                      <a:lvl4pPr marL="1371600" algn="l" rtl="0" eaLnBrk="1" latinLnBrk="0" hangingPunct="1">
                        <a:defRPr kumimoji="1" kern="1200">
                          <a:solidFill>
                            <a:schemeClr val="dk1"/>
                          </a:solidFill>
                          <a:latin typeface="Calibri"/>
                        </a:defRPr>
                      </a:lvl4pPr>
                      <a:lvl5pPr marL="1828800" algn="l" rtl="0" eaLnBrk="1" latinLnBrk="0" hangingPunct="1">
                        <a:defRPr kumimoji="1" kern="1200">
                          <a:solidFill>
                            <a:schemeClr val="dk1"/>
                          </a:solidFill>
                          <a:latin typeface="Calibri"/>
                        </a:defRPr>
                      </a:lvl5pPr>
                      <a:lvl6pPr marL="2286000" algn="l" rtl="0" eaLnBrk="1" latinLnBrk="0" hangingPunct="1">
                        <a:defRPr kumimoji="1" kern="1200">
                          <a:solidFill>
                            <a:schemeClr val="dk1"/>
                          </a:solidFill>
                          <a:latin typeface="Calibri"/>
                        </a:defRPr>
                      </a:lvl6pPr>
                      <a:lvl7pPr marL="2743200" algn="l" rtl="0" eaLnBrk="1" latinLnBrk="0" hangingPunct="1">
                        <a:defRPr kumimoji="1" kern="1200">
                          <a:solidFill>
                            <a:schemeClr val="dk1"/>
                          </a:solidFill>
                          <a:latin typeface="Calibri"/>
                        </a:defRPr>
                      </a:lvl7pPr>
                      <a:lvl8pPr marL="3200400" algn="l" rtl="0" eaLnBrk="1" latinLnBrk="0" hangingPunct="1">
                        <a:defRPr kumimoji="1" kern="1200">
                          <a:solidFill>
                            <a:schemeClr val="dk1"/>
                          </a:solidFill>
                          <a:latin typeface="Calibri"/>
                        </a:defRPr>
                      </a:lvl8pPr>
                      <a:lvl9pPr marL="3657600" algn="l" rtl="0" eaLnBrk="1" latinLnBrk="0" hangingPunct="1">
                        <a:defRPr kumimoji="1" kern="1200">
                          <a:solidFill>
                            <a:schemeClr val="dk1"/>
                          </a:solidFill>
                          <a:latin typeface="Calibri"/>
                        </a:defRPr>
                      </a:lvl9pPr>
                    </a:lstStyle>
                    <a:p>
                      <a:pPr algn="ctr"/>
                      <a:r>
                        <a:rPr kumimoji="1" lang="en-US" altLang="ja-JP" sz="2000" b="0" dirty="0" smtClean="0">
                          <a:solidFill>
                            <a:schemeClr val="bg1"/>
                          </a:solidFill>
                          <a:latin typeface="ＭＳ Ｐゴシック" pitchFamily="50" charset="-128"/>
                          <a:ea typeface="ＭＳ Ｐゴシック" pitchFamily="50" charset="-128"/>
                        </a:rPr>
                        <a:t>28,900</a:t>
                      </a:r>
                      <a:r>
                        <a:rPr kumimoji="1" lang="ja-JP" altLang="en-US" sz="2000" b="0" dirty="0" smtClean="0">
                          <a:solidFill>
                            <a:schemeClr val="bg1"/>
                          </a:solidFill>
                          <a:latin typeface="ＭＳ Ｐゴシック" pitchFamily="50" charset="-128"/>
                          <a:ea typeface="ＭＳ Ｐゴシック" pitchFamily="50" charset="-128"/>
                        </a:rPr>
                        <a:t>～</a:t>
                      </a:r>
                      <a:r>
                        <a:rPr kumimoji="1" lang="en-US" altLang="ja-JP" sz="2000" b="0" dirty="0" smtClean="0">
                          <a:solidFill>
                            <a:schemeClr val="bg1"/>
                          </a:solidFill>
                          <a:latin typeface="ＭＳ Ｐゴシック" pitchFamily="50" charset="-128"/>
                          <a:ea typeface="ＭＳ Ｐゴシック" pitchFamily="50" charset="-128"/>
                        </a:rPr>
                        <a:t>32,200</a:t>
                      </a:r>
                      <a:endParaRPr kumimoji="1" lang="ja-JP" altLang="en-US" sz="2000" b="0" dirty="0">
                        <a:solidFill>
                          <a:schemeClr val="bg1"/>
                        </a:solidFill>
                        <a:latin typeface="ＭＳ Ｐゴシック" pitchFamily="50" charset="-128"/>
                        <a:ea typeface="ＭＳ Ｐゴシック"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57E1B"/>
                    </a:solidFill>
                  </a:tcPr>
                </a:tc>
                <a:tc>
                  <a:txBody>
                    <a:bodyPr/>
                    <a:lstStyle>
                      <a:lvl1pPr marL="0" algn="l" rtl="0" eaLnBrk="1" latinLnBrk="0" hangingPunct="1">
                        <a:defRPr kumimoji="1" kern="1200">
                          <a:solidFill>
                            <a:schemeClr val="dk1"/>
                          </a:solidFill>
                          <a:latin typeface="Calibri"/>
                        </a:defRPr>
                      </a:lvl1pPr>
                      <a:lvl2pPr marL="457200" algn="l" rtl="0" eaLnBrk="1" latinLnBrk="0" hangingPunct="1">
                        <a:defRPr kumimoji="1" kern="1200">
                          <a:solidFill>
                            <a:schemeClr val="dk1"/>
                          </a:solidFill>
                          <a:latin typeface="Calibri"/>
                        </a:defRPr>
                      </a:lvl2pPr>
                      <a:lvl3pPr marL="914400" algn="l" rtl="0" eaLnBrk="1" latinLnBrk="0" hangingPunct="1">
                        <a:defRPr kumimoji="1" kern="1200">
                          <a:solidFill>
                            <a:schemeClr val="dk1"/>
                          </a:solidFill>
                          <a:latin typeface="Calibri"/>
                        </a:defRPr>
                      </a:lvl3pPr>
                      <a:lvl4pPr marL="1371600" algn="l" rtl="0" eaLnBrk="1" latinLnBrk="0" hangingPunct="1">
                        <a:defRPr kumimoji="1" kern="1200">
                          <a:solidFill>
                            <a:schemeClr val="dk1"/>
                          </a:solidFill>
                          <a:latin typeface="Calibri"/>
                        </a:defRPr>
                      </a:lvl4pPr>
                      <a:lvl5pPr marL="1828800" algn="l" rtl="0" eaLnBrk="1" latinLnBrk="0" hangingPunct="1">
                        <a:defRPr kumimoji="1" kern="1200">
                          <a:solidFill>
                            <a:schemeClr val="dk1"/>
                          </a:solidFill>
                          <a:latin typeface="Calibri"/>
                        </a:defRPr>
                      </a:lvl5pPr>
                      <a:lvl6pPr marL="2286000" algn="l" rtl="0" eaLnBrk="1" latinLnBrk="0" hangingPunct="1">
                        <a:defRPr kumimoji="1" kern="1200">
                          <a:solidFill>
                            <a:schemeClr val="dk1"/>
                          </a:solidFill>
                          <a:latin typeface="Calibri"/>
                        </a:defRPr>
                      </a:lvl6pPr>
                      <a:lvl7pPr marL="2743200" algn="l" rtl="0" eaLnBrk="1" latinLnBrk="0" hangingPunct="1">
                        <a:defRPr kumimoji="1" kern="1200">
                          <a:solidFill>
                            <a:schemeClr val="dk1"/>
                          </a:solidFill>
                          <a:latin typeface="Calibri"/>
                        </a:defRPr>
                      </a:lvl7pPr>
                      <a:lvl8pPr marL="3200400" algn="l" rtl="0" eaLnBrk="1" latinLnBrk="0" hangingPunct="1">
                        <a:defRPr kumimoji="1" kern="1200">
                          <a:solidFill>
                            <a:schemeClr val="dk1"/>
                          </a:solidFill>
                          <a:latin typeface="Calibri"/>
                        </a:defRPr>
                      </a:lvl8pPr>
                      <a:lvl9pPr marL="3657600" algn="l" rtl="0" eaLnBrk="1" latinLnBrk="0" hangingPunct="1">
                        <a:defRPr kumimoji="1" kern="1200">
                          <a:solidFill>
                            <a:schemeClr val="dk1"/>
                          </a:solidFill>
                          <a:latin typeface="Calibri"/>
                        </a:defRPr>
                      </a:lvl9pPr>
                    </a:lstStyle>
                    <a:p>
                      <a:pPr algn="ctr"/>
                      <a:r>
                        <a:rPr kumimoji="1" lang="ja-JP" altLang="en-US" sz="2000" b="0" dirty="0" smtClean="0">
                          <a:solidFill>
                            <a:schemeClr val="bg1"/>
                          </a:solidFill>
                          <a:latin typeface="ＭＳ Ｐゴシック" pitchFamily="50" charset="-128"/>
                          <a:ea typeface="ＭＳ Ｐゴシック" pitchFamily="50" charset="-128"/>
                        </a:rPr>
                        <a:t>約</a:t>
                      </a:r>
                      <a:r>
                        <a:rPr kumimoji="1" lang="en-US" altLang="ja-JP" sz="2000" b="0" dirty="0" smtClean="0">
                          <a:solidFill>
                            <a:schemeClr val="bg1"/>
                          </a:solidFill>
                          <a:latin typeface="ＭＳ Ｐゴシック" pitchFamily="50" charset="-128"/>
                          <a:ea typeface="ＭＳ Ｐゴシック" pitchFamily="50" charset="-128"/>
                        </a:rPr>
                        <a:t>25</a:t>
                      </a:r>
                      <a:r>
                        <a:rPr kumimoji="1" lang="ja-JP" altLang="en-US" sz="2000" b="0" dirty="0" smtClean="0">
                          <a:solidFill>
                            <a:schemeClr val="bg1"/>
                          </a:solidFill>
                          <a:latin typeface="ＭＳ Ｐゴシック" pitchFamily="50" charset="-128"/>
                          <a:ea typeface="ＭＳ Ｐゴシック" pitchFamily="50" charset="-128"/>
                        </a:rPr>
                        <a:t>分</a:t>
                      </a:r>
                      <a:r>
                        <a:rPr kumimoji="1" lang="ja-JP" altLang="en-US" sz="2000" b="1" dirty="0" smtClean="0">
                          <a:solidFill>
                            <a:schemeClr val="bg1"/>
                          </a:solidFill>
                          <a:latin typeface="ＭＳ Ｐゴシック" pitchFamily="50" charset="-128"/>
                          <a:ea typeface="ＭＳ Ｐゴシック" pitchFamily="50" charset="-128"/>
                        </a:rPr>
                        <a:t>→</a:t>
                      </a:r>
                      <a:r>
                        <a:rPr kumimoji="1" lang="ja-JP" altLang="en-US" sz="2000" b="0" dirty="0" smtClean="0">
                          <a:solidFill>
                            <a:schemeClr val="bg1"/>
                          </a:solidFill>
                          <a:latin typeface="ＭＳ Ｐゴシック" pitchFamily="50" charset="-128"/>
                          <a:ea typeface="ＭＳ Ｐゴシック" pitchFamily="50" charset="-128"/>
                        </a:rPr>
                        <a:t>約１</a:t>
                      </a:r>
                      <a:r>
                        <a:rPr kumimoji="1" lang="en-US" altLang="ja-JP" sz="2000" b="0" dirty="0" smtClean="0">
                          <a:solidFill>
                            <a:schemeClr val="bg1"/>
                          </a:solidFill>
                          <a:latin typeface="ＭＳ Ｐゴシック" pitchFamily="50" charset="-128"/>
                          <a:ea typeface="ＭＳ Ｐゴシック" pitchFamily="50" charset="-128"/>
                        </a:rPr>
                        <a:t>0</a:t>
                      </a:r>
                      <a:r>
                        <a:rPr kumimoji="1" lang="ja-JP" altLang="en-US" sz="2000" b="0" dirty="0" smtClean="0">
                          <a:solidFill>
                            <a:schemeClr val="bg1"/>
                          </a:solidFill>
                          <a:latin typeface="ＭＳ Ｐゴシック" pitchFamily="50" charset="-128"/>
                          <a:ea typeface="ＭＳ Ｐゴシック" pitchFamily="50" charset="-128"/>
                        </a:rPr>
                        <a:t>分</a:t>
                      </a:r>
                      <a:endParaRPr kumimoji="1" lang="ja-JP" altLang="en-US" sz="2000" b="0" dirty="0">
                        <a:solidFill>
                          <a:schemeClr val="bg1"/>
                        </a:solidFill>
                        <a:latin typeface="ＭＳ Ｐゴシック" pitchFamily="50" charset="-128"/>
                        <a:ea typeface="ＭＳ Ｐゴシック"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57E1B"/>
                    </a:solidFill>
                  </a:tcPr>
                </a:tc>
              </a:tr>
              <a:tr h="370840">
                <a:tc>
                  <a:txBody>
                    <a:bodyPr/>
                    <a:lstStyle>
                      <a:lvl1pPr marL="0" algn="l" rtl="0" eaLnBrk="1" latinLnBrk="0" hangingPunct="1">
                        <a:defRPr kumimoji="1" kern="1200">
                          <a:solidFill>
                            <a:schemeClr val="dk1"/>
                          </a:solidFill>
                          <a:latin typeface="Calibri"/>
                        </a:defRPr>
                      </a:lvl1pPr>
                      <a:lvl2pPr marL="457200" algn="l" rtl="0" eaLnBrk="1" latinLnBrk="0" hangingPunct="1">
                        <a:defRPr kumimoji="1" kern="1200">
                          <a:solidFill>
                            <a:schemeClr val="dk1"/>
                          </a:solidFill>
                          <a:latin typeface="Calibri"/>
                        </a:defRPr>
                      </a:lvl2pPr>
                      <a:lvl3pPr marL="914400" algn="l" rtl="0" eaLnBrk="1" latinLnBrk="0" hangingPunct="1">
                        <a:defRPr kumimoji="1" kern="1200">
                          <a:solidFill>
                            <a:schemeClr val="dk1"/>
                          </a:solidFill>
                          <a:latin typeface="Calibri"/>
                        </a:defRPr>
                      </a:lvl3pPr>
                      <a:lvl4pPr marL="1371600" algn="l" rtl="0" eaLnBrk="1" latinLnBrk="0" hangingPunct="1">
                        <a:defRPr kumimoji="1" kern="1200">
                          <a:solidFill>
                            <a:schemeClr val="dk1"/>
                          </a:solidFill>
                          <a:latin typeface="Calibri"/>
                        </a:defRPr>
                      </a:lvl4pPr>
                      <a:lvl5pPr marL="1828800" algn="l" rtl="0" eaLnBrk="1" latinLnBrk="0" hangingPunct="1">
                        <a:defRPr kumimoji="1" kern="1200">
                          <a:solidFill>
                            <a:schemeClr val="dk1"/>
                          </a:solidFill>
                          <a:latin typeface="Calibri"/>
                        </a:defRPr>
                      </a:lvl5pPr>
                      <a:lvl6pPr marL="2286000" algn="l" rtl="0" eaLnBrk="1" latinLnBrk="0" hangingPunct="1">
                        <a:defRPr kumimoji="1" kern="1200">
                          <a:solidFill>
                            <a:schemeClr val="dk1"/>
                          </a:solidFill>
                          <a:latin typeface="Calibri"/>
                        </a:defRPr>
                      </a:lvl6pPr>
                      <a:lvl7pPr marL="2743200" algn="l" rtl="0" eaLnBrk="1" latinLnBrk="0" hangingPunct="1">
                        <a:defRPr kumimoji="1" kern="1200">
                          <a:solidFill>
                            <a:schemeClr val="dk1"/>
                          </a:solidFill>
                          <a:latin typeface="Calibri"/>
                        </a:defRPr>
                      </a:lvl7pPr>
                      <a:lvl8pPr marL="3200400" algn="l" rtl="0" eaLnBrk="1" latinLnBrk="0" hangingPunct="1">
                        <a:defRPr kumimoji="1" kern="1200">
                          <a:solidFill>
                            <a:schemeClr val="dk1"/>
                          </a:solidFill>
                          <a:latin typeface="Calibri"/>
                        </a:defRPr>
                      </a:lvl8pPr>
                      <a:lvl9pPr marL="3657600" algn="l" rtl="0" eaLnBrk="1" latinLnBrk="0" hangingPunct="1">
                        <a:defRPr kumimoji="1" kern="1200">
                          <a:solidFill>
                            <a:schemeClr val="dk1"/>
                          </a:solidFill>
                          <a:latin typeface="Calibri"/>
                        </a:defRPr>
                      </a:lvl9pPr>
                    </a:lstStyle>
                    <a:p>
                      <a:pPr algn="ctr"/>
                      <a:r>
                        <a:rPr kumimoji="1" lang="ja-JP" altLang="en-US" sz="2000" b="0" dirty="0" smtClean="0">
                          <a:solidFill>
                            <a:schemeClr val="tx1"/>
                          </a:solidFill>
                          <a:latin typeface="ＭＳ Ｐゴシック" pitchFamily="50" charset="-128"/>
                          <a:ea typeface="ＭＳ Ｐゴシック" pitchFamily="50" charset="-128"/>
                        </a:rPr>
                        <a:t>久喜市（菖蒲南部産業団地）</a:t>
                      </a:r>
                      <a:endParaRPr kumimoji="1" lang="ja-JP" altLang="en-US" sz="2000" b="0" dirty="0">
                        <a:solidFill>
                          <a:schemeClr val="tx1"/>
                        </a:solidFill>
                        <a:latin typeface="ＭＳ Ｐゴシック" pitchFamily="50" charset="-128"/>
                        <a:ea typeface="ＭＳ Ｐゴシック"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1" kern="1200">
                          <a:solidFill>
                            <a:schemeClr val="dk1"/>
                          </a:solidFill>
                          <a:latin typeface="Calibri"/>
                        </a:defRPr>
                      </a:lvl1pPr>
                      <a:lvl2pPr marL="457200" algn="l" rtl="0" eaLnBrk="1" latinLnBrk="0" hangingPunct="1">
                        <a:defRPr kumimoji="1" kern="1200">
                          <a:solidFill>
                            <a:schemeClr val="dk1"/>
                          </a:solidFill>
                          <a:latin typeface="Calibri"/>
                        </a:defRPr>
                      </a:lvl2pPr>
                      <a:lvl3pPr marL="914400" algn="l" rtl="0" eaLnBrk="1" latinLnBrk="0" hangingPunct="1">
                        <a:defRPr kumimoji="1" kern="1200">
                          <a:solidFill>
                            <a:schemeClr val="dk1"/>
                          </a:solidFill>
                          <a:latin typeface="Calibri"/>
                        </a:defRPr>
                      </a:lvl3pPr>
                      <a:lvl4pPr marL="1371600" algn="l" rtl="0" eaLnBrk="1" latinLnBrk="0" hangingPunct="1">
                        <a:defRPr kumimoji="1" kern="1200">
                          <a:solidFill>
                            <a:schemeClr val="dk1"/>
                          </a:solidFill>
                          <a:latin typeface="Calibri"/>
                        </a:defRPr>
                      </a:lvl4pPr>
                      <a:lvl5pPr marL="1828800" algn="l" rtl="0" eaLnBrk="1" latinLnBrk="0" hangingPunct="1">
                        <a:defRPr kumimoji="1" kern="1200">
                          <a:solidFill>
                            <a:schemeClr val="dk1"/>
                          </a:solidFill>
                          <a:latin typeface="Calibri"/>
                        </a:defRPr>
                      </a:lvl5pPr>
                      <a:lvl6pPr marL="2286000" algn="l" rtl="0" eaLnBrk="1" latinLnBrk="0" hangingPunct="1">
                        <a:defRPr kumimoji="1" kern="1200">
                          <a:solidFill>
                            <a:schemeClr val="dk1"/>
                          </a:solidFill>
                          <a:latin typeface="Calibri"/>
                        </a:defRPr>
                      </a:lvl6pPr>
                      <a:lvl7pPr marL="2743200" algn="l" rtl="0" eaLnBrk="1" latinLnBrk="0" hangingPunct="1">
                        <a:defRPr kumimoji="1" kern="1200">
                          <a:solidFill>
                            <a:schemeClr val="dk1"/>
                          </a:solidFill>
                          <a:latin typeface="Calibri"/>
                        </a:defRPr>
                      </a:lvl7pPr>
                      <a:lvl8pPr marL="3200400" algn="l" rtl="0" eaLnBrk="1" latinLnBrk="0" hangingPunct="1">
                        <a:defRPr kumimoji="1" kern="1200">
                          <a:solidFill>
                            <a:schemeClr val="dk1"/>
                          </a:solidFill>
                          <a:latin typeface="Calibri"/>
                        </a:defRPr>
                      </a:lvl8pPr>
                      <a:lvl9pPr marL="3657600" algn="l" rtl="0" eaLnBrk="1" latinLnBrk="0" hangingPunct="1">
                        <a:defRPr kumimoji="1" kern="1200">
                          <a:solidFill>
                            <a:schemeClr val="dk1"/>
                          </a:solidFill>
                          <a:latin typeface="Calibri"/>
                        </a:defRPr>
                      </a:lvl9pPr>
                    </a:lstStyle>
                    <a:p>
                      <a:pPr algn="ctr"/>
                      <a:r>
                        <a:rPr kumimoji="1" lang="en-US" altLang="ja-JP" sz="2000" b="0" dirty="0" smtClean="0">
                          <a:solidFill>
                            <a:schemeClr val="tx1"/>
                          </a:solidFill>
                          <a:latin typeface="ＭＳ Ｐゴシック" pitchFamily="50" charset="-128"/>
                          <a:ea typeface="ＭＳ Ｐゴシック" pitchFamily="50" charset="-128"/>
                        </a:rPr>
                        <a:t>54,600</a:t>
                      </a:r>
                      <a:endParaRPr kumimoji="1" lang="ja-JP" altLang="en-US" sz="2000" b="0" dirty="0">
                        <a:solidFill>
                          <a:schemeClr val="tx1"/>
                        </a:solidFill>
                        <a:latin typeface="ＭＳ Ｐゴシック" pitchFamily="50" charset="-128"/>
                        <a:ea typeface="ＭＳ Ｐゴシック"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1" kern="1200">
                          <a:solidFill>
                            <a:schemeClr val="dk1"/>
                          </a:solidFill>
                          <a:latin typeface="Calibri"/>
                        </a:defRPr>
                      </a:lvl1pPr>
                      <a:lvl2pPr marL="457200" algn="l" rtl="0" eaLnBrk="1" latinLnBrk="0" hangingPunct="1">
                        <a:defRPr kumimoji="1" kern="1200">
                          <a:solidFill>
                            <a:schemeClr val="dk1"/>
                          </a:solidFill>
                          <a:latin typeface="Calibri"/>
                        </a:defRPr>
                      </a:lvl2pPr>
                      <a:lvl3pPr marL="914400" algn="l" rtl="0" eaLnBrk="1" latinLnBrk="0" hangingPunct="1">
                        <a:defRPr kumimoji="1" kern="1200">
                          <a:solidFill>
                            <a:schemeClr val="dk1"/>
                          </a:solidFill>
                          <a:latin typeface="Calibri"/>
                        </a:defRPr>
                      </a:lvl3pPr>
                      <a:lvl4pPr marL="1371600" algn="l" rtl="0" eaLnBrk="1" latinLnBrk="0" hangingPunct="1">
                        <a:defRPr kumimoji="1" kern="1200">
                          <a:solidFill>
                            <a:schemeClr val="dk1"/>
                          </a:solidFill>
                          <a:latin typeface="Calibri"/>
                        </a:defRPr>
                      </a:lvl4pPr>
                      <a:lvl5pPr marL="1828800" algn="l" rtl="0" eaLnBrk="1" latinLnBrk="0" hangingPunct="1">
                        <a:defRPr kumimoji="1" kern="1200">
                          <a:solidFill>
                            <a:schemeClr val="dk1"/>
                          </a:solidFill>
                          <a:latin typeface="Calibri"/>
                        </a:defRPr>
                      </a:lvl5pPr>
                      <a:lvl6pPr marL="2286000" algn="l" rtl="0" eaLnBrk="1" latinLnBrk="0" hangingPunct="1">
                        <a:defRPr kumimoji="1" kern="1200">
                          <a:solidFill>
                            <a:schemeClr val="dk1"/>
                          </a:solidFill>
                          <a:latin typeface="Calibri"/>
                        </a:defRPr>
                      </a:lvl6pPr>
                      <a:lvl7pPr marL="2743200" algn="l" rtl="0" eaLnBrk="1" latinLnBrk="0" hangingPunct="1">
                        <a:defRPr kumimoji="1" kern="1200">
                          <a:solidFill>
                            <a:schemeClr val="dk1"/>
                          </a:solidFill>
                          <a:latin typeface="Calibri"/>
                        </a:defRPr>
                      </a:lvl7pPr>
                      <a:lvl8pPr marL="3200400" algn="l" rtl="0" eaLnBrk="1" latinLnBrk="0" hangingPunct="1">
                        <a:defRPr kumimoji="1" kern="1200">
                          <a:solidFill>
                            <a:schemeClr val="dk1"/>
                          </a:solidFill>
                          <a:latin typeface="Calibri"/>
                        </a:defRPr>
                      </a:lvl8pPr>
                      <a:lvl9pPr marL="3657600" algn="l" rtl="0" eaLnBrk="1" latinLnBrk="0" hangingPunct="1">
                        <a:defRPr kumimoji="1" kern="1200">
                          <a:solidFill>
                            <a:schemeClr val="dk1"/>
                          </a:solidFill>
                          <a:latin typeface="Calibri"/>
                        </a:defRPr>
                      </a:lvl9pPr>
                    </a:lstStyle>
                    <a:p>
                      <a:pPr algn="ctr"/>
                      <a:r>
                        <a:rPr kumimoji="1" lang="ja-JP" altLang="en-US" sz="2000" b="0" dirty="0" smtClean="0">
                          <a:solidFill>
                            <a:schemeClr val="tx1"/>
                          </a:solidFill>
                          <a:latin typeface="ＭＳ Ｐゴシック" pitchFamily="50" charset="-128"/>
                          <a:ea typeface="ＭＳ Ｐゴシック" pitchFamily="50" charset="-128"/>
                        </a:rPr>
                        <a:t>約</a:t>
                      </a:r>
                      <a:r>
                        <a:rPr kumimoji="1" lang="en-US" altLang="ja-JP" sz="2000" b="0" dirty="0" smtClean="0">
                          <a:solidFill>
                            <a:schemeClr val="tx1"/>
                          </a:solidFill>
                          <a:latin typeface="ＭＳ Ｐゴシック" pitchFamily="50" charset="-128"/>
                          <a:ea typeface="ＭＳ Ｐゴシック" pitchFamily="50" charset="-128"/>
                        </a:rPr>
                        <a:t>1</a:t>
                      </a:r>
                      <a:r>
                        <a:rPr kumimoji="1" lang="ja-JP" altLang="en-US" sz="2000" b="0" dirty="0" smtClean="0">
                          <a:solidFill>
                            <a:schemeClr val="tx1"/>
                          </a:solidFill>
                          <a:latin typeface="ＭＳ Ｐゴシック" pitchFamily="50" charset="-128"/>
                          <a:ea typeface="ＭＳ Ｐゴシック" pitchFamily="50" charset="-128"/>
                        </a:rPr>
                        <a:t>分</a:t>
                      </a:r>
                      <a:endParaRPr kumimoji="1" lang="ja-JP" altLang="en-US" sz="2000" b="0" dirty="0">
                        <a:solidFill>
                          <a:schemeClr val="tx1"/>
                        </a:solidFill>
                        <a:latin typeface="ＭＳ Ｐゴシック" pitchFamily="50" charset="-128"/>
                        <a:ea typeface="ＭＳ Ｐゴシック"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241175">
                <a:tc>
                  <a:txBody>
                    <a:bodyPr/>
                    <a:lstStyle>
                      <a:lvl1pPr marL="0" algn="l" rtl="0" eaLnBrk="1" latinLnBrk="0" hangingPunct="1">
                        <a:defRPr kumimoji="1" kern="1200">
                          <a:solidFill>
                            <a:schemeClr val="dk1"/>
                          </a:solidFill>
                          <a:latin typeface="Calibri"/>
                        </a:defRPr>
                      </a:lvl1pPr>
                      <a:lvl2pPr marL="457200" algn="l" rtl="0" eaLnBrk="1" latinLnBrk="0" hangingPunct="1">
                        <a:defRPr kumimoji="1" kern="1200">
                          <a:solidFill>
                            <a:schemeClr val="dk1"/>
                          </a:solidFill>
                          <a:latin typeface="Calibri"/>
                        </a:defRPr>
                      </a:lvl2pPr>
                      <a:lvl3pPr marL="914400" algn="l" rtl="0" eaLnBrk="1" latinLnBrk="0" hangingPunct="1">
                        <a:defRPr kumimoji="1" kern="1200">
                          <a:solidFill>
                            <a:schemeClr val="dk1"/>
                          </a:solidFill>
                          <a:latin typeface="Calibri"/>
                        </a:defRPr>
                      </a:lvl3pPr>
                      <a:lvl4pPr marL="1371600" algn="l" rtl="0" eaLnBrk="1" latinLnBrk="0" hangingPunct="1">
                        <a:defRPr kumimoji="1" kern="1200">
                          <a:solidFill>
                            <a:schemeClr val="dk1"/>
                          </a:solidFill>
                          <a:latin typeface="Calibri"/>
                        </a:defRPr>
                      </a:lvl4pPr>
                      <a:lvl5pPr marL="1828800" algn="l" rtl="0" eaLnBrk="1" latinLnBrk="0" hangingPunct="1">
                        <a:defRPr kumimoji="1" kern="1200">
                          <a:solidFill>
                            <a:schemeClr val="dk1"/>
                          </a:solidFill>
                          <a:latin typeface="Calibri"/>
                        </a:defRPr>
                      </a:lvl5pPr>
                      <a:lvl6pPr marL="2286000" algn="l" rtl="0" eaLnBrk="1" latinLnBrk="0" hangingPunct="1">
                        <a:defRPr kumimoji="1" kern="1200">
                          <a:solidFill>
                            <a:schemeClr val="dk1"/>
                          </a:solidFill>
                          <a:latin typeface="Calibri"/>
                        </a:defRPr>
                      </a:lvl6pPr>
                      <a:lvl7pPr marL="2743200" algn="l" rtl="0" eaLnBrk="1" latinLnBrk="0" hangingPunct="1">
                        <a:defRPr kumimoji="1" kern="1200">
                          <a:solidFill>
                            <a:schemeClr val="dk1"/>
                          </a:solidFill>
                          <a:latin typeface="Calibri"/>
                        </a:defRPr>
                      </a:lvl7pPr>
                      <a:lvl8pPr marL="3200400" algn="l" rtl="0" eaLnBrk="1" latinLnBrk="0" hangingPunct="1">
                        <a:defRPr kumimoji="1" kern="1200">
                          <a:solidFill>
                            <a:schemeClr val="dk1"/>
                          </a:solidFill>
                          <a:latin typeface="Calibri"/>
                        </a:defRPr>
                      </a:lvl8pPr>
                      <a:lvl9pPr marL="3657600" algn="l" rtl="0" eaLnBrk="1" latinLnBrk="0" hangingPunct="1">
                        <a:defRPr kumimoji="1" kern="1200">
                          <a:solidFill>
                            <a:schemeClr val="dk1"/>
                          </a:solidFill>
                          <a:latin typeface="Calibri"/>
                        </a:defRPr>
                      </a:lvl9pPr>
                    </a:lstStyle>
                    <a:p>
                      <a:pPr algn="ctr"/>
                      <a:r>
                        <a:rPr kumimoji="1" lang="ja-JP" altLang="en-US" sz="2000" b="0" dirty="0" smtClean="0">
                          <a:solidFill>
                            <a:schemeClr val="tx1"/>
                          </a:solidFill>
                          <a:latin typeface="ＭＳ Ｐゴシック" pitchFamily="50" charset="-128"/>
                          <a:ea typeface="ＭＳ Ｐゴシック" pitchFamily="50" charset="-128"/>
                        </a:rPr>
                        <a:t>加須市（騎西城南産業団地）</a:t>
                      </a:r>
                      <a:endParaRPr kumimoji="1" lang="ja-JP" altLang="en-US" sz="2000" b="0" dirty="0">
                        <a:solidFill>
                          <a:schemeClr val="tx1"/>
                        </a:solidFill>
                        <a:latin typeface="ＭＳ Ｐゴシック" pitchFamily="50" charset="-128"/>
                        <a:ea typeface="ＭＳ Ｐゴシック"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1" kern="1200">
                          <a:solidFill>
                            <a:schemeClr val="dk1"/>
                          </a:solidFill>
                          <a:latin typeface="Calibri"/>
                        </a:defRPr>
                      </a:lvl1pPr>
                      <a:lvl2pPr marL="457200" algn="l" rtl="0" eaLnBrk="1" latinLnBrk="0" hangingPunct="1">
                        <a:defRPr kumimoji="1" kern="1200">
                          <a:solidFill>
                            <a:schemeClr val="dk1"/>
                          </a:solidFill>
                          <a:latin typeface="Calibri"/>
                        </a:defRPr>
                      </a:lvl2pPr>
                      <a:lvl3pPr marL="914400" algn="l" rtl="0" eaLnBrk="1" latinLnBrk="0" hangingPunct="1">
                        <a:defRPr kumimoji="1" kern="1200">
                          <a:solidFill>
                            <a:schemeClr val="dk1"/>
                          </a:solidFill>
                          <a:latin typeface="Calibri"/>
                        </a:defRPr>
                      </a:lvl3pPr>
                      <a:lvl4pPr marL="1371600" algn="l" rtl="0" eaLnBrk="1" latinLnBrk="0" hangingPunct="1">
                        <a:defRPr kumimoji="1" kern="1200">
                          <a:solidFill>
                            <a:schemeClr val="dk1"/>
                          </a:solidFill>
                          <a:latin typeface="Calibri"/>
                        </a:defRPr>
                      </a:lvl4pPr>
                      <a:lvl5pPr marL="1828800" algn="l" rtl="0" eaLnBrk="1" latinLnBrk="0" hangingPunct="1">
                        <a:defRPr kumimoji="1" kern="1200">
                          <a:solidFill>
                            <a:schemeClr val="dk1"/>
                          </a:solidFill>
                          <a:latin typeface="Calibri"/>
                        </a:defRPr>
                      </a:lvl5pPr>
                      <a:lvl6pPr marL="2286000" algn="l" rtl="0" eaLnBrk="1" latinLnBrk="0" hangingPunct="1">
                        <a:defRPr kumimoji="1" kern="1200">
                          <a:solidFill>
                            <a:schemeClr val="dk1"/>
                          </a:solidFill>
                          <a:latin typeface="Calibri"/>
                        </a:defRPr>
                      </a:lvl6pPr>
                      <a:lvl7pPr marL="2743200" algn="l" rtl="0" eaLnBrk="1" latinLnBrk="0" hangingPunct="1">
                        <a:defRPr kumimoji="1" kern="1200">
                          <a:solidFill>
                            <a:schemeClr val="dk1"/>
                          </a:solidFill>
                          <a:latin typeface="Calibri"/>
                        </a:defRPr>
                      </a:lvl7pPr>
                      <a:lvl8pPr marL="3200400" algn="l" rtl="0" eaLnBrk="1" latinLnBrk="0" hangingPunct="1">
                        <a:defRPr kumimoji="1" kern="1200">
                          <a:solidFill>
                            <a:schemeClr val="dk1"/>
                          </a:solidFill>
                          <a:latin typeface="Calibri"/>
                        </a:defRPr>
                      </a:lvl8pPr>
                      <a:lvl9pPr marL="3657600" algn="l" rtl="0" eaLnBrk="1" latinLnBrk="0" hangingPunct="1">
                        <a:defRPr kumimoji="1" kern="1200">
                          <a:solidFill>
                            <a:schemeClr val="dk1"/>
                          </a:solidFill>
                          <a:latin typeface="Calibri"/>
                        </a:defRPr>
                      </a:lvl9pPr>
                    </a:lstStyle>
                    <a:p>
                      <a:pPr algn="ctr"/>
                      <a:r>
                        <a:rPr kumimoji="1" lang="en-US" altLang="ja-JP" sz="2000" b="0" dirty="0" smtClean="0">
                          <a:solidFill>
                            <a:schemeClr val="tx1"/>
                          </a:solidFill>
                          <a:latin typeface="ＭＳ Ｐゴシック" pitchFamily="50" charset="-128"/>
                          <a:ea typeface="ＭＳ Ｐゴシック" pitchFamily="50" charset="-128"/>
                        </a:rPr>
                        <a:t>40,600</a:t>
                      </a:r>
                      <a:r>
                        <a:rPr kumimoji="1" lang="ja-JP" altLang="en-US" sz="2000" b="0" dirty="0" smtClean="0">
                          <a:solidFill>
                            <a:schemeClr val="tx1"/>
                          </a:solidFill>
                          <a:latin typeface="ＭＳ Ｐゴシック" pitchFamily="50" charset="-128"/>
                          <a:ea typeface="ＭＳ Ｐゴシック" pitchFamily="50" charset="-128"/>
                        </a:rPr>
                        <a:t>～</a:t>
                      </a:r>
                      <a:r>
                        <a:rPr kumimoji="1" lang="en-US" altLang="ja-JP" sz="2000" b="0" dirty="0" smtClean="0">
                          <a:solidFill>
                            <a:schemeClr val="tx1"/>
                          </a:solidFill>
                          <a:latin typeface="ＭＳ Ｐゴシック" pitchFamily="50" charset="-128"/>
                          <a:ea typeface="ＭＳ Ｐゴシック" pitchFamily="50" charset="-128"/>
                        </a:rPr>
                        <a:t>42,300</a:t>
                      </a:r>
                      <a:endParaRPr kumimoji="1" lang="ja-JP" altLang="en-US" sz="2000" b="0" dirty="0">
                        <a:solidFill>
                          <a:schemeClr val="tx1"/>
                        </a:solidFill>
                        <a:latin typeface="ＭＳ Ｐゴシック" pitchFamily="50" charset="-128"/>
                        <a:ea typeface="ＭＳ Ｐゴシック"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1" kern="1200">
                          <a:solidFill>
                            <a:schemeClr val="dk1"/>
                          </a:solidFill>
                          <a:latin typeface="Calibri"/>
                        </a:defRPr>
                      </a:lvl1pPr>
                      <a:lvl2pPr marL="457200" algn="l" rtl="0" eaLnBrk="1" latinLnBrk="0" hangingPunct="1">
                        <a:defRPr kumimoji="1" kern="1200">
                          <a:solidFill>
                            <a:schemeClr val="dk1"/>
                          </a:solidFill>
                          <a:latin typeface="Calibri"/>
                        </a:defRPr>
                      </a:lvl2pPr>
                      <a:lvl3pPr marL="914400" algn="l" rtl="0" eaLnBrk="1" latinLnBrk="0" hangingPunct="1">
                        <a:defRPr kumimoji="1" kern="1200">
                          <a:solidFill>
                            <a:schemeClr val="dk1"/>
                          </a:solidFill>
                          <a:latin typeface="Calibri"/>
                        </a:defRPr>
                      </a:lvl3pPr>
                      <a:lvl4pPr marL="1371600" algn="l" rtl="0" eaLnBrk="1" latinLnBrk="0" hangingPunct="1">
                        <a:defRPr kumimoji="1" kern="1200">
                          <a:solidFill>
                            <a:schemeClr val="dk1"/>
                          </a:solidFill>
                          <a:latin typeface="Calibri"/>
                        </a:defRPr>
                      </a:lvl4pPr>
                      <a:lvl5pPr marL="1828800" algn="l" rtl="0" eaLnBrk="1" latinLnBrk="0" hangingPunct="1">
                        <a:defRPr kumimoji="1" kern="1200">
                          <a:solidFill>
                            <a:schemeClr val="dk1"/>
                          </a:solidFill>
                          <a:latin typeface="Calibri"/>
                        </a:defRPr>
                      </a:lvl5pPr>
                      <a:lvl6pPr marL="2286000" algn="l" rtl="0" eaLnBrk="1" latinLnBrk="0" hangingPunct="1">
                        <a:defRPr kumimoji="1" kern="1200">
                          <a:solidFill>
                            <a:schemeClr val="dk1"/>
                          </a:solidFill>
                          <a:latin typeface="Calibri"/>
                        </a:defRPr>
                      </a:lvl6pPr>
                      <a:lvl7pPr marL="2743200" algn="l" rtl="0" eaLnBrk="1" latinLnBrk="0" hangingPunct="1">
                        <a:defRPr kumimoji="1" kern="1200">
                          <a:solidFill>
                            <a:schemeClr val="dk1"/>
                          </a:solidFill>
                          <a:latin typeface="Calibri"/>
                        </a:defRPr>
                      </a:lvl7pPr>
                      <a:lvl8pPr marL="3200400" algn="l" rtl="0" eaLnBrk="1" latinLnBrk="0" hangingPunct="1">
                        <a:defRPr kumimoji="1" kern="1200">
                          <a:solidFill>
                            <a:schemeClr val="dk1"/>
                          </a:solidFill>
                          <a:latin typeface="Calibri"/>
                        </a:defRPr>
                      </a:lvl8pPr>
                      <a:lvl9pPr marL="3657600" algn="l" rtl="0" eaLnBrk="1" latinLnBrk="0" hangingPunct="1">
                        <a:defRPr kumimoji="1" kern="1200">
                          <a:solidFill>
                            <a:schemeClr val="dk1"/>
                          </a:solidFill>
                          <a:latin typeface="Calibri"/>
                        </a:defRPr>
                      </a:lvl9pPr>
                    </a:lstStyle>
                    <a:p>
                      <a:pPr algn="ctr"/>
                      <a:r>
                        <a:rPr kumimoji="1" lang="ja-JP" altLang="en-US" sz="2000" b="0" dirty="0" smtClean="0">
                          <a:solidFill>
                            <a:schemeClr val="tx1"/>
                          </a:solidFill>
                          <a:latin typeface="ＭＳ Ｐゴシック" pitchFamily="50" charset="-128"/>
                          <a:ea typeface="ＭＳ Ｐゴシック" pitchFamily="50" charset="-128"/>
                        </a:rPr>
                        <a:t>約</a:t>
                      </a:r>
                      <a:r>
                        <a:rPr kumimoji="1" lang="en-US" altLang="ja-JP" sz="2000" b="0" dirty="0" smtClean="0">
                          <a:solidFill>
                            <a:schemeClr val="tx1"/>
                          </a:solidFill>
                          <a:latin typeface="ＭＳ Ｐゴシック" pitchFamily="50" charset="-128"/>
                          <a:ea typeface="ＭＳ Ｐゴシック" pitchFamily="50" charset="-128"/>
                        </a:rPr>
                        <a:t>9</a:t>
                      </a:r>
                      <a:r>
                        <a:rPr kumimoji="1" lang="ja-JP" altLang="en-US" sz="2000" b="0" dirty="0" smtClean="0">
                          <a:solidFill>
                            <a:schemeClr val="tx1"/>
                          </a:solidFill>
                          <a:latin typeface="ＭＳ Ｐゴシック" pitchFamily="50" charset="-128"/>
                          <a:ea typeface="ＭＳ Ｐゴシック" pitchFamily="50" charset="-128"/>
                        </a:rPr>
                        <a:t>分</a:t>
                      </a:r>
                      <a:endParaRPr kumimoji="1" lang="ja-JP" altLang="en-US" sz="2000" b="0" dirty="0">
                        <a:solidFill>
                          <a:schemeClr val="tx1"/>
                        </a:solidFill>
                        <a:latin typeface="ＭＳ Ｐゴシック" pitchFamily="50" charset="-128"/>
                        <a:ea typeface="ＭＳ Ｐゴシック" pitchFamily="50" charset="-128"/>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60" y="3422527"/>
            <a:ext cx="4680520" cy="334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角丸四角形吹き出し 9"/>
          <p:cNvSpPr/>
          <p:nvPr/>
        </p:nvSpPr>
        <p:spPr>
          <a:xfrm>
            <a:off x="3517572" y="3425580"/>
            <a:ext cx="1656184" cy="525366"/>
          </a:xfrm>
          <a:prstGeom prst="wedgeRoundRectCallout">
            <a:avLst>
              <a:gd name="adj1" fmla="val -39722"/>
              <a:gd name="adj2" fmla="val 375590"/>
              <a:gd name="adj3" fmla="val 16667"/>
            </a:avLst>
          </a:prstGeom>
          <a:solidFill>
            <a:srgbClr val="2CB2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prstClr val="white"/>
                </a:solidFill>
                <a:latin typeface="ＭＳ Ｐゴシック" pitchFamily="50" charset="-128"/>
                <a:ea typeface="ＭＳ Ｐゴシック" pitchFamily="50" charset="-128"/>
              </a:rPr>
              <a:t>おおつ野</a:t>
            </a:r>
          </a:p>
        </p:txBody>
      </p:sp>
      <p:sp>
        <p:nvSpPr>
          <p:cNvPr id="11" name="円/楕円 10"/>
          <p:cNvSpPr/>
          <p:nvPr/>
        </p:nvSpPr>
        <p:spPr>
          <a:xfrm>
            <a:off x="3419872" y="5744700"/>
            <a:ext cx="576064" cy="807271"/>
          </a:xfrm>
          <a:prstGeom prst="ellipse">
            <a:avLst/>
          </a:prstGeom>
          <a:solidFill>
            <a:srgbClr val="2CB2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左右矢印 11"/>
          <p:cNvSpPr/>
          <p:nvPr/>
        </p:nvSpPr>
        <p:spPr>
          <a:xfrm rot="1728531">
            <a:off x="1494286" y="4272632"/>
            <a:ext cx="2240072" cy="936523"/>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ＭＳ Ｐゴシック" pitchFamily="50" charset="-128"/>
                <a:ea typeface="ＭＳ Ｐゴシック" pitchFamily="50" charset="-128"/>
              </a:rPr>
              <a:t>約</a:t>
            </a:r>
            <a:r>
              <a:rPr lang="en-US" altLang="ja-JP" dirty="0">
                <a:solidFill>
                  <a:srgbClr val="FF0000"/>
                </a:solidFill>
                <a:latin typeface="ＭＳ Ｐゴシック" pitchFamily="50" charset="-128"/>
                <a:ea typeface="ＭＳ Ｐゴシック" pitchFamily="50" charset="-128"/>
              </a:rPr>
              <a:t>15</a:t>
            </a:r>
            <a:r>
              <a:rPr lang="ja-JP" altLang="en-US" dirty="0">
                <a:solidFill>
                  <a:srgbClr val="FF0000"/>
                </a:solidFill>
                <a:latin typeface="ＭＳ Ｐゴシック" pitchFamily="50" charset="-128"/>
                <a:ea typeface="ＭＳ Ｐゴシック" pitchFamily="50" charset="-128"/>
              </a:rPr>
              <a:t>分短縮</a:t>
            </a:r>
          </a:p>
        </p:txBody>
      </p:sp>
      <p:sp>
        <p:nvSpPr>
          <p:cNvPr id="13" name="角丸四角形吹き出し 12"/>
          <p:cNvSpPr/>
          <p:nvPr/>
        </p:nvSpPr>
        <p:spPr>
          <a:xfrm>
            <a:off x="0" y="3368924"/>
            <a:ext cx="1738754" cy="513556"/>
          </a:xfrm>
          <a:prstGeom prst="wedgeRoundRectCallout">
            <a:avLst>
              <a:gd name="adj1" fmla="val -1988"/>
              <a:gd name="adj2" fmla="val 20173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prstClr val="black"/>
                </a:solidFill>
                <a:latin typeface="ＭＳ Ｐゴシック" pitchFamily="50" charset="-128"/>
                <a:ea typeface="ＭＳ Ｐゴシック" pitchFamily="50" charset="-128"/>
              </a:rPr>
              <a:t>土浦北</a:t>
            </a:r>
            <a:r>
              <a:rPr lang="en-US" altLang="ja-JP" sz="2400" dirty="0">
                <a:solidFill>
                  <a:prstClr val="black"/>
                </a:solidFill>
                <a:latin typeface="ＭＳ Ｐゴシック" pitchFamily="50" charset="-128"/>
                <a:ea typeface="ＭＳ Ｐゴシック" pitchFamily="50" charset="-128"/>
              </a:rPr>
              <a:t>I.C</a:t>
            </a:r>
            <a:r>
              <a:rPr lang="en-US" altLang="ja-JP" sz="2400" dirty="0">
                <a:solidFill>
                  <a:prstClr val="black"/>
                </a:solidFill>
              </a:rPr>
              <a:t>.</a:t>
            </a:r>
          </a:p>
        </p:txBody>
      </p:sp>
      <p:sp>
        <p:nvSpPr>
          <p:cNvPr id="14" name="角丸四角形 13"/>
          <p:cNvSpPr/>
          <p:nvPr/>
        </p:nvSpPr>
        <p:spPr>
          <a:xfrm>
            <a:off x="7919" y="5619757"/>
            <a:ext cx="2251158" cy="120904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prstClr val="black"/>
                </a:solidFill>
                <a:latin typeface="ＭＳ Ｐゴシック" pitchFamily="50" charset="-128"/>
                <a:ea typeface="ＭＳ Ｐゴシック" pitchFamily="50" charset="-128"/>
              </a:rPr>
              <a:t>2</a:t>
            </a:r>
            <a:r>
              <a:rPr lang="ja-JP" altLang="en-US" sz="2400" dirty="0">
                <a:solidFill>
                  <a:prstClr val="black"/>
                </a:solidFill>
                <a:latin typeface="ＭＳ Ｐゴシック" pitchFamily="50" charset="-128"/>
                <a:ea typeface="ＭＳ Ｐゴシック" pitchFamily="50" charset="-128"/>
              </a:rPr>
              <a:t>月</a:t>
            </a:r>
            <a:r>
              <a:rPr lang="en-US" altLang="ja-JP" sz="2400" dirty="0">
                <a:solidFill>
                  <a:prstClr val="black"/>
                </a:solidFill>
                <a:latin typeface="ＭＳ Ｐゴシック" pitchFamily="50" charset="-128"/>
                <a:ea typeface="ＭＳ Ｐゴシック" pitchFamily="50" charset="-128"/>
              </a:rPr>
              <a:t>7</a:t>
            </a:r>
            <a:r>
              <a:rPr lang="ja-JP" altLang="en-US" sz="2400" dirty="0">
                <a:solidFill>
                  <a:prstClr val="black"/>
                </a:solidFill>
                <a:latin typeface="ＭＳ Ｐゴシック" pitchFamily="50" charset="-128"/>
                <a:ea typeface="ＭＳ Ｐゴシック" pitchFamily="50" charset="-128"/>
              </a:rPr>
              <a:t>日</a:t>
            </a:r>
            <a:endParaRPr lang="en-US" altLang="ja-JP" sz="2400" dirty="0">
              <a:solidFill>
                <a:prstClr val="black"/>
              </a:solidFill>
              <a:latin typeface="ＭＳ Ｐゴシック" pitchFamily="50" charset="-128"/>
              <a:ea typeface="ＭＳ Ｐゴシック" pitchFamily="50" charset="-128"/>
            </a:endParaRPr>
          </a:p>
          <a:p>
            <a:pPr algn="ctr"/>
            <a:r>
              <a:rPr lang="ja-JP" altLang="en-US" sz="2400" dirty="0">
                <a:solidFill>
                  <a:prstClr val="black"/>
                </a:solidFill>
                <a:latin typeface="ＭＳ Ｐゴシック" pitchFamily="50" charset="-128"/>
                <a:ea typeface="ＭＳ Ｐゴシック" pitchFamily="50" charset="-128"/>
              </a:rPr>
              <a:t>土浦バイパス</a:t>
            </a:r>
            <a:endParaRPr lang="en-US" altLang="ja-JP" sz="2400" dirty="0">
              <a:solidFill>
                <a:prstClr val="black"/>
              </a:solidFill>
              <a:latin typeface="ＭＳ Ｐゴシック" pitchFamily="50" charset="-128"/>
              <a:ea typeface="ＭＳ Ｐゴシック" pitchFamily="50" charset="-128"/>
            </a:endParaRPr>
          </a:p>
          <a:p>
            <a:pPr algn="ctr"/>
            <a:r>
              <a:rPr lang="ja-JP" altLang="en-US" sz="2400" dirty="0">
                <a:solidFill>
                  <a:prstClr val="black"/>
                </a:solidFill>
                <a:latin typeface="ＭＳ Ｐゴシック" pitchFamily="50" charset="-128"/>
                <a:ea typeface="ＭＳ Ｐゴシック" pitchFamily="50" charset="-128"/>
              </a:rPr>
              <a:t>開通</a:t>
            </a:r>
          </a:p>
        </p:txBody>
      </p:sp>
      <p:grpSp>
        <p:nvGrpSpPr>
          <p:cNvPr id="19" name="グループ化 18"/>
          <p:cNvGrpSpPr/>
          <p:nvPr/>
        </p:nvGrpSpPr>
        <p:grpSpPr>
          <a:xfrm>
            <a:off x="5516488" y="5457442"/>
            <a:ext cx="3528392" cy="1144035"/>
            <a:chOff x="5364088" y="3688263"/>
            <a:chExt cx="3528392" cy="1144035"/>
          </a:xfrm>
        </p:grpSpPr>
        <p:sp>
          <p:nvSpPr>
            <p:cNvPr id="16" name="円/楕円 15"/>
            <p:cNvSpPr/>
            <p:nvPr/>
          </p:nvSpPr>
          <p:spPr>
            <a:xfrm>
              <a:off x="5364088" y="3688263"/>
              <a:ext cx="3528392" cy="114403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テキスト ボックス 16"/>
            <p:cNvSpPr txBox="1"/>
            <p:nvPr/>
          </p:nvSpPr>
          <p:spPr>
            <a:xfrm>
              <a:off x="5917958" y="3967892"/>
              <a:ext cx="2475892" cy="584775"/>
            </a:xfrm>
            <a:prstGeom prst="rect">
              <a:avLst/>
            </a:prstGeom>
            <a:noFill/>
          </p:spPr>
          <p:txBody>
            <a:bodyPr wrap="square" rtlCol="0">
              <a:spAutoFit/>
            </a:bodyPr>
            <a:lstStyle/>
            <a:p>
              <a:r>
                <a:rPr lang="ja-JP" altLang="en-US" sz="3200" dirty="0" smtClean="0">
                  <a:solidFill>
                    <a:srgbClr val="FF0000"/>
                  </a:solidFill>
                  <a:latin typeface="ＭＳ Ｐゴシック" pitchFamily="50" charset="-128"/>
                  <a:ea typeface="ＭＳ Ｐゴシック" pitchFamily="50" charset="-128"/>
                </a:rPr>
                <a:t>アクセス向上</a:t>
              </a:r>
              <a:endParaRPr lang="ja-JP" altLang="en-US" sz="3200" dirty="0">
                <a:solidFill>
                  <a:srgbClr val="FF0000"/>
                </a:solidFill>
                <a:latin typeface="ＭＳ Ｐゴシック" pitchFamily="50" charset="-128"/>
                <a:ea typeface="ＭＳ Ｐゴシック" pitchFamily="50" charset="-128"/>
              </a:endParaRPr>
            </a:p>
          </p:txBody>
        </p:sp>
      </p:grpSp>
      <p:grpSp>
        <p:nvGrpSpPr>
          <p:cNvPr id="20" name="グループ化 19"/>
          <p:cNvGrpSpPr/>
          <p:nvPr/>
        </p:nvGrpSpPr>
        <p:grpSpPr>
          <a:xfrm>
            <a:off x="5544108" y="3581764"/>
            <a:ext cx="3528392" cy="1144035"/>
            <a:chOff x="5364088" y="3688263"/>
            <a:chExt cx="3528392" cy="1144035"/>
          </a:xfrm>
        </p:grpSpPr>
        <p:sp>
          <p:nvSpPr>
            <p:cNvPr id="21" name="円/楕円 20"/>
            <p:cNvSpPr/>
            <p:nvPr/>
          </p:nvSpPr>
          <p:spPr>
            <a:xfrm>
              <a:off x="5364088" y="3688263"/>
              <a:ext cx="3528392" cy="114403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 name="テキスト ボックス 21"/>
            <p:cNvSpPr txBox="1"/>
            <p:nvPr/>
          </p:nvSpPr>
          <p:spPr>
            <a:xfrm>
              <a:off x="6048164" y="3967892"/>
              <a:ext cx="2160240" cy="584775"/>
            </a:xfrm>
            <a:prstGeom prst="rect">
              <a:avLst/>
            </a:prstGeom>
            <a:noFill/>
          </p:spPr>
          <p:txBody>
            <a:bodyPr wrap="square" rtlCol="0">
              <a:spAutoFit/>
            </a:bodyPr>
            <a:lstStyle/>
            <a:p>
              <a:r>
                <a:rPr lang="ja-JP" altLang="en-US" sz="3200" dirty="0" smtClean="0">
                  <a:solidFill>
                    <a:srgbClr val="FF0000"/>
                  </a:solidFill>
                  <a:latin typeface="ＭＳ Ｐゴシック" pitchFamily="50" charset="-128"/>
                  <a:ea typeface="ＭＳ Ｐゴシック" pitchFamily="50" charset="-128"/>
                </a:rPr>
                <a:t>地価の安さ</a:t>
              </a:r>
              <a:endParaRPr lang="ja-JP" altLang="en-US" sz="3200" dirty="0">
                <a:solidFill>
                  <a:srgbClr val="FF0000"/>
                </a:solidFill>
                <a:latin typeface="ＭＳ Ｐゴシック" pitchFamily="50" charset="-128"/>
                <a:ea typeface="ＭＳ Ｐゴシック" pitchFamily="50" charset="-128"/>
              </a:endParaRPr>
            </a:p>
          </p:txBody>
        </p:sp>
      </p:grpSp>
      <p:sp>
        <p:nvSpPr>
          <p:cNvPr id="24" name="爆発 2 23"/>
          <p:cNvSpPr/>
          <p:nvPr/>
        </p:nvSpPr>
        <p:spPr>
          <a:xfrm>
            <a:off x="3497699" y="3125456"/>
            <a:ext cx="5554928" cy="3426515"/>
          </a:xfrm>
          <a:prstGeom prst="irregularSeal2">
            <a:avLst/>
          </a:prstGeom>
          <a:solidFill>
            <a:srgbClr val="C34F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prstClr val="white"/>
                </a:solidFill>
                <a:latin typeface="ＭＳ Ｐゴシック" pitchFamily="50" charset="-128"/>
                <a:ea typeface="ＭＳ Ｐゴシック" pitchFamily="50" charset="-128"/>
              </a:rPr>
              <a:t>ポテンシャル</a:t>
            </a:r>
            <a:r>
              <a:rPr lang="en-US" altLang="ja-JP" sz="3200" dirty="0" smtClean="0">
                <a:solidFill>
                  <a:prstClr val="white"/>
                </a:solidFill>
                <a:latin typeface="ＭＳ Ｐゴシック" pitchFamily="50" charset="-128"/>
                <a:ea typeface="ＭＳ Ｐゴシック" pitchFamily="50" charset="-128"/>
              </a:rPr>
              <a:t>UP</a:t>
            </a:r>
            <a:endParaRPr lang="ja-JP" altLang="en-US" sz="3200" dirty="0">
              <a:solidFill>
                <a:prstClr val="white"/>
              </a:solidFill>
              <a:latin typeface="ＭＳ Ｐゴシック" pitchFamily="50" charset="-128"/>
              <a:ea typeface="ＭＳ Ｐゴシック" pitchFamily="50" charset="-128"/>
            </a:endParaRPr>
          </a:p>
        </p:txBody>
      </p:sp>
      <p:sp>
        <p:nvSpPr>
          <p:cNvPr id="23" name="テキスト ボックス 22"/>
          <p:cNvSpPr txBox="1"/>
          <p:nvPr/>
        </p:nvSpPr>
        <p:spPr>
          <a:xfrm>
            <a:off x="0" y="0"/>
            <a:ext cx="8892480" cy="338554"/>
          </a:xfrm>
          <a:prstGeom prst="rect">
            <a:avLst/>
          </a:prstGeom>
          <a:noFill/>
        </p:spPr>
        <p:txBody>
          <a:bodyPr wrap="square" rtlCol="0">
            <a:spAutoFit/>
          </a:bodyPr>
          <a:lstStyle/>
          <a:p>
            <a:pPr algn="ctr"/>
            <a:r>
              <a:rPr lang="ja-JP" altLang="en-US" sz="1600" dirty="0" smtClean="0">
                <a:solidFill>
                  <a:schemeClr val="tx1">
                    <a:lumMod val="50000"/>
                    <a:lumOff val="50000"/>
                  </a:scheme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　輪</a:t>
            </a:r>
            <a:r>
              <a:rPr lang="ja-JP" altLang="en-US" sz="1600" dirty="0" smtClean="0">
                <a:solidFill>
                  <a:prstClr val="white"/>
                </a:solidFill>
                <a:latin typeface="+mj-ea"/>
                <a:ea typeface="+mj-ea"/>
              </a:rPr>
              <a:t>・把・環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347395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5695" y="589474"/>
            <a:ext cx="8229600" cy="1066800"/>
          </a:xfrm>
        </p:spPr>
        <p:txBody>
          <a:bodyPr/>
          <a:lstStyle/>
          <a:p>
            <a:r>
              <a:rPr lang="ja-JP" altLang="en-US" dirty="0" smtClean="0"/>
              <a:t>職住一体複合地域・おおつ野</a:t>
            </a:r>
            <a:endParaRPr kumimoji="1" lang="ja-JP" altLang="en-US" dirty="0"/>
          </a:p>
        </p:txBody>
      </p:sp>
      <p:sp>
        <p:nvSpPr>
          <p:cNvPr id="4" name="スライド番号プレースホルダー 3"/>
          <p:cNvSpPr>
            <a:spLocks noGrp="1"/>
          </p:cNvSpPr>
          <p:nvPr>
            <p:ph type="sldNum" sz="quarter" idx="12"/>
          </p:nvPr>
        </p:nvSpPr>
        <p:spPr/>
        <p:txBody>
          <a:bodyPr/>
          <a:lstStyle/>
          <a:p>
            <a:fld id="{A8566F42-4D7E-4393-B219-CE184934D02E}" type="slidenum">
              <a:rPr lang="ja-JP" altLang="en-US">
                <a:solidFill>
                  <a:prstClr val="black">
                    <a:tint val="75000"/>
                  </a:prstClr>
                </a:solidFill>
              </a:rPr>
              <a:pPr/>
              <a:t>8</a:t>
            </a:fld>
            <a:endParaRPr lang="ja-JP" altLang="en-US">
              <a:solidFill>
                <a:prstClr val="black">
                  <a:tint val="75000"/>
                </a:prstClr>
              </a:solidFill>
            </a:endParaRPr>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7650" y="1988840"/>
            <a:ext cx="6266409" cy="439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グループ化 9"/>
          <p:cNvGrpSpPr/>
          <p:nvPr/>
        </p:nvGrpSpPr>
        <p:grpSpPr>
          <a:xfrm>
            <a:off x="1016091" y="2444731"/>
            <a:ext cx="2505737" cy="1609754"/>
            <a:chOff x="1645097" y="2609939"/>
            <a:chExt cx="2694919" cy="1587654"/>
          </a:xfrm>
          <a:solidFill>
            <a:srgbClr val="FF9933"/>
          </a:solidFill>
        </p:grpSpPr>
        <p:sp>
          <p:nvSpPr>
            <p:cNvPr id="7" name="円/楕円 6"/>
            <p:cNvSpPr/>
            <p:nvPr/>
          </p:nvSpPr>
          <p:spPr>
            <a:xfrm rot="19677087">
              <a:off x="1645097" y="2609939"/>
              <a:ext cx="2694919" cy="158765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テキスト ボックス 7"/>
            <p:cNvSpPr txBox="1"/>
            <p:nvPr/>
          </p:nvSpPr>
          <p:spPr>
            <a:xfrm>
              <a:off x="2069064" y="3158345"/>
              <a:ext cx="1846982" cy="516037"/>
            </a:xfrm>
            <a:prstGeom prst="rect">
              <a:avLst/>
            </a:prstGeom>
            <a:grpFill/>
          </p:spPr>
          <p:txBody>
            <a:bodyPr wrap="square" rtlCol="0">
              <a:spAutoFit/>
            </a:bodyPr>
            <a:lstStyle/>
            <a:p>
              <a:pPr algn="ctr"/>
              <a:r>
                <a:rPr lang="ja-JP" altLang="en-US" sz="2800" dirty="0" smtClean="0">
                  <a:solidFill>
                    <a:prstClr val="white"/>
                  </a:solidFill>
                  <a:latin typeface="ＭＳ Ｐゴシック" pitchFamily="50" charset="-128"/>
                  <a:ea typeface="ＭＳ Ｐゴシック" pitchFamily="50" charset="-128"/>
                </a:rPr>
                <a:t>住居地域</a:t>
              </a:r>
              <a:endParaRPr lang="ja-JP" altLang="en-US" sz="2800" dirty="0">
                <a:solidFill>
                  <a:prstClr val="white"/>
                </a:solidFill>
                <a:latin typeface="ＭＳ Ｐゴシック" pitchFamily="50" charset="-128"/>
                <a:ea typeface="ＭＳ Ｐゴシック" pitchFamily="50" charset="-128"/>
              </a:endParaRPr>
            </a:p>
          </p:txBody>
        </p:sp>
      </p:grpSp>
      <p:grpSp>
        <p:nvGrpSpPr>
          <p:cNvPr id="12" name="グループ化 11"/>
          <p:cNvGrpSpPr/>
          <p:nvPr/>
        </p:nvGrpSpPr>
        <p:grpSpPr>
          <a:xfrm>
            <a:off x="3131839" y="3262381"/>
            <a:ext cx="2952329" cy="1656184"/>
            <a:chOff x="3704177" y="3041138"/>
            <a:chExt cx="2352476" cy="1769775"/>
          </a:xfrm>
        </p:grpSpPr>
        <p:sp>
          <p:nvSpPr>
            <p:cNvPr id="9" name="円/楕円 8"/>
            <p:cNvSpPr/>
            <p:nvPr/>
          </p:nvSpPr>
          <p:spPr>
            <a:xfrm>
              <a:off x="3704177" y="3041138"/>
              <a:ext cx="2352476" cy="1769775"/>
            </a:xfrm>
            <a:prstGeom prst="ellipse">
              <a:avLst/>
            </a:prstGeom>
            <a:solidFill>
              <a:srgbClr val="2CB2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dirty="0">
                <a:solidFill>
                  <a:prstClr val="white"/>
                </a:solidFill>
              </a:endParaRPr>
            </a:p>
          </p:txBody>
        </p:sp>
        <p:sp>
          <p:nvSpPr>
            <p:cNvPr id="11" name="テキスト ボックス 10"/>
            <p:cNvSpPr txBox="1"/>
            <p:nvPr/>
          </p:nvSpPr>
          <p:spPr>
            <a:xfrm>
              <a:off x="4009213" y="3409105"/>
              <a:ext cx="1742404" cy="1019545"/>
            </a:xfrm>
            <a:prstGeom prst="rect">
              <a:avLst/>
            </a:prstGeom>
            <a:solidFill>
              <a:srgbClr val="2CB292"/>
            </a:solidFill>
          </p:spPr>
          <p:txBody>
            <a:bodyPr wrap="square" rtlCol="0">
              <a:spAutoFit/>
            </a:bodyPr>
            <a:lstStyle/>
            <a:p>
              <a:pPr algn="ctr"/>
              <a:r>
                <a:rPr lang="ja-JP" altLang="en-US" sz="2800" dirty="0" smtClean="0">
                  <a:solidFill>
                    <a:prstClr val="white"/>
                  </a:solidFill>
                  <a:latin typeface="ＭＳ Ｐゴシック" pitchFamily="50" charset="-128"/>
                  <a:ea typeface="ＭＳ Ｐゴシック" pitchFamily="50" charset="-128"/>
                </a:rPr>
                <a:t>植物工場</a:t>
              </a:r>
              <a:endParaRPr lang="en-US" altLang="ja-JP" sz="2800" dirty="0" smtClean="0">
                <a:solidFill>
                  <a:prstClr val="white"/>
                </a:solidFill>
                <a:latin typeface="ＭＳ Ｐゴシック" pitchFamily="50" charset="-128"/>
                <a:ea typeface="ＭＳ Ｐゴシック" pitchFamily="50" charset="-128"/>
              </a:endParaRPr>
            </a:p>
            <a:p>
              <a:pPr algn="ctr"/>
              <a:r>
                <a:rPr lang="ja-JP" altLang="en-US" sz="2800" dirty="0" smtClean="0">
                  <a:solidFill>
                    <a:prstClr val="white"/>
                  </a:solidFill>
                  <a:latin typeface="ＭＳ Ｐゴシック" pitchFamily="50" charset="-128"/>
                  <a:ea typeface="ＭＳ Ｐゴシック" pitchFamily="50" charset="-128"/>
                </a:rPr>
                <a:t>地域</a:t>
              </a:r>
              <a:endParaRPr lang="ja-JP" altLang="en-US" sz="2800" dirty="0">
                <a:solidFill>
                  <a:prstClr val="white"/>
                </a:solidFill>
                <a:latin typeface="ＭＳ Ｐゴシック" pitchFamily="50" charset="-128"/>
                <a:ea typeface="ＭＳ Ｐゴシック" pitchFamily="50" charset="-128"/>
              </a:endParaRPr>
            </a:p>
          </p:txBody>
        </p:sp>
      </p:grpSp>
      <p:pic>
        <p:nvPicPr>
          <p:cNvPr id="16" name="Picture 3" descr="C:\Users\kamata60\AppData\Local\Microsoft\Windows\Temporary Internet Files\Content.IE5\KAMSOGU0\MC900417980[1].wmf"/>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08160" y="4596640"/>
            <a:ext cx="1428307" cy="950000"/>
          </a:xfrm>
          <a:prstGeom prst="rect">
            <a:avLst/>
          </a:prstGeom>
          <a:noFill/>
          <a:extLst>
            <a:ext uri="{909E8E84-426E-40DD-AFC4-6F175D3DCCD1}">
              <a14:hiddenFill xmlns:a14="http://schemas.microsoft.com/office/drawing/2010/main">
                <a:solidFill>
                  <a:srgbClr val="FFFFFF"/>
                </a:solidFill>
              </a14:hiddenFill>
            </a:ext>
          </a:extLst>
        </p:spPr>
      </p:pic>
      <p:sp>
        <p:nvSpPr>
          <p:cNvPr id="18" name="角丸四角形 17"/>
          <p:cNvSpPr/>
          <p:nvPr/>
        </p:nvSpPr>
        <p:spPr>
          <a:xfrm>
            <a:off x="812253" y="5373216"/>
            <a:ext cx="7536485" cy="13992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smtClean="0">
                <a:solidFill>
                  <a:prstClr val="white"/>
                </a:solidFill>
                <a:latin typeface="ＭＳ Ｐゴシック" pitchFamily="50" charset="-128"/>
                <a:ea typeface="ＭＳ Ｐゴシック" pitchFamily="50" charset="-128"/>
              </a:rPr>
              <a:t>植物工場を軸とした</a:t>
            </a:r>
            <a:endParaRPr lang="en-US" altLang="ja-JP" sz="4000" dirty="0" smtClean="0">
              <a:solidFill>
                <a:prstClr val="white"/>
              </a:solidFill>
              <a:latin typeface="ＭＳ Ｐゴシック" pitchFamily="50" charset="-128"/>
              <a:ea typeface="ＭＳ Ｐゴシック" pitchFamily="50" charset="-128"/>
            </a:endParaRPr>
          </a:p>
          <a:p>
            <a:pPr algn="ctr"/>
            <a:r>
              <a:rPr lang="ja-JP" altLang="en-US" sz="4000" dirty="0" smtClean="0">
                <a:solidFill>
                  <a:prstClr val="white"/>
                </a:solidFill>
                <a:latin typeface="ＭＳ Ｐゴシック" pitchFamily="50" charset="-128"/>
                <a:ea typeface="ＭＳ Ｐゴシック" pitchFamily="50" charset="-128"/>
              </a:rPr>
              <a:t>職住一体の複合地域</a:t>
            </a:r>
            <a:endParaRPr lang="ja-JP" altLang="en-US" sz="4000" dirty="0">
              <a:solidFill>
                <a:prstClr val="white"/>
              </a:solidFill>
              <a:latin typeface="ＭＳ Ｐゴシック" pitchFamily="50" charset="-128"/>
              <a:ea typeface="ＭＳ Ｐゴシック" pitchFamily="50" charset="-128"/>
            </a:endParaRPr>
          </a:p>
        </p:txBody>
      </p:sp>
      <p:pic>
        <p:nvPicPr>
          <p:cNvPr id="2053" name="Picture 5" descr="C:\Program Files (x86)\Microsoft Office\MEDIA\CAGCAT10\j0205462.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5258" y="1417495"/>
            <a:ext cx="1818742" cy="1809598"/>
          </a:xfrm>
          <a:prstGeom prst="rect">
            <a:avLst/>
          </a:prstGeom>
          <a:noFill/>
          <a:extLst>
            <a:ext uri="{909E8E84-426E-40DD-AFC4-6F175D3DCCD1}">
              <a14:hiddenFill xmlns:a14="http://schemas.microsoft.com/office/drawing/2010/main">
                <a:solidFill>
                  <a:srgbClr val="FFFFFF"/>
                </a:solidFill>
              </a14:hiddenFill>
            </a:ext>
          </a:extLst>
        </p:spPr>
      </p:pic>
      <p:sp>
        <p:nvSpPr>
          <p:cNvPr id="13" name="曲折矢印 12"/>
          <p:cNvSpPr/>
          <p:nvPr/>
        </p:nvSpPr>
        <p:spPr>
          <a:xfrm>
            <a:off x="6491723" y="2636912"/>
            <a:ext cx="1230063" cy="1904263"/>
          </a:xfrm>
          <a:prstGeom prst="bentArrow">
            <a:avLst>
              <a:gd name="adj1" fmla="val 28342"/>
              <a:gd name="adj2" fmla="val 25664"/>
              <a:gd name="adj3" fmla="val 25000"/>
              <a:gd name="adj4" fmla="val 7500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4" name="角丸四角形吹き出し 13"/>
          <p:cNvSpPr/>
          <p:nvPr/>
        </p:nvSpPr>
        <p:spPr>
          <a:xfrm>
            <a:off x="7231036" y="3523992"/>
            <a:ext cx="1818742" cy="1017184"/>
          </a:xfrm>
          <a:prstGeom prst="wedgeRoundRectCallout">
            <a:avLst>
              <a:gd name="adj1" fmla="val -65171"/>
              <a:gd name="adj2" fmla="val -36283"/>
              <a:gd name="adj3" fmla="val 1666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prstClr val="white"/>
                </a:solidFill>
                <a:latin typeface="ＭＳ Ｐゴシック" pitchFamily="50" charset="-128"/>
                <a:ea typeface="ＭＳ Ｐゴシック" pitchFamily="50" charset="-128"/>
              </a:rPr>
              <a:t>首都圏へ</a:t>
            </a:r>
            <a:endParaRPr lang="en-US" altLang="ja-JP" sz="2800" dirty="0" smtClean="0">
              <a:solidFill>
                <a:prstClr val="white"/>
              </a:solidFill>
              <a:latin typeface="ＭＳ Ｐゴシック" pitchFamily="50" charset="-128"/>
              <a:ea typeface="ＭＳ Ｐゴシック" pitchFamily="50" charset="-128"/>
            </a:endParaRPr>
          </a:p>
          <a:p>
            <a:pPr algn="ctr"/>
            <a:r>
              <a:rPr lang="ja-JP" altLang="en-US" sz="2800" dirty="0" smtClean="0">
                <a:solidFill>
                  <a:prstClr val="white"/>
                </a:solidFill>
                <a:latin typeface="ＭＳ Ｐゴシック" pitchFamily="50" charset="-128"/>
                <a:ea typeface="ＭＳ Ｐゴシック" pitchFamily="50" charset="-128"/>
              </a:rPr>
              <a:t>出荷</a:t>
            </a:r>
            <a:endParaRPr lang="ja-JP" altLang="en-US" sz="2800" dirty="0">
              <a:solidFill>
                <a:prstClr val="white"/>
              </a:solidFill>
              <a:latin typeface="ＭＳ Ｐゴシック" pitchFamily="50" charset="-128"/>
              <a:ea typeface="ＭＳ Ｐゴシック" pitchFamily="50" charset="-128"/>
            </a:endParaRPr>
          </a:p>
        </p:txBody>
      </p:sp>
      <p:sp>
        <p:nvSpPr>
          <p:cNvPr id="17" name="テキスト ボックス 16"/>
          <p:cNvSpPr txBox="1"/>
          <p:nvPr/>
        </p:nvSpPr>
        <p:spPr>
          <a:xfrm>
            <a:off x="0" y="0"/>
            <a:ext cx="8892480" cy="338554"/>
          </a:xfrm>
          <a:prstGeom prst="rect">
            <a:avLst/>
          </a:prstGeom>
          <a:noFill/>
        </p:spPr>
        <p:txBody>
          <a:bodyPr wrap="square" rtlCol="0">
            <a:spAutoFit/>
          </a:bodyPr>
          <a:lstStyle/>
          <a:p>
            <a:pPr algn="ctr"/>
            <a:r>
              <a:rPr lang="ja-JP" altLang="en-US" sz="1600" dirty="0" smtClean="0">
                <a:solidFill>
                  <a:schemeClr val="tx1">
                    <a:lumMod val="50000"/>
                    <a:lumOff val="50000"/>
                  </a:schemeClr>
                </a:solidFill>
                <a:latin typeface="+mj-ea"/>
                <a:ea typeface="+mj-ea"/>
              </a:rPr>
              <a:t>コンセプト　→</a:t>
            </a:r>
            <a:r>
              <a:rPr lang="ja-JP" altLang="en-US" sz="1600" dirty="0" smtClean="0">
                <a:solidFill>
                  <a:prstClr val="white"/>
                </a:solidFill>
                <a:latin typeface="+mj-ea"/>
                <a:ea typeface="+mj-ea"/>
              </a:rPr>
              <a:t>　</a:t>
            </a:r>
            <a:r>
              <a:rPr lang="ja-JP" altLang="en-US" sz="1600" dirty="0" smtClean="0">
                <a:solidFill>
                  <a:srgbClr val="FFFF00"/>
                </a:solidFill>
                <a:latin typeface="+mj-ea"/>
                <a:ea typeface="+mj-ea"/>
              </a:rPr>
              <a:t>重点計画　輪</a:t>
            </a:r>
            <a:r>
              <a:rPr lang="ja-JP" altLang="en-US" sz="1600" dirty="0" smtClean="0">
                <a:solidFill>
                  <a:prstClr val="white"/>
                </a:solidFill>
                <a:latin typeface="+mj-ea"/>
                <a:ea typeface="+mj-ea"/>
              </a:rPr>
              <a:t>・把・環　→　</a:t>
            </a:r>
            <a:r>
              <a:rPr lang="ja-JP" altLang="en-US" sz="1600" dirty="0">
                <a:solidFill>
                  <a:prstClr val="white"/>
                </a:solidFill>
                <a:latin typeface="+mj-ea"/>
                <a:ea typeface="+mj-ea"/>
              </a:rPr>
              <a:t>補助</a:t>
            </a:r>
            <a:r>
              <a:rPr lang="ja-JP" altLang="en-US" sz="1600" dirty="0" smtClean="0">
                <a:solidFill>
                  <a:prstClr val="white"/>
                </a:solidFill>
                <a:latin typeface="+mj-ea"/>
                <a:ea typeface="+mj-ea"/>
              </a:rPr>
              <a:t>計画</a:t>
            </a:r>
            <a:r>
              <a:rPr lang="ja-JP" altLang="en-US" sz="1600" dirty="0">
                <a:solidFill>
                  <a:prstClr val="white"/>
                </a:solidFill>
                <a:latin typeface="+mj-ea"/>
                <a:ea typeface="+mj-ea"/>
              </a:rPr>
              <a:t>　</a:t>
            </a:r>
            <a:r>
              <a:rPr lang="ja-JP" altLang="en-US" sz="1600" dirty="0" smtClean="0">
                <a:solidFill>
                  <a:prstClr val="white"/>
                </a:solidFill>
                <a:latin typeface="+mj-ea"/>
                <a:ea typeface="+mj-ea"/>
              </a:rPr>
              <a:t>和・話　→　「我」がまち土浦</a:t>
            </a:r>
            <a:endParaRPr lang="ja-JP" altLang="en-US" sz="1600" dirty="0">
              <a:solidFill>
                <a:prstClr val="white"/>
              </a:solidFill>
              <a:latin typeface="+mj-ea"/>
              <a:ea typeface="+mj-ea"/>
            </a:endParaRPr>
          </a:p>
        </p:txBody>
      </p:sp>
    </p:spTree>
    <p:extLst>
      <p:ext uri="{BB962C8B-B14F-4D97-AF65-F5344CB8AC3E}">
        <p14:creationId xmlns:p14="http://schemas.microsoft.com/office/powerpoint/2010/main" val="298817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11560" y="2636912"/>
            <a:ext cx="7772400" cy="1037977"/>
          </a:xfrm>
        </p:spPr>
        <p:txBody>
          <a:bodyPr>
            <a:noAutofit/>
          </a:bodyPr>
          <a:lstStyle/>
          <a:p>
            <a:r>
              <a:rPr kumimoji="1" lang="ja-JP" altLang="en-US" sz="6000" dirty="0" smtClean="0">
                <a:latin typeface="Castellar" pitchFamily="18" charset="0"/>
              </a:rPr>
              <a:t>機能集積の「把」</a:t>
            </a:r>
            <a:endParaRPr kumimoji="1" lang="ja-JP" altLang="en-US" sz="6000" dirty="0">
              <a:latin typeface="Castellar" pitchFamily="18" charset="0"/>
            </a:endParaRPr>
          </a:p>
        </p:txBody>
      </p:sp>
      <p:sp>
        <p:nvSpPr>
          <p:cNvPr id="5" name="サブタイトル 4"/>
          <p:cNvSpPr>
            <a:spLocks noGrp="1"/>
          </p:cNvSpPr>
          <p:nvPr>
            <p:ph type="subTitle" idx="1"/>
          </p:nvPr>
        </p:nvSpPr>
        <p:spPr>
          <a:xfrm>
            <a:off x="457200" y="4221088"/>
            <a:ext cx="8147248" cy="2376264"/>
          </a:xfrm>
        </p:spPr>
        <p:txBody>
          <a:bodyPr>
            <a:normAutofit/>
          </a:bodyPr>
          <a:lstStyle/>
          <a:p>
            <a:r>
              <a:rPr kumimoji="1" lang="ja-JP" altLang="en-US" sz="3600" dirty="0" smtClean="0">
                <a:solidFill>
                  <a:schemeClr val="tx1"/>
                </a:solidFill>
                <a:latin typeface="ＭＳ Ｐゴシック" pitchFamily="50" charset="-128"/>
                <a:ea typeface="ＭＳ Ｐゴシック" pitchFamily="50" charset="-128"/>
              </a:rPr>
              <a:t>公共施設移転計画</a:t>
            </a:r>
            <a:endParaRPr lang="en-US" altLang="ja-JP" sz="3600" dirty="0">
              <a:solidFill>
                <a:schemeClr val="tx1"/>
              </a:solidFill>
              <a:latin typeface="ＭＳ Ｐゴシック" pitchFamily="50" charset="-128"/>
              <a:ea typeface="ＭＳ Ｐゴシック" pitchFamily="50" charset="-128"/>
            </a:endParaRPr>
          </a:p>
          <a:p>
            <a:pPr marL="635508" indent="-571500">
              <a:buFont typeface="Arial" pitchFamily="34" charset="0"/>
              <a:buChar char="•"/>
            </a:pPr>
            <a:r>
              <a:rPr lang="ja-JP" altLang="en-US" sz="3600" dirty="0" smtClean="0">
                <a:solidFill>
                  <a:schemeClr val="tx1"/>
                </a:solidFill>
                <a:latin typeface="ＭＳ Ｐゴシック" pitchFamily="50" charset="-128"/>
                <a:ea typeface="ＭＳ Ｐゴシック" pitchFamily="50" charset="-128"/>
              </a:rPr>
              <a:t>協同病院移転</a:t>
            </a:r>
            <a:endParaRPr lang="en-US" altLang="ja-JP" sz="3600" dirty="0">
              <a:solidFill>
                <a:schemeClr val="tx1"/>
              </a:solidFill>
              <a:latin typeface="ＭＳ Ｐゴシック" pitchFamily="50" charset="-128"/>
              <a:ea typeface="ＭＳ Ｐゴシック" pitchFamily="50" charset="-128"/>
            </a:endParaRPr>
          </a:p>
          <a:p>
            <a:pPr marL="635508" indent="-571500">
              <a:buFont typeface="Arial" pitchFamily="34" charset="0"/>
              <a:buChar char="•"/>
            </a:pPr>
            <a:r>
              <a:rPr kumimoji="1" lang="ja-JP" altLang="en-US" sz="3600" dirty="0" smtClean="0">
                <a:solidFill>
                  <a:schemeClr val="tx1"/>
                </a:solidFill>
                <a:latin typeface="ＭＳ Ｐゴシック" pitchFamily="50" charset="-128"/>
                <a:ea typeface="ＭＳ Ｐゴシック" pitchFamily="50" charset="-128"/>
              </a:rPr>
              <a:t>「つちうら</a:t>
            </a:r>
            <a:r>
              <a:rPr lang="ja-JP" altLang="en-US" sz="3600" dirty="0">
                <a:solidFill>
                  <a:schemeClr val="tx1"/>
                </a:solidFill>
                <a:latin typeface="ＭＳ Ｐゴシック" pitchFamily="50" charset="-128"/>
                <a:ea typeface="ＭＳ Ｐゴシック" pitchFamily="50" charset="-128"/>
              </a:rPr>
              <a:t>キララセンター</a:t>
            </a:r>
            <a:r>
              <a:rPr lang="ja-JP" altLang="en-US" sz="3600" dirty="0" smtClean="0">
                <a:solidFill>
                  <a:schemeClr val="tx1"/>
                </a:solidFill>
                <a:latin typeface="ＭＳ Ｐゴシック" pitchFamily="50" charset="-128"/>
                <a:ea typeface="ＭＳ Ｐゴシック" pitchFamily="50" charset="-128"/>
              </a:rPr>
              <a:t>」</a:t>
            </a:r>
            <a:r>
              <a:rPr lang="en-US" altLang="ja-JP" sz="3600" dirty="0" smtClean="0">
                <a:solidFill>
                  <a:schemeClr val="tx1"/>
                </a:solidFill>
                <a:latin typeface="ＭＳ Ｐゴシック" pitchFamily="50" charset="-128"/>
                <a:ea typeface="ＭＳ Ｐゴシック" pitchFamily="50" charset="-128"/>
              </a:rPr>
              <a:t/>
            </a:r>
            <a:br>
              <a:rPr lang="en-US" altLang="ja-JP" sz="3600" dirty="0" smtClean="0">
                <a:solidFill>
                  <a:schemeClr val="tx1"/>
                </a:solidFill>
                <a:latin typeface="ＭＳ Ｐゴシック" pitchFamily="50" charset="-128"/>
                <a:ea typeface="ＭＳ Ｐゴシック" pitchFamily="50" charset="-128"/>
              </a:rPr>
            </a:br>
            <a:r>
              <a:rPr lang="ja-JP" altLang="en-US" dirty="0" smtClean="0">
                <a:solidFill>
                  <a:schemeClr val="tx1"/>
                </a:solidFill>
                <a:latin typeface="ＭＳ Ｐゴシック" pitchFamily="50" charset="-128"/>
                <a:ea typeface="ＭＳ Ｐゴシック" pitchFamily="50" charset="-128"/>
              </a:rPr>
              <a:t>（複合公共施設）</a:t>
            </a:r>
            <a:endParaRPr kumimoji="1" lang="ja-JP" altLang="en-US" dirty="0">
              <a:solidFill>
                <a:schemeClr val="tx1"/>
              </a:solidFill>
              <a:latin typeface="ＭＳ Ｐゴシック" pitchFamily="50" charset="-128"/>
              <a:ea typeface="ＭＳ Ｐゴシック" pitchFamily="50" charset="-128"/>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980728"/>
            <a:ext cx="2590800" cy="287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220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4_アーバン">
  <a:themeElements>
    <a:clrScheme name="アーバン">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アーバン">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アーバン">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3826</TotalTime>
  <Words>1477</Words>
  <Application>Microsoft Office PowerPoint</Application>
  <PresentationFormat>画面に合わせる (4:3)</PresentationFormat>
  <Paragraphs>683</Paragraphs>
  <Slides>49</Slides>
  <Notes>33</Notes>
  <HiddenSlides>0</HiddenSlides>
  <MMClips>0</MMClips>
  <ScaleCrop>false</ScaleCrop>
  <HeadingPairs>
    <vt:vector size="4" baseType="variant">
      <vt:variant>
        <vt:lpstr>テーマ</vt:lpstr>
      </vt:variant>
      <vt:variant>
        <vt:i4>2</vt:i4>
      </vt:variant>
      <vt:variant>
        <vt:lpstr>スライド タイトル</vt:lpstr>
      </vt:variant>
      <vt:variant>
        <vt:i4>49</vt:i4>
      </vt:variant>
    </vt:vector>
  </HeadingPairs>
  <TitlesOfParts>
    <vt:vector size="51" baseType="lpstr">
      <vt:lpstr>4_アーバン</vt:lpstr>
      <vt:lpstr>Office ​​テーマ</vt:lpstr>
      <vt:lpstr>WA </vt:lpstr>
      <vt:lpstr>コンセプト</vt:lpstr>
      <vt:lpstr>土浦市への愛着</vt:lpstr>
      <vt:lpstr>「WA」がまち土浦</vt:lpstr>
      <vt:lpstr>産業の「輪」</vt:lpstr>
      <vt:lpstr>土浦のポテンシャル</vt:lpstr>
      <vt:lpstr>おおつ野のポテンシャル</vt:lpstr>
      <vt:lpstr>職住一体複合地域・おおつ野</vt:lpstr>
      <vt:lpstr>機能集積の「把」</vt:lpstr>
      <vt:lpstr>公共施設移転計画</vt:lpstr>
      <vt:lpstr>協同病院移転</vt:lpstr>
      <vt:lpstr>「つちうらキララセンター」 （複合公共施設）</vt:lpstr>
      <vt:lpstr>交通の「環」</vt:lpstr>
      <vt:lpstr>キララちゃんバスの拡充</vt:lpstr>
      <vt:lpstr>利用人数の算出</vt:lpstr>
      <vt:lpstr>新規導入路線案</vt:lpstr>
      <vt:lpstr>新規導入路線の採算性</vt:lpstr>
      <vt:lpstr>PowerPoint プレゼンテーション</vt:lpstr>
      <vt:lpstr>土浦駅西口広場の整備～検証～</vt:lpstr>
      <vt:lpstr>広場の整備計画</vt:lpstr>
      <vt:lpstr>PowerPoint プレゼンテーション</vt:lpstr>
      <vt:lpstr>PowerPoint プレゼンテーション</vt:lpstr>
      <vt:lpstr>なごみの「和」 コミュニティの「話」</vt:lpstr>
      <vt:lpstr>なごみの「和」　</vt:lpstr>
      <vt:lpstr>コミュニティの「話」</vt:lpstr>
      <vt:lpstr>「和」＆「話」</vt:lpstr>
      <vt:lpstr>「我」がまち土浦</vt:lpstr>
      <vt:lpstr>ＷＡがまち土浦</vt:lpstr>
      <vt:lpstr>PV「我がまち土浦」</vt:lpstr>
      <vt:lpstr>謝辞　</vt:lpstr>
      <vt:lpstr>参考文献　</vt:lpstr>
      <vt:lpstr>ご清聴ありがとうございました。</vt:lpstr>
      <vt:lpstr>補足スライド</vt:lpstr>
      <vt:lpstr>将来人口予測</vt:lpstr>
      <vt:lpstr>人口フレーム</vt:lpstr>
      <vt:lpstr>国道354号土浦バイパスの開通効果 　　　　　　　JICA STRADA　</vt:lpstr>
      <vt:lpstr>補足　～公共施設移転～</vt:lpstr>
      <vt:lpstr>補足　～施設建設費～</vt:lpstr>
      <vt:lpstr>バス事業の採算性～補足</vt:lpstr>
      <vt:lpstr>年間支出の算出～補足</vt:lpstr>
      <vt:lpstr>コミュバス補足</vt:lpstr>
      <vt:lpstr>1時間に1本のバスが走ると？補足</vt:lpstr>
      <vt:lpstr>公共交通の「環」</vt:lpstr>
      <vt:lpstr>土浦駅西口広場の整備～補足～</vt:lpstr>
      <vt:lpstr>土浦駅西口広場の整備～補足～</vt:lpstr>
      <vt:lpstr>補足：花壇整備の費用は？</vt:lpstr>
      <vt:lpstr>和　～緑視率</vt:lpstr>
      <vt:lpstr>和　～公園　いらない？</vt:lpstr>
      <vt:lpstr>図書館利用者数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dc:title>
  <dc:creator>win-admin</dc:creator>
  <cp:lastModifiedBy>win-admin</cp:lastModifiedBy>
  <cp:revision>280</cp:revision>
  <cp:lastPrinted>2011-02-24T10:37:35Z</cp:lastPrinted>
  <dcterms:created xsi:type="dcterms:W3CDTF">2011-01-21T11:58:48Z</dcterms:created>
  <dcterms:modified xsi:type="dcterms:W3CDTF">2011-03-03T05:25:42Z</dcterms:modified>
</cp:coreProperties>
</file>