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9" r:id="rId3"/>
    <p:sldId id="340" r:id="rId4"/>
    <p:sldId id="341" r:id="rId5"/>
    <p:sldId id="329" r:id="rId6"/>
    <p:sldId id="330" r:id="rId7"/>
    <p:sldId id="331" r:id="rId8"/>
    <p:sldId id="332" r:id="rId9"/>
    <p:sldId id="333" r:id="rId10"/>
    <p:sldId id="334" r:id="rId11"/>
    <p:sldId id="322" r:id="rId12"/>
    <p:sldId id="323" r:id="rId13"/>
    <p:sldId id="324" r:id="rId14"/>
    <p:sldId id="276" r:id="rId15"/>
    <p:sldId id="277" r:id="rId16"/>
    <p:sldId id="278" r:id="rId17"/>
    <p:sldId id="342" r:id="rId18"/>
    <p:sldId id="343" r:id="rId19"/>
    <p:sldId id="344" r:id="rId20"/>
    <p:sldId id="328" r:id="rId21"/>
    <p:sldId id="305" r:id="rId22"/>
    <p:sldId id="293" r:id="rId23"/>
    <p:sldId id="309" r:id="rId24"/>
    <p:sldId id="310" r:id="rId25"/>
    <p:sldId id="336" r:id="rId26"/>
    <p:sldId id="337" r:id="rId27"/>
    <p:sldId id="338" r:id="rId2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67" autoAdjust="0"/>
  </p:normalViewPr>
  <p:slideViewPr>
    <p:cSldViewPr>
      <p:cViewPr>
        <p:scale>
          <a:sx n="75" d="100"/>
          <a:sy n="75" d="100"/>
        </p:scale>
        <p:origin x="-266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naka81\Desktop\&#24859;&#3052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naka81\Desktop\&#24859;&#3052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naka81\Desktop\&#24859;&#3052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年齢別</a:t>
            </a:r>
          </a:p>
        </c:rich>
      </c:tx>
      <c:layout>
        <c:manualLayout>
          <c:xMode val="edge"/>
          <c:yMode val="edge"/>
          <c:x val="0.30660456930600738"/>
          <c:y val="1.3888888888888893E-2"/>
        </c:manualLayout>
      </c:layout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強くもっている</c:v>
                </c:pt>
              </c:strCache>
            </c:strRef>
          </c:tx>
          <c:invertIfNegative val="0"/>
          <c:cat>
            <c:strRef>
              <c:f>Sheet1!$B$11:$G$12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Sheet1!$B$13:$G$13</c:f>
              <c:numCache>
                <c:formatCode>General</c:formatCode>
                <c:ptCount val="6"/>
                <c:pt idx="0">
                  <c:v>8</c:v>
                </c:pt>
                <c:pt idx="1">
                  <c:v>8.2000000000000011</c:v>
                </c:pt>
                <c:pt idx="2">
                  <c:v>10.5</c:v>
                </c:pt>
                <c:pt idx="3">
                  <c:v>12.1</c:v>
                </c:pt>
                <c:pt idx="4">
                  <c:v>14.6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ある程度もっている</c:v>
                </c:pt>
              </c:strCache>
            </c:strRef>
          </c:tx>
          <c:invertIfNegative val="0"/>
          <c:cat>
            <c:strRef>
              <c:f>Sheet1!$B$11:$G$12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Sheet1!$B$14:$G$14</c:f>
              <c:numCache>
                <c:formatCode>General</c:formatCode>
                <c:ptCount val="6"/>
                <c:pt idx="0">
                  <c:v>36</c:v>
                </c:pt>
                <c:pt idx="1">
                  <c:v>36.6</c:v>
                </c:pt>
                <c:pt idx="2">
                  <c:v>41.9</c:v>
                </c:pt>
                <c:pt idx="3">
                  <c:v>52.1</c:v>
                </c:pt>
                <c:pt idx="4">
                  <c:v>50.9</c:v>
                </c:pt>
                <c:pt idx="5">
                  <c:v>57.8</c:v>
                </c:pt>
              </c:numCache>
            </c:numRef>
          </c:val>
        </c:ser>
        <c:ser>
          <c:idx val="2"/>
          <c:order val="2"/>
          <c:tx>
            <c:strRef>
              <c:f>Sheet1!$A$15</c:f>
              <c:strCache>
                <c:ptCount val="1"/>
                <c:pt idx="0">
                  <c:v>あまりもっていいない</c:v>
                </c:pt>
              </c:strCache>
            </c:strRef>
          </c:tx>
          <c:invertIfNegative val="0"/>
          <c:cat>
            <c:strRef>
              <c:f>Sheet1!$B$11:$G$12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Sheet1!$B$15:$G$15</c:f>
              <c:numCache>
                <c:formatCode>General</c:formatCode>
                <c:ptCount val="6"/>
                <c:pt idx="0">
                  <c:v>24.8</c:v>
                </c:pt>
                <c:pt idx="1">
                  <c:v>33</c:v>
                </c:pt>
                <c:pt idx="2">
                  <c:v>34.9</c:v>
                </c:pt>
                <c:pt idx="3">
                  <c:v>23.7</c:v>
                </c:pt>
                <c:pt idx="4">
                  <c:v>24.3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Sheet1!$A$16</c:f>
              <c:strCache>
                <c:ptCount val="1"/>
                <c:pt idx="0">
                  <c:v>全くもっていない</c:v>
                </c:pt>
              </c:strCache>
            </c:strRef>
          </c:tx>
          <c:invertIfNegative val="0"/>
          <c:cat>
            <c:strRef>
              <c:f>Sheet1!$B$11:$G$12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Sheet1!$B$16:$G$16</c:f>
              <c:numCache>
                <c:formatCode>General</c:formatCode>
                <c:ptCount val="6"/>
                <c:pt idx="0">
                  <c:v>16.8</c:v>
                </c:pt>
                <c:pt idx="1">
                  <c:v>12.4</c:v>
                </c:pt>
                <c:pt idx="2">
                  <c:v>8.1</c:v>
                </c:pt>
                <c:pt idx="3">
                  <c:v>6.2</c:v>
                </c:pt>
                <c:pt idx="4">
                  <c:v>4.0999999999999996</c:v>
                </c:pt>
                <c:pt idx="5">
                  <c:v>3.8</c:v>
                </c:pt>
              </c:numCache>
            </c:numRef>
          </c:val>
        </c:ser>
        <c:ser>
          <c:idx val="4"/>
          <c:order val="4"/>
          <c:tx>
            <c:strRef>
              <c:f>Sheet1!$A$17</c:f>
              <c:strCache>
                <c:ptCount val="1"/>
                <c:pt idx="0">
                  <c:v>わからない</c:v>
                </c:pt>
              </c:strCache>
            </c:strRef>
          </c:tx>
          <c:invertIfNegative val="0"/>
          <c:cat>
            <c:strRef>
              <c:f>Sheet1!$B$11:$G$12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Sheet1!$B$17:$G$17</c:f>
              <c:numCache>
                <c:formatCode>General</c:formatCode>
                <c:ptCount val="6"/>
                <c:pt idx="0">
                  <c:v>12.8</c:v>
                </c:pt>
                <c:pt idx="1">
                  <c:v>9.8000000000000007</c:v>
                </c:pt>
                <c:pt idx="2">
                  <c:v>4.0999999999999996</c:v>
                </c:pt>
                <c:pt idx="3">
                  <c:v>5.0999999999999996</c:v>
                </c:pt>
                <c:pt idx="4">
                  <c:v>4.4000000000000004</c:v>
                </c:pt>
                <c:pt idx="5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Sheet1!$A$18</c:f>
              <c:strCache>
                <c:ptCount val="1"/>
                <c:pt idx="0">
                  <c:v>無回答</c:v>
                </c:pt>
              </c:strCache>
            </c:strRef>
          </c:tx>
          <c:invertIfNegative val="0"/>
          <c:cat>
            <c:strRef>
              <c:f>Sheet1!$B$11:$G$12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Sheet1!$B$18:$G$18</c:f>
              <c:numCache>
                <c:formatCode>General</c:formatCode>
                <c:ptCount val="6"/>
                <c:pt idx="0">
                  <c:v>1.6</c:v>
                </c:pt>
                <c:pt idx="1">
                  <c:v>0</c:v>
                </c:pt>
                <c:pt idx="2">
                  <c:v>0.60000000000000009</c:v>
                </c:pt>
                <c:pt idx="3">
                  <c:v>0.8</c:v>
                </c:pt>
                <c:pt idx="4">
                  <c:v>1.8</c:v>
                </c:pt>
                <c:pt idx="5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9257984"/>
        <c:axId val="39259520"/>
      </c:barChart>
      <c:catAx>
        <c:axId val="392579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9259520"/>
        <c:crosses val="autoZero"/>
        <c:auto val="1"/>
        <c:lblAlgn val="ctr"/>
        <c:lblOffset val="100"/>
        <c:noMultiLvlLbl val="0"/>
      </c:catAx>
      <c:valAx>
        <c:axId val="3925952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3925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4901257897341"/>
          <c:y val="0.34578412073490827"/>
          <c:w val="0.32220987664333622"/>
          <c:h val="0.56954286964129486"/>
        </c:manualLayout>
      </c:layout>
      <c:overlay val="0"/>
      <c:txPr>
        <a:bodyPr/>
        <a:lstStyle/>
        <a:p>
          <a:pPr>
            <a:defRPr sz="12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numFmt formatCode="0.0%" sourceLinked="0"/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Sheet1!$A$3:$A$8</c:f>
              <c:strCache>
                <c:ptCount val="6"/>
                <c:pt idx="0">
                  <c:v>強くもっている</c:v>
                </c:pt>
                <c:pt idx="1">
                  <c:v>ある程度もっている</c:v>
                </c:pt>
                <c:pt idx="2">
                  <c:v>あまりもっていいない</c:v>
                </c:pt>
                <c:pt idx="3">
                  <c:v>全くもっていない</c:v>
                </c:pt>
                <c:pt idx="4">
                  <c:v>わからない</c:v>
                </c:pt>
                <c:pt idx="5">
                  <c:v>無回答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12.8</c:v>
                </c:pt>
                <c:pt idx="1">
                  <c:v>47.5</c:v>
                </c:pt>
                <c:pt idx="2">
                  <c:v>24.4</c:v>
                </c:pt>
                <c:pt idx="3">
                  <c:v>7.4</c:v>
                </c:pt>
                <c:pt idx="4">
                  <c:v>6.5</c:v>
                </c:pt>
                <c:pt idx="5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H18 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Sheet1!$A$3:$A$8</c:f>
              <c:strCache>
                <c:ptCount val="6"/>
                <c:pt idx="0">
                  <c:v>強くもっている</c:v>
                </c:pt>
                <c:pt idx="1">
                  <c:v>ある程度もっている</c:v>
                </c:pt>
                <c:pt idx="2">
                  <c:v>あまりもっていいない</c:v>
                </c:pt>
                <c:pt idx="3">
                  <c:v>全くもっていない</c:v>
                </c:pt>
                <c:pt idx="4">
                  <c:v>わからない</c:v>
                </c:pt>
                <c:pt idx="5">
                  <c:v>無回答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16.7</c:v>
                </c:pt>
                <c:pt idx="1">
                  <c:v>46.7</c:v>
                </c:pt>
                <c:pt idx="2">
                  <c:v>24.8</c:v>
                </c:pt>
                <c:pt idx="3">
                  <c:v>6.1</c:v>
                </c:pt>
                <c:pt idx="4">
                  <c:v>4.5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BF33F-3892-47F8-B965-B82FE308D0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600E77B-5792-49B4-93AE-674C1BD0F122}">
      <dgm:prSet custT="1"/>
      <dgm:spPr/>
      <dgm:t>
        <a:bodyPr/>
        <a:lstStyle/>
        <a:p>
          <a:pPr rtl="0"/>
          <a:r>
            <a:rPr kumimoji="1" lang="ja-JP" altLang="en-US" sz="3600" dirty="0" smtClean="0"/>
            <a:t>工業面の伸びが期待できるが</a:t>
          </a:r>
          <a:r>
            <a:rPr kumimoji="1" lang="ja-JP" altLang="en-US" sz="3600" dirty="0" smtClean="0">
              <a:solidFill>
                <a:srgbClr val="FF0000"/>
              </a:solidFill>
            </a:rPr>
            <a:t>渋滞緩和</a:t>
          </a:r>
          <a:r>
            <a:rPr kumimoji="1" lang="ja-JP" altLang="en-US" sz="3600" dirty="0" smtClean="0"/>
            <a:t>のための</a:t>
          </a:r>
          <a:r>
            <a:rPr kumimoji="1" lang="ja-JP" altLang="en-US" sz="3600" dirty="0" smtClean="0">
              <a:solidFill>
                <a:srgbClr val="FF0000"/>
              </a:solidFill>
            </a:rPr>
            <a:t>道路整備</a:t>
          </a:r>
          <a:r>
            <a:rPr kumimoji="1" lang="ja-JP" altLang="en-US" sz="3600" dirty="0" smtClean="0"/>
            <a:t>が必要</a:t>
          </a:r>
          <a:endParaRPr lang="ja-JP" altLang="en-US" sz="3600" dirty="0"/>
        </a:p>
      </dgm:t>
    </dgm:pt>
    <dgm:pt modelId="{632F4252-F481-4E44-9940-AA4260C6E6F1}" type="parTrans" cxnId="{1E9102D1-5E23-45A5-BF29-E2F2792A3723}">
      <dgm:prSet/>
      <dgm:spPr/>
      <dgm:t>
        <a:bodyPr/>
        <a:lstStyle/>
        <a:p>
          <a:endParaRPr kumimoji="1" lang="ja-JP" altLang="en-US"/>
        </a:p>
      </dgm:t>
    </dgm:pt>
    <dgm:pt modelId="{6F4A39D7-330E-4ABA-AD87-15EAF4495E1C}" type="sibTrans" cxnId="{1E9102D1-5E23-45A5-BF29-E2F2792A3723}">
      <dgm:prSet/>
      <dgm:spPr/>
      <dgm:t>
        <a:bodyPr/>
        <a:lstStyle/>
        <a:p>
          <a:endParaRPr kumimoji="1" lang="ja-JP" altLang="en-US"/>
        </a:p>
      </dgm:t>
    </dgm:pt>
    <dgm:pt modelId="{4B309C35-3D21-449B-B244-6C41BE8745B9}">
      <dgm:prSet custT="1"/>
      <dgm:spPr/>
      <dgm:t>
        <a:bodyPr/>
        <a:lstStyle/>
        <a:p>
          <a:pPr rtl="0"/>
          <a:r>
            <a:rPr kumimoji="1" lang="ja-JP" altLang="en-US" sz="3600" dirty="0" smtClean="0"/>
            <a:t>公共施設の</a:t>
          </a:r>
          <a:r>
            <a:rPr kumimoji="1" lang="ja-JP" altLang="en-US" sz="3600" dirty="0" smtClean="0">
              <a:solidFill>
                <a:srgbClr val="FF0000"/>
              </a:solidFill>
            </a:rPr>
            <a:t>老朽化</a:t>
          </a:r>
          <a:r>
            <a:rPr kumimoji="1" lang="ja-JP" altLang="en-US" sz="3600" dirty="0" smtClean="0"/>
            <a:t>への対応、利便性の向上</a:t>
          </a:r>
          <a:endParaRPr lang="ja-JP" altLang="en-US" sz="3600" dirty="0"/>
        </a:p>
      </dgm:t>
    </dgm:pt>
    <dgm:pt modelId="{CE70AC81-1174-41F3-88DF-A5CF580922DD}" type="parTrans" cxnId="{E4E5DB19-156D-4E69-BD24-CEBC94400222}">
      <dgm:prSet/>
      <dgm:spPr/>
      <dgm:t>
        <a:bodyPr/>
        <a:lstStyle/>
        <a:p>
          <a:endParaRPr kumimoji="1" lang="ja-JP" altLang="en-US"/>
        </a:p>
      </dgm:t>
    </dgm:pt>
    <dgm:pt modelId="{DF5B167C-F0F1-4D95-9981-EC711B6A313E}" type="sibTrans" cxnId="{E4E5DB19-156D-4E69-BD24-CEBC94400222}">
      <dgm:prSet/>
      <dgm:spPr/>
      <dgm:t>
        <a:bodyPr/>
        <a:lstStyle/>
        <a:p>
          <a:endParaRPr kumimoji="1" lang="ja-JP" altLang="en-US"/>
        </a:p>
      </dgm:t>
    </dgm:pt>
    <dgm:pt modelId="{6EE96D6D-86BC-4801-9CB0-CE2D5A45765C}">
      <dgm:prSet custT="1"/>
      <dgm:spPr/>
      <dgm:t>
        <a:bodyPr/>
        <a:lstStyle/>
        <a:p>
          <a:pPr rtl="0"/>
          <a:r>
            <a:rPr kumimoji="1" lang="ja-JP" altLang="en-US" sz="4000" dirty="0" smtClean="0"/>
            <a:t>点在する都市機能の</a:t>
          </a:r>
          <a:r>
            <a:rPr kumimoji="1" lang="ja-JP" altLang="en-US" sz="4000" dirty="0" smtClean="0">
              <a:solidFill>
                <a:srgbClr val="FF0000"/>
              </a:solidFill>
            </a:rPr>
            <a:t>集約</a:t>
          </a:r>
          <a:endParaRPr lang="ja-JP" altLang="en-US" sz="4000" dirty="0">
            <a:solidFill>
              <a:srgbClr val="FF0000"/>
            </a:solidFill>
          </a:endParaRPr>
        </a:p>
      </dgm:t>
    </dgm:pt>
    <dgm:pt modelId="{F7AE918B-DAD7-42D6-A118-6589230F505E}" type="parTrans" cxnId="{178444A2-D93D-4841-895F-BE77FC81F4E4}">
      <dgm:prSet/>
      <dgm:spPr/>
      <dgm:t>
        <a:bodyPr/>
        <a:lstStyle/>
        <a:p>
          <a:endParaRPr kumimoji="1" lang="ja-JP" altLang="en-US"/>
        </a:p>
      </dgm:t>
    </dgm:pt>
    <dgm:pt modelId="{C9B3F5CD-F6E8-454E-A342-90AA4401BAEC}" type="sibTrans" cxnId="{178444A2-D93D-4841-895F-BE77FC81F4E4}">
      <dgm:prSet/>
      <dgm:spPr/>
      <dgm:t>
        <a:bodyPr/>
        <a:lstStyle/>
        <a:p>
          <a:endParaRPr kumimoji="1" lang="ja-JP" altLang="en-US"/>
        </a:p>
      </dgm:t>
    </dgm:pt>
    <dgm:pt modelId="{ECDD1DD4-3F06-4E2F-9781-0E4792F061A1}">
      <dgm:prSet custT="1"/>
      <dgm:spPr/>
      <dgm:t>
        <a:bodyPr/>
        <a:lstStyle/>
        <a:p>
          <a:pPr rtl="0"/>
          <a:r>
            <a:rPr kumimoji="1" lang="ja-JP" altLang="en-US" sz="4000" dirty="0" smtClean="0"/>
            <a:t>豊かにある</a:t>
          </a:r>
          <a:r>
            <a:rPr kumimoji="1" lang="ja-JP" altLang="en-US" sz="4000" dirty="0" smtClean="0">
              <a:solidFill>
                <a:srgbClr val="FF0000"/>
              </a:solidFill>
            </a:rPr>
            <a:t>自然の活用</a:t>
          </a:r>
          <a:endParaRPr lang="ja-JP" altLang="en-US" sz="4000" dirty="0">
            <a:solidFill>
              <a:srgbClr val="FF0000"/>
            </a:solidFill>
          </a:endParaRPr>
        </a:p>
      </dgm:t>
    </dgm:pt>
    <dgm:pt modelId="{9D4FF2E9-B8B7-45EC-AC3C-7F5C6B7CE0CB}" type="parTrans" cxnId="{4C13584D-7082-4740-8207-ADD65D1B6D53}">
      <dgm:prSet/>
      <dgm:spPr/>
      <dgm:t>
        <a:bodyPr/>
        <a:lstStyle/>
        <a:p>
          <a:endParaRPr kumimoji="1" lang="ja-JP" altLang="en-US"/>
        </a:p>
      </dgm:t>
    </dgm:pt>
    <dgm:pt modelId="{49117A5C-228A-4C0E-8710-3BC64EC15BC3}" type="sibTrans" cxnId="{4C13584D-7082-4740-8207-ADD65D1B6D53}">
      <dgm:prSet/>
      <dgm:spPr/>
      <dgm:t>
        <a:bodyPr/>
        <a:lstStyle/>
        <a:p>
          <a:endParaRPr kumimoji="1" lang="ja-JP" altLang="en-US"/>
        </a:p>
      </dgm:t>
    </dgm:pt>
    <dgm:pt modelId="{A4F4CFC1-FDAF-4DC3-BA4A-EB437A758BC5}">
      <dgm:prSet custT="1"/>
      <dgm:spPr/>
      <dgm:t>
        <a:bodyPr/>
        <a:lstStyle/>
        <a:p>
          <a:pPr rtl="0"/>
          <a:endParaRPr lang="ja-JP" altLang="en-US" sz="4000" dirty="0"/>
        </a:p>
      </dgm:t>
    </dgm:pt>
    <dgm:pt modelId="{CA3FAC09-B63D-4FB2-A57A-98BBD9E80CAE}" type="sibTrans" cxnId="{DC7BE7E4-B409-43AE-9BC2-AFFC8C8856DD}">
      <dgm:prSet/>
      <dgm:spPr/>
      <dgm:t>
        <a:bodyPr/>
        <a:lstStyle/>
        <a:p>
          <a:endParaRPr kumimoji="1" lang="ja-JP" altLang="en-US"/>
        </a:p>
      </dgm:t>
    </dgm:pt>
    <dgm:pt modelId="{3E32FFA7-A92C-40D6-946C-E771AD88971A}" type="parTrans" cxnId="{DC7BE7E4-B409-43AE-9BC2-AFFC8C8856DD}">
      <dgm:prSet/>
      <dgm:spPr/>
      <dgm:t>
        <a:bodyPr/>
        <a:lstStyle/>
        <a:p>
          <a:endParaRPr kumimoji="1" lang="ja-JP" altLang="en-US"/>
        </a:p>
      </dgm:t>
    </dgm:pt>
    <dgm:pt modelId="{B1685014-F7ED-4855-AD1D-1C7F24B4AC17}" type="pres">
      <dgm:prSet presAssocID="{F08BF33F-3892-47F8-B965-B82FE308D0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B0942E2A-AE04-45A1-A31D-1CF9924E86D5}" type="pres">
      <dgm:prSet presAssocID="{E600E77B-5792-49B4-93AE-674C1BD0F122}" presName="thickLine" presStyleLbl="alignNode1" presStyleIdx="0" presStyleCnt="5"/>
      <dgm:spPr/>
    </dgm:pt>
    <dgm:pt modelId="{D3D821F6-7CF7-4430-A6EC-A2A25AA10495}" type="pres">
      <dgm:prSet presAssocID="{E600E77B-5792-49B4-93AE-674C1BD0F122}" presName="horz1" presStyleCnt="0"/>
      <dgm:spPr/>
    </dgm:pt>
    <dgm:pt modelId="{702EA32D-B498-46B2-80F0-675316CB3637}" type="pres">
      <dgm:prSet presAssocID="{E600E77B-5792-49B4-93AE-674C1BD0F122}" presName="tx1" presStyleLbl="revTx" presStyleIdx="0" presStyleCnt="5" custScaleY="127066" custLinFactNeighborX="7126" custLinFactNeighborY="3099"/>
      <dgm:spPr/>
      <dgm:t>
        <a:bodyPr/>
        <a:lstStyle/>
        <a:p>
          <a:endParaRPr kumimoji="1" lang="ja-JP" altLang="en-US"/>
        </a:p>
      </dgm:t>
    </dgm:pt>
    <dgm:pt modelId="{E240851B-7304-4EC5-AE78-79E366CBDA9B}" type="pres">
      <dgm:prSet presAssocID="{E600E77B-5792-49B4-93AE-674C1BD0F122}" presName="vert1" presStyleCnt="0"/>
      <dgm:spPr/>
    </dgm:pt>
    <dgm:pt modelId="{85C9AEEC-EBA7-43F4-A06F-D98B881B8598}" type="pres">
      <dgm:prSet presAssocID="{4B309C35-3D21-449B-B244-6C41BE8745B9}" presName="thickLine" presStyleLbl="alignNode1" presStyleIdx="1" presStyleCnt="5"/>
      <dgm:spPr/>
    </dgm:pt>
    <dgm:pt modelId="{359A2636-3CED-4650-B153-B0E6F3730D43}" type="pres">
      <dgm:prSet presAssocID="{4B309C35-3D21-449B-B244-6C41BE8745B9}" presName="horz1" presStyleCnt="0"/>
      <dgm:spPr/>
    </dgm:pt>
    <dgm:pt modelId="{E61A51D2-822B-454C-8205-500FB8F46CE0}" type="pres">
      <dgm:prSet presAssocID="{4B309C35-3D21-449B-B244-6C41BE8745B9}" presName="tx1" presStyleLbl="revTx" presStyleIdx="1" presStyleCnt="5" custScaleX="100000" custScaleY="96230" custLinFactNeighborX="7126" custLinFactNeighborY="3099"/>
      <dgm:spPr/>
      <dgm:t>
        <a:bodyPr/>
        <a:lstStyle/>
        <a:p>
          <a:endParaRPr kumimoji="1" lang="ja-JP" altLang="en-US"/>
        </a:p>
      </dgm:t>
    </dgm:pt>
    <dgm:pt modelId="{F54B8CA1-5AE5-407A-A111-B54FE1B32259}" type="pres">
      <dgm:prSet presAssocID="{4B309C35-3D21-449B-B244-6C41BE8745B9}" presName="vert1" presStyleCnt="0"/>
      <dgm:spPr/>
    </dgm:pt>
    <dgm:pt modelId="{CF734CCA-8B94-47C0-9292-BDA60F44938C}" type="pres">
      <dgm:prSet presAssocID="{6EE96D6D-86BC-4801-9CB0-CE2D5A45765C}" presName="thickLine" presStyleLbl="alignNode1" presStyleIdx="2" presStyleCnt="5"/>
      <dgm:spPr/>
    </dgm:pt>
    <dgm:pt modelId="{15EA0C1A-D593-4BD9-BB81-C213EBCD3D41}" type="pres">
      <dgm:prSet presAssocID="{6EE96D6D-86BC-4801-9CB0-CE2D5A45765C}" presName="horz1" presStyleCnt="0"/>
      <dgm:spPr/>
    </dgm:pt>
    <dgm:pt modelId="{E92702F7-D955-4B75-A234-1F3AB6F7FD7B}" type="pres">
      <dgm:prSet presAssocID="{6EE96D6D-86BC-4801-9CB0-CE2D5A45765C}" presName="tx1" presStyleLbl="revTx" presStyleIdx="2" presStyleCnt="5"/>
      <dgm:spPr/>
      <dgm:t>
        <a:bodyPr/>
        <a:lstStyle/>
        <a:p>
          <a:endParaRPr kumimoji="1" lang="ja-JP" altLang="en-US"/>
        </a:p>
      </dgm:t>
    </dgm:pt>
    <dgm:pt modelId="{F5C51A1B-BD8B-4DDE-B9F1-BD1E04D5DD57}" type="pres">
      <dgm:prSet presAssocID="{6EE96D6D-86BC-4801-9CB0-CE2D5A45765C}" presName="vert1" presStyleCnt="0"/>
      <dgm:spPr/>
    </dgm:pt>
    <dgm:pt modelId="{C731C181-64D0-423F-8963-6BE18E029105}" type="pres">
      <dgm:prSet presAssocID="{ECDD1DD4-3F06-4E2F-9781-0E4792F061A1}" presName="thickLine" presStyleLbl="alignNode1" presStyleIdx="3" presStyleCnt="5"/>
      <dgm:spPr/>
    </dgm:pt>
    <dgm:pt modelId="{6F48B687-AEF5-4F87-A6D3-04166D7DC639}" type="pres">
      <dgm:prSet presAssocID="{ECDD1DD4-3F06-4E2F-9781-0E4792F061A1}" presName="horz1" presStyleCnt="0"/>
      <dgm:spPr/>
    </dgm:pt>
    <dgm:pt modelId="{9692AEDF-CBC8-43FE-95E5-CF92E7075E5B}" type="pres">
      <dgm:prSet presAssocID="{ECDD1DD4-3F06-4E2F-9781-0E4792F061A1}" presName="tx1" presStyleLbl="revTx" presStyleIdx="3" presStyleCnt="5"/>
      <dgm:spPr/>
      <dgm:t>
        <a:bodyPr/>
        <a:lstStyle/>
        <a:p>
          <a:endParaRPr kumimoji="1" lang="ja-JP" altLang="en-US"/>
        </a:p>
      </dgm:t>
    </dgm:pt>
    <dgm:pt modelId="{D8EE7C0D-8244-4DFE-96F7-7494E05C1DC2}" type="pres">
      <dgm:prSet presAssocID="{ECDD1DD4-3F06-4E2F-9781-0E4792F061A1}" presName="vert1" presStyleCnt="0"/>
      <dgm:spPr/>
    </dgm:pt>
    <dgm:pt modelId="{2CEF16B1-DC52-4487-86FE-1D6D2DD72C42}" type="pres">
      <dgm:prSet presAssocID="{A4F4CFC1-FDAF-4DC3-BA4A-EB437A758BC5}" presName="thickLine" presStyleLbl="alignNode1" presStyleIdx="4" presStyleCnt="5"/>
      <dgm:spPr/>
    </dgm:pt>
    <dgm:pt modelId="{2693EB8E-28B1-4AD3-99B5-35FF1976E80B}" type="pres">
      <dgm:prSet presAssocID="{A4F4CFC1-FDAF-4DC3-BA4A-EB437A758BC5}" presName="horz1" presStyleCnt="0"/>
      <dgm:spPr/>
    </dgm:pt>
    <dgm:pt modelId="{AC552F97-D062-4FB1-81EE-0535B5A044B9}" type="pres">
      <dgm:prSet presAssocID="{A4F4CFC1-FDAF-4DC3-BA4A-EB437A758BC5}" presName="tx1" presStyleLbl="revTx" presStyleIdx="4" presStyleCnt="5" custScaleY="20744"/>
      <dgm:spPr/>
      <dgm:t>
        <a:bodyPr/>
        <a:lstStyle/>
        <a:p>
          <a:endParaRPr kumimoji="1" lang="ja-JP" altLang="en-US"/>
        </a:p>
      </dgm:t>
    </dgm:pt>
    <dgm:pt modelId="{990DF576-B31A-4602-B534-FCD73D5DC468}" type="pres">
      <dgm:prSet presAssocID="{A4F4CFC1-FDAF-4DC3-BA4A-EB437A758BC5}" presName="vert1" presStyleCnt="0"/>
      <dgm:spPr/>
    </dgm:pt>
  </dgm:ptLst>
  <dgm:cxnLst>
    <dgm:cxn modelId="{D3A88B86-B24B-4A42-83DE-F67FF98A2FCA}" type="presOf" srcId="{ECDD1DD4-3F06-4E2F-9781-0E4792F061A1}" destId="{9692AEDF-CBC8-43FE-95E5-CF92E7075E5B}" srcOrd="0" destOrd="0" presId="urn:microsoft.com/office/officeart/2008/layout/LinedList"/>
    <dgm:cxn modelId="{DC7BE7E4-B409-43AE-9BC2-AFFC8C8856DD}" srcId="{F08BF33F-3892-47F8-B965-B82FE308D0EE}" destId="{A4F4CFC1-FDAF-4DC3-BA4A-EB437A758BC5}" srcOrd="4" destOrd="0" parTransId="{3E32FFA7-A92C-40D6-946C-E771AD88971A}" sibTransId="{CA3FAC09-B63D-4FB2-A57A-98BBD9E80CAE}"/>
    <dgm:cxn modelId="{E695E67B-0EB2-4EA5-AC46-48C5CA0B8BCB}" type="presOf" srcId="{F08BF33F-3892-47F8-B965-B82FE308D0EE}" destId="{B1685014-F7ED-4855-AD1D-1C7F24B4AC17}" srcOrd="0" destOrd="0" presId="urn:microsoft.com/office/officeart/2008/layout/LinedList"/>
    <dgm:cxn modelId="{4C65FFA6-323A-4D3E-B28C-585A78E02E71}" type="presOf" srcId="{A4F4CFC1-FDAF-4DC3-BA4A-EB437A758BC5}" destId="{AC552F97-D062-4FB1-81EE-0535B5A044B9}" srcOrd="0" destOrd="0" presId="urn:microsoft.com/office/officeart/2008/layout/LinedList"/>
    <dgm:cxn modelId="{8792E3BB-1133-442C-8407-E0891203C3A5}" type="presOf" srcId="{6EE96D6D-86BC-4801-9CB0-CE2D5A45765C}" destId="{E92702F7-D955-4B75-A234-1F3AB6F7FD7B}" srcOrd="0" destOrd="0" presId="urn:microsoft.com/office/officeart/2008/layout/LinedList"/>
    <dgm:cxn modelId="{E4E5DB19-156D-4E69-BD24-CEBC94400222}" srcId="{F08BF33F-3892-47F8-B965-B82FE308D0EE}" destId="{4B309C35-3D21-449B-B244-6C41BE8745B9}" srcOrd="1" destOrd="0" parTransId="{CE70AC81-1174-41F3-88DF-A5CF580922DD}" sibTransId="{DF5B167C-F0F1-4D95-9981-EC711B6A313E}"/>
    <dgm:cxn modelId="{4C13584D-7082-4740-8207-ADD65D1B6D53}" srcId="{F08BF33F-3892-47F8-B965-B82FE308D0EE}" destId="{ECDD1DD4-3F06-4E2F-9781-0E4792F061A1}" srcOrd="3" destOrd="0" parTransId="{9D4FF2E9-B8B7-45EC-AC3C-7F5C6B7CE0CB}" sibTransId="{49117A5C-228A-4C0E-8710-3BC64EC15BC3}"/>
    <dgm:cxn modelId="{BABEC979-6AB2-47BA-A27B-7BD1E6CE336A}" type="presOf" srcId="{4B309C35-3D21-449B-B244-6C41BE8745B9}" destId="{E61A51D2-822B-454C-8205-500FB8F46CE0}" srcOrd="0" destOrd="0" presId="urn:microsoft.com/office/officeart/2008/layout/LinedList"/>
    <dgm:cxn modelId="{178444A2-D93D-4841-895F-BE77FC81F4E4}" srcId="{F08BF33F-3892-47F8-B965-B82FE308D0EE}" destId="{6EE96D6D-86BC-4801-9CB0-CE2D5A45765C}" srcOrd="2" destOrd="0" parTransId="{F7AE918B-DAD7-42D6-A118-6589230F505E}" sibTransId="{C9B3F5CD-F6E8-454E-A342-90AA4401BAEC}"/>
    <dgm:cxn modelId="{1E9102D1-5E23-45A5-BF29-E2F2792A3723}" srcId="{F08BF33F-3892-47F8-B965-B82FE308D0EE}" destId="{E600E77B-5792-49B4-93AE-674C1BD0F122}" srcOrd="0" destOrd="0" parTransId="{632F4252-F481-4E44-9940-AA4260C6E6F1}" sibTransId="{6F4A39D7-330E-4ABA-AD87-15EAF4495E1C}"/>
    <dgm:cxn modelId="{86455258-F043-44E7-A147-7359E2C097E6}" type="presOf" srcId="{E600E77B-5792-49B4-93AE-674C1BD0F122}" destId="{702EA32D-B498-46B2-80F0-675316CB3637}" srcOrd="0" destOrd="0" presId="urn:microsoft.com/office/officeart/2008/layout/LinedList"/>
    <dgm:cxn modelId="{332F6535-3191-456D-A8DD-0AA0C8290FD7}" type="presParOf" srcId="{B1685014-F7ED-4855-AD1D-1C7F24B4AC17}" destId="{B0942E2A-AE04-45A1-A31D-1CF9924E86D5}" srcOrd="0" destOrd="0" presId="urn:microsoft.com/office/officeart/2008/layout/LinedList"/>
    <dgm:cxn modelId="{2B989318-199B-401E-A782-D862690DB634}" type="presParOf" srcId="{B1685014-F7ED-4855-AD1D-1C7F24B4AC17}" destId="{D3D821F6-7CF7-4430-A6EC-A2A25AA10495}" srcOrd="1" destOrd="0" presId="urn:microsoft.com/office/officeart/2008/layout/LinedList"/>
    <dgm:cxn modelId="{83FEB7FA-4BE7-4A27-891F-B365B3173AAE}" type="presParOf" srcId="{D3D821F6-7CF7-4430-A6EC-A2A25AA10495}" destId="{702EA32D-B498-46B2-80F0-675316CB3637}" srcOrd="0" destOrd="0" presId="urn:microsoft.com/office/officeart/2008/layout/LinedList"/>
    <dgm:cxn modelId="{745C6D4B-21F4-41E7-A332-07A505B65E4B}" type="presParOf" srcId="{D3D821F6-7CF7-4430-A6EC-A2A25AA10495}" destId="{E240851B-7304-4EC5-AE78-79E366CBDA9B}" srcOrd="1" destOrd="0" presId="urn:microsoft.com/office/officeart/2008/layout/LinedList"/>
    <dgm:cxn modelId="{7FD180AF-FAA2-4429-B631-8F0EA7B83EFE}" type="presParOf" srcId="{B1685014-F7ED-4855-AD1D-1C7F24B4AC17}" destId="{85C9AEEC-EBA7-43F4-A06F-D98B881B8598}" srcOrd="2" destOrd="0" presId="urn:microsoft.com/office/officeart/2008/layout/LinedList"/>
    <dgm:cxn modelId="{D9894236-4AB2-41A0-8BA2-7740C967FE24}" type="presParOf" srcId="{B1685014-F7ED-4855-AD1D-1C7F24B4AC17}" destId="{359A2636-3CED-4650-B153-B0E6F3730D43}" srcOrd="3" destOrd="0" presId="urn:microsoft.com/office/officeart/2008/layout/LinedList"/>
    <dgm:cxn modelId="{A2F9441D-47E3-4F14-B02B-0AA27751D7F9}" type="presParOf" srcId="{359A2636-3CED-4650-B153-B0E6F3730D43}" destId="{E61A51D2-822B-454C-8205-500FB8F46CE0}" srcOrd="0" destOrd="0" presId="urn:microsoft.com/office/officeart/2008/layout/LinedList"/>
    <dgm:cxn modelId="{CFB3691E-CC7E-44B3-9783-108AA8F6D7B1}" type="presParOf" srcId="{359A2636-3CED-4650-B153-B0E6F3730D43}" destId="{F54B8CA1-5AE5-407A-A111-B54FE1B32259}" srcOrd="1" destOrd="0" presId="urn:microsoft.com/office/officeart/2008/layout/LinedList"/>
    <dgm:cxn modelId="{3C84AD01-CB5E-4A74-BAA7-BE1DEE131DDF}" type="presParOf" srcId="{B1685014-F7ED-4855-AD1D-1C7F24B4AC17}" destId="{CF734CCA-8B94-47C0-9292-BDA60F44938C}" srcOrd="4" destOrd="0" presId="urn:microsoft.com/office/officeart/2008/layout/LinedList"/>
    <dgm:cxn modelId="{B86632E8-AF62-4293-B2D9-384009D424E9}" type="presParOf" srcId="{B1685014-F7ED-4855-AD1D-1C7F24B4AC17}" destId="{15EA0C1A-D593-4BD9-BB81-C213EBCD3D41}" srcOrd="5" destOrd="0" presId="urn:microsoft.com/office/officeart/2008/layout/LinedList"/>
    <dgm:cxn modelId="{1094AE65-9D51-4620-BA8B-762FB26AE366}" type="presParOf" srcId="{15EA0C1A-D593-4BD9-BB81-C213EBCD3D41}" destId="{E92702F7-D955-4B75-A234-1F3AB6F7FD7B}" srcOrd="0" destOrd="0" presId="urn:microsoft.com/office/officeart/2008/layout/LinedList"/>
    <dgm:cxn modelId="{B71C5FD6-9806-4D8C-8AFE-5D10355638B9}" type="presParOf" srcId="{15EA0C1A-D593-4BD9-BB81-C213EBCD3D41}" destId="{F5C51A1B-BD8B-4DDE-B9F1-BD1E04D5DD57}" srcOrd="1" destOrd="0" presId="urn:microsoft.com/office/officeart/2008/layout/LinedList"/>
    <dgm:cxn modelId="{FC5559E8-76A5-4532-8F06-7912F6AF58F5}" type="presParOf" srcId="{B1685014-F7ED-4855-AD1D-1C7F24B4AC17}" destId="{C731C181-64D0-423F-8963-6BE18E029105}" srcOrd="6" destOrd="0" presId="urn:microsoft.com/office/officeart/2008/layout/LinedList"/>
    <dgm:cxn modelId="{2195EB46-4143-49AB-A048-B6A611A1F372}" type="presParOf" srcId="{B1685014-F7ED-4855-AD1D-1C7F24B4AC17}" destId="{6F48B687-AEF5-4F87-A6D3-04166D7DC639}" srcOrd="7" destOrd="0" presId="urn:microsoft.com/office/officeart/2008/layout/LinedList"/>
    <dgm:cxn modelId="{94C95678-7D62-4347-B66F-408478936ECA}" type="presParOf" srcId="{6F48B687-AEF5-4F87-A6D3-04166D7DC639}" destId="{9692AEDF-CBC8-43FE-95E5-CF92E7075E5B}" srcOrd="0" destOrd="0" presId="urn:microsoft.com/office/officeart/2008/layout/LinedList"/>
    <dgm:cxn modelId="{30ED10D2-7EF6-4248-9A58-62DC4ACC0E60}" type="presParOf" srcId="{6F48B687-AEF5-4F87-A6D3-04166D7DC639}" destId="{D8EE7C0D-8244-4DFE-96F7-7494E05C1DC2}" srcOrd="1" destOrd="0" presId="urn:microsoft.com/office/officeart/2008/layout/LinedList"/>
    <dgm:cxn modelId="{2490AEDE-715D-45E1-A088-96D15CC5FA78}" type="presParOf" srcId="{B1685014-F7ED-4855-AD1D-1C7F24B4AC17}" destId="{2CEF16B1-DC52-4487-86FE-1D6D2DD72C42}" srcOrd="8" destOrd="0" presId="urn:microsoft.com/office/officeart/2008/layout/LinedList"/>
    <dgm:cxn modelId="{809325F8-1A83-4A76-B070-1D181A15302A}" type="presParOf" srcId="{B1685014-F7ED-4855-AD1D-1C7F24B4AC17}" destId="{2693EB8E-28B1-4AD3-99B5-35FF1976E80B}" srcOrd="9" destOrd="0" presId="urn:microsoft.com/office/officeart/2008/layout/LinedList"/>
    <dgm:cxn modelId="{9E7C689B-A90B-41ED-9D27-58500A22E155}" type="presParOf" srcId="{2693EB8E-28B1-4AD3-99B5-35FF1976E80B}" destId="{AC552F97-D062-4FB1-81EE-0535B5A044B9}" srcOrd="0" destOrd="0" presId="urn:microsoft.com/office/officeart/2008/layout/LinedList"/>
    <dgm:cxn modelId="{3C8961DE-6FE3-47AE-8723-1E4D6C78A44A}" type="presParOf" srcId="{2693EB8E-28B1-4AD3-99B5-35FF1976E80B}" destId="{990DF576-B31A-4602-B534-FCD73D5DC4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4CD50-09B1-44FD-9E98-BD381BCD5D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869D5D4-F515-47BA-8AAF-A46CBD254385}">
      <dgm:prSet custT="1"/>
      <dgm:spPr/>
      <dgm:t>
        <a:bodyPr/>
        <a:lstStyle/>
        <a:p>
          <a:pPr rtl="0"/>
          <a:r>
            <a:rPr kumimoji="1" lang="ja-JP" altLang="en-US" sz="3000" dirty="0" smtClean="0"/>
            <a:t>土浦駅西口　ロータリーの現状</a:t>
          </a:r>
          <a:endParaRPr lang="ja-JP" altLang="en-US" sz="3000" dirty="0"/>
        </a:p>
      </dgm:t>
    </dgm:pt>
    <dgm:pt modelId="{682DAAAA-0664-45DB-BB48-DDD42EF23D8F}" type="parTrans" cxnId="{A504C2F7-80C6-4E6F-A59D-214E553B24F4}">
      <dgm:prSet/>
      <dgm:spPr/>
      <dgm:t>
        <a:bodyPr/>
        <a:lstStyle/>
        <a:p>
          <a:endParaRPr kumimoji="1" lang="ja-JP" altLang="en-US"/>
        </a:p>
      </dgm:t>
    </dgm:pt>
    <dgm:pt modelId="{ACD35A77-92AE-459A-9116-D67770D28045}" type="sibTrans" cxnId="{A504C2F7-80C6-4E6F-A59D-214E553B24F4}">
      <dgm:prSet/>
      <dgm:spPr/>
      <dgm:t>
        <a:bodyPr/>
        <a:lstStyle/>
        <a:p>
          <a:endParaRPr kumimoji="1" lang="ja-JP" altLang="en-US"/>
        </a:p>
      </dgm:t>
    </dgm:pt>
    <dgm:pt modelId="{92D7B6CA-D522-4280-8E7E-C0A9D102B8CC}">
      <dgm:prSet custT="1"/>
      <dgm:spPr/>
      <dgm:t>
        <a:bodyPr/>
        <a:lstStyle/>
        <a:p>
          <a:pPr rtl="0"/>
          <a:r>
            <a:rPr kumimoji="1" lang="ja-JP" altLang="en-US" sz="2800" dirty="0" smtClean="0"/>
            <a:t>バス導線と歩行者の交差</a:t>
          </a:r>
          <a:endParaRPr lang="ja-JP" altLang="en-US" sz="2800" dirty="0"/>
        </a:p>
      </dgm:t>
    </dgm:pt>
    <dgm:pt modelId="{CCEFDB4D-D026-445C-939F-BE6C2E7A2202}" type="parTrans" cxnId="{5CA1B7F6-5BEE-4466-8FF6-138118023004}">
      <dgm:prSet/>
      <dgm:spPr/>
      <dgm:t>
        <a:bodyPr/>
        <a:lstStyle/>
        <a:p>
          <a:endParaRPr kumimoji="1" lang="ja-JP" altLang="en-US"/>
        </a:p>
      </dgm:t>
    </dgm:pt>
    <dgm:pt modelId="{DFD542F6-75FD-456E-BFDE-2FE156DAE7BF}" type="sibTrans" cxnId="{5CA1B7F6-5BEE-4466-8FF6-138118023004}">
      <dgm:prSet/>
      <dgm:spPr/>
      <dgm:t>
        <a:bodyPr/>
        <a:lstStyle/>
        <a:p>
          <a:endParaRPr kumimoji="1" lang="ja-JP" altLang="en-US"/>
        </a:p>
      </dgm:t>
    </dgm:pt>
    <dgm:pt modelId="{F93E5C64-FD55-4CFB-9551-BC5450CDE690}">
      <dgm:prSet custT="1"/>
      <dgm:spPr/>
      <dgm:t>
        <a:bodyPr/>
        <a:lstStyle/>
        <a:p>
          <a:pPr rtl="0"/>
          <a:r>
            <a:rPr kumimoji="1" lang="ja-JP" altLang="en-US" sz="2800" dirty="0" smtClean="0"/>
            <a:t>バリアフリー対応が必要</a:t>
          </a:r>
          <a:endParaRPr lang="ja-JP" altLang="en-US" sz="2800" dirty="0"/>
        </a:p>
      </dgm:t>
    </dgm:pt>
    <dgm:pt modelId="{32F08EE3-854C-468B-97B1-2C12C960D38F}" type="parTrans" cxnId="{C7C657BA-6406-4B66-B2D7-A91F8C657FA3}">
      <dgm:prSet/>
      <dgm:spPr/>
      <dgm:t>
        <a:bodyPr/>
        <a:lstStyle/>
        <a:p>
          <a:endParaRPr kumimoji="1" lang="ja-JP" altLang="en-US"/>
        </a:p>
      </dgm:t>
    </dgm:pt>
    <dgm:pt modelId="{1771CCCF-AA8E-479D-B507-6384EB155E9D}" type="sibTrans" cxnId="{C7C657BA-6406-4B66-B2D7-A91F8C657FA3}">
      <dgm:prSet/>
      <dgm:spPr/>
      <dgm:t>
        <a:bodyPr/>
        <a:lstStyle/>
        <a:p>
          <a:endParaRPr kumimoji="1" lang="ja-JP" altLang="en-US"/>
        </a:p>
      </dgm:t>
    </dgm:pt>
    <dgm:pt modelId="{E474F6E3-4F2F-441F-856B-DE69B5096E9B}">
      <dgm:prSet custT="1"/>
      <dgm:spPr/>
      <dgm:t>
        <a:bodyPr/>
        <a:lstStyle/>
        <a:p>
          <a:pPr rtl="0"/>
          <a:r>
            <a:rPr lang="ja-JP" altLang="en-US" sz="2800" dirty="0" smtClean="0"/>
            <a:t>混雑時間帯のバスの過密</a:t>
          </a:r>
          <a:endParaRPr lang="ja-JP" altLang="en-US" sz="2800" dirty="0"/>
        </a:p>
      </dgm:t>
    </dgm:pt>
    <dgm:pt modelId="{1D87F075-8EF6-4E49-B5F3-5376DB574E65}" type="parTrans" cxnId="{47FEC515-639C-47E4-9038-D8F0363AF279}">
      <dgm:prSet/>
      <dgm:spPr/>
      <dgm:t>
        <a:bodyPr/>
        <a:lstStyle/>
        <a:p>
          <a:endParaRPr kumimoji="1" lang="ja-JP" altLang="en-US"/>
        </a:p>
      </dgm:t>
    </dgm:pt>
    <dgm:pt modelId="{030A6D24-45C6-4795-9FEF-C09912131128}" type="sibTrans" cxnId="{47FEC515-639C-47E4-9038-D8F0363AF279}">
      <dgm:prSet/>
      <dgm:spPr/>
      <dgm:t>
        <a:bodyPr/>
        <a:lstStyle/>
        <a:p>
          <a:endParaRPr kumimoji="1" lang="ja-JP" altLang="en-US"/>
        </a:p>
      </dgm:t>
    </dgm:pt>
    <dgm:pt modelId="{0E628FDF-C7BE-481F-A731-2F54D9AD390E}" type="pres">
      <dgm:prSet presAssocID="{0744CD50-09B1-44FD-9E98-BD381BCD5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3028B31-0B57-4051-91FE-407A9E6343EC}" type="pres">
      <dgm:prSet presAssocID="{C869D5D4-F515-47BA-8AAF-A46CBD254385}" presName="parentText" presStyleLbl="node1" presStyleIdx="0" presStyleCnt="1" custScaleX="64052" custScaleY="54107" custLinFactNeighborX="-18200" custLinFactNeighborY="-78669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9A52D4-B582-4FDE-B4FE-B11CC1E18000}" type="pres">
      <dgm:prSet presAssocID="{C869D5D4-F515-47BA-8AAF-A46CBD254385}" presName="childText" presStyleLbl="revTx" presStyleIdx="0" presStyleCnt="1" custScaleX="96643" custLinFactNeighborX="-1904" custLinFactNeighborY="-9027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CA1B7F6-5BEE-4466-8FF6-138118023004}" srcId="{C869D5D4-F515-47BA-8AAF-A46CBD254385}" destId="{92D7B6CA-D522-4280-8E7E-C0A9D102B8CC}" srcOrd="0" destOrd="0" parTransId="{CCEFDB4D-D026-445C-939F-BE6C2E7A2202}" sibTransId="{DFD542F6-75FD-456E-BFDE-2FE156DAE7BF}"/>
    <dgm:cxn modelId="{024ECABA-F584-4B8B-8254-873F35F5E100}" type="presOf" srcId="{E474F6E3-4F2F-441F-856B-DE69B5096E9B}" destId="{019A52D4-B582-4FDE-B4FE-B11CC1E18000}" srcOrd="0" destOrd="1" presId="urn:microsoft.com/office/officeart/2005/8/layout/vList2"/>
    <dgm:cxn modelId="{A504C2F7-80C6-4E6F-A59D-214E553B24F4}" srcId="{0744CD50-09B1-44FD-9E98-BD381BCD5DAC}" destId="{C869D5D4-F515-47BA-8AAF-A46CBD254385}" srcOrd="0" destOrd="0" parTransId="{682DAAAA-0664-45DB-BB48-DDD42EF23D8F}" sibTransId="{ACD35A77-92AE-459A-9116-D67770D28045}"/>
    <dgm:cxn modelId="{C7C657BA-6406-4B66-B2D7-A91F8C657FA3}" srcId="{C869D5D4-F515-47BA-8AAF-A46CBD254385}" destId="{F93E5C64-FD55-4CFB-9551-BC5450CDE690}" srcOrd="2" destOrd="0" parTransId="{32F08EE3-854C-468B-97B1-2C12C960D38F}" sibTransId="{1771CCCF-AA8E-479D-B507-6384EB155E9D}"/>
    <dgm:cxn modelId="{A417D91D-F25A-44B7-9485-8C231676F403}" type="presOf" srcId="{C869D5D4-F515-47BA-8AAF-A46CBD254385}" destId="{E3028B31-0B57-4051-91FE-407A9E6343EC}" srcOrd="0" destOrd="0" presId="urn:microsoft.com/office/officeart/2005/8/layout/vList2"/>
    <dgm:cxn modelId="{47FEC515-639C-47E4-9038-D8F0363AF279}" srcId="{C869D5D4-F515-47BA-8AAF-A46CBD254385}" destId="{E474F6E3-4F2F-441F-856B-DE69B5096E9B}" srcOrd="1" destOrd="0" parTransId="{1D87F075-8EF6-4E49-B5F3-5376DB574E65}" sibTransId="{030A6D24-45C6-4795-9FEF-C09912131128}"/>
    <dgm:cxn modelId="{037EC4A9-2F53-4937-9237-D3300D02F1D5}" type="presOf" srcId="{F93E5C64-FD55-4CFB-9551-BC5450CDE690}" destId="{019A52D4-B582-4FDE-B4FE-B11CC1E18000}" srcOrd="0" destOrd="2" presId="urn:microsoft.com/office/officeart/2005/8/layout/vList2"/>
    <dgm:cxn modelId="{BD83AD64-9A95-41A4-ABA5-120F07267168}" type="presOf" srcId="{92D7B6CA-D522-4280-8E7E-C0A9D102B8CC}" destId="{019A52D4-B582-4FDE-B4FE-B11CC1E18000}" srcOrd="0" destOrd="0" presId="urn:microsoft.com/office/officeart/2005/8/layout/vList2"/>
    <dgm:cxn modelId="{73C8635F-BACC-41E6-B7F1-092B666CB055}" type="presOf" srcId="{0744CD50-09B1-44FD-9E98-BD381BCD5DAC}" destId="{0E628FDF-C7BE-481F-A731-2F54D9AD390E}" srcOrd="0" destOrd="0" presId="urn:microsoft.com/office/officeart/2005/8/layout/vList2"/>
    <dgm:cxn modelId="{4E5B218B-C233-41E4-BA53-CDCDDDA5FC5D}" type="presParOf" srcId="{0E628FDF-C7BE-481F-A731-2F54D9AD390E}" destId="{E3028B31-0B57-4051-91FE-407A9E6343EC}" srcOrd="0" destOrd="0" presId="urn:microsoft.com/office/officeart/2005/8/layout/vList2"/>
    <dgm:cxn modelId="{682CC365-1F54-4E21-8746-039303D0850C}" type="presParOf" srcId="{0E628FDF-C7BE-481F-A731-2F54D9AD390E}" destId="{019A52D4-B582-4FDE-B4FE-B11CC1E180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4CD50-09B1-44FD-9E98-BD381BCD5D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869D5D4-F515-47BA-8AAF-A46CBD254385}">
      <dgm:prSet custT="1"/>
      <dgm:spPr/>
      <dgm:t>
        <a:bodyPr/>
        <a:lstStyle/>
        <a:p>
          <a:pPr rtl="0"/>
          <a:r>
            <a:rPr lang="ja-JP" altLang="en-US" sz="3000" dirty="0" smtClean="0"/>
            <a:t>駅前広場計画指針による算定（</a:t>
          </a:r>
          <a:r>
            <a:rPr lang="en-US" altLang="ja-JP" sz="3000" dirty="0" smtClean="0"/>
            <a:t>98</a:t>
          </a:r>
          <a:r>
            <a:rPr lang="ja-JP" altLang="en-US" sz="3000" dirty="0" smtClean="0"/>
            <a:t>年式）</a:t>
          </a:r>
          <a:endParaRPr lang="ja-JP" altLang="en-US" sz="3000" dirty="0"/>
        </a:p>
      </dgm:t>
    </dgm:pt>
    <dgm:pt modelId="{682DAAAA-0664-45DB-BB48-DDD42EF23D8F}" type="parTrans" cxnId="{A504C2F7-80C6-4E6F-A59D-214E553B24F4}">
      <dgm:prSet/>
      <dgm:spPr/>
      <dgm:t>
        <a:bodyPr/>
        <a:lstStyle/>
        <a:p>
          <a:endParaRPr kumimoji="1" lang="ja-JP" altLang="en-US"/>
        </a:p>
      </dgm:t>
    </dgm:pt>
    <dgm:pt modelId="{ACD35A77-92AE-459A-9116-D67770D28045}" type="sibTrans" cxnId="{A504C2F7-80C6-4E6F-A59D-214E553B24F4}">
      <dgm:prSet/>
      <dgm:spPr/>
      <dgm:t>
        <a:bodyPr/>
        <a:lstStyle/>
        <a:p>
          <a:endParaRPr kumimoji="1" lang="ja-JP" altLang="en-US"/>
        </a:p>
      </dgm:t>
    </dgm:pt>
    <dgm:pt modelId="{0E628FDF-C7BE-481F-A731-2F54D9AD390E}" type="pres">
      <dgm:prSet presAssocID="{0744CD50-09B1-44FD-9E98-BD381BCD5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3028B31-0B57-4051-91FE-407A9E6343EC}" type="pres">
      <dgm:prSet presAssocID="{C869D5D4-F515-47BA-8AAF-A46CBD254385}" presName="parentText" presStyleLbl="node1" presStyleIdx="0" presStyleCnt="1" custScaleX="79417" custScaleY="54107" custLinFactNeighborX="-10292" custLinFactNeighborY="4759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6176F6E-3614-43FE-950B-A40253705633}" type="presOf" srcId="{0744CD50-09B1-44FD-9E98-BD381BCD5DAC}" destId="{0E628FDF-C7BE-481F-A731-2F54D9AD390E}" srcOrd="0" destOrd="0" presId="urn:microsoft.com/office/officeart/2005/8/layout/vList2"/>
    <dgm:cxn modelId="{FFB948F5-997C-43A5-BF4B-472F13D1EF8A}" type="presOf" srcId="{C869D5D4-F515-47BA-8AAF-A46CBD254385}" destId="{E3028B31-0B57-4051-91FE-407A9E6343EC}" srcOrd="0" destOrd="0" presId="urn:microsoft.com/office/officeart/2005/8/layout/vList2"/>
    <dgm:cxn modelId="{A504C2F7-80C6-4E6F-A59D-214E553B24F4}" srcId="{0744CD50-09B1-44FD-9E98-BD381BCD5DAC}" destId="{C869D5D4-F515-47BA-8AAF-A46CBD254385}" srcOrd="0" destOrd="0" parTransId="{682DAAAA-0664-45DB-BB48-DDD42EF23D8F}" sibTransId="{ACD35A77-92AE-459A-9116-D67770D28045}"/>
    <dgm:cxn modelId="{D6F3C2AC-0A5D-49DC-AE48-8DBBB1559607}" type="presParOf" srcId="{0E628FDF-C7BE-481F-A731-2F54D9AD390E}" destId="{E3028B31-0B57-4051-91FE-407A9E6343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59833-E532-40BF-A255-8862EB8150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ACC5650-644C-4BBC-B9FB-75351D88B79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shade val="51000"/>
                <a:satMod val="130000"/>
                <a:lumMod val="99000"/>
                <a:lumOff val="1000"/>
              </a:schemeClr>
            </a:gs>
            <a:gs pos="7000">
              <a:srgbClr val="92D050"/>
            </a:gs>
            <a:gs pos="100000">
              <a:srgbClr val="DDDD11"/>
            </a:gs>
          </a:gsLst>
        </a:gradFill>
        <a:ln>
          <a:solidFill>
            <a:srgbClr val="CDEB35"/>
          </a:solidFill>
        </a:ln>
      </dgm:spPr>
      <dgm:t>
        <a:bodyPr/>
        <a:lstStyle/>
        <a:p>
          <a:pPr rtl="0"/>
          <a:r>
            <a:rPr lang="ja-JP" altLang="en-US" sz="2200" b="1" dirty="0" smtClean="0">
              <a:solidFill>
                <a:schemeClr val="tx2">
                  <a:lumMod val="75000"/>
                </a:schemeClr>
              </a:solidFill>
            </a:rPr>
            <a:t>駅前広場利用者</a:t>
          </a:r>
          <a:endParaRPr lang="ja-JP" altLang="en-US" sz="2200" b="1" dirty="0">
            <a:solidFill>
              <a:schemeClr val="tx2">
                <a:lumMod val="75000"/>
              </a:schemeClr>
            </a:solidFill>
          </a:endParaRPr>
        </a:p>
      </dgm:t>
    </dgm:pt>
    <dgm:pt modelId="{A74A4179-45E1-45BD-A786-3B1F7CD5D628}" type="parTrans" cxnId="{34FF97BC-58B6-48BD-B66E-BFDAE27AD112}">
      <dgm:prSet/>
      <dgm:spPr/>
      <dgm:t>
        <a:bodyPr/>
        <a:lstStyle/>
        <a:p>
          <a:endParaRPr kumimoji="1" lang="ja-JP" altLang="en-US"/>
        </a:p>
      </dgm:t>
    </dgm:pt>
    <dgm:pt modelId="{1AE1B9D9-E95C-4EF5-A3DE-73787EE61CEF}" type="sibTrans" cxnId="{34FF97BC-58B6-48BD-B66E-BFDAE27AD112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kumimoji="1" lang="ja-JP" altLang="en-US"/>
        </a:p>
      </dgm:t>
    </dgm:pt>
    <dgm:pt modelId="{14C5D085-3728-44BC-81F7-2FE11AC9A6D7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shade val="51000"/>
                <a:satMod val="130000"/>
                <a:lumMod val="99000"/>
                <a:lumOff val="1000"/>
              </a:schemeClr>
            </a:gs>
            <a:gs pos="7000">
              <a:srgbClr val="92D050"/>
            </a:gs>
            <a:gs pos="100000">
              <a:srgbClr val="DDDD11"/>
            </a:gs>
          </a:gsLst>
        </a:gradFill>
        <a:ln>
          <a:solidFill>
            <a:srgbClr val="CDEB35"/>
          </a:solidFill>
        </a:ln>
      </dgm:spPr>
      <dgm:t>
        <a:bodyPr/>
        <a:lstStyle/>
        <a:p>
          <a:pPr rtl="0"/>
          <a:r>
            <a:rPr lang="ja-JP" altLang="en-US" sz="2200" b="1" dirty="0" smtClean="0">
              <a:solidFill>
                <a:schemeClr val="tx2">
                  <a:lumMod val="75000"/>
                </a:schemeClr>
              </a:solidFill>
            </a:rPr>
            <a:t>交通空間基準面積</a:t>
          </a:r>
          <a:endParaRPr lang="ja-JP" altLang="en-US" sz="2200" b="1" dirty="0">
            <a:solidFill>
              <a:schemeClr val="tx2">
                <a:lumMod val="75000"/>
              </a:schemeClr>
            </a:solidFill>
          </a:endParaRPr>
        </a:p>
      </dgm:t>
    </dgm:pt>
    <dgm:pt modelId="{1C6EC883-927B-472F-82B0-BA370948A4B5}" type="parTrans" cxnId="{3FADF895-9DB4-4D1C-95DB-964FBAF37DBB}">
      <dgm:prSet/>
      <dgm:spPr/>
      <dgm:t>
        <a:bodyPr/>
        <a:lstStyle/>
        <a:p>
          <a:endParaRPr kumimoji="1" lang="ja-JP" altLang="en-US"/>
        </a:p>
      </dgm:t>
    </dgm:pt>
    <dgm:pt modelId="{FFFF94B7-A888-448E-934C-C79BDAA47E12}" type="sibTrans" cxnId="{3FADF895-9DB4-4D1C-95DB-964FBAF37DBB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kumimoji="1" lang="ja-JP" altLang="en-US"/>
        </a:p>
      </dgm:t>
    </dgm:pt>
    <dgm:pt modelId="{C7B990A8-092E-4AD7-BD46-06CC773CD644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shade val="51000"/>
                <a:satMod val="130000"/>
                <a:lumMod val="99000"/>
                <a:lumOff val="1000"/>
              </a:schemeClr>
            </a:gs>
            <a:gs pos="7000">
              <a:srgbClr val="92D050"/>
            </a:gs>
            <a:gs pos="100000">
              <a:srgbClr val="DDDD11"/>
            </a:gs>
          </a:gsLst>
        </a:gradFill>
        <a:ln>
          <a:solidFill>
            <a:srgbClr val="CDEB35"/>
          </a:solidFill>
        </a:ln>
      </dgm:spPr>
      <dgm:t>
        <a:bodyPr lIns="82800" rIns="82800"/>
        <a:lstStyle/>
        <a:p>
          <a:pPr rtl="0"/>
          <a:r>
            <a:rPr lang="ja-JP" altLang="en-US" sz="2000" b="1" dirty="0" smtClean="0">
              <a:solidFill>
                <a:schemeClr val="tx2">
                  <a:lumMod val="75000"/>
                </a:schemeClr>
              </a:solidFill>
            </a:rPr>
            <a:t>環境空間確保のため追加すべき面積</a:t>
          </a:r>
          <a:endParaRPr lang="ja-JP" altLang="en-US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9E09D65E-7067-40BE-880C-D7240F51217B}" type="parTrans" cxnId="{C64155E1-286E-4F2A-9D45-205F4BC6ABBC}">
      <dgm:prSet/>
      <dgm:spPr/>
      <dgm:t>
        <a:bodyPr/>
        <a:lstStyle/>
        <a:p>
          <a:endParaRPr kumimoji="1" lang="ja-JP" altLang="en-US"/>
        </a:p>
      </dgm:t>
    </dgm:pt>
    <dgm:pt modelId="{C934B83B-9F1A-4861-8BAD-3706827692D8}" type="sibTrans" cxnId="{C64155E1-286E-4F2A-9D45-205F4BC6ABBC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kumimoji="1" lang="ja-JP" altLang="en-US"/>
        </a:p>
      </dgm:t>
    </dgm:pt>
    <dgm:pt modelId="{B2F036C3-D977-4DB7-859B-0D74684CA05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shade val="51000"/>
                <a:satMod val="130000"/>
                <a:lumMod val="99000"/>
                <a:lumOff val="1000"/>
              </a:schemeClr>
            </a:gs>
            <a:gs pos="7000">
              <a:srgbClr val="92D050"/>
            </a:gs>
            <a:gs pos="100000">
              <a:srgbClr val="DDDD11"/>
            </a:gs>
          </a:gsLst>
        </a:gradFill>
        <a:ln>
          <a:solidFill>
            <a:srgbClr val="CDEB35"/>
          </a:solidFill>
        </a:ln>
      </dgm:spPr>
      <dgm:t>
        <a:bodyPr/>
        <a:lstStyle/>
        <a:p>
          <a:pPr rtl="0"/>
          <a:r>
            <a:rPr lang="ja-JP" altLang="en-US" sz="2000" b="1" dirty="0" smtClean="0">
              <a:solidFill>
                <a:schemeClr val="tx2">
                  <a:lumMod val="75000"/>
                </a:schemeClr>
              </a:solidFill>
            </a:rPr>
            <a:t>駅前広場基準面積</a:t>
          </a:r>
          <a:endParaRPr lang="ja-JP" altLang="en-US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A7BC2ABB-E598-475E-9C32-478457276DDF}" type="parTrans" cxnId="{98184764-01DF-4897-8A27-819730CED555}">
      <dgm:prSet/>
      <dgm:spPr/>
      <dgm:t>
        <a:bodyPr/>
        <a:lstStyle/>
        <a:p>
          <a:endParaRPr kumimoji="1" lang="ja-JP" altLang="en-US"/>
        </a:p>
      </dgm:t>
    </dgm:pt>
    <dgm:pt modelId="{00C50BDF-D5A1-4C2E-B84E-398D0BAC2B06}" type="sibTrans" cxnId="{98184764-01DF-4897-8A27-819730CED555}">
      <dgm:prSet/>
      <dgm:spPr/>
      <dgm:t>
        <a:bodyPr/>
        <a:lstStyle/>
        <a:p>
          <a:endParaRPr kumimoji="1" lang="ja-JP" altLang="en-US"/>
        </a:p>
      </dgm:t>
    </dgm:pt>
    <dgm:pt modelId="{C7E612C7-E319-4CE2-959F-8B33C1101B7F}" type="pres">
      <dgm:prSet presAssocID="{46659833-E532-40BF-A255-8862EB8150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17D5499-8E14-4419-8F88-2177C7B47ED6}" type="pres">
      <dgm:prSet presAssocID="{46659833-E532-40BF-A255-8862EB8150A2}" presName="dummyMaxCanvas" presStyleCnt="0">
        <dgm:presLayoutVars/>
      </dgm:prSet>
      <dgm:spPr/>
    </dgm:pt>
    <dgm:pt modelId="{6FE3975C-F5C1-48F2-A470-B4B68A75D1BA}" type="pres">
      <dgm:prSet presAssocID="{46659833-E532-40BF-A255-8862EB8150A2}" presName="FourNodes_1" presStyleLbl="node1" presStyleIdx="0" presStyleCnt="4" custScaleY="81828" custLinFactNeighborY="77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414C00-7434-40E1-81E3-623E16C030BC}" type="pres">
      <dgm:prSet presAssocID="{46659833-E532-40BF-A255-8862EB8150A2}" presName="FourNodes_2" presStyleLbl="node1" presStyleIdx="1" presStyleCnt="4" custScaleY="81828" custLinFactNeighborX="-1086" custLinFactNeighborY="-74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34C75C6-4F44-4800-900F-9971F3BDA8AC}" type="pres">
      <dgm:prSet presAssocID="{46659833-E532-40BF-A255-8862EB8150A2}" presName="FourNodes_3" presStyleLbl="node1" presStyleIdx="2" presStyleCnt="4" custScaleY="81828" custLinFactNeighborX="-1086" custLinFactNeighborY="-2543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D06B401-65EF-465E-BF6E-A89735B45F98}" type="pres">
      <dgm:prSet presAssocID="{46659833-E532-40BF-A255-8862EB8150A2}" presName="FourNodes_4" presStyleLbl="node1" presStyleIdx="3" presStyleCnt="4" custScaleY="81828" custLinFactNeighborX="-1258" custLinFactNeighborY="-3867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941F821-4308-43D0-81E4-88B68BDB125F}" type="pres">
      <dgm:prSet presAssocID="{46659833-E532-40BF-A255-8862EB8150A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85AEDA1-4A0B-4D74-938E-2DF5987F3446}" type="pres">
      <dgm:prSet presAssocID="{46659833-E532-40BF-A255-8862EB8150A2}" presName="FourConn_2-3" presStyleLbl="fgAccFollowNode1" presStyleIdx="1" presStyleCnt="3" custLinFactNeighborY="-249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E8A813-CB1F-46C8-A970-6D0D9A2260E0}" type="pres">
      <dgm:prSet presAssocID="{46659833-E532-40BF-A255-8862EB8150A2}" presName="FourConn_3-4" presStyleLbl="fgAccFollowNode1" presStyleIdx="2" presStyleCnt="3" custLinFactNeighborY="-459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A212EF-6EC9-4A07-9220-210CAD1EF4BA}" type="pres">
      <dgm:prSet presAssocID="{46659833-E532-40BF-A255-8862EB8150A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330074-B9B8-402B-8F06-F0A4AC7734A1}" type="pres">
      <dgm:prSet presAssocID="{46659833-E532-40BF-A255-8862EB8150A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8C4931-8C4C-447C-815B-67C58A3FE70C}" type="pres">
      <dgm:prSet presAssocID="{46659833-E532-40BF-A255-8862EB8150A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5317C54-A1C2-49B5-B419-370C564E7BAE}" type="pres">
      <dgm:prSet presAssocID="{46659833-E532-40BF-A255-8862EB8150A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E1BEB14-0A62-449A-832F-55765D6E2D29}" type="presOf" srcId="{1AE1B9D9-E95C-4EF5-A3DE-73787EE61CEF}" destId="{F941F821-4308-43D0-81E4-88B68BDB125F}" srcOrd="0" destOrd="0" presId="urn:microsoft.com/office/officeart/2005/8/layout/vProcess5"/>
    <dgm:cxn modelId="{ECE6719A-3A7E-4125-BD13-EF7C6F90E90F}" type="presOf" srcId="{14C5D085-3728-44BC-81F7-2FE11AC9A6D7}" destId="{30330074-B9B8-402B-8F06-F0A4AC7734A1}" srcOrd="1" destOrd="0" presId="urn:microsoft.com/office/officeart/2005/8/layout/vProcess5"/>
    <dgm:cxn modelId="{34AE4BE1-BD97-4FB0-BBF8-9ADE2A11020B}" type="presOf" srcId="{C934B83B-9F1A-4861-8BAD-3706827692D8}" destId="{7AE8A813-CB1F-46C8-A970-6D0D9A2260E0}" srcOrd="0" destOrd="0" presId="urn:microsoft.com/office/officeart/2005/8/layout/vProcess5"/>
    <dgm:cxn modelId="{358D5857-DF07-4503-B3B6-67247AE10848}" type="presOf" srcId="{C7B990A8-092E-4AD7-BD46-06CC773CD644}" destId="{8C8C4931-8C4C-447C-815B-67C58A3FE70C}" srcOrd="1" destOrd="0" presId="urn:microsoft.com/office/officeart/2005/8/layout/vProcess5"/>
    <dgm:cxn modelId="{EA5AD414-BA94-48D0-83CD-C077BD122414}" type="presOf" srcId="{4ACC5650-644C-4BBC-B9FB-75351D88B795}" destId="{6FE3975C-F5C1-48F2-A470-B4B68A75D1BA}" srcOrd="0" destOrd="0" presId="urn:microsoft.com/office/officeart/2005/8/layout/vProcess5"/>
    <dgm:cxn modelId="{21B79AC4-FE32-47CD-8830-7C1B3E2D11AC}" type="presOf" srcId="{46659833-E532-40BF-A255-8862EB8150A2}" destId="{C7E612C7-E319-4CE2-959F-8B33C1101B7F}" srcOrd="0" destOrd="0" presId="urn:microsoft.com/office/officeart/2005/8/layout/vProcess5"/>
    <dgm:cxn modelId="{34FF97BC-58B6-48BD-B66E-BFDAE27AD112}" srcId="{46659833-E532-40BF-A255-8862EB8150A2}" destId="{4ACC5650-644C-4BBC-B9FB-75351D88B795}" srcOrd="0" destOrd="0" parTransId="{A74A4179-45E1-45BD-A786-3B1F7CD5D628}" sibTransId="{1AE1B9D9-E95C-4EF5-A3DE-73787EE61CEF}"/>
    <dgm:cxn modelId="{B862AA14-3754-4314-8890-82E413EC3624}" type="presOf" srcId="{4ACC5650-644C-4BBC-B9FB-75351D88B795}" destId="{84A212EF-6EC9-4A07-9220-210CAD1EF4BA}" srcOrd="1" destOrd="0" presId="urn:microsoft.com/office/officeart/2005/8/layout/vProcess5"/>
    <dgm:cxn modelId="{57D064AF-D905-4127-8373-75A19CDC4E4A}" type="presOf" srcId="{B2F036C3-D977-4DB7-859B-0D74684CA05F}" destId="{35317C54-A1C2-49B5-B419-370C564E7BAE}" srcOrd="1" destOrd="0" presId="urn:microsoft.com/office/officeart/2005/8/layout/vProcess5"/>
    <dgm:cxn modelId="{3FADF895-9DB4-4D1C-95DB-964FBAF37DBB}" srcId="{46659833-E532-40BF-A255-8862EB8150A2}" destId="{14C5D085-3728-44BC-81F7-2FE11AC9A6D7}" srcOrd="1" destOrd="0" parTransId="{1C6EC883-927B-472F-82B0-BA370948A4B5}" sibTransId="{FFFF94B7-A888-448E-934C-C79BDAA47E12}"/>
    <dgm:cxn modelId="{6D555E34-B91E-41C8-8BF1-8DA9C6B48809}" type="presOf" srcId="{FFFF94B7-A888-448E-934C-C79BDAA47E12}" destId="{385AEDA1-4A0B-4D74-938E-2DF5987F3446}" srcOrd="0" destOrd="0" presId="urn:microsoft.com/office/officeart/2005/8/layout/vProcess5"/>
    <dgm:cxn modelId="{CF43CEEF-B707-4D91-B5C8-031C5000506A}" type="presOf" srcId="{C7B990A8-092E-4AD7-BD46-06CC773CD644}" destId="{534C75C6-4F44-4800-900F-9971F3BDA8AC}" srcOrd="0" destOrd="0" presId="urn:microsoft.com/office/officeart/2005/8/layout/vProcess5"/>
    <dgm:cxn modelId="{C64155E1-286E-4F2A-9D45-205F4BC6ABBC}" srcId="{46659833-E532-40BF-A255-8862EB8150A2}" destId="{C7B990A8-092E-4AD7-BD46-06CC773CD644}" srcOrd="2" destOrd="0" parTransId="{9E09D65E-7067-40BE-880C-D7240F51217B}" sibTransId="{C934B83B-9F1A-4861-8BAD-3706827692D8}"/>
    <dgm:cxn modelId="{EBFDBA36-BA1F-4428-A68B-3087BD1595A5}" type="presOf" srcId="{14C5D085-3728-44BC-81F7-2FE11AC9A6D7}" destId="{84414C00-7434-40E1-81E3-623E16C030BC}" srcOrd="0" destOrd="0" presId="urn:microsoft.com/office/officeart/2005/8/layout/vProcess5"/>
    <dgm:cxn modelId="{98184764-01DF-4897-8A27-819730CED555}" srcId="{46659833-E532-40BF-A255-8862EB8150A2}" destId="{B2F036C3-D977-4DB7-859B-0D74684CA05F}" srcOrd="3" destOrd="0" parTransId="{A7BC2ABB-E598-475E-9C32-478457276DDF}" sibTransId="{00C50BDF-D5A1-4C2E-B84E-398D0BAC2B06}"/>
    <dgm:cxn modelId="{76566DA0-8594-4F53-8AF7-552F6862C0C3}" type="presOf" srcId="{B2F036C3-D977-4DB7-859B-0D74684CA05F}" destId="{3D06B401-65EF-465E-BF6E-A89735B45F98}" srcOrd="0" destOrd="0" presId="urn:microsoft.com/office/officeart/2005/8/layout/vProcess5"/>
    <dgm:cxn modelId="{F5CAC602-E35A-48E7-A2C9-47B9C918CEA9}" type="presParOf" srcId="{C7E612C7-E319-4CE2-959F-8B33C1101B7F}" destId="{117D5499-8E14-4419-8F88-2177C7B47ED6}" srcOrd="0" destOrd="0" presId="urn:microsoft.com/office/officeart/2005/8/layout/vProcess5"/>
    <dgm:cxn modelId="{4942F1FA-C753-426D-BBB2-E9AF00315D84}" type="presParOf" srcId="{C7E612C7-E319-4CE2-959F-8B33C1101B7F}" destId="{6FE3975C-F5C1-48F2-A470-B4B68A75D1BA}" srcOrd="1" destOrd="0" presId="urn:microsoft.com/office/officeart/2005/8/layout/vProcess5"/>
    <dgm:cxn modelId="{89325AE7-F931-40C7-9568-10483C52C2EB}" type="presParOf" srcId="{C7E612C7-E319-4CE2-959F-8B33C1101B7F}" destId="{84414C00-7434-40E1-81E3-623E16C030BC}" srcOrd="2" destOrd="0" presId="urn:microsoft.com/office/officeart/2005/8/layout/vProcess5"/>
    <dgm:cxn modelId="{AF7C6115-2FCD-4672-96E2-EF16D0D5EDEE}" type="presParOf" srcId="{C7E612C7-E319-4CE2-959F-8B33C1101B7F}" destId="{534C75C6-4F44-4800-900F-9971F3BDA8AC}" srcOrd="3" destOrd="0" presId="urn:microsoft.com/office/officeart/2005/8/layout/vProcess5"/>
    <dgm:cxn modelId="{F2122552-9824-4877-B2CD-67239BCA5915}" type="presParOf" srcId="{C7E612C7-E319-4CE2-959F-8B33C1101B7F}" destId="{3D06B401-65EF-465E-BF6E-A89735B45F98}" srcOrd="4" destOrd="0" presId="urn:microsoft.com/office/officeart/2005/8/layout/vProcess5"/>
    <dgm:cxn modelId="{5C6F07B4-DFDA-44A6-8616-F4E6712D0DF2}" type="presParOf" srcId="{C7E612C7-E319-4CE2-959F-8B33C1101B7F}" destId="{F941F821-4308-43D0-81E4-88B68BDB125F}" srcOrd="5" destOrd="0" presId="urn:microsoft.com/office/officeart/2005/8/layout/vProcess5"/>
    <dgm:cxn modelId="{BAC81EAD-D1CE-47FB-AAA7-FA5145ED6D6B}" type="presParOf" srcId="{C7E612C7-E319-4CE2-959F-8B33C1101B7F}" destId="{385AEDA1-4A0B-4D74-938E-2DF5987F3446}" srcOrd="6" destOrd="0" presId="urn:microsoft.com/office/officeart/2005/8/layout/vProcess5"/>
    <dgm:cxn modelId="{02C86663-7758-4419-9287-719C0A7907A7}" type="presParOf" srcId="{C7E612C7-E319-4CE2-959F-8B33C1101B7F}" destId="{7AE8A813-CB1F-46C8-A970-6D0D9A2260E0}" srcOrd="7" destOrd="0" presId="urn:microsoft.com/office/officeart/2005/8/layout/vProcess5"/>
    <dgm:cxn modelId="{D0F56EF1-327B-44A2-9C15-CD833CF90DA8}" type="presParOf" srcId="{C7E612C7-E319-4CE2-959F-8B33C1101B7F}" destId="{84A212EF-6EC9-4A07-9220-210CAD1EF4BA}" srcOrd="8" destOrd="0" presId="urn:microsoft.com/office/officeart/2005/8/layout/vProcess5"/>
    <dgm:cxn modelId="{2B0B688D-F65A-485F-80F7-45E3520B5E9D}" type="presParOf" srcId="{C7E612C7-E319-4CE2-959F-8B33C1101B7F}" destId="{30330074-B9B8-402B-8F06-F0A4AC7734A1}" srcOrd="9" destOrd="0" presId="urn:microsoft.com/office/officeart/2005/8/layout/vProcess5"/>
    <dgm:cxn modelId="{1F2123B1-5E34-4394-B7BC-DD0D5D8B0273}" type="presParOf" srcId="{C7E612C7-E319-4CE2-959F-8B33C1101B7F}" destId="{8C8C4931-8C4C-447C-815B-67C58A3FE70C}" srcOrd="10" destOrd="0" presId="urn:microsoft.com/office/officeart/2005/8/layout/vProcess5"/>
    <dgm:cxn modelId="{2D7051F3-64E3-4D51-9B74-F3659854651B}" type="presParOf" srcId="{C7E612C7-E319-4CE2-959F-8B33C1101B7F}" destId="{35317C54-A1C2-49B5-B419-370C564E7BA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254345-4625-4040-B3C3-32B873BF07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722591D-6320-4F49-BEFF-56D8E4DC454B}">
      <dgm:prSet custT="1"/>
      <dgm:spPr/>
      <dgm:t>
        <a:bodyPr/>
        <a:lstStyle/>
        <a:p>
          <a:pPr rtl="0"/>
          <a:r>
            <a:rPr kumimoji="1" lang="ja-JP" altLang="en-US" sz="3000" dirty="0" smtClean="0"/>
            <a:t>土浦駅西口　ロータリー整備</a:t>
          </a:r>
          <a:endParaRPr lang="ja-JP" altLang="en-US" sz="3000" dirty="0"/>
        </a:p>
      </dgm:t>
    </dgm:pt>
    <dgm:pt modelId="{BBB2E877-ECB5-4028-99EB-346A65D86A2E}" type="parTrans" cxnId="{D11F9A75-CD57-4792-916C-44F8CD0278FD}">
      <dgm:prSet/>
      <dgm:spPr/>
      <dgm:t>
        <a:bodyPr/>
        <a:lstStyle/>
        <a:p>
          <a:endParaRPr kumimoji="1" lang="ja-JP" altLang="en-US"/>
        </a:p>
      </dgm:t>
    </dgm:pt>
    <dgm:pt modelId="{435B0159-A682-4267-AF7C-600872CE4691}" type="sibTrans" cxnId="{D11F9A75-CD57-4792-916C-44F8CD0278FD}">
      <dgm:prSet/>
      <dgm:spPr/>
      <dgm:t>
        <a:bodyPr/>
        <a:lstStyle/>
        <a:p>
          <a:endParaRPr kumimoji="1" lang="ja-JP" altLang="en-US"/>
        </a:p>
      </dgm:t>
    </dgm:pt>
    <dgm:pt modelId="{A8FACC59-847D-4B75-B71F-D17C1638F84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ja-JP" altLang="en-US" sz="2800" dirty="0" smtClean="0"/>
            <a:t>交通広場の拡張</a:t>
          </a:r>
          <a:endParaRPr lang="ja-JP" altLang="en-US" sz="2800" dirty="0"/>
        </a:p>
      </dgm:t>
    </dgm:pt>
    <dgm:pt modelId="{5D0439D4-1292-462E-93D6-EE4E5FE5BB41}" type="parTrans" cxnId="{1722FFC1-DD52-444F-8CBB-B6C413023093}">
      <dgm:prSet/>
      <dgm:spPr/>
      <dgm:t>
        <a:bodyPr/>
        <a:lstStyle/>
        <a:p>
          <a:endParaRPr kumimoji="1" lang="ja-JP" altLang="en-US"/>
        </a:p>
      </dgm:t>
    </dgm:pt>
    <dgm:pt modelId="{E8BB431E-4BCC-4963-920C-C7070EE28B5C}" type="sibTrans" cxnId="{1722FFC1-DD52-444F-8CBB-B6C413023093}">
      <dgm:prSet/>
      <dgm:spPr/>
      <dgm:t>
        <a:bodyPr/>
        <a:lstStyle/>
        <a:p>
          <a:endParaRPr kumimoji="1" lang="ja-JP" altLang="en-US"/>
        </a:p>
      </dgm:t>
    </dgm:pt>
    <dgm:pt modelId="{C65B1BCA-B8F2-4DCB-8460-73E7C7090EE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ja-JP" altLang="en-US" sz="2800" dirty="0" smtClean="0"/>
            <a:t>安全性の確保</a:t>
          </a:r>
          <a:endParaRPr lang="ja-JP" altLang="en-US" sz="2800" dirty="0"/>
        </a:p>
      </dgm:t>
    </dgm:pt>
    <dgm:pt modelId="{0B6BD552-BDD3-4D8D-B9C1-6A5D14029833}" type="parTrans" cxnId="{165EAB5B-B069-40A6-BF9B-E5E40C7D34AC}">
      <dgm:prSet/>
      <dgm:spPr/>
      <dgm:t>
        <a:bodyPr/>
        <a:lstStyle/>
        <a:p>
          <a:endParaRPr kumimoji="1" lang="ja-JP" altLang="en-US"/>
        </a:p>
      </dgm:t>
    </dgm:pt>
    <dgm:pt modelId="{9A64148E-527C-4D15-8C9B-9F443B52FB95}" type="sibTrans" cxnId="{165EAB5B-B069-40A6-BF9B-E5E40C7D34AC}">
      <dgm:prSet/>
      <dgm:spPr/>
      <dgm:t>
        <a:bodyPr/>
        <a:lstStyle/>
        <a:p>
          <a:endParaRPr kumimoji="1" lang="ja-JP" altLang="en-US"/>
        </a:p>
      </dgm:t>
    </dgm:pt>
    <dgm:pt modelId="{0E9E86EC-1F2F-48DB-AE2B-F5367A5E1B2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ja-JP" altLang="en-US" sz="2800" dirty="0" smtClean="0"/>
            <a:t>誰もが使いやすい広場に</a:t>
          </a:r>
          <a:endParaRPr lang="ja-JP" altLang="en-US" sz="2800" dirty="0"/>
        </a:p>
      </dgm:t>
    </dgm:pt>
    <dgm:pt modelId="{E5EEC9C0-01CA-43BF-8710-5A57A167187E}" type="parTrans" cxnId="{FA888559-9167-4C03-944B-FCC4588DDB74}">
      <dgm:prSet/>
      <dgm:spPr/>
      <dgm:t>
        <a:bodyPr/>
        <a:lstStyle/>
        <a:p>
          <a:endParaRPr kumimoji="1" lang="ja-JP" altLang="en-US"/>
        </a:p>
      </dgm:t>
    </dgm:pt>
    <dgm:pt modelId="{2D2A23E2-3AD6-49D5-8509-C5E55C6BA8F3}" type="sibTrans" cxnId="{FA888559-9167-4C03-944B-FCC4588DDB74}">
      <dgm:prSet/>
      <dgm:spPr/>
      <dgm:t>
        <a:bodyPr/>
        <a:lstStyle/>
        <a:p>
          <a:endParaRPr kumimoji="1" lang="ja-JP" altLang="en-US"/>
        </a:p>
      </dgm:t>
    </dgm:pt>
    <dgm:pt modelId="{82955FE8-FEFE-497D-973C-F65F2BFA163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ja-JP" altLang="en-US" sz="2800" dirty="0" smtClean="0"/>
            <a:t>公共交通と一般車を分離</a:t>
          </a:r>
          <a:endParaRPr lang="ja-JP" altLang="en-US" sz="2800" dirty="0"/>
        </a:p>
      </dgm:t>
    </dgm:pt>
    <dgm:pt modelId="{265314CF-2F68-4D31-9520-580935C61153}" type="parTrans" cxnId="{E6D3E3B0-8EC9-413C-B308-9BBE8FA9BD29}">
      <dgm:prSet/>
      <dgm:spPr/>
      <dgm:t>
        <a:bodyPr/>
        <a:lstStyle/>
        <a:p>
          <a:endParaRPr kumimoji="1" lang="ja-JP" altLang="en-US"/>
        </a:p>
      </dgm:t>
    </dgm:pt>
    <dgm:pt modelId="{C63361EB-647F-4883-B9CE-8BF09861A5A3}" type="sibTrans" cxnId="{E6D3E3B0-8EC9-413C-B308-9BBE8FA9BD29}">
      <dgm:prSet/>
      <dgm:spPr/>
      <dgm:t>
        <a:bodyPr/>
        <a:lstStyle/>
        <a:p>
          <a:endParaRPr kumimoji="1" lang="ja-JP" altLang="en-US"/>
        </a:p>
      </dgm:t>
    </dgm:pt>
    <dgm:pt modelId="{63662D6B-C7FD-4670-AD4C-AAA767139EE4}" type="pres">
      <dgm:prSet presAssocID="{60254345-4625-4040-B3C3-32B873BF07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02B270F-D8B6-47D4-904D-2740A24596E9}" type="pres">
      <dgm:prSet presAssocID="{D722591D-6320-4F49-BEFF-56D8E4DC454B}" presName="parentText" presStyleLbl="node1" presStyleIdx="0" presStyleCnt="1" custScaleX="58813" custScaleY="53008" custLinFactNeighborX="-20167" custLinFactNeighborY="-511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2CA3CC6-6BAD-4722-A663-263B6A4A28A2}" type="pres">
      <dgm:prSet presAssocID="{D722591D-6320-4F49-BEFF-56D8E4DC454B}" presName="childText" presStyleLbl="revTx" presStyleIdx="0" presStyleCnt="1" custLinFactNeighborX="709" custLinFactNeighborY="-510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CE95167-C21D-4AF1-B657-241CCB72F56A}" type="presOf" srcId="{82955FE8-FEFE-497D-973C-F65F2BFA163C}" destId="{22CA3CC6-6BAD-4722-A663-263B6A4A28A2}" srcOrd="0" destOrd="1" presId="urn:microsoft.com/office/officeart/2005/8/layout/vList2"/>
    <dgm:cxn modelId="{04275D55-7912-4CAA-8591-3BA16BF4D903}" type="presOf" srcId="{C65B1BCA-B8F2-4DCB-8460-73E7C7090EEB}" destId="{22CA3CC6-6BAD-4722-A663-263B6A4A28A2}" srcOrd="0" destOrd="2" presId="urn:microsoft.com/office/officeart/2005/8/layout/vList2"/>
    <dgm:cxn modelId="{D11F9A75-CD57-4792-916C-44F8CD0278FD}" srcId="{60254345-4625-4040-B3C3-32B873BF070F}" destId="{D722591D-6320-4F49-BEFF-56D8E4DC454B}" srcOrd="0" destOrd="0" parTransId="{BBB2E877-ECB5-4028-99EB-346A65D86A2E}" sibTransId="{435B0159-A682-4267-AF7C-600872CE4691}"/>
    <dgm:cxn modelId="{E6D3E3B0-8EC9-413C-B308-9BBE8FA9BD29}" srcId="{D722591D-6320-4F49-BEFF-56D8E4DC454B}" destId="{82955FE8-FEFE-497D-973C-F65F2BFA163C}" srcOrd="1" destOrd="0" parTransId="{265314CF-2F68-4D31-9520-580935C61153}" sibTransId="{C63361EB-647F-4883-B9CE-8BF09861A5A3}"/>
    <dgm:cxn modelId="{42010BEB-7647-4E3D-99D3-E3AFCBF1D230}" type="presOf" srcId="{A8FACC59-847D-4B75-B71F-D17C1638F843}" destId="{22CA3CC6-6BAD-4722-A663-263B6A4A28A2}" srcOrd="0" destOrd="0" presId="urn:microsoft.com/office/officeart/2005/8/layout/vList2"/>
    <dgm:cxn modelId="{9518DC78-65E7-4D8E-8E08-F9B23FE4A7DA}" type="presOf" srcId="{D722591D-6320-4F49-BEFF-56D8E4DC454B}" destId="{202B270F-D8B6-47D4-904D-2740A24596E9}" srcOrd="0" destOrd="0" presId="urn:microsoft.com/office/officeart/2005/8/layout/vList2"/>
    <dgm:cxn modelId="{9839DFB4-4783-4C31-9002-0BBB9951CFE4}" type="presOf" srcId="{60254345-4625-4040-B3C3-32B873BF070F}" destId="{63662D6B-C7FD-4670-AD4C-AAA767139EE4}" srcOrd="0" destOrd="0" presId="urn:microsoft.com/office/officeart/2005/8/layout/vList2"/>
    <dgm:cxn modelId="{FA888559-9167-4C03-944B-FCC4588DDB74}" srcId="{D722591D-6320-4F49-BEFF-56D8E4DC454B}" destId="{0E9E86EC-1F2F-48DB-AE2B-F5367A5E1B2F}" srcOrd="3" destOrd="0" parTransId="{E5EEC9C0-01CA-43BF-8710-5A57A167187E}" sibTransId="{2D2A23E2-3AD6-49D5-8509-C5E55C6BA8F3}"/>
    <dgm:cxn modelId="{1722FFC1-DD52-444F-8CBB-B6C413023093}" srcId="{D722591D-6320-4F49-BEFF-56D8E4DC454B}" destId="{A8FACC59-847D-4B75-B71F-D17C1638F843}" srcOrd="0" destOrd="0" parTransId="{5D0439D4-1292-462E-93D6-EE4E5FE5BB41}" sibTransId="{E8BB431E-4BCC-4963-920C-C7070EE28B5C}"/>
    <dgm:cxn modelId="{165EAB5B-B069-40A6-BF9B-E5E40C7D34AC}" srcId="{D722591D-6320-4F49-BEFF-56D8E4DC454B}" destId="{C65B1BCA-B8F2-4DCB-8460-73E7C7090EEB}" srcOrd="2" destOrd="0" parTransId="{0B6BD552-BDD3-4D8D-B9C1-6A5D14029833}" sibTransId="{9A64148E-527C-4D15-8C9B-9F443B52FB95}"/>
    <dgm:cxn modelId="{E2307092-3F73-4EC4-B6E3-29563381EA40}" type="presOf" srcId="{0E9E86EC-1F2F-48DB-AE2B-F5367A5E1B2F}" destId="{22CA3CC6-6BAD-4722-A663-263B6A4A28A2}" srcOrd="0" destOrd="3" presId="urn:microsoft.com/office/officeart/2005/8/layout/vList2"/>
    <dgm:cxn modelId="{F7F2EB6B-A471-4C70-80D2-24C9C2187FF5}" type="presParOf" srcId="{63662D6B-C7FD-4670-AD4C-AAA767139EE4}" destId="{202B270F-D8B6-47D4-904D-2740A24596E9}" srcOrd="0" destOrd="0" presId="urn:microsoft.com/office/officeart/2005/8/layout/vList2"/>
    <dgm:cxn modelId="{ECC34ED0-63DE-4F10-A5BE-395DB46C26E6}" type="presParOf" srcId="{63662D6B-C7FD-4670-AD4C-AAA767139EE4}" destId="{22CA3CC6-6BAD-4722-A663-263B6A4A28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FB4D71-F867-438A-8402-99997D25C172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5281BEFF-5798-4957-BD18-638DAAB937A7}">
      <dgm:prSet phldrT="[テキスト]"/>
      <dgm:spPr/>
      <dgm:t>
        <a:bodyPr/>
        <a:lstStyle/>
        <a:p>
          <a:r>
            <a:rPr kumimoji="1" lang="ja-JP" altLang="en-US" dirty="0" smtClean="0"/>
            <a:t>道路・産業</a:t>
          </a:r>
          <a:endParaRPr kumimoji="1" lang="ja-JP" altLang="en-US" dirty="0"/>
        </a:p>
      </dgm:t>
    </dgm:pt>
    <dgm:pt modelId="{7BB4F7A1-7DE1-42C4-B2FB-F79480B526B5}" type="parTrans" cxnId="{A61DCB21-C71C-45EA-AFD6-9F1FD6369330}">
      <dgm:prSet/>
      <dgm:spPr/>
      <dgm:t>
        <a:bodyPr/>
        <a:lstStyle/>
        <a:p>
          <a:endParaRPr kumimoji="1" lang="ja-JP" altLang="en-US"/>
        </a:p>
      </dgm:t>
    </dgm:pt>
    <dgm:pt modelId="{0B6CD9B2-9B33-41A5-8CC3-00ADC9E8EF68}" type="sibTrans" cxnId="{A61DCB21-C71C-45EA-AFD6-9F1FD6369330}">
      <dgm:prSet/>
      <dgm:spPr/>
      <dgm:t>
        <a:bodyPr/>
        <a:lstStyle/>
        <a:p>
          <a:endParaRPr kumimoji="1" lang="ja-JP" altLang="en-US"/>
        </a:p>
      </dgm:t>
    </dgm:pt>
    <dgm:pt modelId="{285466A9-AE5D-4456-B5FF-6EDA182ECFB7}">
      <dgm:prSet phldrT="[テキスト]" custT="1"/>
      <dgm:spPr/>
      <dgm:t>
        <a:bodyPr/>
        <a:lstStyle/>
        <a:p>
          <a:r>
            <a:rPr kumimoji="1" lang="ja-JP" altLang="en-US" sz="2000" dirty="0" smtClean="0"/>
            <a:t>圏央道開通による産業誘致の検討</a:t>
          </a:r>
          <a:endParaRPr kumimoji="1" lang="ja-JP" altLang="en-US" sz="2000" dirty="0"/>
        </a:p>
      </dgm:t>
    </dgm:pt>
    <dgm:pt modelId="{12E96007-1DEA-42BE-B632-3F51BB78DAB7}" type="parTrans" cxnId="{832FA55F-C120-4591-8BAE-7455EAF453FC}">
      <dgm:prSet/>
      <dgm:spPr/>
      <dgm:t>
        <a:bodyPr/>
        <a:lstStyle/>
        <a:p>
          <a:endParaRPr kumimoji="1" lang="ja-JP" altLang="en-US"/>
        </a:p>
      </dgm:t>
    </dgm:pt>
    <dgm:pt modelId="{06378C5B-9EB2-4039-A714-9CA228FE1D06}" type="sibTrans" cxnId="{832FA55F-C120-4591-8BAE-7455EAF453FC}">
      <dgm:prSet/>
      <dgm:spPr/>
      <dgm:t>
        <a:bodyPr/>
        <a:lstStyle/>
        <a:p>
          <a:endParaRPr kumimoji="1" lang="ja-JP" altLang="en-US"/>
        </a:p>
      </dgm:t>
    </dgm:pt>
    <dgm:pt modelId="{39673B6E-4EBE-46DD-9FF0-6E3AE3140720}">
      <dgm:prSet phldrT="[テキスト]"/>
      <dgm:spPr/>
      <dgm:t>
        <a:bodyPr/>
        <a:lstStyle/>
        <a:p>
          <a:r>
            <a:rPr kumimoji="1" lang="ja-JP" altLang="en-US" dirty="0" smtClean="0"/>
            <a:t>公共交通・</a:t>
          </a:r>
          <a:endParaRPr kumimoji="1" lang="en-US" altLang="ja-JP" dirty="0" smtClean="0"/>
        </a:p>
        <a:p>
          <a:r>
            <a:rPr kumimoji="1" lang="ja-JP" altLang="en-US" dirty="0" smtClean="0"/>
            <a:t>公共施設</a:t>
          </a:r>
          <a:endParaRPr kumimoji="1" lang="ja-JP" altLang="en-US" dirty="0"/>
        </a:p>
      </dgm:t>
    </dgm:pt>
    <dgm:pt modelId="{1EE8DFA5-BAA0-4C29-9D1C-E9072DFA6702}" type="parTrans" cxnId="{18563A41-7E3D-4F84-8CED-06117293BC4E}">
      <dgm:prSet/>
      <dgm:spPr/>
      <dgm:t>
        <a:bodyPr/>
        <a:lstStyle/>
        <a:p>
          <a:endParaRPr kumimoji="1" lang="ja-JP" altLang="en-US"/>
        </a:p>
      </dgm:t>
    </dgm:pt>
    <dgm:pt modelId="{71BF38BE-0065-4B7A-963C-EBBB0966DA90}" type="sibTrans" cxnId="{18563A41-7E3D-4F84-8CED-06117293BC4E}">
      <dgm:prSet/>
      <dgm:spPr/>
      <dgm:t>
        <a:bodyPr/>
        <a:lstStyle/>
        <a:p>
          <a:endParaRPr kumimoji="1" lang="ja-JP" altLang="en-US"/>
        </a:p>
      </dgm:t>
    </dgm:pt>
    <dgm:pt modelId="{A607B80E-029A-4244-ACFA-040121D3A642}">
      <dgm:prSet phldrT="[テキスト]" custT="1"/>
      <dgm:spPr/>
      <dgm:t>
        <a:bodyPr/>
        <a:lstStyle/>
        <a:p>
          <a:r>
            <a:rPr kumimoji="1" lang="ja-JP" altLang="en-US" sz="2000" dirty="0" smtClean="0"/>
            <a:t>現状の把握</a:t>
          </a:r>
          <a:endParaRPr kumimoji="1" lang="ja-JP" altLang="en-US" sz="2000" dirty="0"/>
        </a:p>
      </dgm:t>
    </dgm:pt>
    <dgm:pt modelId="{6B60B40B-AA86-481D-925D-3800A8AB7B0D}" type="parTrans" cxnId="{66A9E4DB-5457-4748-B0B4-931980D8AE67}">
      <dgm:prSet/>
      <dgm:spPr/>
      <dgm:t>
        <a:bodyPr/>
        <a:lstStyle/>
        <a:p>
          <a:endParaRPr kumimoji="1" lang="ja-JP" altLang="en-US"/>
        </a:p>
      </dgm:t>
    </dgm:pt>
    <dgm:pt modelId="{5B2229CB-0A50-4423-B27B-F1AFDA22024E}" type="sibTrans" cxnId="{66A9E4DB-5457-4748-B0B4-931980D8AE67}">
      <dgm:prSet/>
      <dgm:spPr/>
      <dgm:t>
        <a:bodyPr/>
        <a:lstStyle/>
        <a:p>
          <a:endParaRPr kumimoji="1" lang="ja-JP" altLang="en-US"/>
        </a:p>
      </dgm:t>
    </dgm:pt>
    <dgm:pt modelId="{1C5ADF81-C742-450A-93A1-B8A5CDA71FFE}">
      <dgm:prSet phldrT="[テキスト]" custT="1"/>
      <dgm:spPr/>
      <dgm:t>
        <a:bodyPr/>
        <a:lstStyle/>
        <a:p>
          <a:r>
            <a:rPr kumimoji="1" lang="ja-JP" altLang="en-US" sz="2000" dirty="0" smtClean="0"/>
            <a:t>提案にあった改善</a:t>
          </a:r>
          <a:endParaRPr kumimoji="1" lang="ja-JP" altLang="en-US" sz="2000" dirty="0"/>
        </a:p>
      </dgm:t>
    </dgm:pt>
    <dgm:pt modelId="{09956440-5C9B-43CD-AF91-58DE86A56769}" type="parTrans" cxnId="{7464EB57-A04D-445C-91ED-0F6F86B52134}">
      <dgm:prSet/>
      <dgm:spPr/>
      <dgm:t>
        <a:bodyPr/>
        <a:lstStyle/>
        <a:p>
          <a:endParaRPr kumimoji="1" lang="ja-JP" altLang="en-US"/>
        </a:p>
      </dgm:t>
    </dgm:pt>
    <dgm:pt modelId="{91849BF8-3D7B-48EA-946F-2ED8E319D8DD}" type="sibTrans" cxnId="{7464EB57-A04D-445C-91ED-0F6F86B52134}">
      <dgm:prSet/>
      <dgm:spPr/>
      <dgm:t>
        <a:bodyPr/>
        <a:lstStyle/>
        <a:p>
          <a:endParaRPr kumimoji="1" lang="ja-JP" altLang="en-US"/>
        </a:p>
      </dgm:t>
    </dgm:pt>
    <dgm:pt modelId="{3A945239-7317-44BC-A5D4-D7E887F4BA5C}">
      <dgm:prSet phldrT="[テキスト]" custT="1"/>
      <dgm:spPr/>
      <dgm:t>
        <a:bodyPr/>
        <a:lstStyle/>
        <a:p>
          <a:r>
            <a:rPr kumimoji="1" lang="ja-JP" altLang="en-US" sz="2000" dirty="0" smtClean="0"/>
            <a:t>駅前広場整備の具現化</a:t>
          </a:r>
          <a:endParaRPr kumimoji="1" lang="ja-JP" altLang="en-US" sz="2000" dirty="0"/>
        </a:p>
      </dgm:t>
    </dgm:pt>
    <dgm:pt modelId="{6F44ABF5-6819-40E2-81CA-C37269C56228}" type="parTrans" cxnId="{9977F8AF-6C72-406A-AB88-A084BA0C56F2}">
      <dgm:prSet/>
      <dgm:spPr/>
      <dgm:t>
        <a:bodyPr/>
        <a:lstStyle/>
        <a:p>
          <a:endParaRPr kumimoji="1" lang="ja-JP" altLang="en-US"/>
        </a:p>
      </dgm:t>
    </dgm:pt>
    <dgm:pt modelId="{E9386516-2062-40C5-BAD7-CFD5CF2D10B7}" type="sibTrans" cxnId="{9977F8AF-6C72-406A-AB88-A084BA0C56F2}">
      <dgm:prSet/>
      <dgm:spPr/>
      <dgm:t>
        <a:bodyPr/>
        <a:lstStyle/>
        <a:p>
          <a:endParaRPr kumimoji="1" lang="ja-JP" altLang="en-US"/>
        </a:p>
      </dgm:t>
    </dgm:pt>
    <dgm:pt modelId="{CB3B61CB-F79B-4490-BA90-55F11501A6F7}">
      <dgm:prSet phldrT="[テキスト]"/>
      <dgm:spPr/>
      <dgm:t>
        <a:bodyPr/>
        <a:lstStyle/>
        <a:p>
          <a:r>
            <a:rPr kumimoji="1" lang="ja-JP" altLang="en-US" dirty="0" smtClean="0"/>
            <a:t>土地有効利用</a:t>
          </a:r>
          <a:endParaRPr kumimoji="1" lang="ja-JP" altLang="en-US" dirty="0"/>
        </a:p>
      </dgm:t>
    </dgm:pt>
    <dgm:pt modelId="{8F896C67-710A-497C-8724-C5AC730B9F8A}" type="parTrans" cxnId="{3F17628F-38F1-4DD6-B4B7-7B097FA202EC}">
      <dgm:prSet/>
      <dgm:spPr/>
      <dgm:t>
        <a:bodyPr/>
        <a:lstStyle/>
        <a:p>
          <a:endParaRPr kumimoji="1" lang="ja-JP" altLang="en-US"/>
        </a:p>
      </dgm:t>
    </dgm:pt>
    <dgm:pt modelId="{6601A652-813F-433B-B3F2-736CEAF2437F}" type="sibTrans" cxnId="{3F17628F-38F1-4DD6-B4B7-7B097FA202EC}">
      <dgm:prSet/>
      <dgm:spPr/>
      <dgm:t>
        <a:bodyPr/>
        <a:lstStyle/>
        <a:p>
          <a:endParaRPr kumimoji="1" lang="ja-JP" altLang="en-US"/>
        </a:p>
      </dgm:t>
    </dgm:pt>
    <dgm:pt modelId="{79E66A27-3952-4180-8359-59AE04FCA934}">
      <dgm:prSet phldrT="[テキスト]" custT="1"/>
      <dgm:spPr/>
      <dgm:t>
        <a:bodyPr/>
        <a:lstStyle/>
        <a:p>
          <a:r>
            <a:rPr kumimoji="1" lang="ja-JP" altLang="en-US" sz="2000" dirty="0" smtClean="0"/>
            <a:t>土浦駅地区第一市街地再開発事業地の利用方法</a:t>
          </a:r>
          <a:endParaRPr kumimoji="1" lang="ja-JP" altLang="en-US" sz="2000" dirty="0"/>
        </a:p>
      </dgm:t>
    </dgm:pt>
    <dgm:pt modelId="{A8CE5415-24C3-42CE-8FC7-042D441EB88F}" type="parTrans" cxnId="{B02DB921-48B9-4B4D-BB1D-4409D4BEC34C}">
      <dgm:prSet/>
      <dgm:spPr/>
      <dgm:t>
        <a:bodyPr/>
        <a:lstStyle/>
        <a:p>
          <a:endParaRPr kumimoji="1" lang="ja-JP" altLang="en-US"/>
        </a:p>
      </dgm:t>
    </dgm:pt>
    <dgm:pt modelId="{2BA076E8-AF18-48CA-B5BB-C8B1A6033E4A}" type="sibTrans" cxnId="{B02DB921-48B9-4B4D-BB1D-4409D4BEC34C}">
      <dgm:prSet/>
      <dgm:spPr/>
      <dgm:t>
        <a:bodyPr/>
        <a:lstStyle/>
        <a:p>
          <a:endParaRPr kumimoji="1" lang="ja-JP" altLang="en-US"/>
        </a:p>
      </dgm:t>
    </dgm:pt>
    <dgm:pt modelId="{653FFA82-6A36-41A4-9D17-D23E80D63AB7}">
      <dgm:prSet phldrT="[テキスト]"/>
      <dgm:spPr/>
      <dgm:t>
        <a:bodyPr/>
        <a:lstStyle/>
        <a:p>
          <a:r>
            <a:rPr kumimoji="1" lang="ja-JP" altLang="en-US" dirty="0" smtClean="0"/>
            <a:t>景観</a:t>
          </a:r>
          <a:endParaRPr kumimoji="1" lang="ja-JP" altLang="en-US" dirty="0"/>
        </a:p>
      </dgm:t>
    </dgm:pt>
    <dgm:pt modelId="{81B4B832-ECD6-4216-9659-CE600D85E5FC}" type="parTrans" cxnId="{5B6C648F-24F5-4EA8-8829-084C03CBF50C}">
      <dgm:prSet/>
      <dgm:spPr/>
      <dgm:t>
        <a:bodyPr/>
        <a:lstStyle/>
        <a:p>
          <a:endParaRPr kumimoji="1" lang="ja-JP" altLang="en-US"/>
        </a:p>
      </dgm:t>
    </dgm:pt>
    <dgm:pt modelId="{587D4CBC-CC00-4343-B8E7-D8900622C4BC}" type="sibTrans" cxnId="{5B6C648F-24F5-4EA8-8829-084C03CBF50C}">
      <dgm:prSet/>
      <dgm:spPr/>
      <dgm:t>
        <a:bodyPr/>
        <a:lstStyle/>
        <a:p>
          <a:endParaRPr kumimoji="1" lang="ja-JP" altLang="en-US"/>
        </a:p>
      </dgm:t>
    </dgm:pt>
    <dgm:pt modelId="{DACBB9D6-EF29-4416-A466-ADACF213CA0D}">
      <dgm:prSet phldrT="[テキスト]" custT="1"/>
      <dgm:spPr/>
      <dgm:t>
        <a:bodyPr/>
        <a:lstStyle/>
        <a:p>
          <a:r>
            <a:rPr kumimoji="1" lang="ja-JP" altLang="en-US" sz="2000" dirty="0" smtClean="0"/>
            <a:t>霞ヶ浦整備後のシュミレーション</a:t>
          </a:r>
          <a:endParaRPr kumimoji="1" lang="ja-JP" altLang="en-US" sz="2000" dirty="0"/>
        </a:p>
      </dgm:t>
    </dgm:pt>
    <dgm:pt modelId="{5F53CF86-2304-45F0-9DFD-31FAE9BE4825}" type="parTrans" cxnId="{BB4F3AF4-C311-490A-83DD-7FBD291708EF}">
      <dgm:prSet/>
      <dgm:spPr/>
      <dgm:t>
        <a:bodyPr/>
        <a:lstStyle/>
        <a:p>
          <a:endParaRPr kumimoji="1" lang="ja-JP" altLang="en-US"/>
        </a:p>
      </dgm:t>
    </dgm:pt>
    <dgm:pt modelId="{5FDB9307-F0A3-41F0-B341-164435AE56C9}" type="sibTrans" cxnId="{BB4F3AF4-C311-490A-83DD-7FBD291708EF}">
      <dgm:prSet/>
      <dgm:spPr/>
      <dgm:t>
        <a:bodyPr/>
        <a:lstStyle/>
        <a:p>
          <a:endParaRPr kumimoji="1" lang="ja-JP" altLang="en-US"/>
        </a:p>
      </dgm:t>
    </dgm:pt>
    <dgm:pt modelId="{A803F639-54B3-4612-B7E5-5FD54E772830}">
      <dgm:prSet phldrT="[テキスト]" custT="1"/>
      <dgm:spPr/>
      <dgm:t>
        <a:bodyPr/>
        <a:lstStyle/>
        <a:p>
          <a:r>
            <a:rPr kumimoji="1" lang="ja-JP" altLang="en-US" sz="2000" dirty="0" smtClean="0"/>
            <a:t>複合公共施設</a:t>
          </a:r>
          <a:endParaRPr kumimoji="1" lang="ja-JP" altLang="en-US" sz="2000" dirty="0"/>
        </a:p>
      </dgm:t>
    </dgm:pt>
    <dgm:pt modelId="{9AB0721C-481F-495E-A11B-D737CA4C135E}" type="parTrans" cxnId="{FE57B7F3-C47A-4819-8C41-8C6AF8B69C2E}">
      <dgm:prSet/>
      <dgm:spPr/>
      <dgm:t>
        <a:bodyPr/>
        <a:lstStyle/>
        <a:p>
          <a:endParaRPr kumimoji="1" lang="ja-JP" altLang="en-US"/>
        </a:p>
      </dgm:t>
    </dgm:pt>
    <dgm:pt modelId="{A9E4CE46-8029-49AD-AC56-524B1F5F6639}" type="sibTrans" cxnId="{FE57B7F3-C47A-4819-8C41-8C6AF8B69C2E}">
      <dgm:prSet/>
      <dgm:spPr/>
      <dgm:t>
        <a:bodyPr/>
        <a:lstStyle/>
        <a:p>
          <a:endParaRPr kumimoji="1" lang="ja-JP" altLang="en-US"/>
        </a:p>
      </dgm:t>
    </dgm:pt>
    <dgm:pt modelId="{C0F0F0E9-0BE1-431F-8DFE-8D2E22475C83}">
      <dgm:prSet phldrT="[テキスト]" custT="1"/>
      <dgm:spPr/>
      <dgm:t>
        <a:bodyPr/>
        <a:lstStyle/>
        <a:p>
          <a:r>
            <a:rPr kumimoji="1" lang="ja-JP" altLang="en-US" sz="2000" dirty="0" smtClean="0"/>
            <a:t>都市計画道路施設による費用便益分析</a:t>
          </a:r>
          <a:endParaRPr kumimoji="1" lang="ja-JP" altLang="en-US" sz="2000" dirty="0"/>
        </a:p>
      </dgm:t>
    </dgm:pt>
    <dgm:pt modelId="{519AA5E1-95B2-4C7C-9D49-C51B4F8F6930}" type="parTrans" cxnId="{E398E72D-D4E2-40C7-9F52-122DAAB44C6F}">
      <dgm:prSet/>
      <dgm:spPr/>
      <dgm:t>
        <a:bodyPr/>
        <a:lstStyle/>
        <a:p>
          <a:endParaRPr kumimoji="1" lang="ja-JP" altLang="en-US"/>
        </a:p>
      </dgm:t>
    </dgm:pt>
    <dgm:pt modelId="{290497EB-D95B-4244-AC85-A1DD8755FC49}" type="sibTrans" cxnId="{E398E72D-D4E2-40C7-9F52-122DAAB44C6F}">
      <dgm:prSet/>
      <dgm:spPr/>
      <dgm:t>
        <a:bodyPr/>
        <a:lstStyle/>
        <a:p>
          <a:endParaRPr kumimoji="1" lang="ja-JP" altLang="en-US"/>
        </a:p>
      </dgm:t>
    </dgm:pt>
    <dgm:pt modelId="{69282C90-B954-4182-880D-213FECDA261D}" type="pres">
      <dgm:prSet presAssocID="{D9FB4D71-F867-438A-8402-99997D25C17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8E5E22AA-0EA0-44FE-AB96-E18E1D7A0D83}" type="pres">
      <dgm:prSet presAssocID="{5281BEFF-5798-4957-BD18-638DAAB937A7}" presName="linNode" presStyleCnt="0"/>
      <dgm:spPr/>
    </dgm:pt>
    <dgm:pt modelId="{91529FC9-94AF-4A19-A253-2C07F31F6AFA}" type="pres">
      <dgm:prSet presAssocID="{5281BEFF-5798-4957-BD18-638DAAB937A7}" presName="parentShp" presStyleLbl="node1" presStyleIdx="0" presStyleCnt="4" custScaleX="68913" custScaleY="586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BDC441-336C-46C4-BE85-AD9A48210E5A}" type="pres">
      <dgm:prSet presAssocID="{5281BEFF-5798-4957-BD18-638DAAB937A7}" presName="childShp" presStyleLbl="bgAccFollowNode1" presStyleIdx="0" presStyleCnt="4" custScaleX="115849" custScaleY="5861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8A4307F-57EC-4DF5-871D-2B74C48700E5}" type="pres">
      <dgm:prSet presAssocID="{0B6CD9B2-9B33-41A5-8CC3-00ADC9E8EF68}" presName="spacing" presStyleCnt="0"/>
      <dgm:spPr/>
    </dgm:pt>
    <dgm:pt modelId="{C772E03F-9BC7-4191-8A7A-1D9E11F2FDE1}" type="pres">
      <dgm:prSet presAssocID="{39673B6E-4EBE-46DD-9FF0-6E3AE3140720}" presName="linNode" presStyleCnt="0"/>
      <dgm:spPr/>
    </dgm:pt>
    <dgm:pt modelId="{F5ED20A1-9315-4E6C-9EAC-84FF4A202507}" type="pres">
      <dgm:prSet presAssocID="{39673B6E-4EBE-46DD-9FF0-6E3AE3140720}" presName="parentShp" presStyleLbl="node1" presStyleIdx="1" presStyleCnt="4" custScaleX="67671" custScaleY="579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9DA3A4-17FC-45F4-AA00-A2966E403DC7}" type="pres">
      <dgm:prSet presAssocID="{39673B6E-4EBE-46DD-9FF0-6E3AE3140720}" presName="childShp" presStyleLbl="bgAccFollowNode1" presStyleIdx="1" presStyleCnt="4" custScaleX="113762" custScaleY="57906" custLinFactNeighborY="-443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8C9EEA0-3235-4AF3-88DF-90FFA2BD099E}" type="pres">
      <dgm:prSet presAssocID="{71BF38BE-0065-4B7A-963C-EBBB0966DA90}" presName="spacing" presStyleCnt="0"/>
      <dgm:spPr/>
    </dgm:pt>
    <dgm:pt modelId="{81ED0305-5209-4A98-8F37-2E0C2F8B4DC3}" type="pres">
      <dgm:prSet presAssocID="{CB3B61CB-F79B-4490-BA90-55F11501A6F7}" presName="linNode" presStyleCnt="0"/>
      <dgm:spPr/>
    </dgm:pt>
    <dgm:pt modelId="{2DA27664-6CC9-411F-ACA4-40747DF901CC}" type="pres">
      <dgm:prSet presAssocID="{CB3B61CB-F79B-4490-BA90-55F11501A6F7}" presName="parentShp" presStyleLbl="node1" presStyleIdx="2" presStyleCnt="4" custScaleX="65809" custScaleY="44985" custLinFactNeighborX="554" custLinFactNeighborY="-89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8EE8C52-5E2B-4662-BC38-9BA1ED27C745}" type="pres">
      <dgm:prSet presAssocID="{CB3B61CB-F79B-4490-BA90-55F11501A6F7}" presName="childShp" presStyleLbl="bgAccFollowNode1" presStyleIdx="2" presStyleCnt="4" custScaleX="115200" custScaleY="44985" custLinFactNeighborX="654" custLinFactNeighborY="-89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2287211-8181-4B36-8E69-AEFF2E6565A6}" type="pres">
      <dgm:prSet presAssocID="{6601A652-813F-433B-B3F2-736CEAF2437F}" presName="spacing" presStyleCnt="0"/>
      <dgm:spPr/>
    </dgm:pt>
    <dgm:pt modelId="{24F15CDE-39A8-47F5-BDDB-2B155AB2C3A4}" type="pres">
      <dgm:prSet presAssocID="{653FFA82-6A36-41A4-9D17-D23E80D63AB7}" presName="linNode" presStyleCnt="0"/>
      <dgm:spPr/>
    </dgm:pt>
    <dgm:pt modelId="{64CF3001-BC49-482B-AE93-3621D3E53D00}" type="pres">
      <dgm:prSet presAssocID="{653FFA82-6A36-41A4-9D17-D23E80D63AB7}" presName="parentShp" presStyleLbl="node1" presStyleIdx="3" presStyleCnt="4" custScaleX="68656" custScaleY="404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59F373-CD3B-4727-9A4E-4CBBC1743144}" type="pres">
      <dgm:prSet presAssocID="{653FFA82-6A36-41A4-9D17-D23E80D63AB7}" presName="childShp" presStyleLbl="bgAccFollowNode1" presStyleIdx="3" presStyleCnt="4" custScaleX="113338" custScaleY="39713" custLinFactNeighborY="-443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19E78DF-458A-413C-B11E-94D1A5F4C8A8}" type="presOf" srcId="{A803F639-54B3-4612-B7E5-5FD54E772830}" destId="{8159F373-CD3B-4727-9A4E-4CBBC1743144}" srcOrd="0" destOrd="1" presId="urn:microsoft.com/office/officeart/2005/8/layout/vList6"/>
    <dgm:cxn modelId="{EF45DD4D-6B2F-4106-AE40-A763FB369A00}" type="presOf" srcId="{39673B6E-4EBE-46DD-9FF0-6E3AE3140720}" destId="{F5ED20A1-9315-4E6C-9EAC-84FF4A202507}" srcOrd="0" destOrd="0" presId="urn:microsoft.com/office/officeart/2005/8/layout/vList6"/>
    <dgm:cxn modelId="{98C6A9A2-FE55-4C74-AA7A-5F08915D8BC2}" type="presOf" srcId="{CB3B61CB-F79B-4490-BA90-55F11501A6F7}" destId="{2DA27664-6CC9-411F-ACA4-40747DF901CC}" srcOrd="0" destOrd="0" presId="urn:microsoft.com/office/officeart/2005/8/layout/vList6"/>
    <dgm:cxn modelId="{B02DB921-48B9-4B4D-BB1D-4409D4BEC34C}" srcId="{CB3B61CB-F79B-4490-BA90-55F11501A6F7}" destId="{79E66A27-3952-4180-8359-59AE04FCA934}" srcOrd="0" destOrd="0" parTransId="{A8CE5415-24C3-42CE-8FC7-042D441EB88F}" sibTransId="{2BA076E8-AF18-48CA-B5BB-C8B1A6033E4A}"/>
    <dgm:cxn modelId="{FBD70E2B-EA11-4661-9F7D-6548C76FBD7F}" type="presOf" srcId="{A607B80E-029A-4244-ACFA-040121D3A642}" destId="{A29DA3A4-17FC-45F4-AA00-A2966E403DC7}" srcOrd="0" destOrd="0" presId="urn:microsoft.com/office/officeart/2005/8/layout/vList6"/>
    <dgm:cxn modelId="{7E184379-F6AC-462D-AD98-65B4D1174629}" type="presOf" srcId="{C0F0F0E9-0BE1-431F-8DFE-8D2E22475C83}" destId="{F4BDC441-336C-46C4-BE85-AD9A48210E5A}" srcOrd="0" destOrd="1" presId="urn:microsoft.com/office/officeart/2005/8/layout/vList6"/>
    <dgm:cxn modelId="{A61DCB21-C71C-45EA-AFD6-9F1FD6369330}" srcId="{D9FB4D71-F867-438A-8402-99997D25C172}" destId="{5281BEFF-5798-4957-BD18-638DAAB937A7}" srcOrd="0" destOrd="0" parTransId="{7BB4F7A1-7DE1-42C4-B2FB-F79480B526B5}" sibTransId="{0B6CD9B2-9B33-41A5-8CC3-00ADC9E8EF68}"/>
    <dgm:cxn modelId="{832FA55F-C120-4591-8BAE-7455EAF453FC}" srcId="{5281BEFF-5798-4957-BD18-638DAAB937A7}" destId="{285466A9-AE5D-4456-B5FF-6EDA182ECFB7}" srcOrd="0" destOrd="0" parTransId="{12E96007-1DEA-42BE-B632-3F51BB78DAB7}" sibTransId="{06378C5B-9EB2-4039-A714-9CA228FE1D06}"/>
    <dgm:cxn modelId="{18563A41-7E3D-4F84-8CED-06117293BC4E}" srcId="{D9FB4D71-F867-438A-8402-99997D25C172}" destId="{39673B6E-4EBE-46DD-9FF0-6E3AE3140720}" srcOrd="1" destOrd="0" parTransId="{1EE8DFA5-BAA0-4C29-9D1C-E9072DFA6702}" sibTransId="{71BF38BE-0065-4B7A-963C-EBBB0966DA90}"/>
    <dgm:cxn modelId="{32344D75-59B7-4FCD-9758-4D195C7FE5D6}" type="presOf" srcId="{285466A9-AE5D-4456-B5FF-6EDA182ECFB7}" destId="{F4BDC441-336C-46C4-BE85-AD9A48210E5A}" srcOrd="0" destOrd="0" presId="urn:microsoft.com/office/officeart/2005/8/layout/vList6"/>
    <dgm:cxn modelId="{E398E72D-D4E2-40C7-9F52-122DAAB44C6F}" srcId="{5281BEFF-5798-4957-BD18-638DAAB937A7}" destId="{C0F0F0E9-0BE1-431F-8DFE-8D2E22475C83}" srcOrd="1" destOrd="0" parTransId="{519AA5E1-95B2-4C7C-9D49-C51B4F8F6930}" sibTransId="{290497EB-D95B-4244-AC85-A1DD8755FC49}"/>
    <dgm:cxn modelId="{FE57B7F3-C47A-4819-8C41-8C6AF8B69C2E}" srcId="{653FFA82-6A36-41A4-9D17-D23E80D63AB7}" destId="{A803F639-54B3-4612-B7E5-5FD54E772830}" srcOrd="1" destOrd="0" parTransId="{9AB0721C-481F-495E-A11B-D737CA4C135E}" sibTransId="{A9E4CE46-8029-49AD-AC56-524B1F5F6639}"/>
    <dgm:cxn modelId="{3F2F7437-7CBA-4520-AACF-E0337583B186}" type="presOf" srcId="{79E66A27-3952-4180-8359-59AE04FCA934}" destId="{D8EE8C52-5E2B-4662-BC38-9BA1ED27C745}" srcOrd="0" destOrd="0" presId="urn:microsoft.com/office/officeart/2005/8/layout/vList6"/>
    <dgm:cxn modelId="{5B6C648F-24F5-4EA8-8829-084C03CBF50C}" srcId="{D9FB4D71-F867-438A-8402-99997D25C172}" destId="{653FFA82-6A36-41A4-9D17-D23E80D63AB7}" srcOrd="3" destOrd="0" parTransId="{81B4B832-ECD6-4216-9659-CE600D85E5FC}" sibTransId="{587D4CBC-CC00-4343-B8E7-D8900622C4BC}"/>
    <dgm:cxn modelId="{EEA1B3CD-B82E-4D1F-80E5-BD429BA0CFDC}" type="presOf" srcId="{5281BEFF-5798-4957-BD18-638DAAB937A7}" destId="{91529FC9-94AF-4A19-A253-2C07F31F6AFA}" srcOrd="0" destOrd="0" presId="urn:microsoft.com/office/officeart/2005/8/layout/vList6"/>
    <dgm:cxn modelId="{7464EB57-A04D-445C-91ED-0F6F86B52134}" srcId="{39673B6E-4EBE-46DD-9FF0-6E3AE3140720}" destId="{1C5ADF81-C742-450A-93A1-B8A5CDA71FFE}" srcOrd="1" destOrd="0" parTransId="{09956440-5C9B-43CD-AF91-58DE86A56769}" sibTransId="{91849BF8-3D7B-48EA-946F-2ED8E319D8DD}"/>
    <dgm:cxn modelId="{79A048F1-2713-46C7-88C4-3254522F78BF}" type="presOf" srcId="{653FFA82-6A36-41A4-9D17-D23E80D63AB7}" destId="{64CF3001-BC49-482B-AE93-3621D3E53D00}" srcOrd="0" destOrd="0" presId="urn:microsoft.com/office/officeart/2005/8/layout/vList6"/>
    <dgm:cxn modelId="{66A9E4DB-5457-4748-B0B4-931980D8AE67}" srcId="{39673B6E-4EBE-46DD-9FF0-6E3AE3140720}" destId="{A607B80E-029A-4244-ACFA-040121D3A642}" srcOrd="0" destOrd="0" parTransId="{6B60B40B-AA86-481D-925D-3800A8AB7B0D}" sibTransId="{5B2229CB-0A50-4423-B27B-F1AFDA22024E}"/>
    <dgm:cxn modelId="{BB4F3AF4-C311-490A-83DD-7FBD291708EF}" srcId="{653FFA82-6A36-41A4-9D17-D23E80D63AB7}" destId="{DACBB9D6-EF29-4416-A466-ADACF213CA0D}" srcOrd="0" destOrd="0" parTransId="{5F53CF86-2304-45F0-9DFD-31FAE9BE4825}" sibTransId="{5FDB9307-F0A3-41F0-B341-164435AE56C9}"/>
    <dgm:cxn modelId="{9977F8AF-6C72-406A-AB88-A084BA0C56F2}" srcId="{39673B6E-4EBE-46DD-9FF0-6E3AE3140720}" destId="{3A945239-7317-44BC-A5D4-D7E887F4BA5C}" srcOrd="2" destOrd="0" parTransId="{6F44ABF5-6819-40E2-81CA-C37269C56228}" sibTransId="{E9386516-2062-40C5-BAD7-CFD5CF2D10B7}"/>
    <dgm:cxn modelId="{6C7F52AF-E37D-432E-A415-FB4F965512B1}" type="presOf" srcId="{DACBB9D6-EF29-4416-A466-ADACF213CA0D}" destId="{8159F373-CD3B-4727-9A4E-4CBBC1743144}" srcOrd="0" destOrd="0" presId="urn:microsoft.com/office/officeart/2005/8/layout/vList6"/>
    <dgm:cxn modelId="{3F17628F-38F1-4DD6-B4B7-7B097FA202EC}" srcId="{D9FB4D71-F867-438A-8402-99997D25C172}" destId="{CB3B61CB-F79B-4490-BA90-55F11501A6F7}" srcOrd="2" destOrd="0" parTransId="{8F896C67-710A-497C-8724-C5AC730B9F8A}" sibTransId="{6601A652-813F-433B-B3F2-736CEAF2437F}"/>
    <dgm:cxn modelId="{9326895B-6EFF-4630-AAE1-539666406209}" type="presOf" srcId="{1C5ADF81-C742-450A-93A1-B8A5CDA71FFE}" destId="{A29DA3A4-17FC-45F4-AA00-A2966E403DC7}" srcOrd="0" destOrd="1" presId="urn:microsoft.com/office/officeart/2005/8/layout/vList6"/>
    <dgm:cxn modelId="{9182F103-92F9-4B6B-A7EB-C6CB23FC94FB}" type="presOf" srcId="{3A945239-7317-44BC-A5D4-D7E887F4BA5C}" destId="{A29DA3A4-17FC-45F4-AA00-A2966E403DC7}" srcOrd="0" destOrd="2" presId="urn:microsoft.com/office/officeart/2005/8/layout/vList6"/>
    <dgm:cxn modelId="{2329FE3A-9238-4EEB-B1A2-180BEFF47CE8}" type="presOf" srcId="{D9FB4D71-F867-438A-8402-99997D25C172}" destId="{69282C90-B954-4182-880D-213FECDA261D}" srcOrd="0" destOrd="0" presId="urn:microsoft.com/office/officeart/2005/8/layout/vList6"/>
    <dgm:cxn modelId="{9316021A-EF93-4C28-AE72-84FB3DECD7A2}" type="presParOf" srcId="{69282C90-B954-4182-880D-213FECDA261D}" destId="{8E5E22AA-0EA0-44FE-AB96-E18E1D7A0D83}" srcOrd="0" destOrd="0" presId="urn:microsoft.com/office/officeart/2005/8/layout/vList6"/>
    <dgm:cxn modelId="{9B55D38B-D0D8-4CD8-A3F5-08DC0461116A}" type="presParOf" srcId="{8E5E22AA-0EA0-44FE-AB96-E18E1D7A0D83}" destId="{91529FC9-94AF-4A19-A253-2C07F31F6AFA}" srcOrd="0" destOrd="0" presId="urn:microsoft.com/office/officeart/2005/8/layout/vList6"/>
    <dgm:cxn modelId="{E0623EBA-DB62-4055-8E40-D45108CD37C8}" type="presParOf" srcId="{8E5E22AA-0EA0-44FE-AB96-E18E1D7A0D83}" destId="{F4BDC441-336C-46C4-BE85-AD9A48210E5A}" srcOrd="1" destOrd="0" presId="urn:microsoft.com/office/officeart/2005/8/layout/vList6"/>
    <dgm:cxn modelId="{19DBE44E-BC81-40A6-BC10-0758F4BA34FA}" type="presParOf" srcId="{69282C90-B954-4182-880D-213FECDA261D}" destId="{B8A4307F-57EC-4DF5-871D-2B74C48700E5}" srcOrd="1" destOrd="0" presId="urn:microsoft.com/office/officeart/2005/8/layout/vList6"/>
    <dgm:cxn modelId="{9C893058-294B-4DE5-A602-37D51DD093AD}" type="presParOf" srcId="{69282C90-B954-4182-880D-213FECDA261D}" destId="{C772E03F-9BC7-4191-8A7A-1D9E11F2FDE1}" srcOrd="2" destOrd="0" presId="urn:microsoft.com/office/officeart/2005/8/layout/vList6"/>
    <dgm:cxn modelId="{0C11BDA3-7E99-476C-B8AC-C98EAB8C7C2B}" type="presParOf" srcId="{C772E03F-9BC7-4191-8A7A-1D9E11F2FDE1}" destId="{F5ED20A1-9315-4E6C-9EAC-84FF4A202507}" srcOrd="0" destOrd="0" presId="urn:microsoft.com/office/officeart/2005/8/layout/vList6"/>
    <dgm:cxn modelId="{CCFFDDA2-4E47-4EC4-A9DD-50A2B5104BB6}" type="presParOf" srcId="{C772E03F-9BC7-4191-8A7A-1D9E11F2FDE1}" destId="{A29DA3A4-17FC-45F4-AA00-A2966E403DC7}" srcOrd="1" destOrd="0" presId="urn:microsoft.com/office/officeart/2005/8/layout/vList6"/>
    <dgm:cxn modelId="{B8CF2BA5-6CFF-411A-A04A-23806881A8EC}" type="presParOf" srcId="{69282C90-B954-4182-880D-213FECDA261D}" destId="{F8C9EEA0-3235-4AF3-88DF-90FFA2BD099E}" srcOrd="3" destOrd="0" presId="urn:microsoft.com/office/officeart/2005/8/layout/vList6"/>
    <dgm:cxn modelId="{8E9E775C-B083-434E-A156-F4932BB62BE3}" type="presParOf" srcId="{69282C90-B954-4182-880D-213FECDA261D}" destId="{81ED0305-5209-4A98-8F37-2E0C2F8B4DC3}" srcOrd="4" destOrd="0" presId="urn:microsoft.com/office/officeart/2005/8/layout/vList6"/>
    <dgm:cxn modelId="{B0ECD73C-9081-4D26-8A78-C1BA21D30020}" type="presParOf" srcId="{81ED0305-5209-4A98-8F37-2E0C2F8B4DC3}" destId="{2DA27664-6CC9-411F-ACA4-40747DF901CC}" srcOrd="0" destOrd="0" presId="urn:microsoft.com/office/officeart/2005/8/layout/vList6"/>
    <dgm:cxn modelId="{9C93B4E3-249C-4353-9ED1-2F1600592A50}" type="presParOf" srcId="{81ED0305-5209-4A98-8F37-2E0C2F8B4DC3}" destId="{D8EE8C52-5E2B-4662-BC38-9BA1ED27C745}" srcOrd="1" destOrd="0" presId="urn:microsoft.com/office/officeart/2005/8/layout/vList6"/>
    <dgm:cxn modelId="{45B629DB-2264-4C0E-8103-813291FD39C0}" type="presParOf" srcId="{69282C90-B954-4182-880D-213FECDA261D}" destId="{02287211-8181-4B36-8E69-AEFF2E6565A6}" srcOrd="5" destOrd="0" presId="urn:microsoft.com/office/officeart/2005/8/layout/vList6"/>
    <dgm:cxn modelId="{C15082AB-7DDF-4F21-8E05-22EC12E5B096}" type="presParOf" srcId="{69282C90-B954-4182-880D-213FECDA261D}" destId="{24F15CDE-39A8-47F5-BDDB-2B155AB2C3A4}" srcOrd="6" destOrd="0" presId="urn:microsoft.com/office/officeart/2005/8/layout/vList6"/>
    <dgm:cxn modelId="{973E4DC3-149C-45EC-AC84-2BCC1C28D865}" type="presParOf" srcId="{24F15CDE-39A8-47F5-BDDB-2B155AB2C3A4}" destId="{64CF3001-BC49-482B-AE93-3621D3E53D00}" srcOrd="0" destOrd="0" presId="urn:microsoft.com/office/officeart/2005/8/layout/vList6"/>
    <dgm:cxn modelId="{8588E26D-82B7-422B-80E3-D38D43A95CFD}" type="presParOf" srcId="{24F15CDE-39A8-47F5-BDDB-2B155AB2C3A4}" destId="{8159F373-CD3B-4727-9A4E-4CBBC17431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42E2A-AE04-45A1-A31D-1CF9924E86D5}">
      <dsp:nvSpPr>
        <dsp:cNvPr id="0" name=""/>
        <dsp:cNvSpPr/>
      </dsp:nvSpPr>
      <dsp:spPr>
        <a:xfrm>
          <a:off x="0" y="1252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EA32D-B498-46B2-80F0-675316CB3637}">
      <dsp:nvSpPr>
        <dsp:cNvPr id="0" name=""/>
        <dsp:cNvSpPr/>
      </dsp:nvSpPr>
      <dsp:spPr>
        <a:xfrm>
          <a:off x="8929" y="37920"/>
          <a:ext cx="9135070" cy="1503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工業面の伸びが期待できるが</a:t>
          </a:r>
          <a:r>
            <a:rPr kumimoji="1" lang="ja-JP" altLang="en-US" sz="3600" kern="1200" dirty="0" smtClean="0">
              <a:solidFill>
                <a:srgbClr val="FF0000"/>
              </a:solidFill>
            </a:rPr>
            <a:t>渋滞緩和</a:t>
          </a:r>
          <a:r>
            <a:rPr kumimoji="1" lang="ja-JP" altLang="en-US" sz="3600" kern="1200" dirty="0" smtClean="0"/>
            <a:t>のための</a:t>
          </a:r>
          <a:r>
            <a:rPr kumimoji="1" lang="ja-JP" altLang="en-US" sz="3600" kern="1200" dirty="0" smtClean="0">
              <a:solidFill>
                <a:srgbClr val="FF0000"/>
              </a:solidFill>
            </a:rPr>
            <a:t>道路整備</a:t>
          </a:r>
          <a:r>
            <a:rPr kumimoji="1" lang="ja-JP" altLang="en-US" sz="3600" kern="1200" dirty="0" smtClean="0"/>
            <a:t>が必要</a:t>
          </a:r>
          <a:endParaRPr lang="ja-JP" altLang="en-US" sz="3600" kern="1200" dirty="0"/>
        </a:p>
      </dsp:txBody>
      <dsp:txXfrm>
        <a:off x="8929" y="37920"/>
        <a:ext cx="9135070" cy="1503501"/>
      </dsp:txXfrm>
    </dsp:sp>
    <dsp:sp modelId="{85C9AEEC-EBA7-43F4-A06F-D98B881B8598}">
      <dsp:nvSpPr>
        <dsp:cNvPr id="0" name=""/>
        <dsp:cNvSpPr/>
      </dsp:nvSpPr>
      <dsp:spPr>
        <a:xfrm>
          <a:off x="0" y="1504753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51D2-822B-454C-8205-500FB8F46CE0}">
      <dsp:nvSpPr>
        <dsp:cNvPr id="0" name=""/>
        <dsp:cNvSpPr/>
      </dsp:nvSpPr>
      <dsp:spPr>
        <a:xfrm>
          <a:off x="0" y="1541422"/>
          <a:ext cx="9144000" cy="113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公共施設の</a:t>
          </a:r>
          <a:r>
            <a:rPr kumimoji="1" lang="ja-JP" altLang="en-US" sz="3600" kern="1200" dirty="0" smtClean="0">
              <a:solidFill>
                <a:srgbClr val="FF0000"/>
              </a:solidFill>
            </a:rPr>
            <a:t>老朽化</a:t>
          </a:r>
          <a:r>
            <a:rPr kumimoji="1" lang="ja-JP" altLang="en-US" sz="3600" kern="1200" dirty="0" smtClean="0"/>
            <a:t>への対応、利便性の向上</a:t>
          </a:r>
          <a:endParaRPr lang="ja-JP" altLang="en-US" sz="3600" kern="1200" dirty="0"/>
        </a:p>
      </dsp:txBody>
      <dsp:txXfrm>
        <a:off x="0" y="1541422"/>
        <a:ext cx="9144000" cy="1138636"/>
      </dsp:txXfrm>
    </dsp:sp>
    <dsp:sp modelId="{CF734CCA-8B94-47C0-9292-BDA60F44938C}">
      <dsp:nvSpPr>
        <dsp:cNvPr id="0" name=""/>
        <dsp:cNvSpPr/>
      </dsp:nvSpPr>
      <dsp:spPr>
        <a:xfrm>
          <a:off x="0" y="264339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702F7-D955-4B75-A234-1F3AB6F7FD7B}">
      <dsp:nvSpPr>
        <dsp:cNvPr id="0" name=""/>
        <dsp:cNvSpPr/>
      </dsp:nvSpPr>
      <dsp:spPr>
        <a:xfrm>
          <a:off x="0" y="2643390"/>
          <a:ext cx="9144000" cy="11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点在する都市機能の</a:t>
          </a:r>
          <a:r>
            <a:rPr kumimoji="1" lang="ja-JP" altLang="en-US" sz="4000" kern="1200" dirty="0" smtClean="0">
              <a:solidFill>
                <a:srgbClr val="FF0000"/>
              </a:solidFill>
            </a:rPr>
            <a:t>集約</a:t>
          </a:r>
          <a:endParaRPr lang="ja-JP" altLang="en-US" sz="4000" kern="1200" dirty="0">
            <a:solidFill>
              <a:srgbClr val="FF0000"/>
            </a:solidFill>
          </a:endParaRPr>
        </a:p>
      </dsp:txBody>
      <dsp:txXfrm>
        <a:off x="0" y="2643390"/>
        <a:ext cx="9144000" cy="1183244"/>
      </dsp:txXfrm>
    </dsp:sp>
    <dsp:sp modelId="{C731C181-64D0-423F-8963-6BE18E029105}">
      <dsp:nvSpPr>
        <dsp:cNvPr id="0" name=""/>
        <dsp:cNvSpPr/>
      </dsp:nvSpPr>
      <dsp:spPr>
        <a:xfrm>
          <a:off x="0" y="3826634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2AEDF-CBC8-43FE-95E5-CF92E7075E5B}">
      <dsp:nvSpPr>
        <dsp:cNvPr id="0" name=""/>
        <dsp:cNvSpPr/>
      </dsp:nvSpPr>
      <dsp:spPr>
        <a:xfrm>
          <a:off x="0" y="3826634"/>
          <a:ext cx="9144000" cy="11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豊かにある</a:t>
          </a:r>
          <a:r>
            <a:rPr kumimoji="1" lang="ja-JP" altLang="en-US" sz="4000" kern="1200" dirty="0" smtClean="0">
              <a:solidFill>
                <a:srgbClr val="FF0000"/>
              </a:solidFill>
            </a:rPr>
            <a:t>自然の活用</a:t>
          </a:r>
          <a:endParaRPr lang="ja-JP" altLang="en-US" sz="4000" kern="1200" dirty="0">
            <a:solidFill>
              <a:srgbClr val="FF0000"/>
            </a:solidFill>
          </a:endParaRPr>
        </a:p>
      </dsp:txBody>
      <dsp:txXfrm>
        <a:off x="0" y="3826634"/>
        <a:ext cx="9144000" cy="1183244"/>
      </dsp:txXfrm>
    </dsp:sp>
    <dsp:sp modelId="{2CEF16B1-DC52-4487-86FE-1D6D2DD72C42}">
      <dsp:nvSpPr>
        <dsp:cNvPr id="0" name=""/>
        <dsp:cNvSpPr/>
      </dsp:nvSpPr>
      <dsp:spPr>
        <a:xfrm>
          <a:off x="0" y="5009879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52F97-D062-4FB1-81EE-0535B5A044B9}">
      <dsp:nvSpPr>
        <dsp:cNvPr id="0" name=""/>
        <dsp:cNvSpPr/>
      </dsp:nvSpPr>
      <dsp:spPr>
        <a:xfrm>
          <a:off x="0" y="5009879"/>
          <a:ext cx="9144000" cy="245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ja-JP" altLang="en-US" sz="4000" kern="1200" dirty="0"/>
        </a:p>
      </dsp:txBody>
      <dsp:txXfrm>
        <a:off x="0" y="5009879"/>
        <a:ext cx="9144000" cy="245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28B31-0B57-4051-91FE-407A9E6343EC}">
      <dsp:nvSpPr>
        <dsp:cNvPr id="0" name=""/>
        <dsp:cNvSpPr/>
      </dsp:nvSpPr>
      <dsp:spPr>
        <a:xfrm>
          <a:off x="0" y="235338"/>
          <a:ext cx="5402965" cy="648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/>
            <a:t>土浦駅西口　ロータリーの現状</a:t>
          </a:r>
          <a:endParaRPr lang="ja-JP" altLang="en-US" sz="3000" kern="1200" dirty="0"/>
        </a:p>
      </dsp:txBody>
      <dsp:txXfrm>
        <a:off x="31645" y="266983"/>
        <a:ext cx="5339675" cy="584955"/>
      </dsp:txXfrm>
    </dsp:sp>
    <dsp:sp modelId="{019A52D4-B582-4FDE-B4FE-B11CC1E18000}">
      <dsp:nvSpPr>
        <dsp:cNvPr id="0" name=""/>
        <dsp:cNvSpPr/>
      </dsp:nvSpPr>
      <dsp:spPr>
        <a:xfrm>
          <a:off x="0" y="1000591"/>
          <a:ext cx="8152107" cy="152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2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800" kern="1200" dirty="0" smtClean="0"/>
            <a:t>バス導線と歩行者の交差</a:t>
          </a:r>
          <a:endParaRPr lang="ja-JP" alt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混雑時間帯のバスの過密</a:t>
          </a:r>
          <a:endParaRPr lang="ja-JP" alt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800" kern="1200" dirty="0" smtClean="0"/>
            <a:t>バリアフリー対応が必要</a:t>
          </a:r>
          <a:endParaRPr lang="ja-JP" altLang="en-US" sz="2800" kern="1200" dirty="0"/>
        </a:p>
      </dsp:txBody>
      <dsp:txXfrm>
        <a:off x="0" y="1000591"/>
        <a:ext cx="8152107" cy="1523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28B31-0B57-4051-91FE-407A9E6343EC}">
      <dsp:nvSpPr>
        <dsp:cNvPr id="0" name=""/>
        <dsp:cNvSpPr/>
      </dsp:nvSpPr>
      <dsp:spPr>
        <a:xfrm>
          <a:off x="0" y="236950"/>
          <a:ext cx="6699046" cy="648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000" kern="1200" dirty="0" smtClean="0"/>
            <a:t>駅前広場計画指針による算定（</a:t>
          </a:r>
          <a:r>
            <a:rPr lang="en-US" altLang="ja-JP" sz="3000" kern="1200" dirty="0" smtClean="0"/>
            <a:t>98</a:t>
          </a:r>
          <a:r>
            <a:rPr lang="ja-JP" altLang="en-US" sz="3000" kern="1200" dirty="0" smtClean="0"/>
            <a:t>年式）</a:t>
          </a:r>
          <a:endParaRPr lang="ja-JP" altLang="en-US" sz="3000" kern="1200" dirty="0"/>
        </a:p>
      </dsp:txBody>
      <dsp:txXfrm>
        <a:off x="31645" y="268595"/>
        <a:ext cx="6635756" cy="584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3975C-F5C1-48F2-A470-B4B68A75D1BA}">
      <dsp:nvSpPr>
        <dsp:cNvPr id="0" name=""/>
        <dsp:cNvSpPr/>
      </dsp:nvSpPr>
      <dsp:spPr>
        <a:xfrm>
          <a:off x="0" y="156930"/>
          <a:ext cx="3398777" cy="76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1000"/>
                <a:satMod val="130000"/>
                <a:lumMod val="99000"/>
                <a:lumOff val="1000"/>
              </a:schemeClr>
            </a:gs>
            <a:gs pos="7000">
              <a:srgbClr val="92D050"/>
            </a:gs>
            <a:gs pos="100000">
              <a:srgbClr val="DDDD11"/>
            </a:gs>
          </a:gsLst>
          <a:lin ang="16200000" scaled="0"/>
        </a:gradFill>
        <a:ln w="9525" cap="flat" cmpd="sng" algn="ctr">
          <a:solidFill>
            <a:srgbClr val="CDEB3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200" b="1" kern="1200" dirty="0" smtClean="0">
              <a:solidFill>
                <a:schemeClr val="tx2">
                  <a:lumMod val="75000"/>
                </a:schemeClr>
              </a:solidFill>
            </a:rPr>
            <a:t>駅前広場利用者</a:t>
          </a:r>
          <a:endParaRPr lang="ja-JP" altLang="en-US" sz="2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401" y="179331"/>
        <a:ext cx="2321172" cy="720014"/>
      </dsp:txXfrm>
    </dsp:sp>
    <dsp:sp modelId="{84414C00-7434-40E1-81E3-623E16C030BC}">
      <dsp:nvSpPr>
        <dsp:cNvPr id="0" name=""/>
        <dsp:cNvSpPr/>
      </dsp:nvSpPr>
      <dsp:spPr>
        <a:xfrm>
          <a:off x="247736" y="1120304"/>
          <a:ext cx="3398777" cy="76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1000"/>
                <a:satMod val="130000"/>
                <a:lumMod val="99000"/>
                <a:lumOff val="1000"/>
              </a:schemeClr>
            </a:gs>
            <a:gs pos="7000">
              <a:srgbClr val="92D050"/>
            </a:gs>
            <a:gs pos="100000">
              <a:srgbClr val="DDDD11"/>
            </a:gs>
          </a:gsLst>
          <a:lin ang="16200000" scaled="0"/>
        </a:gradFill>
        <a:ln w="9525" cap="flat" cmpd="sng" algn="ctr">
          <a:solidFill>
            <a:srgbClr val="CDEB3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200" b="1" kern="1200" dirty="0" smtClean="0">
              <a:solidFill>
                <a:schemeClr val="tx2">
                  <a:lumMod val="75000"/>
                </a:schemeClr>
              </a:solidFill>
            </a:rPr>
            <a:t>交通空間基準面積</a:t>
          </a:r>
          <a:endParaRPr lang="ja-JP" altLang="en-US" sz="2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70137" y="1142705"/>
        <a:ext cx="2461796" cy="720014"/>
      </dsp:txXfrm>
    </dsp:sp>
    <dsp:sp modelId="{534C75C6-4F44-4800-900F-9971F3BDA8AC}">
      <dsp:nvSpPr>
        <dsp:cNvPr id="0" name=""/>
        <dsp:cNvSpPr/>
      </dsp:nvSpPr>
      <dsp:spPr>
        <a:xfrm>
          <a:off x="528136" y="2056415"/>
          <a:ext cx="3398777" cy="76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1000"/>
                <a:satMod val="130000"/>
                <a:lumMod val="99000"/>
                <a:lumOff val="1000"/>
              </a:schemeClr>
            </a:gs>
            <a:gs pos="7000">
              <a:srgbClr val="92D050"/>
            </a:gs>
            <a:gs pos="100000">
              <a:srgbClr val="DDDD11"/>
            </a:gs>
          </a:gsLst>
          <a:lin ang="16200000" scaled="0"/>
        </a:gradFill>
        <a:ln w="9525" cap="flat" cmpd="sng" algn="ctr">
          <a:solidFill>
            <a:srgbClr val="CDEB3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2800" tIns="76200" rIns="828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b="1" kern="1200" dirty="0" smtClean="0">
              <a:solidFill>
                <a:schemeClr val="tx2">
                  <a:lumMod val="75000"/>
                </a:schemeClr>
              </a:solidFill>
            </a:rPr>
            <a:t>環境空間確保のため追加すべき面積</a:t>
          </a:r>
          <a:endParaRPr lang="ja-JP" altLang="en-US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0537" y="2078816"/>
        <a:ext cx="2466045" cy="720014"/>
      </dsp:txXfrm>
    </dsp:sp>
    <dsp:sp modelId="{3D06B401-65EF-465E-BF6E-A89735B45F98}">
      <dsp:nvSpPr>
        <dsp:cNvPr id="0" name=""/>
        <dsp:cNvSpPr/>
      </dsp:nvSpPr>
      <dsp:spPr>
        <a:xfrm>
          <a:off x="806937" y="3037249"/>
          <a:ext cx="3398777" cy="76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1000"/>
                <a:satMod val="130000"/>
                <a:lumMod val="99000"/>
                <a:lumOff val="1000"/>
              </a:schemeClr>
            </a:gs>
            <a:gs pos="7000">
              <a:srgbClr val="92D050"/>
            </a:gs>
            <a:gs pos="100000">
              <a:srgbClr val="DDDD11"/>
            </a:gs>
          </a:gsLst>
          <a:lin ang="16200000" scaled="0"/>
        </a:gradFill>
        <a:ln w="9525" cap="flat" cmpd="sng" algn="ctr">
          <a:solidFill>
            <a:srgbClr val="CDEB3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000" b="1" kern="1200" dirty="0" smtClean="0">
              <a:solidFill>
                <a:schemeClr val="tx2">
                  <a:lumMod val="75000"/>
                </a:schemeClr>
              </a:solidFill>
            </a:rPr>
            <a:t>駅前広場基準面積</a:t>
          </a:r>
          <a:endParaRPr lang="ja-JP" altLang="en-US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29338" y="3059650"/>
        <a:ext cx="2461796" cy="720014"/>
      </dsp:txXfrm>
    </dsp:sp>
    <dsp:sp modelId="{F941F821-4308-43D0-81E4-88B68BDB125F}">
      <dsp:nvSpPr>
        <dsp:cNvPr id="0" name=""/>
        <dsp:cNvSpPr/>
      </dsp:nvSpPr>
      <dsp:spPr>
        <a:xfrm>
          <a:off x="2791246" y="715867"/>
          <a:ext cx="607531" cy="60753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700" kern="1200"/>
        </a:p>
      </dsp:txBody>
      <dsp:txXfrm>
        <a:off x="2927940" y="715867"/>
        <a:ext cx="334143" cy="457167"/>
      </dsp:txXfrm>
    </dsp:sp>
    <dsp:sp modelId="{385AEDA1-4A0B-4D74-938E-2DF5987F3446}">
      <dsp:nvSpPr>
        <dsp:cNvPr id="0" name=""/>
        <dsp:cNvSpPr/>
      </dsp:nvSpPr>
      <dsp:spPr>
        <a:xfrm>
          <a:off x="3075893" y="1669097"/>
          <a:ext cx="607531" cy="60753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700" kern="1200"/>
        </a:p>
      </dsp:txBody>
      <dsp:txXfrm>
        <a:off x="3212587" y="1669097"/>
        <a:ext cx="334143" cy="457167"/>
      </dsp:txXfrm>
    </dsp:sp>
    <dsp:sp modelId="{7AE8A813-CB1F-46C8-A970-6D0D9A2260E0}">
      <dsp:nvSpPr>
        <dsp:cNvPr id="0" name=""/>
        <dsp:cNvSpPr/>
      </dsp:nvSpPr>
      <dsp:spPr>
        <a:xfrm>
          <a:off x="3356293" y="2645747"/>
          <a:ext cx="607531" cy="60753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700" kern="1200"/>
        </a:p>
      </dsp:txBody>
      <dsp:txXfrm>
        <a:off x="3492987" y="2645747"/>
        <a:ext cx="334143" cy="457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B270F-D8B6-47D4-904D-2740A24596E9}">
      <dsp:nvSpPr>
        <dsp:cNvPr id="0" name=""/>
        <dsp:cNvSpPr/>
      </dsp:nvSpPr>
      <dsp:spPr>
        <a:xfrm>
          <a:off x="35771" y="886724"/>
          <a:ext cx="4932798" cy="635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/>
            <a:t>土浦駅西口　ロータリー整備</a:t>
          </a:r>
          <a:endParaRPr lang="ja-JP" altLang="en-US" sz="3000" kern="1200" dirty="0"/>
        </a:p>
      </dsp:txBody>
      <dsp:txXfrm>
        <a:off x="66773" y="917726"/>
        <a:ext cx="4870794" cy="573074"/>
      </dsp:txXfrm>
    </dsp:sp>
    <dsp:sp modelId="{22CA3CC6-6BAD-4722-A663-263B6A4A28A2}">
      <dsp:nvSpPr>
        <dsp:cNvPr id="0" name=""/>
        <dsp:cNvSpPr/>
      </dsp:nvSpPr>
      <dsp:spPr>
        <a:xfrm>
          <a:off x="0" y="1558902"/>
          <a:ext cx="8387257" cy="192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95" tIns="35560" rIns="199136" bIns="3556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ja-JP" altLang="en-US" sz="2800" kern="1200" dirty="0" smtClean="0"/>
            <a:t>交通広場の拡張</a:t>
          </a:r>
          <a:endParaRPr lang="ja-JP" altLang="en-US" sz="2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ja-JP" altLang="en-US" sz="2800" kern="1200" dirty="0" smtClean="0"/>
            <a:t>公共交通と一般車を分離</a:t>
          </a:r>
          <a:endParaRPr lang="ja-JP" altLang="en-US" sz="2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ja-JP" altLang="en-US" sz="2800" kern="1200" dirty="0" smtClean="0"/>
            <a:t>安全性の確保</a:t>
          </a:r>
          <a:endParaRPr lang="ja-JP" altLang="en-US" sz="2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ja-JP" altLang="en-US" sz="2800" kern="1200" dirty="0" smtClean="0"/>
            <a:t>誰もが使いやすい広場に</a:t>
          </a:r>
          <a:endParaRPr lang="ja-JP" altLang="en-US" sz="2800" kern="1200" dirty="0"/>
        </a:p>
      </dsp:txBody>
      <dsp:txXfrm>
        <a:off x="0" y="1558902"/>
        <a:ext cx="8387257" cy="1920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DC441-336C-46C4-BE85-AD9A48210E5A}">
      <dsp:nvSpPr>
        <dsp:cNvPr id="0" name=""/>
        <dsp:cNvSpPr/>
      </dsp:nvSpPr>
      <dsp:spPr>
        <a:xfrm>
          <a:off x="2468211" y="2595"/>
          <a:ext cx="5910311" cy="11814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圏央道開通による産業誘致の検討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都市計画道路施設による費用便益分析</a:t>
          </a:r>
          <a:endParaRPr kumimoji="1" lang="ja-JP" altLang="en-US" sz="2000" kern="1200" dirty="0"/>
        </a:p>
      </dsp:txBody>
      <dsp:txXfrm>
        <a:off x="2468211" y="150273"/>
        <a:ext cx="5467279" cy="886065"/>
      </dsp:txXfrm>
    </dsp:sp>
    <dsp:sp modelId="{91529FC9-94AF-4A19-A253-2C07F31F6AFA}">
      <dsp:nvSpPr>
        <dsp:cNvPr id="0" name=""/>
        <dsp:cNvSpPr/>
      </dsp:nvSpPr>
      <dsp:spPr>
        <a:xfrm>
          <a:off x="124371" y="2595"/>
          <a:ext cx="2343840" cy="118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道路・産業</a:t>
          </a:r>
          <a:endParaRPr kumimoji="1" lang="ja-JP" altLang="en-US" sz="2500" kern="1200" dirty="0"/>
        </a:p>
      </dsp:txBody>
      <dsp:txXfrm>
        <a:off x="182043" y="60267"/>
        <a:ext cx="2228496" cy="1066076"/>
      </dsp:txXfrm>
    </dsp:sp>
    <dsp:sp modelId="{A29DA3A4-17FC-45F4-AA00-A2966E403DC7}">
      <dsp:nvSpPr>
        <dsp:cNvPr id="0" name=""/>
        <dsp:cNvSpPr/>
      </dsp:nvSpPr>
      <dsp:spPr>
        <a:xfrm>
          <a:off x="2500327" y="1296151"/>
          <a:ext cx="5803838" cy="11672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現状の把握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提案にあった改善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駅前広場整備の具現化</a:t>
          </a:r>
          <a:endParaRPr kumimoji="1" lang="ja-JP" altLang="en-US" sz="2000" kern="1200" dirty="0"/>
        </a:p>
      </dsp:txBody>
      <dsp:txXfrm>
        <a:off x="2500327" y="1442055"/>
        <a:ext cx="5366127" cy="875421"/>
      </dsp:txXfrm>
    </dsp:sp>
    <dsp:sp modelId="{F5ED20A1-9315-4E6C-9EAC-84FF4A202507}">
      <dsp:nvSpPr>
        <dsp:cNvPr id="0" name=""/>
        <dsp:cNvSpPr/>
      </dsp:nvSpPr>
      <dsp:spPr>
        <a:xfrm>
          <a:off x="198729" y="1385589"/>
          <a:ext cx="2301597" cy="11672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公共交通・</a:t>
          </a:r>
          <a:endParaRPr kumimoji="1" lang="en-US" altLang="ja-JP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公共施設</a:t>
          </a:r>
          <a:endParaRPr kumimoji="1" lang="ja-JP" altLang="en-US" sz="2500" kern="1200" dirty="0"/>
        </a:p>
      </dsp:txBody>
      <dsp:txXfrm>
        <a:off x="255708" y="1442568"/>
        <a:ext cx="2187639" cy="1053271"/>
      </dsp:txXfrm>
    </dsp:sp>
    <dsp:sp modelId="{D8EE8C52-5E2B-4662-BC38-9BA1ED27C745}">
      <dsp:nvSpPr>
        <dsp:cNvPr id="0" name=""/>
        <dsp:cNvSpPr/>
      </dsp:nvSpPr>
      <dsp:spPr>
        <a:xfrm>
          <a:off x="2454224" y="2736310"/>
          <a:ext cx="5877201" cy="9067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土浦駅地区第一市街地再開発事業地の利用方法</a:t>
          </a:r>
          <a:endParaRPr kumimoji="1" lang="ja-JP" altLang="en-US" sz="2000" kern="1200" dirty="0"/>
        </a:p>
      </dsp:txBody>
      <dsp:txXfrm>
        <a:off x="2454224" y="2849657"/>
        <a:ext cx="5537160" cy="680082"/>
      </dsp:txXfrm>
    </dsp:sp>
    <dsp:sp modelId="{2DA27664-6CC9-411F-ACA4-40747DF901CC}">
      <dsp:nvSpPr>
        <dsp:cNvPr id="0" name=""/>
        <dsp:cNvSpPr/>
      </dsp:nvSpPr>
      <dsp:spPr>
        <a:xfrm>
          <a:off x="221976" y="2736310"/>
          <a:ext cx="2238268" cy="9067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土地有効利用</a:t>
          </a:r>
          <a:endParaRPr kumimoji="1" lang="ja-JP" altLang="en-US" sz="2500" kern="1200" dirty="0"/>
        </a:p>
      </dsp:txBody>
      <dsp:txXfrm>
        <a:off x="266241" y="2780575"/>
        <a:ext cx="2149738" cy="818246"/>
      </dsp:txXfrm>
    </dsp:sp>
    <dsp:sp modelId="{8159F373-CD3B-4727-9A4E-4CBBC1743144}">
      <dsp:nvSpPr>
        <dsp:cNvPr id="0" name=""/>
        <dsp:cNvSpPr/>
      </dsp:nvSpPr>
      <dsp:spPr>
        <a:xfrm>
          <a:off x="2527893" y="3780641"/>
          <a:ext cx="5782206" cy="8005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霞ヶ浦整備後のシュミレーション</a:t>
          </a:r>
          <a:endParaRPr kumimoji="1" lang="ja-JP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/>
            <a:t>複合公共施設</a:t>
          </a:r>
          <a:endParaRPr kumimoji="1" lang="ja-JP" altLang="en-US" sz="2000" kern="1200" dirty="0"/>
        </a:p>
      </dsp:txBody>
      <dsp:txXfrm>
        <a:off x="2527893" y="3880704"/>
        <a:ext cx="5482016" cy="600381"/>
      </dsp:txXfrm>
    </dsp:sp>
    <dsp:sp modelId="{64CF3001-BC49-482B-AE93-3621D3E53D00}">
      <dsp:nvSpPr>
        <dsp:cNvPr id="0" name=""/>
        <dsp:cNvSpPr/>
      </dsp:nvSpPr>
      <dsp:spPr>
        <a:xfrm>
          <a:off x="192794" y="3862742"/>
          <a:ext cx="2335099" cy="8151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景観</a:t>
          </a:r>
          <a:endParaRPr kumimoji="1" lang="ja-JP" altLang="en-US" sz="2500" kern="1200" dirty="0"/>
        </a:p>
      </dsp:txBody>
      <dsp:txXfrm>
        <a:off x="232588" y="3902536"/>
        <a:ext cx="2255511" cy="73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8F9D7-F64F-4707-B2B9-3DB55BA866B4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94FC8-EA33-4D93-8489-6A9B89B6C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220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5CA14-9B85-4809-9B67-B5A430788BAE}" type="datetimeFigureOut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4C422-3B30-4277-B214-7F9E9ED72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24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40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402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054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73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51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70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91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8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176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82F0-804A-4516-A594-868BAC211776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2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321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402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40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93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32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32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32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402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40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C422-3B30-4277-B214-7F9E9ED720F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58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5B0-D4DE-4A7F-B686-A79BCBA35605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9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8EBF-E298-4172-B413-D85203DA87C4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78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DAFA-E232-479A-84E2-02511F34A165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95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3CF-F0F6-48C4-A630-FE94F0714A8A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3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AAA8-CBEC-4EDC-BAE8-DC2705D77E5D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80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EF38-465F-41FC-8361-7650B400BEC6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73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42E8-83D3-4C37-9894-EA21AFE8A4F7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97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F901-BE6E-4B06-88D1-B3AB719756F5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37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2BBC-93AB-421A-86A3-2EE4FD48A5A7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83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FEB0-BF8F-4623-AC2A-6E3BE591C9F3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13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8D2-DD88-4B17-9EB1-824AF3A4F66C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05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A7C8-06C6-48AA-A6AB-5DBF6ED24042}" type="datetime1">
              <a:rPr kumimoji="1" lang="ja-JP" altLang="en-US" smtClean="0"/>
              <a:t>2011/3/3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6824" y="64861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6F42-4D7E-4393-B219-CE184934D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60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jpeg"/><Relationship Id="rId17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Relationship Id="rId1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3.xml"/><Relationship Id="rId15" Type="http://schemas.openxmlformats.org/officeDocument/2006/relationships/diagramColors" Target="../diagrams/colors4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jpeg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ss.go.jp/" TargetMode="External"/><Relationship Id="rId3" Type="http://schemas.openxmlformats.org/officeDocument/2006/relationships/hyperlink" Target="http://www.city.okayama.jp/toshi/gairokoutsuu/gairokoutsuu_00032.html" TargetMode="External"/><Relationship Id="rId7" Type="http://schemas.openxmlformats.org/officeDocument/2006/relationships/hyperlink" Target="http://www.ktr.mlit.go.jp/index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n-o-do-ibaraki.com/index.html" TargetMode="External"/><Relationship Id="rId11" Type="http://schemas.openxmlformats.org/officeDocument/2006/relationships/hyperlink" Target="http://map.yahoo.co.jp/" TargetMode="External"/><Relationship Id="rId5" Type="http://schemas.openxmlformats.org/officeDocument/2006/relationships/hyperlink" Target="http://www.pref.ibaraki.jp/" TargetMode="External"/><Relationship Id="rId10" Type="http://schemas.openxmlformats.org/officeDocument/2006/relationships/hyperlink" Target="http://www.tokyo-pt.jp/index.html" TargetMode="External"/><Relationship Id="rId4" Type="http://schemas.openxmlformats.org/officeDocument/2006/relationships/hyperlink" Target="http://www.city.tsuchiura.lg.jp/index.php" TargetMode="External"/><Relationship Id="rId9" Type="http://schemas.openxmlformats.org/officeDocument/2006/relationships/hyperlink" Target="http://www.tkgh.jp/web-content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6.bmp"/><Relationship Id="rId4" Type="http://schemas.openxmlformats.org/officeDocument/2006/relationships/image" Target="../media/image55.bm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bmp"/><Relationship Id="rId4" Type="http://schemas.openxmlformats.org/officeDocument/2006/relationships/image" Target="../media/image57.b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mp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Autofit/>
          </a:bodyPr>
          <a:lstStyle/>
          <a:p>
            <a:r>
              <a:rPr kumimoji="1" lang="en-US" altLang="ja-JP" sz="9600" dirty="0" smtClean="0">
                <a:latin typeface="Castellar" pitchFamily="18" charset="0"/>
              </a:rPr>
              <a:t>WA</a:t>
            </a:r>
            <a:br>
              <a:rPr kumimoji="1" lang="en-US" altLang="ja-JP" sz="9600" dirty="0" smtClean="0">
                <a:latin typeface="Castellar" pitchFamily="18" charset="0"/>
              </a:rPr>
            </a:br>
            <a:endParaRPr kumimoji="1" lang="ja-JP" altLang="en-US" sz="9600" dirty="0">
              <a:latin typeface="Castellar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436096" y="4534272"/>
            <a:ext cx="3592488" cy="2639144"/>
          </a:xfrm>
        </p:spPr>
        <p:txBody>
          <a:bodyPr>
            <a:noAutofit/>
          </a:bodyPr>
          <a:lstStyle/>
          <a:p>
            <a:pPr algn="r"/>
            <a:r>
              <a:rPr lang="en-US" altLang="ja-JP" sz="1600" b="1" dirty="0" smtClean="0">
                <a:solidFill>
                  <a:schemeClr val="bg1"/>
                </a:solidFill>
              </a:rPr>
              <a:t>3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班</a:t>
            </a:r>
            <a:endParaRPr lang="en-US" altLang="ja-JP" sz="1600" b="1" dirty="0" smtClean="0">
              <a:solidFill>
                <a:schemeClr val="bg1"/>
              </a:solidFill>
            </a:endParaRPr>
          </a:p>
          <a:p>
            <a:pPr algn="r"/>
            <a:r>
              <a:rPr lang="ja-JP" altLang="en-US" sz="1600" b="1" dirty="0">
                <a:solidFill>
                  <a:schemeClr val="bg1"/>
                </a:solidFill>
              </a:rPr>
              <a:t>浜津桃子（班長）</a:t>
            </a:r>
          </a:p>
          <a:p>
            <a:pPr algn="r"/>
            <a:r>
              <a:rPr lang="ja-JP" altLang="en-US" sz="1600" b="1" dirty="0">
                <a:solidFill>
                  <a:schemeClr val="bg1"/>
                </a:solidFill>
              </a:rPr>
              <a:t>鎌田将彰</a:t>
            </a:r>
          </a:p>
          <a:p>
            <a:pPr algn="r"/>
            <a:r>
              <a:rPr lang="ja-JP" altLang="en-US" sz="1600" b="1" dirty="0">
                <a:solidFill>
                  <a:schemeClr val="bg1"/>
                </a:solidFill>
              </a:rPr>
              <a:t>田中弥菜美</a:t>
            </a:r>
          </a:p>
          <a:p>
            <a:pPr algn="r"/>
            <a:r>
              <a:rPr lang="ja-JP" altLang="en-US" sz="1600" b="1" dirty="0">
                <a:solidFill>
                  <a:schemeClr val="bg1"/>
                </a:solidFill>
              </a:rPr>
              <a:t>宮本隆太郎</a:t>
            </a:r>
          </a:p>
          <a:p>
            <a:pPr algn="r"/>
            <a:r>
              <a:rPr lang="ja-JP" altLang="en-US" sz="1600" b="1" dirty="0">
                <a:solidFill>
                  <a:schemeClr val="bg1"/>
                </a:solidFill>
              </a:rPr>
              <a:t>山口裕敏</a:t>
            </a:r>
          </a:p>
          <a:p>
            <a:pPr algn="r"/>
            <a:r>
              <a:rPr lang="ja-JP" altLang="en-US" sz="1600" b="1" dirty="0">
                <a:solidFill>
                  <a:schemeClr val="bg1"/>
                </a:solidFill>
              </a:rPr>
              <a:t>ＴＡ　佐藤良太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514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都市計画マスタープラン策定</a:t>
            </a:r>
            <a:r>
              <a:rPr lang="ja-JP" altLang="en-US" b="1" dirty="0" smtClean="0"/>
              <a:t>実習　中間</a:t>
            </a:r>
            <a:r>
              <a:rPr lang="ja-JP" altLang="en-US" b="1" dirty="0"/>
              <a:t>発表</a:t>
            </a:r>
            <a:r>
              <a:rPr lang="ja-JP" altLang="en-US" b="1" dirty="0" smtClean="0"/>
              <a:t>②</a:t>
            </a:r>
            <a:r>
              <a:rPr lang="ja-JP" altLang="en-US" dirty="0" smtClean="0"/>
              <a:t>　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6413266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2011/1/28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17" y="0"/>
            <a:ext cx="4853166" cy="6858000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3037881" y="404664"/>
            <a:ext cx="2700300" cy="8640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産業誘致</a:t>
            </a:r>
            <a:endParaRPr kumimoji="1" lang="ja-JP" altLang="en-US" sz="3200" dirty="0"/>
          </a:p>
        </p:txBody>
      </p:sp>
      <p:sp>
        <p:nvSpPr>
          <p:cNvPr id="5" name="円/楕円 4"/>
          <p:cNvSpPr/>
          <p:nvPr/>
        </p:nvSpPr>
        <p:spPr>
          <a:xfrm>
            <a:off x="3037881" y="5805264"/>
            <a:ext cx="2708212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道路整備</a:t>
            </a:r>
            <a:endParaRPr kumimoji="1" lang="ja-JP" altLang="en-US" sz="3200" dirty="0"/>
          </a:p>
        </p:txBody>
      </p:sp>
      <p:sp>
        <p:nvSpPr>
          <p:cNvPr id="6" name="右カーブ矢印 5"/>
          <p:cNvSpPr/>
          <p:nvPr/>
        </p:nvSpPr>
        <p:spPr>
          <a:xfrm>
            <a:off x="2011223" y="620688"/>
            <a:ext cx="1026658" cy="6048672"/>
          </a:xfrm>
          <a:prstGeom prst="curvedRightArrow">
            <a:avLst>
              <a:gd name="adj1" fmla="val 25000"/>
              <a:gd name="adj2" fmla="val 80608"/>
              <a:gd name="adj3" fmla="val 455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60456" y="1909627"/>
            <a:ext cx="2053956" cy="61502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企業立地</a:t>
            </a:r>
            <a:endParaRPr kumimoji="1" lang="ja-JP" altLang="en-US" sz="3200" dirty="0"/>
          </a:p>
        </p:txBody>
      </p:sp>
      <p:sp>
        <p:nvSpPr>
          <p:cNvPr id="9" name="ホームベース 8"/>
          <p:cNvSpPr/>
          <p:nvPr/>
        </p:nvSpPr>
        <p:spPr>
          <a:xfrm>
            <a:off x="89332" y="3031223"/>
            <a:ext cx="3541444" cy="1083586"/>
          </a:xfrm>
          <a:prstGeom prst="homePlate">
            <a:avLst>
              <a:gd name="adj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従業員数の増加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物流の活発化</a:t>
            </a:r>
            <a:endParaRPr kumimoji="1" lang="ja-JP" altLang="en-US" sz="3200" dirty="0"/>
          </a:p>
        </p:txBody>
      </p:sp>
      <p:sp>
        <p:nvSpPr>
          <p:cNvPr id="12" name="円/楕円 11"/>
          <p:cNvSpPr/>
          <p:nvPr/>
        </p:nvSpPr>
        <p:spPr>
          <a:xfrm>
            <a:off x="3347864" y="1706152"/>
            <a:ext cx="980127" cy="714736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746093" y="3145802"/>
            <a:ext cx="541099" cy="1039282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19211222">
            <a:off x="2597877" y="5035174"/>
            <a:ext cx="1266415" cy="376245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211961" y="3789418"/>
            <a:ext cx="576064" cy="503678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 rot="936830">
            <a:off x="4454879" y="3094021"/>
            <a:ext cx="1328523" cy="526322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ホームベース 16"/>
          <p:cNvSpPr/>
          <p:nvPr/>
        </p:nvSpPr>
        <p:spPr>
          <a:xfrm>
            <a:off x="89332" y="4649866"/>
            <a:ext cx="2161009" cy="13176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交通渋滞の発生</a:t>
            </a:r>
            <a:endParaRPr kumimoji="1" lang="ja-JP" altLang="en-US" sz="32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2" y="8089"/>
            <a:ext cx="1386960" cy="128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曲折矢印 19"/>
          <p:cNvSpPr/>
          <p:nvPr/>
        </p:nvSpPr>
        <p:spPr>
          <a:xfrm rot="16200000" flipV="1">
            <a:off x="3696041" y="2147520"/>
            <a:ext cx="6291224" cy="2229447"/>
          </a:xfrm>
          <a:prstGeom prst="bentArrow">
            <a:avLst>
              <a:gd name="adj1" fmla="val 9999"/>
              <a:gd name="adj2" fmla="val 11876"/>
              <a:gd name="adj3" fmla="val 15737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ホームベース 17"/>
          <p:cNvSpPr/>
          <p:nvPr/>
        </p:nvSpPr>
        <p:spPr>
          <a:xfrm>
            <a:off x="5436096" y="4420576"/>
            <a:ext cx="3541444" cy="1083586"/>
          </a:xfrm>
          <a:prstGeom prst="homePlate">
            <a:avLst>
              <a:gd name="adj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道路混雑緩和</a:t>
            </a:r>
            <a:endParaRPr kumimoji="1" lang="en-US" altLang="ja-JP" sz="3200" dirty="0" smtClean="0"/>
          </a:p>
          <a:p>
            <a:pPr algn="ctr"/>
            <a:r>
              <a:rPr lang="ja-JP" altLang="en-US" sz="3200" dirty="0"/>
              <a:t>物流の円滑化</a:t>
            </a:r>
            <a:endParaRPr kumimoji="1" lang="ja-JP" altLang="en-US" sz="3200" dirty="0"/>
          </a:p>
        </p:txBody>
      </p:sp>
      <p:sp>
        <p:nvSpPr>
          <p:cNvPr id="21" name="ホームベース 20"/>
          <p:cNvSpPr/>
          <p:nvPr/>
        </p:nvSpPr>
        <p:spPr>
          <a:xfrm flipH="1">
            <a:off x="6313244" y="2135109"/>
            <a:ext cx="2664296" cy="1010693"/>
          </a:xfrm>
          <a:prstGeom prst="homePlate">
            <a:avLst>
              <a:gd name="adj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ポテンシャル</a:t>
            </a:r>
            <a:r>
              <a:rPr kumimoji="1" lang="en-US" altLang="ja-JP" sz="3200" dirty="0" smtClean="0"/>
              <a:t>UP</a:t>
            </a:r>
            <a:endParaRPr kumimoji="1" lang="ja-JP" altLang="en-US" sz="3200" dirty="0"/>
          </a:p>
        </p:txBody>
      </p:sp>
      <p:sp>
        <p:nvSpPr>
          <p:cNvPr id="26" name="角丸四角形 25"/>
          <p:cNvSpPr/>
          <p:nvPr/>
        </p:nvSpPr>
        <p:spPr>
          <a:xfrm>
            <a:off x="5953204" y="652492"/>
            <a:ext cx="3024336" cy="6444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次のステージへ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2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18" grpId="0" animBg="1"/>
      <p:bldP spid="21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752" y="2823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道路の「環」</a:t>
            </a:r>
            <a:endParaRPr kumimoji="1" lang="ja-JP" altLang="en-US" dirty="0"/>
          </a:p>
        </p:txBody>
      </p:sp>
      <p:graphicFrame>
        <p:nvGraphicFramePr>
          <p:cNvPr id="22" name="コンテンツ プレースホルダー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16391"/>
              </p:ext>
            </p:extLst>
          </p:nvPr>
        </p:nvGraphicFramePr>
        <p:xfrm>
          <a:off x="270570" y="1124744"/>
          <a:ext cx="8435280" cy="503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95"/>
            <a:ext cx="1344284" cy="12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953" y="3768534"/>
            <a:ext cx="2083006" cy="155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751" y="1706948"/>
            <a:ext cx="2069502" cy="154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715" y="41867"/>
            <a:ext cx="1979116" cy="14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yamaguchi81\Desktop\tsuchiur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20" y="3687273"/>
            <a:ext cx="3478773" cy="29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吹き出し 10"/>
          <p:cNvSpPr/>
          <p:nvPr/>
        </p:nvSpPr>
        <p:spPr>
          <a:xfrm>
            <a:off x="5069450" y="2041192"/>
            <a:ext cx="3013994" cy="4395305"/>
          </a:xfrm>
          <a:prstGeom prst="wedgeRectCallout">
            <a:avLst>
              <a:gd name="adj1" fmla="val -117574"/>
              <a:gd name="adj2" fmla="val 20443"/>
            </a:avLst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rgbClr val="FF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88" y="4237373"/>
            <a:ext cx="2860806" cy="2137223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t="9026" r="12804" b="7923"/>
          <a:stretch/>
        </p:blipFill>
        <p:spPr bwMode="auto">
          <a:xfrm>
            <a:off x="5146088" y="2117393"/>
            <a:ext cx="2860806" cy="203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yamaguchi81\Pictures\凡例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97" y="6230732"/>
            <a:ext cx="776295" cy="41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8022843" y="2316362"/>
            <a:ext cx="1046440" cy="41864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800" dirty="0" smtClean="0"/>
              <a:t>バス</a:t>
            </a:r>
            <a:r>
              <a:rPr lang="ja-JP" altLang="en-US" sz="2800" dirty="0"/>
              <a:t>と接触の</a:t>
            </a:r>
            <a:r>
              <a:rPr lang="ja-JP" altLang="en-US" sz="2800" dirty="0" smtClean="0"/>
              <a:t>危険性</a:t>
            </a:r>
            <a:endParaRPr lang="en-US" altLang="ja-JP" sz="2800" dirty="0" smtClean="0"/>
          </a:p>
          <a:p>
            <a:r>
              <a:rPr lang="ja-JP" altLang="en-US" sz="2800" dirty="0" smtClean="0"/>
              <a:t>横断</a:t>
            </a:r>
            <a:r>
              <a:rPr lang="ja-JP" altLang="en-US" sz="2800" dirty="0"/>
              <a:t>歩道・</a:t>
            </a:r>
            <a:r>
              <a:rPr lang="ja-JP" altLang="en-US" sz="2800" dirty="0" smtClean="0"/>
              <a:t>歩道の無視も！</a:t>
            </a:r>
            <a:endParaRPr kumimoji="1" lang="en-US" altLang="ja-JP" sz="2800" dirty="0" smtClean="0"/>
          </a:p>
        </p:txBody>
      </p:sp>
      <p:pic>
        <p:nvPicPr>
          <p:cNvPr id="23" name="Picture 3" descr="C:\Users\yamaguchi81\AppData\Local\Microsoft\Windows\Temporary Internet Files\Content.IE5\XEPTERGT\MC90005965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08" y="4989160"/>
            <a:ext cx="359467" cy="48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爆発 2 2"/>
          <p:cNvSpPr/>
          <p:nvPr/>
        </p:nvSpPr>
        <p:spPr>
          <a:xfrm rot="21050599">
            <a:off x="6571323" y="472301"/>
            <a:ext cx="2520280" cy="2478115"/>
          </a:xfrm>
          <a:prstGeom prst="irregularSeal2">
            <a:avLst/>
          </a:prstGeom>
          <a:solidFill>
            <a:srgbClr val="FFFF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 smtClean="0">
                <a:solidFill>
                  <a:srgbClr val="FF0000"/>
                </a:solidFill>
              </a:rPr>
              <a:t>危険</a:t>
            </a:r>
            <a:r>
              <a:rPr lang="en-US" altLang="ja-JP" sz="5400" dirty="0" smtClean="0">
                <a:solidFill>
                  <a:srgbClr val="FF0000"/>
                </a:solidFill>
              </a:rPr>
              <a:t>!!</a:t>
            </a:r>
            <a:endParaRPr kumimoji="1" lang="ja-JP" altLang="en-US" sz="5400" dirty="0" smtClean="0">
              <a:solidFill>
                <a:srgbClr val="FF000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 rot="20900704">
            <a:off x="4414496" y="3818063"/>
            <a:ext cx="4323988" cy="841562"/>
          </a:xfrm>
          <a:prstGeom prst="roundRect">
            <a:avLst/>
          </a:prstGeom>
          <a:solidFill>
            <a:srgbClr val="FFFF00">
              <a:alpha val="9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ロータリー整備の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必要性！</a:t>
            </a:r>
            <a:endParaRPr kumimoji="1" lang="ja-JP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3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4913362" y="2132856"/>
            <a:ext cx="4074740" cy="4680520"/>
          </a:xfrm>
          <a:prstGeom prst="roundRect">
            <a:avLst>
              <a:gd name="adj" fmla="val 6475"/>
            </a:avLst>
          </a:prstGeom>
          <a:solidFill>
            <a:schemeClr val="accent6">
              <a:lumMod val="20000"/>
              <a:lumOff val="80000"/>
              <a:alpha val="29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ja-JP" altLang="ja-JP" sz="2800" b="1" dirty="0" smtClean="0"/>
              <a:t>算定結果</a:t>
            </a:r>
            <a:endParaRPr lang="en-US" altLang="ja-JP" sz="2800" b="1" dirty="0" smtClean="0"/>
          </a:p>
          <a:p>
            <a:pPr lvl="0"/>
            <a:endParaRPr lang="en-US" altLang="ja-JP" sz="1400" dirty="0"/>
          </a:p>
          <a:p>
            <a:pPr lvl="0"/>
            <a:r>
              <a:rPr lang="ja-JP" altLang="en-US" sz="2000" dirty="0" smtClean="0"/>
              <a:t>・</a:t>
            </a:r>
            <a:r>
              <a:rPr lang="ja-JP" altLang="ja-JP" sz="2000" dirty="0" smtClean="0"/>
              <a:t>広場面積</a:t>
            </a:r>
            <a:endParaRPr lang="en-US" altLang="ja-JP" sz="2000" dirty="0"/>
          </a:p>
          <a:p>
            <a:pPr lvl="0"/>
            <a:r>
              <a:rPr lang="ja-JP" altLang="en-US" sz="2000" dirty="0" smtClean="0"/>
              <a:t>　 </a:t>
            </a:r>
            <a:r>
              <a:rPr lang="ja-JP" altLang="ja-JP" sz="2000" dirty="0" smtClean="0"/>
              <a:t>現状</a:t>
            </a:r>
            <a:r>
              <a:rPr lang="en-US" altLang="ja-JP" sz="2200" b="1" dirty="0"/>
              <a:t>9800</a:t>
            </a:r>
            <a:r>
              <a:rPr lang="ja-JP" altLang="ja-JP" sz="2000" dirty="0" smtClean="0"/>
              <a:t>㎡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必要</a:t>
            </a:r>
            <a:r>
              <a:rPr lang="ja-JP" altLang="en-US" sz="2000" dirty="0"/>
              <a:t>規模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10840</a:t>
            </a:r>
            <a:r>
              <a:rPr lang="ja-JP" altLang="ja-JP" sz="2000" dirty="0" smtClean="0"/>
              <a:t>㎡</a:t>
            </a:r>
            <a:endParaRPr lang="en-US" altLang="ja-JP" sz="2000" dirty="0" smtClean="0"/>
          </a:p>
          <a:p>
            <a:pPr lvl="0"/>
            <a:endParaRPr lang="en-US" altLang="ja-JP" sz="1400" dirty="0" smtClean="0"/>
          </a:p>
          <a:p>
            <a:pPr lvl="0"/>
            <a:r>
              <a:rPr lang="ja-JP" altLang="en-US" sz="2000" dirty="0" smtClean="0"/>
              <a:t>・</a:t>
            </a:r>
            <a:r>
              <a:rPr lang="ja-JP" altLang="ja-JP" sz="2000" dirty="0" smtClean="0"/>
              <a:t>バス</a:t>
            </a:r>
            <a:r>
              <a:rPr lang="ja-JP" altLang="ja-JP" sz="2000" dirty="0"/>
              <a:t>乗車</a:t>
            </a:r>
            <a:r>
              <a:rPr lang="ja-JP" altLang="ja-JP" sz="2000" dirty="0" smtClean="0"/>
              <a:t>バース</a:t>
            </a:r>
            <a:endParaRPr lang="en-US" altLang="ja-JP" sz="2000" dirty="0"/>
          </a:p>
          <a:p>
            <a:pPr lvl="0"/>
            <a:r>
              <a:rPr lang="ja-JP" altLang="en-US" sz="2000" dirty="0" smtClean="0"/>
              <a:t>　</a:t>
            </a:r>
            <a:r>
              <a:rPr lang="ja-JP" altLang="en-US" sz="2000" dirty="0"/>
              <a:t> </a:t>
            </a:r>
            <a:r>
              <a:rPr lang="ja-JP" altLang="ja-JP" sz="2000" dirty="0" smtClean="0"/>
              <a:t>現状</a:t>
            </a:r>
            <a:r>
              <a:rPr lang="en-US" altLang="ja-JP" sz="2200" b="1" dirty="0">
                <a:latin typeface="+mj-lt"/>
              </a:rPr>
              <a:t>6</a:t>
            </a:r>
            <a:r>
              <a:rPr lang="ja-JP" altLang="ja-JP" sz="2000" dirty="0"/>
              <a:t>箇所　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 必要</a:t>
            </a:r>
            <a:r>
              <a:rPr lang="ja-JP" altLang="en-US" sz="2000" dirty="0"/>
              <a:t>規模</a:t>
            </a:r>
            <a:r>
              <a:rPr lang="en-US" altLang="ja-JP" sz="2400" b="1" dirty="0" smtClean="0">
                <a:solidFill>
                  <a:srgbClr val="1E01C9"/>
                </a:solidFill>
                <a:latin typeface="+mj-lt"/>
              </a:rPr>
              <a:t>3</a:t>
            </a:r>
            <a:r>
              <a:rPr lang="ja-JP" altLang="ja-JP" sz="2000" dirty="0" smtClean="0"/>
              <a:t>箇所</a:t>
            </a:r>
            <a:endParaRPr lang="en-US" altLang="ja-JP" sz="2000" dirty="0" smtClean="0"/>
          </a:p>
          <a:p>
            <a:pPr lvl="0"/>
            <a:endParaRPr lang="en-US" altLang="ja-JP" sz="1400" dirty="0" smtClean="0"/>
          </a:p>
          <a:p>
            <a:pPr lvl="0"/>
            <a:r>
              <a:rPr lang="ja-JP" altLang="en-US" sz="2000" dirty="0" smtClean="0"/>
              <a:t>・</a:t>
            </a:r>
            <a:r>
              <a:rPr lang="ja-JP" altLang="ja-JP" sz="2000" dirty="0" smtClean="0"/>
              <a:t>タクシー</a:t>
            </a:r>
            <a:r>
              <a:rPr lang="ja-JP" altLang="ja-JP" sz="2000" dirty="0"/>
              <a:t>乗車</a:t>
            </a:r>
            <a:r>
              <a:rPr lang="ja-JP" altLang="ja-JP" sz="2000" dirty="0" smtClean="0"/>
              <a:t>バース</a:t>
            </a:r>
            <a:endParaRPr lang="en-US" altLang="ja-JP" sz="2000" dirty="0"/>
          </a:p>
          <a:p>
            <a:pPr lvl="0"/>
            <a:r>
              <a:rPr lang="ja-JP" altLang="en-US" sz="2000" dirty="0"/>
              <a:t>　 </a:t>
            </a:r>
            <a:r>
              <a:rPr lang="ja-JP" altLang="ja-JP" sz="2000" dirty="0" smtClean="0"/>
              <a:t>現状</a:t>
            </a:r>
            <a:r>
              <a:rPr lang="en-US" altLang="ja-JP" sz="2200" b="1" dirty="0" smtClean="0">
                <a:latin typeface="+mj-lt"/>
                <a:ea typeface="+mj-ea"/>
              </a:rPr>
              <a:t>1</a:t>
            </a:r>
            <a:r>
              <a:rPr lang="ja-JP" altLang="ja-JP" sz="2000" dirty="0" smtClean="0"/>
              <a:t>箇所　</a:t>
            </a:r>
            <a:r>
              <a:rPr lang="en-US" altLang="ja-JP" sz="2000" dirty="0" smtClean="0"/>
              <a:t>  </a:t>
            </a:r>
            <a:r>
              <a:rPr lang="ja-JP" altLang="en-US" sz="2000" dirty="0" smtClean="0"/>
              <a:t>必要規模</a:t>
            </a:r>
            <a:r>
              <a:rPr lang="en-US" altLang="ja-JP" sz="2200" b="1" dirty="0" smtClean="0">
                <a:latin typeface="+mj-lt"/>
              </a:rPr>
              <a:t>1</a:t>
            </a:r>
            <a:r>
              <a:rPr lang="ja-JP" altLang="ja-JP" sz="2000" dirty="0" smtClean="0"/>
              <a:t>箇所</a:t>
            </a:r>
            <a:endParaRPr lang="en-US" altLang="ja-JP" sz="2000" dirty="0" smtClean="0"/>
          </a:p>
          <a:p>
            <a:pPr lvl="0"/>
            <a:endParaRPr lang="en-US" altLang="ja-JP" sz="1400" dirty="0" smtClean="0"/>
          </a:p>
          <a:p>
            <a:pPr lvl="0"/>
            <a:r>
              <a:rPr lang="ja-JP" altLang="en-US" sz="2000" dirty="0" smtClean="0"/>
              <a:t>・</a:t>
            </a:r>
            <a:r>
              <a:rPr lang="ja-JP" altLang="ja-JP" sz="2000" dirty="0" smtClean="0"/>
              <a:t>自家用車</a:t>
            </a:r>
            <a:r>
              <a:rPr lang="ja-JP" altLang="ja-JP" sz="2000" dirty="0"/>
              <a:t>乗降</a:t>
            </a:r>
            <a:r>
              <a:rPr lang="ja-JP" altLang="ja-JP" sz="2000" dirty="0" smtClean="0"/>
              <a:t>バース</a:t>
            </a:r>
            <a:endParaRPr lang="en-US" altLang="ja-JP" sz="2000" dirty="0"/>
          </a:p>
          <a:p>
            <a:pPr lvl="0"/>
            <a:r>
              <a:rPr lang="ja-JP" altLang="en-US" sz="2000" dirty="0"/>
              <a:t>　 </a:t>
            </a:r>
            <a:r>
              <a:rPr lang="ja-JP" altLang="ja-JP" sz="2000" dirty="0" smtClean="0"/>
              <a:t>現状約</a:t>
            </a:r>
            <a:r>
              <a:rPr lang="en-US" altLang="ja-JP" sz="2200" b="1" dirty="0" smtClean="0">
                <a:latin typeface="+mj-lt"/>
              </a:rPr>
              <a:t>12</a:t>
            </a:r>
            <a:r>
              <a:rPr lang="ja-JP" altLang="en-US" sz="2000" dirty="0" smtClean="0"/>
              <a:t>台</a:t>
            </a:r>
            <a:r>
              <a:rPr lang="en-US" altLang="ja-JP" sz="2000" dirty="0" smtClean="0"/>
              <a:t>  </a:t>
            </a:r>
            <a:r>
              <a:rPr lang="ja-JP" altLang="en-US" sz="2000" dirty="0" smtClean="0"/>
              <a:t>必要</a:t>
            </a:r>
            <a:r>
              <a:rPr lang="ja-JP" altLang="en-US" sz="2000" dirty="0"/>
              <a:t>規模</a:t>
            </a:r>
            <a:r>
              <a:rPr lang="en-US" altLang="ja-JP" sz="2200" b="1" dirty="0" smtClean="0">
                <a:solidFill>
                  <a:srgbClr val="FF0000"/>
                </a:solidFill>
                <a:latin typeface="+mj-lt"/>
              </a:rPr>
              <a:t>26</a:t>
            </a:r>
            <a:r>
              <a:rPr lang="ja-JP" altLang="en-US" sz="2000" dirty="0"/>
              <a:t>台</a:t>
            </a:r>
            <a:endParaRPr lang="ja-JP" altLang="ja-JP" sz="2000" dirty="0"/>
          </a:p>
          <a:p>
            <a:pPr algn="ctr"/>
            <a:endParaRPr kumimoji="1" lang="ja-JP" altLang="en-US" sz="2000" dirty="0" smtClean="0">
              <a:solidFill>
                <a:srgbClr val="FF00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1520" y="2132856"/>
            <a:ext cx="4506788" cy="4680520"/>
          </a:xfrm>
          <a:prstGeom prst="roundRect">
            <a:avLst>
              <a:gd name="adj" fmla="val 6475"/>
            </a:avLst>
          </a:prstGeom>
          <a:solidFill>
            <a:schemeClr val="accent6">
              <a:lumMod val="20000"/>
              <a:lumOff val="80000"/>
              <a:alpha val="29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rgbClr val="FF00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752" y="2823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道路の「環」</a:t>
            </a:r>
            <a:endParaRPr kumimoji="1" lang="ja-JP" altLang="en-US" dirty="0"/>
          </a:p>
        </p:txBody>
      </p:sp>
      <p:graphicFrame>
        <p:nvGraphicFramePr>
          <p:cNvPr id="22" name="コンテンツ プレースホルダー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845024"/>
              </p:ext>
            </p:extLst>
          </p:nvPr>
        </p:nvGraphicFramePr>
        <p:xfrm>
          <a:off x="270570" y="1124745"/>
          <a:ext cx="84352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95"/>
            <a:ext cx="1344284" cy="12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953" y="3768534"/>
            <a:ext cx="2083006" cy="155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751" y="1706948"/>
            <a:ext cx="2069502" cy="154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715" y="41867"/>
            <a:ext cx="1979116" cy="14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1040013337"/>
              </p:ext>
            </p:extLst>
          </p:nvPr>
        </p:nvGraphicFramePr>
        <p:xfrm>
          <a:off x="380678" y="2214462"/>
          <a:ext cx="4248472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335363" y="616530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算定</a:t>
            </a:r>
            <a:r>
              <a:rPr lang="ja-JP" altLang="en-US" sz="2400" b="1" dirty="0" smtClean="0"/>
              <a:t>手法の流れ</a:t>
            </a:r>
            <a:endParaRPr kumimoji="1" lang="ja-JP" altLang="en-US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0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262706"/>
              </p:ext>
            </p:extLst>
          </p:nvPr>
        </p:nvGraphicFramePr>
        <p:xfrm>
          <a:off x="251520" y="847253"/>
          <a:ext cx="83872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道路の「環」</a:t>
            </a:r>
            <a:endParaRPr kumimoji="1" lang="ja-JP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95"/>
            <a:ext cx="1344284" cy="12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18397" y="4941168"/>
            <a:ext cx="830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B050"/>
                </a:solidFill>
              </a:rPr>
              <a:t>安全安心な交通</a:t>
            </a:r>
            <a:r>
              <a:rPr lang="ja-JP" altLang="en-US" sz="3600" dirty="0" smtClean="0">
                <a:solidFill>
                  <a:srgbClr val="00B050"/>
                </a:solidFill>
              </a:rPr>
              <a:t>結節点の整備により</a:t>
            </a:r>
            <a:endParaRPr lang="en-US" altLang="ja-JP" sz="3600" dirty="0" smtClean="0">
              <a:solidFill>
                <a:srgbClr val="00B050"/>
              </a:solidFill>
            </a:endParaRPr>
          </a:p>
          <a:p>
            <a:r>
              <a:rPr lang="ja-JP" altLang="en-US" sz="3600" dirty="0" smtClean="0">
                <a:solidFill>
                  <a:srgbClr val="00B050"/>
                </a:solidFill>
              </a:rPr>
              <a:t>中心市街地の魅力を増加　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5283671" y="1286335"/>
            <a:ext cx="3718926" cy="3163863"/>
            <a:chOff x="5283671" y="1286335"/>
            <a:chExt cx="3718926" cy="3163863"/>
          </a:xfrm>
        </p:grpSpPr>
        <p:pic>
          <p:nvPicPr>
            <p:cNvPr id="1026" name="Picture 2" descr="Z:\tsuchiura201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671" y="1286335"/>
              <a:ext cx="3718926" cy="316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角丸四角形 1"/>
            <p:cNvSpPr/>
            <p:nvPr/>
          </p:nvSpPr>
          <p:spPr>
            <a:xfrm>
              <a:off x="7225445" y="1750915"/>
              <a:ext cx="1673349" cy="144016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7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rgbClr val="0000FF"/>
                  </a:solidFill>
                </a:rPr>
                <a:t>バス・タクシー専用乗降場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5536612" y="1740149"/>
              <a:ext cx="1565904" cy="144016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rgbClr val="0000FF"/>
                  </a:solidFill>
                </a:rPr>
                <a:t>自家用車等乗降場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7936659" y="4157452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7030A0"/>
                </a:solidFill>
              </a:rPr>
              <a:t>イメージです</a:t>
            </a:r>
            <a:endParaRPr kumimoji="1" lang="ja-JP" altLang="en-US" sz="12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yamaguchi81\Pictures\00001489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55" y="3471855"/>
            <a:ext cx="4792007" cy="2669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944055" y="6143195"/>
            <a:ext cx="5170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ペデストリアンデッキからアクセスするロータリー事例　～岡山駅～</a:t>
            </a:r>
            <a:endParaRPr kumimoji="1" lang="ja-JP" altLang="en-US" sz="1400" b="1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179147" y="4236000"/>
            <a:ext cx="2286649" cy="623310"/>
            <a:chOff x="4179147" y="4236000"/>
            <a:chExt cx="2286649" cy="623310"/>
          </a:xfrm>
        </p:grpSpPr>
        <p:sp>
          <p:nvSpPr>
            <p:cNvPr id="3" name="円/楕円 2"/>
            <p:cNvSpPr/>
            <p:nvPr/>
          </p:nvSpPr>
          <p:spPr>
            <a:xfrm rot="19385735">
              <a:off x="5212551" y="4674176"/>
              <a:ext cx="1253245" cy="185134"/>
            </a:xfrm>
            <a:prstGeom prst="ellipse">
              <a:avLst/>
            </a:prstGeom>
            <a:solidFill>
              <a:srgbClr val="FFFF00">
                <a:alpha val="59000"/>
              </a:srgbClr>
            </a:solidFill>
            <a:ln>
              <a:solidFill>
                <a:srgbClr val="FF0000">
                  <a:alpha val="6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rgbClr val="FF00FF"/>
                </a:solidFill>
              </a:endParaRPr>
            </a:p>
          </p:txBody>
        </p:sp>
        <p:sp>
          <p:nvSpPr>
            <p:cNvPr id="10" name="四角形吹き出し 9"/>
            <p:cNvSpPr/>
            <p:nvPr/>
          </p:nvSpPr>
          <p:spPr>
            <a:xfrm>
              <a:off x="4179147" y="4236000"/>
              <a:ext cx="1311374" cy="281098"/>
            </a:xfrm>
            <a:prstGeom prst="wedgeRectCallout">
              <a:avLst>
                <a:gd name="adj1" fmla="val 79910"/>
                <a:gd name="adj2" fmla="val 95679"/>
              </a:avLst>
            </a:prstGeom>
            <a:solidFill>
              <a:srgbClr val="DDDD1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rgbClr val="3333FF"/>
                  </a:solidFill>
                </a:rPr>
                <a:t>柵の設置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560710" y="3711064"/>
            <a:ext cx="2511413" cy="1173195"/>
            <a:chOff x="4560710" y="3711064"/>
            <a:chExt cx="2511413" cy="1173195"/>
          </a:xfrm>
        </p:grpSpPr>
        <p:sp>
          <p:nvSpPr>
            <p:cNvPr id="15" name="円/楕円 14"/>
            <p:cNvSpPr/>
            <p:nvPr/>
          </p:nvSpPr>
          <p:spPr>
            <a:xfrm rot="19385735">
              <a:off x="6506552" y="4352538"/>
              <a:ext cx="565571" cy="531721"/>
            </a:xfrm>
            <a:prstGeom prst="ellipse">
              <a:avLst/>
            </a:prstGeom>
            <a:solidFill>
              <a:srgbClr val="FFFF00">
                <a:alpha val="59000"/>
              </a:srgbClr>
            </a:solidFill>
            <a:ln>
              <a:solidFill>
                <a:srgbClr val="FF0000">
                  <a:alpha val="6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rgbClr val="FF00FF"/>
                </a:solidFill>
              </a:endParaRPr>
            </a:p>
          </p:txBody>
        </p:sp>
        <p:sp>
          <p:nvSpPr>
            <p:cNvPr id="11" name="四角形吹き出し 10"/>
            <p:cNvSpPr/>
            <p:nvPr/>
          </p:nvSpPr>
          <p:spPr>
            <a:xfrm>
              <a:off x="4560710" y="3711064"/>
              <a:ext cx="1859623" cy="315917"/>
            </a:xfrm>
            <a:prstGeom prst="wedgeRectCallout">
              <a:avLst>
                <a:gd name="adj1" fmla="val 63287"/>
                <a:gd name="adj2" fmla="val 160763"/>
              </a:avLst>
            </a:prstGeom>
            <a:solidFill>
              <a:srgbClr val="DDDD1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rgbClr val="3333FF"/>
                  </a:solidFill>
                </a:rPr>
                <a:t>島式バス乗降場</a:t>
              </a: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6979534" y="3873398"/>
            <a:ext cx="2092458" cy="1138775"/>
            <a:chOff x="6979534" y="3873398"/>
            <a:chExt cx="2092458" cy="1138775"/>
          </a:xfrm>
        </p:grpSpPr>
        <p:sp>
          <p:nvSpPr>
            <p:cNvPr id="16" name="円/楕円 15"/>
            <p:cNvSpPr/>
            <p:nvPr/>
          </p:nvSpPr>
          <p:spPr>
            <a:xfrm rot="19385735">
              <a:off x="6979534" y="3873398"/>
              <a:ext cx="647514" cy="320203"/>
            </a:xfrm>
            <a:prstGeom prst="ellipse">
              <a:avLst/>
            </a:prstGeom>
            <a:solidFill>
              <a:srgbClr val="FFFF00">
                <a:alpha val="59000"/>
              </a:srgbClr>
            </a:solidFill>
            <a:ln>
              <a:solidFill>
                <a:srgbClr val="FF0000">
                  <a:alpha val="6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rgbClr val="FF00FF"/>
                </a:solidFill>
              </a:endParaRPr>
            </a:p>
          </p:txBody>
        </p:sp>
        <p:sp>
          <p:nvSpPr>
            <p:cNvPr id="13" name="四角形吹き出し 12"/>
            <p:cNvSpPr/>
            <p:nvPr/>
          </p:nvSpPr>
          <p:spPr>
            <a:xfrm>
              <a:off x="7316259" y="4443682"/>
              <a:ext cx="1755733" cy="568491"/>
            </a:xfrm>
            <a:prstGeom prst="wedgeRectCallout">
              <a:avLst>
                <a:gd name="adj1" fmla="val -40614"/>
                <a:gd name="adj2" fmla="val -106962"/>
              </a:avLst>
            </a:prstGeom>
            <a:solidFill>
              <a:srgbClr val="DDDD1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rgbClr val="3333FF"/>
                  </a:solidFill>
                </a:rPr>
                <a:t>ペデからの安全なアクセス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016631" y="5342869"/>
            <a:ext cx="3796176" cy="624100"/>
            <a:chOff x="5016631" y="5342869"/>
            <a:chExt cx="3796176" cy="624100"/>
          </a:xfrm>
        </p:grpSpPr>
        <p:sp>
          <p:nvSpPr>
            <p:cNvPr id="17" name="円/楕円 16"/>
            <p:cNvSpPr/>
            <p:nvPr/>
          </p:nvSpPr>
          <p:spPr>
            <a:xfrm>
              <a:off x="5016631" y="5342869"/>
              <a:ext cx="1640110" cy="579988"/>
            </a:xfrm>
            <a:prstGeom prst="ellipse">
              <a:avLst/>
            </a:prstGeom>
            <a:solidFill>
              <a:srgbClr val="FFFF00">
                <a:alpha val="59000"/>
              </a:srgbClr>
            </a:solidFill>
            <a:ln>
              <a:solidFill>
                <a:srgbClr val="FF0000">
                  <a:alpha val="6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rgbClr val="FF00FF"/>
                </a:solidFill>
              </a:endParaRPr>
            </a:p>
          </p:txBody>
        </p:sp>
        <p:sp>
          <p:nvSpPr>
            <p:cNvPr id="18" name="四角形吹き出し 17"/>
            <p:cNvSpPr/>
            <p:nvPr/>
          </p:nvSpPr>
          <p:spPr>
            <a:xfrm>
              <a:off x="6976581" y="5632863"/>
              <a:ext cx="1836226" cy="334106"/>
            </a:xfrm>
            <a:prstGeom prst="wedgeRectCallout">
              <a:avLst>
                <a:gd name="adj1" fmla="val -73695"/>
                <a:gd name="adj2" fmla="val -69086"/>
              </a:avLst>
            </a:prstGeom>
            <a:solidFill>
              <a:srgbClr val="DDDD1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rgbClr val="3333FF"/>
                  </a:solidFill>
                </a:rPr>
                <a:t>広場空間の創出</a:t>
              </a:r>
            </a:p>
          </p:txBody>
        </p:sp>
      </p:grp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3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85751"/>
            <a:ext cx="3888432" cy="54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機能集積の「把」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kumimoji="1" lang="ja-JP" altLang="en-US" dirty="0" smtClean="0"/>
              <a:t>公共施設移転計画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" y="45636"/>
            <a:ext cx="1156511" cy="134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6300192" y="4437112"/>
            <a:ext cx="2808312" cy="2380475"/>
            <a:chOff x="6300192" y="4437112"/>
            <a:chExt cx="2808312" cy="2380475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6300192" y="4437112"/>
              <a:ext cx="2664296" cy="2380475"/>
              <a:chOff x="6300192" y="4469421"/>
              <a:chExt cx="2664296" cy="2380475"/>
            </a:xfrm>
          </p:grpSpPr>
          <p:sp>
            <p:nvSpPr>
              <p:cNvPr id="20" name="四角形吹き出し 19"/>
              <p:cNvSpPr/>
              <p:nvPr/>
            </p:nvSpPr>
            <p:spPr>
              <a:xfrm>
                <a:off x="6300192" y="4469421"/>
                <a:ext cx="2664296" cy="2040108"/>
              </a:xfrm>
              <a:prstGeom prst="wedgeRectCallout">
                <a:avLst>
                  <a:gd name="adj1" fmla="val -101078"/>
                  <a:gd name="adj2" fmla="val -43653"/>
                </a:avLst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6775" y="4564013"/>
                <a:ext cx="2471129" cy="1850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テキスト ボックス 12"/>
              <p:cNvSpPr txBox="1"/>
              <p:nvPr/>
            </p:nvSpPr>
            <p:spPr>
              <a:xfrm>
                <a:off x="6776372" y="648056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 smtClean="0">
                    <a:solidFill>
                      <a:prstClr val="black"/>
                    </a:solidFill>
                  </a:rPr>
                  <a:t>協同病院</a:t>
                </a:r>
                <a:endParaRPr lang="ja-JP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7766470" y="6448255"/>
              <a:ext cx="13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prstClr val="black"/>
                  </a:solidFill>
                </a:rPr>
                <a:t>（昭和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45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年）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63983" y="4509120"/>
            <a:ext cx="2827897" cy="2409440"/>
            <a:chOff x="663983" y="4509120"/>
            <a:chExt cx="2827897" cy="240944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663983" y="4509120"/>
              <a:ext cx="2664296" cy="2409440"/>
              <a:chOff x="663983" y="4509120"/>
              <a:chExt cx="2664296" cy="2409440"/>
            </a:xfrm>
          </p:grpSpPr>
          <p:sp>
            <p:nvSpPr>
              <p:cNvPr id="21" name="四角形吹き出し 20"/>
              <p:cNvSpPr/>
              <p:nvPr/>
            </p:nvSpPr>
            <p:spPr>
              <a:xfrm>
                <a:off x="663983" y="4509120"/>
                <a:ext cx="2664296" cy="2040108"/>
              </a:xfrm>
              <a:prstGeom prst="wedgeRectCallout">
                <a:avLst>
                  <a:gd name="adj1" fmla="val 94285"/>
                  <a:gd name="adj2" fmla="val -31930"/>
                </a:avLst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566" y="4606120"/>
                <a:ext cx="2471129" cy="1846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1398872" y="6549228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 smtClean="0">
                    <a:solidFill>
                      <a:prstClr val="black"/>
                    </a:solidFill>
                  </a:rPr>
                  <a:t>市役所</a:t>
                </a:r>
                <a:endParaRPr lang="ja-JP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2149846" y="6525344"/>
              <a:ext cx="13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prstClr val="black"/>
                  </a:solidFill>
                </a:rPr>
                <a:t>（昭和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38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年）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3342" y="1976898"/>
            <a:ext cx="2852474" cy="2409440"/>
            <a:chOff x="63342" y="1976898"/>
            <a:chExt cx="2852474" cy="240944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3342" y="1976898"/>
              <a:ext cx="2664296" cy="2409440"/>
              <a:chOff x="63342" y="1976898"/>
              <a:chExt cx="2664296" cy="2409440"/>
            </a:xfrm>
          </p:grpSpPr>
          <p:sp>
            <p:nvSpPr>
              <p:cNvPr id="22" name="四角形吹き出し 21"/>
              <p:cNvSpPr/>
              <p:nvPr/>
            </p:nvSpPr>
            <p:spPr>
              <a:xfrm>
                <a:off x="63342" y="1976898"/>
                <a:ext cx="2664296" cy="2040108"/>
              </a:xfrm>
              <a:prstGeom prst="wedgeRectCallout">
                <a:avLst>
                  <a:gd name="adj1" fmla="val 114877"/>
                  <a:gd name="adj2" fmla="val 73572"/>
                </a:avLst>
              </a:prstGeom>
              <a:solidFill>
                <a:schemeClr val="accent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23" y="2072790"/>
                <a:ext cx="2461533" cy="1838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テキスト ボックス 13"/>
              <p:cNvSpPr txBox="1"/>
              <p:nvPr/>
            </p:nvSpPr>
            <p:spPr>
              <a:xfrm>
                <a:off x="380091" y="401700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 smtClean="0">
                    <a:solidFill>
                      <a:prstClr val="black"/>
                    </a:solidFill>
                  </a:rPr>
                  <a:t>市立図書館</a:t>
                </a:r>
                <a:endParaRPr lang="ja-JP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1573782" y="4017006"/>
              <a:ext cx="13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prstClr val="black"/>
                  </a:solidFill>
                </a:rPr>
                <a:t>（昭和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44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年）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6479704" y="1052736"/>
            <a:ext cx="2746698" cy="2673588"/>
            <a:chOff x="6479704" y="1052736"/>
            <a:chExt cx="2746698" cy="2673588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6479704" y="1052736"/>
              <a:ext cx="2664296" cy="2409440"/>
              <a:chOff x="6479704" y="1052736"/>
              <a:chExt cx="2664296" cy="2409440"/>
            </a:xfrm>
          </p:grpSpPr>
          <p:sp>
            <p:nvSpPr>
              <p:cNvPr id="10" name="四角形吹き出し 9"/>
              <p:cNvSpPr/>
              <p:nvPr/>
            </p:nvSpPr>
            <p:spPr>
              <a:xfrm>
                <a:off x="6479704" y="1052736"/>
                <a:ext cx="2664296" cy="2040108"/>
              </a:xfrm>
              <a:prstGeom prst="wedgeRectCallout">
                <a:avLst>
                  <a:gd name="adj1" fmla="val -111638"/>
                  <a:gd name="adj2" fmla="val 112877"/>
                </a:avLst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026" name="Picture 2" descr="C:\Users\tanaka81\Desktop\20110121土浦\IMG_0915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1085" y="1153320"/>
                <a:ext cx="2461533" cy="1838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テキスト ボックス 11"/>
              <p:cNvSpPr txBox="1"/>
              <p:nvPr/>
            </p:nvSpPr>
            <p:spPr>
              <a:xfrm>
                <a:off x="8036004" y="309284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 smtClean="0">
                    <a:solidFill>
                      <a:prstClr val="black"/>
                    </a:solidFill>
                  </a:rPr>
                  <a:t>市民会館</a:t>
                </a:r>
                <a:endParaRPr lang="ja-JP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7884368" y="3356992"/>
              <a:ext cx="13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prstClr val="black"/>
                  </a:solidFill>
                </a:rPr>
                <a:t>（昭和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48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年）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414103" y="342498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神立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16016" y="472514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土浦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95936" y="587727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荒川沖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3667038" y="3092844"/>
            <a:ext cx="2376264" cy="1648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築４０年！</a:t>
            </a:r>
            <a:endParaRPr kumimoji="1" lang="en-US" altLang="ja-JP" sz="3200" dirty="0" smtClean="0"/>
          </a:p>
          <a:p>
            <a:pPr algn="ctr"/>
            <a:r>
              <a:rPr lang="ja-JP" altLang="en-US" sz="3200" dirty="0" smtClean="0"/>
              <a:t>老朽化！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42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90" y="505185"/>
            <a:ext cx="4511022" cy="638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機能集積の「把」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" y="45636"/>
            <a:ext cx="1156511" cy="134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四角形吹き出し 2047"/>
          <p:cNvSpPr/>
          <p:nvPr/>
        </p:nvSpPr>
        <p:spPr>
          <a:xfrm>
            <a:off x="271999" y="1779983"/>
            <a:ext cx="4516025" cy="4153186"/>
          </a:xfrm>
          <a:prstGeom prst="wedgeRectCallout">
            <a:avLst>
              <a:gd name="adj1" fmla="val 91876"/>
              <a:gd name="adj2" fmla="val 13715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19492" r="42879" b="7889"/>
          <a:stretch/>
        </p:blipFill>
        <p:spPr bwMode="auto">
          <a:xfrm>
            <a:off x="395537" y="1923998"/>
            <a:ext cx="4292541" cy="38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2450312" y="2013604"/>
            <a:ext cx="623863" cy="594798"/>
            <a:chOff x="-468560" y="-99392"/>
            <a:chExt cx="1117735" cy="1152128"/>
          </a:xfrm>
        </p:grpSpPr>
        <p:cxnSp>
          <p:nvCxnSpPr>
            <p:cNvPr id="41" name="直線コネクタ 40"/>
            <p:cNvCxnSpPr/>
            <p:nvPr/>
          </p:nvCxnSpPr>
          <p:spPr>
            <a:xfrm flipH="1">
              <a:off x="-468560" y="-99392"/>
              <a:ext cx="216024" cy="8171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-252536" y="-99392"/>
              <a:ext cx="338264" cy="993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-468560" y="717778"/>
              <a:ext cx="899889" cy="33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431329" y="476672"/>
              <a:ext cx="182051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0" y="0"/>
              <a:ext cx="85728" cy="3091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42864" y="309193"/>
              <a:ext cx="606311" cy="1915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/>
          <p:cNvGrpSpPr/>
          <p:nvPr/>
        </p:nvGrpSpPr>
        <p:grpSpPr>
          <a:xfrm>
            <a:off x="3003389" y="4022645"/>
            <a:ext cx="1014379" cy="896765"/>
            <a:chOff x="522354" y="3792135"/>
            <a:chExt cx="1817398" cy="1737039"/>
          </a:xfrm>
        </p:grpSpPr>
        <p:cxnSp>
          <p:nvCxnSpPr>
            <p:cNvPr id="33" name="直線コネクタ 32"/>
            <p:cNvCxnSpPr/>
            <p:nvPr/>
          </p:nvCxnSpPr>
          <p:spPr>
            <a:xfrm flipH="1">
              <a:off x="522354" y="4017006"/>
              <a:ext cx="413825" cy="62799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22354" y="4645001"/>
              <a:ext cx="1003984" cy="884173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1231258" y="3792136"/>
              <a:ext cx="295080" cy="34343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 flipV="1">
              <a:off x="1526338" y="3792135"/>
              <a:ext cx="685817" cy="35696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2212154" y="3838914"/>
              <a:ext cx="127598" cy="1030246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1869246" y="4869160"/>
              <a:ext cx="450920" cy="11697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H="1">
              <a:off x="1526338" y="4986135"/>
              <a:ext cx="342908" cy="54303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 flipV="1">
              <a:off x="936179" y="4017006"/>
              <a:ext cx="306061" cy="11856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矢印コネクタ 46"/>
          <p:cNvCxnSpPr/>
          <p:nvPr/>
        </p:nvCxnSpPr>
        <p:spPr>
          <a:xfrm>
            <a:off x="2904968" y="2730488"/>
            <a:ext cx="414811" cy="1209735"/>
          </a:xfrm>
          <a:prstGeom prst="straightConnector1">
            <a:avLst/>
          </a:prstGeom>
          <a:ln w="127000">
            <a:solidFill>
              <a:schemeClr val="accent4">
                <a:alpha val="7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正方形/長方形 2048"/>
          <p:cNvSpPr/>
          <p:nvPr/>
        </p:nvSpPr>
        <p:spPr>
          <a:xfrm>
            <a:off x="6804248" y="3961569"/>
            <a:ext cx="648072" cy="606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20930"/>
            <a:ext cx="8229600" cy="5016382"/>
          </a:xfrm>
        </p:spPr>
        <p:txBody>
          <a:bodyPr/>
          <a:lstStyle/>
          <a:p>
            <a:r>
              <a:rPr kumimoji="1" lang="ja-JP" altLang="en-US" dirty="0" smtClean="0"/>
              <a:t>協同病院移転</a:t>
            </a:r>
            <a:endParaRPr kumimoji="1" lang="ja-JP" altLang="en-US" dirty="0"/>
          </a:p>
        </p:txBody>
      </p:sp>
      <p:sp>
        <p:nvSpPr>
          <p:cNvPr id="2052" name="円/楕円 2051"/>
          <p:cNvSpPr/>
          <p:nvPr/>
        </p:nvSpPr>
        <p:spPr>
          <a:xfrm>
            <a:off x="1691680" y="5182770"/>
            <a:ext cx="360040" cy="694502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815519" y="1464901"/>
            <a:ext cx="2702062" cy="2304257"/>
            <a:chOff x="3815519" y="1464901"/>
            <a:chExt cx="2702062" cy="2304257"/>
          </a:xfrm>
        </p:grpSpPr>
        <p:grpSp>
          <p:nvGrpSpPr>
            <p:cNvPr id="2053" name="グループ化 2052"/>
            <p:cNvGrpSpPr/>
            <p:nvPr/>
          </p:nvGrpSpPr>
          <p:grpSpPr>
            <a:xfrm>
              <a:off x="3815519" y="1464901"/>
              <a:ext cx="2702062" cy="2076593"/>
              <a:chOff x="3815519" y="1464901"/>
              <a:chExt cx="2702062" cy="2076593"/>
            </a:xfrm>
          </p:grpSpPr>
          <p:sp>
            <p:nvSpPr>
              <p:cNvPr id="2051" name="正方形/長方形 2050"/>
              <p:cNvSpPr/>
              <p:nvPr/>
            </p:nvSpPr>
            <p:spPr>
              <a:xfrm>
                <a:off x="3815519" y="1464901"/>
                <a:ext cx="2702062" cy="2076593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1769" y="1574574"/>
                <a:ext cx="2486038" cy="1857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54" name="テキスト ボックス 2053"/>
            <p:cNvSpPr txBox="1"/>
            <p:nvPr/>
          </p:nvSpPr>
          <p:spPr>
            <a:xfrm>
              <a:off x="5691714" y="3399826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solidFill>
                    <a:prstClr val="black"/>
                  </a:solidFill>
                </a:rPr>
                <a:t>霞ヶ浦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7956376" y="322400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神立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020272" y="429309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土浦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57917" y="563468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荒川沖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236277" y="2138774"/>
            <a:ext cx="110799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white"/>
                </a:solidFill>
              </a:rPr>
              <a:t>協同病院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905665" y="2545822"/>
            <a:ext cx="764953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</a:rPr>
              <a:t>5ha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15</a:t>
            </a:fld>
            <a:endParaRPr kumimoji="1" lang="ja-JP" altLang="en-US"/>
          </a:p>
        </p:txBody>
      </p:sp>
      <p:cxnSp>
        <p:nvCxnSpPr>
          <p:cNvPr id="6" name="直線矢印コネクタ 5"/>
          <p:cNvCxnSpPr>
            <a:stCxn id="2052" idx="0"/>
          </p:cNvCxnSpPr>
          <p:nvPr/>
        </p:nvCxnSpPr>
        <p:spPr>
          <a:xfrm flipV="1">
            <a:off x="1871700" y="2608402"/>
            <a:ext cx="829748" cy="2574368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2051720" y="4639064"/>
            <a:ext cx="1182645" cy="662144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8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28" y="139494"/>
            <a:ext cx="4861072" cy="68752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機能集積の「把」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5003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複合公共施設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" y="45636"/>
            <a:ext cx="1156511" cy="134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四角形吹き出し 113"/>
          <p:cNvSpPr/>
          <p:nvPr/>
        </p:nvSpPr>
        <p:spPr>
          <a:xfrm>
            <a:off x="251521" y="1916832"/>
            <a:ext cx="4968552" cy="4631200"/>
          </a:xfrm>
          <a:prstGeom prst="wedgeRectCallout">
            <a:avLst>
              <a:gd name="adj1" fmla="val 72809"/>
              <a:gd name="adj2" fmla="val 185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24277" r="52512" b="11022"/>
          <a:stretch/>
        </p:blipFill>
        <p:spPr bwMode="auto">
          <a:xfrm>
            <a:off x="395536" y="2067995"/>
            <a:ext cx="4693590" cy="4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グループ化 47"/>
          <p:cNvGrpSpPr/>
          <p:nvPr/>
        </p:nvGrpSpPr>
        <p:grpSpPr>
          <a:xfrm>
            <a:off x="1880185" y="3586823"/>
            <a:ext cx="220559" cy="202218"/>
            <a:chOff x="1880185" y="3586823"/>
            <a:chExt cx="220559" cy="202218"/>
          </a:xfrm>
        </p:grpSpPr>
        <p:cxnSp>
          <p:nvCxnSpPr>
            <p:cNvPr id="15" name="直線コネクタ 14"/>
            <p:cNvCxnSpPr/>
            <p:nvPr/>
          </p:nvCxnSpPr>
          <p:spPr>
            <a:xfrm flipV="1">
              <a:off x="2005753" y="3645024"/>
              <a:ext cx="94991" cy="1440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942969" y="3586823"/>
              <a:ext cx="157775" cy="582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880185" y="3717032"/>
              <a:ext cx="125568" cy="720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1880185" y="3586823"/>
              <a:ext cx="72219" cy="1302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グループ化 49"/>
          <p:cNvGrpSpPr/>
          <p:nvPr/>
        </p:nvGrpSpPr>
        <p:grpSpPr>
          <a:xfrm>
            <a:off x="3491880" y="2492896"/>
            <a:ext cx="231548" cy="252028"/>
            <a:chOff x="3491880" y="2492896"/>
            <a:chExt cx="231548" cy="252028"/>
          </a:xfrm>
        </p:grpSpPr>
        <p:cxnSp>
          <p:nvCxnSpPr>
            <p:cNvPr id="13" name="直線コネクタ 12"/>
            <p:cNvCxnSpPr/>
            <p:nvPr/>
          </p:nvCxnSpPr>
          <p:spPr>
            <a:xfrm>
              <a:off x="3562184" y="2492896"/>
              <a:ext cx="161244" cy="720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3491880" y="2492897"/>
              <a:ext cx="75463" cy="1620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3491880" y="2654914"/>
              <a:ext cx="150926" cy="90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3642806" y="2564904"/>
              <a:ext cx="80622" cy="1800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/>
          <p:cNvGrpSpPr/>
          <p:nvPr/>
        </p:nvGrpSpPr>
        <p:grpSpPr>
          <a:xfrm>
            <a:off x="2195736" y="5949280"/>
            <a:ext cx="295459" cy="230479"/>
            <a:chOff x="2195736" y="5949280"/>
            <a:chExt cx="295459" cy="230479"/>
          </a:xfrm>
        </p:grpSpPr>
        <p:cxnSp>
          <p:nvCxnSpPr>
            <p:cNvPr id="19" name="直線コネクタ 18"/>
            <p:cNvCxnSpPr/>
            <p:nvPr/>
          </p:nvCxnSpPr>
          <p:spPr>
            <a:xfrm flipH="1">
              <a:off x="2314990" y="6050064"/>
              <a:ext cx="176205" cy="1296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2195736" y="6093296"/>
              <a:ext cx="119254" cy="86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2314990" y="5949280"/>
              <a:ext cx="168778" cy="1007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2195736" y="5949280"/>
              <a:ext cx="119254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グループ化 50"/>
          <p:cNvGrpSpPr/>
          <p:nvPr/>
        </p:nvGrpSpPr>
        <p:grpSpPr>
          <a:xfrm>
            <a:off x="3347864" y="2924944"/>
            <a:ext cx="576064" cy="473182"/>
            <a:chOff x="3347864" y="2924944"/>
            <a:chExt cx="576064" cy="473182"/>
          </a:xfrm>
        </p:grpSpPr>
        <p:cxnSp>
          <p:nvCxnSpPr>
            <p:cNvPr id="58" name="直線コネクタ 57"/>
            <p:cNvCxnSpPr/>
            <p:nvPr/>
          </p:nvCxnSpPr>
          <p:spPr>
            <a:xfrm>
              <a:off x="3347864" y="3247165"/>
              <a:ext cx="288032" cy="15096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V="1">
              <a:off x="3635896" y="3379338"/>
              <a:ext cx="144016" cy="18788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3491880" y="2924944"/>
              <a:ext cx="432048" cy="144016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3347865" y="2924944"/>
              <a:ext cx="144015" cy="310513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3779912" y="3055438"/>
              <a:ext cx="144016" cy="3239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直線矢印コネクタ 95"/>
          <p:cNvCxnSpPr/>
          <p:nvPr/>
        </p:nvCxnSpPr>
        <p:spPr>
          <a:xfrm>
            <a:off x="3707904" y="2717921"/>
            <a:ext cx="15524" cy="279031"/>
          </a:xfrm>
          <a:prstGeom prst="straightConnector1">
            <a:avLst/>
          </a:prstGeom>
          <a:ln w="76200">
            <a:solidFill>
              <a:schemeClr val="accent4">
                <a:alpha val="7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 flipV="1">
            <a:off x="2255363" y="3322645"/>
            <a:ext cx="948485" cy="329282"/>
          </a:xfrm>
          <a:prstGeom prst="straightConnector1">
            <a:avLst/>
          </a:prstGeom>
          <a:ln w="88900">
            <a:solidFill>
              <a:schemeClr val="accent4">
                <a:alpha val="7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 flipV="1">
            <a:off x="2491195" y="3487288"/>
            <a:ext cx="1076148" cy="2461992"/>
          </a:xfrm>
          <a:prstGeom prst="straightConnector1">
            <a:avLst/>
          </a:prstGeom>
          <a:ln w="88900">
            <a:solidFill>
              <a:schemeClr val="accent4">
                <a:alpha val="7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正方形/長方形 119"/>
          <p:cNvSpPr/>
          <p:nvPr/>
        </p:nvSpPr>
        <p:spPr>
          <a:xfrm>
            <a:off x="6516216" y="3758427"/>
            <a:ext cx="864096" cy="822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4" name="円/楕円 4113"/>
          <p:cNvSpPr>
            <a:spLocks noChangeAspect="1"/>
          </p:cNvSpPr>
          <p:nvPr/>
        </p:nvSpPr>
        <p:spPr>
          <a:xfrm>
            <a:off x="1755428" y="4522020"/>
            <a:ext cx="157190" cy="148942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5" name="円/楕円 4114"/>
          <p:cNvSpPr/>
          <p:nvPr/>
        </p:nvSpPr>
        <p:spPr>
          <a:xfrm>
            <a:off x="3683117" y="4869160"/>
            <a:ext cx="461403" cy="218184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4119" name="グループ化 4118"/>
          <p:cNvGrpSpPr/>
          <p:nvPr/>
        </p:nvGrpSpPr>
        <p:grpSpPr>
          <a:xfrm>
            <a:off x="4349476" y="1302745"/>
            <a:ext cx="2702062" cy="2333431"/>
            <a:chOff x="4349476" y="1302745"/>
            <a:chExt cx="2702062" cy="2333431"/>
          </a:xfrm>
        </p:grpSpPr>
        <p:grpSp>
          <p:nvGrpSpPr>
            <p:cNvPr id="4108" name="グループ化 4107"/>
            <p:cNvGrpSpPr/>
            <p:nvPr/>
          </p:nvGrpSpPr>
          <p:grpSpPr>
            <a:xfrm>
              <a:off x="4349476" y="1302745"/>
              <a:ext cx="2702062" cy="2076593"/>
              <a:chOff x="3840299" y="1464901"/>
              <a:chExt cx="2702062" cy="2076593"/>
            </a:xfrm>
          </p:grpSpPr>
          <p:sp>
            <p:nvSpPr>
              <p:cNvPr id="116" name="四角形吹き出し 115"/>
              <p:cNvSpPr/>
              <p:nvPr/>
            </p:nvSpPr>
            <p:spPr>
              <a:xfrm>
                <a:off x="3840299" y="1464901"/>
                <a:ext cx="2702062" cy="2076593"/>
              </a:xfrm>
              <a:prstGeom prst="wedgeRectCallout">
                <a:avLst>
                  <a:gd name="adj1" fmla="val -67834"/>
                  <a:gd name="adj2" fmla="val 33756"/>
                </a:avLst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1908" y="1571755"/>
                <a:ext cx="2476327" cy="1857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17" name="テキスト ボックス 4116"/>
            <p:cNvSpPr txBox="1"/>
            <p:nvPr/>
          </p:nvSpPr>
          <p:spPr>
            <a:xfrm>
              <a:off x="4349476" y="326684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solidFill>
                    <a:prstClr val="black"/>
                  </a:solidFill>
                </a:rPr>
                <a:t>工場跡地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121" name="直線矢印コネクタ 4120"/>
          <p:cNvCxnSpPr/>
          <p:nvPr/>
        </p:nvCxnSpPr>
        <p:spPr>
          <a:xfrm flipV="1">
            <a:off x="1916294" y="3322646"/>
            <a:ext cx="1503578" cy="1199374"/>
          </a:xfrm>
          <a:prstGeom prst="straightConnector1">
            <a:avLst/>
          </a:prstGeom>
          <a:ln w="34925">
            <a:solidFill>
              <a:srgbClr val="FF66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>
            <a:off x="1880185" y="4670962"/>
            <a:ext cx="375178" cy="1278318"/>
          </a:xfrm>
          <a:prstGeom prst="straightConnector1">
            <a:avLst/>
          </a:prstGeom>
          <a:ln w="34925">
            <a:solidFill>
              <a:srgbClr val="FF66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 flipH="1" flipV="1">
            <a:off x="3707904" y="3451510"/>
            <a:ext cx="138962" cy="1417650"/>
          </a:xfrm>
          <a:prstGeom prst="straightConnector1">
            <a:avLst/>
          </a:prstGeom>
          <a:ln w="34925">
            <a:solidFill>
              <a:srgbClr val="FF66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47"/>
          <p:cNvCxnSpPr>
            <a:stCxn id="4115" idx="3"/>
          </p:cNvCxnSpPr>
          <p:nvPr/>
        </p:nvCxnSpPr>
        <p:spPr>
          <a:xfrm flipH="1">
            <a:off x="2491195" y="5055392"/>
            <a:ext cx="1259493" cy="965896"/>
          </a:xfrm>
          <a:prstGeom prst="straightConnector1">
            <a:avLst/>
          </a:prstGeom>
          <a:ln w="34925">
            <a:solidFill>
              <a:srgbClr val="FF66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0344" y="3194672"/>
            <a:ext cx="939681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</a:rPr>
              <a:t>0.6ha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58611" y="6004536"/>
            <a:ext cx="939681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</a:rPr>
              <a:t>1.8ha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03848" y="2953314"/>
            <a:ext cx="881973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約</a:t>
            </a:r>
            <a:r>
              <a:rPr lang="en-US" altLang="ja-JP" dirty="0">
                <a:solidFill>
                  <a:prstClr val="black"/>
                </a:solidFill>
              </a:rPr>
              <a:t>11</a:t>
            </a:r>
            <a:r>
              <a:rPr lang="en-US" altLang="ja-JP" dirty="0" smtClean="0">
                <a:solidFill>
                  <a:prstClr val="black"/>
                </a:solidFill>
              </a:rPr>
              <a:t>ha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059770" y="2123565"/>
            <a:ext cx="939681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</a:rPr>
              <a:t>1.8ha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897435" y="309695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神立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946523" y="433069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土浦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084168" y="567228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荒川沖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11876" y="2496791"/>
            <a:ext cx="110799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white"/>
                </a:solidFill>
              </a:rPr>
              <a:t>市民会館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3586823"/>
            <a:ext cx="133882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white"/>
                </a:solidFill>
              </a:rPr>
              <a:t>市立図書館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4717" y="6021288"/>
            <a:ext cx="8771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white"/>
                </a:solidFill>
              </a:rPr>
              <a:t>市役所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344268" y="5300304"/>
            <a:ext cx="1728192" cy="47607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徒歩約</a:t>
            </a:r>
            <a:r>
              <a:rPr lang="en-US" altLang="ja-JP" sz="1600" dirty="0" smtClean="0">
                <a:solidFill>
                  <a:prstClr val="black"/>
                </a:solidFill>
              </a:rPr>
              <a:t>18</a:t>
            </a:r>
            <a:r>
              <a:rPr lang="ja-JP" altLang="en-US" sz="1600" dirty="0" smtClean="0">
                <a:solidFill>
                  <a:prstClr val="black"/>
                </a:solidFill>
              </a:rPr>
              <a:t>分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82960" y="4359318"/>
            <a:ext cx="11079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人口重心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26" name="Picture 2" descr="C:\Users\tanaka81\AppData\Local\Microsoft\Windows\Temporary Internet Files\Content.IE5\EQR1NL5U\MC90029334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61" y="1670030"/>
            <a:ext cx="1162609" cy="106160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</p:pic>
      <p:sp>
        <p:nvSpPr>
          <p:cNvPr id="9" name="角丸四角形 8"/>
          <p:cNvSpPr/>
          <p:nvPr/>
        </p:nvSpPr>
        <p:spPr>
          <a:xfrm>
            <a:off x="4450781" y="2540604"/>
            <a:ext cx="1440160" cy="5563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公園・広場の整備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5660876" y="2764754"/>
            <a:ext cx="1440160" cy="5578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地域の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防災拠点に</a:t>
            </a:r>
            <a:endParaRPr kumimoji="1" lang="ja-JP" altLang="en-US" dirty="0"/>
          </a:p>
        </p:txBody>
      </p:sp>
      <p:grpSp>
        <p:nvGrpSpPr>
          <p:cNvPr id="4118" name="グループ化 4117"/>
          <p:cNvGrpSpPr/>
          <p:nvPr/>
        </p:nvGrpSpPr>
        <p:grpSpPr>
          <a:xfrm>
            <a:off x="6486156" y="1614925"/>
            <a:ext cx="2702062" cy="2353062"/>
            <a:chOff x="6441938" y="1712448"/>
            <a:chExt cx="2702062" cy="2353062"/>
          </a:xfrm>
        </p:grpSpPr>
        <p:grpSp>
          <p:nvGrpSpPr>
            <p:cNvPr id="4116" name="グループ化 4115"/>
            <p:cNvGrpSpPr/>
            <p:nvPr/>
          </p:nvGrpSpPr>
          <p:grpSpPr>
            <a:xfrm>
              <a:off x="6441938" y="1712448"/>
              <a:ext cx="2702062" cy="2076593"/>
              <a:chOff x="-3204864" y="3516384"/>
              <a:chExt cx="2702062" cy="2076593"/>
            </a:xfrm>
          </p:grpSpPr>
          <p:sp>
            <p:nvSpPr>
              <p:cNvPr id="127" name="正方形/長方形 126"/>
              <p:cNvSpPr/>
              <p:nvPr/>
            </p:nvSpPr>
            <p:spPr>
              <a:xfrm>
                <a:off x="-3204864" y="3516384"/>
                <a:ext cx="2702062" cy="2076593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5411" y="3645024"/>
                <a:ext cx="2483153" cy="1855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0" name="テキスト ボックス 129"/>
            <p:cNvSpPr txBox="1"/>
            <p:nvPr/>
          </p:nvSpPr>
          <p:spPr>
            <a:xfrm>
              <a:off x="7580752" y="3696178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solidFill>
                    <a:prstClr val="black"/>
                  </a:solidFill>
                </a:rPr>
                <a:t>りんりんロード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角丸四角形 10"/>
          <p:cNvSpPr/>
          <p:nvPr/>
        </p:nvSpPr>
        <p:spPr>
          <a:xfrm>
            <a:off x="6243312" y="4679337"/>
            <a:ext cx="2808312" cy="1640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土浦市にほしいもの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（増やしてほしい施設、充実してほしいサービス）</a:t>
            </a:r>
            <a:endParaRPr kumimoji="1" lang="en-US" altLang="ja-JP" dirty="0" smtClean="0"/>
          </a:p>
          <a:p>
            <a:pPr algn="ctr"/>
            <a:r>
              <a:rPr kumimoji="1" lang="ja-JP" altLang="en-US" sz="2400" dirty="0" smtClean="0"/>
              <a:t>第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位：図書館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/>
              <a:t>第</a:t>
            </a:r>
            <a:r>
              <a:rPr lang="en-US" altLang="ja-JP" sz="2400" dirty="0"/>
              <a:t>2</a:t>
            </a:r>
            <a:r>
              <a:rPr lang="ja-JP" altLang="en-US" sz="2400" dirty="0" smtClean="0"/>
              <a:t>位：公園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97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5" grpId="0" animBg="1"/>
      <p:bldP spid="4" grpId="0" animBg="1"/>
      <p:bldP spid="52" grpId="0" animBg="1"/>
      <p:bldP spid="53" grpId="0" animBg="1"/>
      <p:bldP spid="54" grpId="0" animBg="1"/>
      <p:bldP spid="63" grpId="0" animBg="1"/>
      <p:bldP spid="63" grpId="1" animBg="1"/>
      <p:bldP spid="64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455284" y="2057240"/>
            <a:ext cx="7005147" cy="325598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775" y="260648"/>
            <a:ext cx="8229600" cy="1143000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kumimoji="1" lang="ja-JP" altLang="en-US" dirty="0" smtClean="0"/>
              <a:t>和」の空間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188" y="1086942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kumimoji="1" lang="en-US" altLang="ja-JP" b="1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1310144" cy="119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106812" y="2996952"/>
            <a:ext cx="3078130" cy="7229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prstClr val="black"/>
                </a:solidFill>
              </a:rPr>
              <a:t>複合公共施設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2916400" y="4277707"/>
            <a:ext cx="164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prstClr val="black"/>
                </a:solidFill>
              </a:rPr>
              <a:t>来訪者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898411" y="2220762"/>
            <a:ext cx="2588163" cy="4749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</a:rPr>
              <a:t>親水空間の癒し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3083" name="Picture 11" descr="C:\Users\hamatsu80\AppData\Local\Microsoft\Windows\Temporary Internet Files\Content.IE5\H1ETC5WL\MC9000555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84" y="4997890"/>
            <a:ext cx="1474312" cy="15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hamatsu80\AppData\Local\Microsoft\Windows\Temporary Internet Files\Content.IE5\H1ETC5WL\MC9003082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45" y="3791867"/>
            <a:ext cx="130906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C:\Users\hamatsu80\AppData\Local\Microsoft\Windows\Temporary Internet Files\Content.IE5\H1ETC5WL\MC90005537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67" y="4926805"/>
            <a:ext cx="1751736" cy="15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C:\Users\hamatsu80\AppData\Local\Microsoft\Windows\Temporary Internet Files\Content.IE5\UEX57NNY\MC90041204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95" y="277697"/>
            <a:ext cx="1958172" cy="149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角丸四角形 57"/>
          <p:cNvSpPr/>
          <p:nvPr/>
        </p:nvSpPr>
        <p:spPr>
          <a:xfrm>
            <a:off x="3180411" y="5661248"/>
            <a:ext cx="3279084" cy="4745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</a:rPr>
              <a:t>自然を生かす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1331640" y="2186988"/>
            <a:ext cx="2596889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</a:rPr>
              <a:t>日本的景観を生かす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422108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prstClr val="black"/>
                </a:solidFill>
              </a:rPr>
              <a:t>市民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5868144" y="1644698"/>
            <a:ext cx="2592287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prstClr val="black"/>
                </a:solidFill>
              </a:rPr>
              <a:t>霞ヶ浦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201624" y="1665780"/>
            <a:ext cx="2734331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prstClr val="black"/>
                </a:solidFill>
              </a:rPr>
              <a:t>蔵　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131840" y="5085184"/>
            <a:ext cx="3327655" cy="6339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</a:rPr>
              <a:t>りんりんロード</a:t>
            </a:r>
          </a:p>
        </p:txBody>
      </p:sp>
      <p:pic>
        <p:nvPicPr>
          <p:cNvPr id="5122" name="Picture 2" descr="C:\Users\tanaka81\Dropbox\Public\MP\土浦写真\IMG_06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2" y="2656842"/>
            <a:ext cx="2533232" cy="189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03" y="2636912"/>
            <a:ext cx="2530677" cy="1890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5422580" y="3724808"/>
            <a:ext cx="1878446" cy="5591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</a:rPr>
              <a:t>土浦の再発見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003865" y="1528800"/>
            <a:ext cx="1296144" cy="12241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自然</a:t>
            </a:r>
            <a:endParaRPr kumimoji="1" lang="en-US" altLang="ja-JP" sz="2400" dirty="0" smtClean="0"/>
          </a:p>
        </p:txBody>
      </p:sp>
      <p:sp>
        <p:nvSpPr>
          <p:cNvPr id="63" name="円/楕円 62"/>
          <p:cNvSpPr/>
          <p:nvPr/>
        </p:nvSpPr>
        <p:spPr>
          <a:xfrm>
            <a:off x="318033" y="1528800"/>
            <a:ext cx="1296144" cy="12241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日本</a:t>
            </a:r>
            <a:endParaRPr kumimoji="1" lang="en-US" altLang="ja-JP" sz="2400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2339752" y="3726088"/>
            <a:ext cx="1592990" cy="567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</a:rPr>
              <a:t>情報提供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8" grpId="0" animBg="1"/>
      <p:bldP spid="59" grpId="0" animBg="1"/>
      <p:bldP spid="54" grpId="0" animBg="1"/>
      <p:bldP spid="56" grpId="0" animBg="1"/>
      <p:bldP spid="55" grpId="0" animBg="1"/>
      <p:bldP spid="14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円/楕円 15"/>
          <p:cNvSpPr/>
          <p:nvPr/>
        </p:nvSpPr>
        <p:spPr>
          <a:xfrm>
            <a:off x="0" y="1191970"/>
            <a:ext cx="4678036" cy="3168352"/>
          </a:xfrm>
          <a:prstGeom prst="ellipse">
            <a:avLst/>
          </a:prstGeom>
          <a:gradFill flip="none" rotWithShape="1">
            <a:gsLst>
              <a:gs pos="0">
                <a:srgbClr val="F4A2E8">
                  <a:tint val="66000"/>
                  <a:satMod val="160000"/>
                </a:srgbClr>
              </a:gs>
              <a:gs pos="50000">
                <a:srgbClr val="F4A2E8">
                  <a:tint val="44500"/>
                  <a:satMod val="160000"/>
                </a:srgbClr>
              </a:gs>
              <a:gs pos="100000">
                <a:srgbClr val="F4A2E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5" descr="C:\Program Files (x86)\Microsoft Office\MEDIA\CAGCAT10\j0302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5009" b="2682"/>
          <a:stretch/>
        </p:blipFill>
        <p:spPr bwMode="auto">
          <a:xfrm>
            <a:off x="3213580" y="2314757"/>
            <a:ext cx="825500" cy="17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コミュニティーの「話」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459"/>
            <a:ext cx="1310144" cy="115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980743" y="5661248"/>
            <a:ext cx="7493368" cy="1062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prstClr val="black"/>
                </a:solidFill>
              </a:rPr>
              <a:t>温度差の解消　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2800" dirty="0" smtClean="0">
                <a:solidFill>
                  <a:prstClr val="black"/>
                </a:solidFill>
              </a:rPr>
              <a:t>双方が歩み寄るきっかけとなる機会、場の提供</a:t>
            </a:r>
            <a:endParaRPr lang="en-US" altLang="ja-JP" sz="2800" dirty="0" smtClean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1026" name="Picture 2" descr="C:\Users\hamatsu80\AppData\Local\Microsoft\Windows\Temporary Internet Files\Content.IE5\4UI82FYU\MC9001498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1364162"/>
            <a:ext cx="1225194" cy="36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雲形吹き出し 9"/>
          <p:cNvSpPr/>
          <p:nvPr/>
        </p:nvSpPr>
        <p:spPr>
          <a:xfrm>
            <a:off x="5471986" y="3947888"/>
            <a:ext cx="3642798" cy="1410287"/>
          </a:xfrm>
          <a:prstGeom prst="cloudCallout">
            <a:avLst>
              <a:gd name="adj1" fmla="val -57439"/>
              <a:gd name="adj2" fmla="val -4646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別に・・・</a:t>
            </a:r>
            <a:endParaRPr kumimoji="1" lang="ja-JP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3" descr="C:\Users\hamatsu80\AppData\Local\Microsoft\Windows\Temporary Internet Files\Content.IE5\H1ETC5WL\MC9000541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4748"/>
            <a:ext cx="1152128" cy="15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Program Files (x86)\Microsoft Office\MEDIA\CAGCAT10\j0302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5009" b="2682"/>
          <a:stretch/>
        </p:blipFill>
        <p:spPr bwMode="auto">
          <a:xfrm>
            <a:off x="2409784" y="2496083"/>
            <a:ext cx="825500" cy="17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Program Files (x86)\Microsoft Office\MEDIA\CAGCAT10\j0302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5009" b="2682"/>
          <a:stretch/>
        </p:blipFill>
        <p:spPr bwMode="auto">
          <a:xfrm>
            <a:off x="1610074" y="2496083"/>
            <a:ext cx="825500" cy="17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Program Files (x86)\Microsoft Office\MEDIA\CAGCAT10\j0302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5009" b="2682"/>
          <a:stretch/>
        </p:blipFill>
        <p:spPr bwMode="auto">
          <a:xfrm>
            <a:off x="959984" y="2314757"/>
            <a:ext cx="825500" cy="17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Program Files (x86)\Microsoft Office\MEDIA\CAGCAT10\j0302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5009" b="2682"/>
          <a:stretch/>
        </p:blipFill>
        <p:spPr bwMode="auto">
          <a:xfrm>
            <a:off x="177460" y="1988840"/>
            <a:ext cx="825500" cy="17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爆発 1 5"/>
          <p:cNvSpPr/>
          <p:nvPr/>
        </p:nvSpPr>
        <p:spPr>
          <a:xfrm>
            <a:off x="610922" y="1297952"/>
            <a:ext cx="3819498" cy="138177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熱い思い</a:t>
            </a:r>
            <a:endParaRPr lang="ja-JP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1624" y="4194964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観光協会　ＮＰＯ</a:t>
            </a:r>
            <a:endParaRPr kumimoji="1"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80806" y="481427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市民</a:t>
            </a:r>
            <a:endParaRPr kumimoji="1" lang="ja-JP" altLang="en-US" sz="2400" b="1" dirty="0"/>
          </a:p>
        </p:txBody>
      </p:sp>
      <p:sp>
        <p:nvSpPr>
          <p:cNvPr id="27" name="円/楕円 26"/>
          <p:cNvSpPr/>
          <p:nvPr/>
        </p:nvSpPr>
        <p:spPr>
          <a:xfrm>
            <a:off x="4535186" y="3889568"/>
            <a:ext cx="612878" cy="1682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530518" y="2103890"/>
            <a:ext cx="612878" cy="1682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上下矢印 2"/>
          <p:cNvSpPr/>
          <p:nvPr/>
        </p:nvSpPr>
        <p:spPr>
          <a:xfrm>
            <a:off x="5220072" y="2261305"/>
            <a:ext cx="642502" cy="1743759"/>
          </a:xfrm>
          <a:prstGeom prst="up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左矢印吹き出し 24"/>
          <p:cNvSpPr/>
          <p:nvPr/>
        </p:nvSpPr>
        <p:spPr>
          <a:xfrm>
            <a:off x="5386106" y="2399440"/>
            <a:ext cx="3439936" cy="1359809"/>
          </a:xfrm>
          <a:prstGeom prst="leftArrow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/>
              <a:t>温度差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664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0" grpId="0" animBg="1"/>
      <p:bldP spid="6" grpId="0" animBg="1"/>
      <p:bldP spid="11" grpId="0"/>
      <p:bldP spid="12" grpId="0"/>
      <p:bldP spid="27" grpId="0" animBg="1"/>
      <p:bldP spid="35" grpId="0" animBg="1"/>
      <p:bldP spid="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r>
              <a:rPr lang="ja-JP" altLang="en-US" dirty="0"/>
              <a:t>ＷＡ</a:t>
            </a:r>
            <a:r>
              <a:rPr kumimoji="1" lang="ja-JP" altLang="en-US" dirty="0" smtClean="0"/>
              <a:t>がまち土浦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41" y="2451204"/>
            <a:ext cx="2736304" cy="273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円/楕円 7"/>
          <p:cNvSpPr/>
          <p:nvPr/>
        </p:nvSpPr>
        <p:spPr>
          <a:xfrm>
            <a:off x="2771800" y="2780928"/>
            <a:ext cx="1074647" cy="194312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2947688">
            <a:off x="2486980" y="3512217"/>
            <a:ext cx="970452" cy="20583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32" y="1731403"/>
            <a:ext cx="4090683" cy="417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円/楕円 16"/>
          <p:cNvSpPr/>
          <p:nvPr/>
        </p:nvSpPr>
        <p:spPr>
          <a:xfrm>
            <a:off x="7713554" y="3121137"/>
            <a:ext cx="360040" cy="36004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6191966" y="3843872"/>
            <a:ext cx="360040" cy="36004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和</a:t>
            </a:r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6384237" y="3539186"/>
            <a:ext cx="360040" cy="360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把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7325117" y="3018236"/>
            <a:ext cx="360040" cy="36004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輪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6157020" y="2413879"/>
            <a:ext cx="360040" cy="36004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輪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7468915" y="3378276"/>
            <a:ext cx="360040" cy="36004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環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6805690" y="3843872"/>
            <a:ext cx="360040" cy="360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把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6625670" y="4203912"/>
            <a:ext cx="360040" cy="36004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和</a:t>
            </a:r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5869930" y="2259525"/>
            <a:ext cx="273253" cy="36004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6978790" y="4179207"/>
            <a:ext cx="360040" cy="36004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5689911" y="4760710"/>
            <a:ext cx="360040" cy="36004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6084897" y="3359166"/>
            <a:ext cx="360040" cy="36004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環</a:t>
            </a:r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5405247" y="4511294"/>
            <a:ext cx="360040" cy="36004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環</a:t>
            </a:r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5949940" y="3630262"/>
            <a:ext cx="360040" cy="36004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2094112" y="5905701"/>
            <a:ext cx="4915750" cy="7955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</a:rPr>
              <a:t>愛着　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と</a:t>
            </a:r>
            <a:r>
              <a:rPr kumimoji="1" lang="ja-JP" altLang="en-US" sz="4000" b="1" dirty="0" smtClean="0">
                <a:solidFill>
                  <a:srgbClr val="FF0000"/>
                </a:solidFill>
              </a:rPr>
              <a:t>　誇り　</a:t>
            </a:r>
            <a:endParaRPr kumimoji="1" lang="en-US" altLang="ja-JP" sz="4000" b="1" dirty="0" smtClean="0">
              <a:solidFill>
                <a:srgbClr val="FF0000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275856" y="1628800"/>
            <a:ext cx="1584176" cy="79208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産業誘致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/>
              <a:t>道路整備</a:t>
            </a:r>
            <a:endParaRPr kumimoji="1" lang="ja-JP" altLang="en-US" sz="2400" dirty="0"/>
          </a:p>
        </p:txBody>
      </p:sp>
      <p:sp>
        <p:nvSpPr>
          <p:cNvPr id="47" name="円/楕円 46"/>
          <p:cNvSpPr/>
          <p:nvPr/>
        </p:nvSpPr>
        <p:spPr>
          <a:xfrm rot="20136514" flipH="1">
            <a:off x="1440044" y="2585470"/>
            <a:ext cx="1218440" cy="288074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3707904" y="3217322"/>
            <a:ext cx="1389500" cy="373319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産業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802945" y="5160556"/>
            <a:ext cx="2125971" cy="393459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都市</a:t>
            </a:r>
            <a:r>
              <a:rPr lang="ja-JP" altLang="en-US" b="1" dirty="0" smtClean="0">
                <a:solidFill>
                  <a:schemeClr val="tx1"/>
                </a:solidFill>
              </a:rPr>
              <a:t>機能の集積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933538" y="2425504"/>
            <a:ext cx="1278743" cy="4047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愛着と誇り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3635896" y="4149080"/>
            <a:ext cx="1410661" cy="393459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道路整備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150762" y="3594113"/>
            <a:ext cx="1730150" cy="429779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コミュニティー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189837" y="4496541"/>
            <a:ext cx="1861883" cy="516635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日本的景観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自然を生かす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50762" y="1556792"/>
            <a:ext cx="2199929" cy="82666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複合公共施設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/>
              <a:t>拠点整備</a:t>
            </a:r>
            <a:endParaRPr kumimoji="1" lang="ja-JP" altLang="en-US" sz="2400" dirty="0"/>
          </a:p>
        </p:txBody>
      </p:sp>
      <p:sp>
        <p:nvSpPr>
          <p:cNvPr id="41" name="角丸四角形 40"/>
          <p:cNvSpPr/>
          <p:nvPr/>
        </p:nvSpPr>
        <p:spPr>
          <a:xfrm>
            <a:off x="2940348" y="4900698"/>
            <a:ext cx="2343246" cy="6885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道路整備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ロータリー整備</a:t>
            </a:r>
            <a:endParaRPr kumimoji="1" lang="ja-JP" altLang="en-US" sz="2400" dirty="0"/>
          </a:p>
        </p:txBody>
      </p:sp>
      <p:sp>
        <p:nvSpPr>
          <p:cNvPr id="10" name="円/楕円 9"/>
          <p:cNvSpPr/>
          <p:nvPr/>
        </p:nvSpPr>
        <p:spPr>
          <a:xfrm>
            <a:off x="5427942" y="2384884"/>
            <a:ext cx="2755495" cy="25588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900" dirty="0" smtClean="0">
                <a:solidFill>
                  <a:srgbClr val="FF0000"/>
                </a:solidFill>
              </a:rPr>
              <a:t>我</a:t>
            </a:r>
            <a:endParaRPr kumimoji="1" lang="ja-JP" alt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69 0.10347 L -0.21285 0.12454 C -0.19305 0.13079 -0.16666 0.12778 -0.13975 0.11806 C -0.10868 0.10741 -0.08541 0.09259 -0.07066 0.07523 L 0.00174 -0.00463 " pathEditMode="relative" rAng="-887148" ptsTypes="FffFF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99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72 0.02197 L -0.32691 0.08511 C -0.30347 0.09922 -0.2684 0.10731 -0.23194 0.10731 C -0.1901 0.10731 -0.15677 0.09922 -0.13333 0.08511 L -0.02135 0.02197 " pathEditMode="relative" rAng="0" ptsTypes="FffFF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4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63 0.10638 L -0.33247 0.14616 C -0.304 0.15541 -0.26424 0.15495 -0.22309 0.14639 C -0.17657 0.13483 -0.14028 0.11794 -0.11632 0.09667 L 4.72222E-6 2.53469E-6 " pathEditMode="relative" rAng="-582540" ptsTypes="FffFF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72" y="-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44 0.11494 L -0.22951 0.12766 C -0.21163 0.13136 -0.18507 0.12882 -0.15729 0.11772 C -0.13125 0.10893 -0.10677 0.09182 -0.09236 0.07517 L -0.02292 0.00209 " pathEditMode="relative" rAng="-954758" ptsTypes="FffFF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261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83 -0.05528 L -0.18715 -0.01134 C -0.17517 -0.00255 -0.15607 0.00786 -0.13489 0.0141 C -0.11215 0.02243 -0.09288 0.02567 -0.07882 0.0252 L -0.01163 0.02382 " pathEditMode="relative" rAng="854236" ptsTypes="FffFF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5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36 0.12951 L -0.2934 0.16212 C -0.26771 0.17044 -0.23125 0.1679 -0.19548 0.15749 C -0.15434 0.145 -0.12222 0.12442 -0.10173 0.10176 L -0.00347 -0.00093 " pathEditMode="relative" rAng="-796941" ptsTypes="FffFF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187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34 0.10153 L -0.34757 0.14431 C -0.31997 0.15449 -0.28038 0.15449 -0.23993 0.1457 C -0.19427 0.13552 -0.15851 0.11864 -0.13472 0.09737 L -0.02083 -1.45236E-6 " pathEditMode="relative" rAng="-565020" ptsTypes="FffFF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71 0.04186 L -0.36076 0.06707 C -0.33368 0.07308 -0.29392 0.07447 -0.2526 0.06984 C -0.2066 0.06684 -0.16823 0.05828 -0.14201 0.04764 L -0.01736 -1.45236E-6 " pathEditMode="relative" rAng="-227494" ptsTypes="FffFF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39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58 -0.00254 L -0.40226 0.05689 C -0.37257 0.07123 -0.3283 0.07909 -0.28212 0.07909 C -0.22934 0.07909 -0.18715 0.07123 -0.15746 0.05689 L -0.01597 -0.00254 " pathEditMode="relative" rAng="0" ptsTypes="FffFF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40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0.13737 L -0.32257 0.15448 C -0.29479 0.15911 -0.25556 0.15472 -0.21597 0.14177 C -0.17066 0.12812 -0.13629 0.11078 -0.11233 0.09066 L 1.38889E-6 1.69288E-6 " pathEditMode="relative" rAng="-768732" ptsTypes="FffFF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-319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365 2.53469E-6 L -0.47847 0.04001 C -0.44167 0.04903 -0.38681 0.05388 -0.32969 0.05388 C -0.26441 0.05388 -0.21215 0.04903 -0.17535 0.04001 L -2.77778E-7 2.53469E-6 " pathEditMode="relative" rAng="0" ptsTypes="FffFF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268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08 -0.1346 L -0.43802 -0.06406 C -0.40625 -0.04833 -0.36007 -0.03261 -0.30833 -0.02105 C -0.24982 -0.00809 -0.20173 -0.00509 -0.16944 -0.00532 L -0.00816 -0.00994 " pathEditMode="relative" rAng="550508" ptsTypes="FffFF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9" y="883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7 -0.2049 L -0.34236 -0.09088 C -0.32083 -0.06637 -0.28542 -0.04209 -0.24375 -0.02335 C -0.20087 -0.00393 -0.16181 0.00602 -0.13507 0.00417 L -0.00035 0.00024 " pathEditMode="relative" rAng="1141976" ptsTypes="FffFF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42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12 -0.05504 L -0.34548 0.01457 C -0.32257 0.0303 -0.28767 0.04279 -0.24896 0.04834 C -0.20659 0.05551 -0.17205 0.05435 -0.14635 0.04602 L -0.02639 0.01018 " pathEditMode="relative" rAng="392680" ptsTypes="FffFF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15" grpId="0" animBg="1"/>
      <p:bldP spid="37" grpId="0" animBg="1"/>
      <p:bldP spid="42" grpId="0" animBg="1"/>
      <p:bldP spid="4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WA</a:t>
            </a:r>
            <a:r>
              <a:rPr kumimoji="1" lang="ja-JP" altLang="en-US" dirty="0" smtClean="0"/>
              <a:t>」がまち土浦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20" y="2459623"/>
            <a:ext cx="3045857" cy="304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772789" y="2839922"/>
            <a:ext cx="2049634" cy="2317270"/>
            <a:chOff x="4556571" y="2672866"/>
            <a:chExt cx="3342391" cy="377883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742440" y="2672866"/>
              <a:ext cx="396045" cy="85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我</a:t>
              </a:r>
              <a:endParaRPr kumimoji="1" lang="ja-JP" altLang="en-US" sz="28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568187" y="4807743"/>
              <a:ext cx="595036" cy="91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和</a:t>
              </a:r>
              <a:endParaRPr kumimoji="1" lang="ja-JP" altLang="en-US" sz="28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947944" y="4829164"/>
              <a:ext cx="951018" cy="915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環</a:t>
              </a:r>
              <a:endParaRPr kumimoji="1" lang="ja-JP" altLang="en-US" sz="28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980111" y="3368377"/>
              <a:ext cx="886689" cy="853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輪</a:t>
              </a:r>
              <a:endParaRPr kumimoji="1" lang="ja-JP" altLang="en-US" sz="28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556571" y="3398640"/>
              <a:ext cx="951018" cy="915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話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762770" y="5536568"/>
              <a:ext cx="951018" cy="915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把</a:t>
              </a:r>
              <a:endParaRPr kumimoji="1" lang="ja-JP" altLang="en-US" sz="2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245002" y="4056791"/>
              <a:ext cx="2481263" cy="853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「</a:t>
              </a:r>
              <a:r>
                <a:rPr kumimoji="1" lang="ja-JP" altLang="en-US" sz="2400" b="1" dirty="0" smtClean="0"/>
                <a:t>ＷＡ</a:t>
              </a:r>
              <a:r>
                <a:rPr kumimoji="1" lang="ja-JP" altLang="en-US" sz="2800" dirty="0" smtClean="0"/>
                <a:t>」</a:t>
              </a:r>
              <a:endParaRPr kumimoji="1" lang="ja-JP" altLang="en-US" sz="2800" dirty="0"/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6127054" y="2492845"/>
            <a:ext cx="2163355" cy="1072728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産業でつなぐ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407745" y="5661248"/>
            <a:ext cx="2670222" cy="936104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都市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機能の集積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059832" y="1268760"/>
            <a:ext cx="2587887" cy="9526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愛着と誇り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104730" y="4414426"/>
            <a:ext cx="2139677" cy="1091054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道路整備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97632" y="2605727"/>
            <a:ext cx="2677128" cy="991610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コミュニティー強化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28078" y="4149080"/>
            <a:ext cx="3085867" cy="1152128"/>
          </a:xfrm>
          <a:prstGeom prst="roundRect">
            <a:avLst/>
          </a:prstGeom>
          <a:solidFill>
            <a:srgbClr val="FFCC66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日本的景観</a:t>
            </a:r>
            <a:r>
              <a:rPr lang="ja-JP" altLang="en-US" sz="2400" b="1" dirty="0">
                <a:solidFill>
                  <a:schemeClr val="tx1"/>
                </a:solidFill>
              </a:rPr>
              <a:t>・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自然を生かす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今後の活動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88205600"/>
              </p:ext>
            </p:extLst>
          </p:nvPr>
        </p:nvGraphicFramePr>
        <p:xfrm>
          <a:off x="245569" y="1340768"/>
          <a:ext cx="85028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31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参考・協力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＜参考文献＞</a:t>
            </a:r>
            <a:endParaRPr lang="en-US" altLang="ja-JP" dirty="0" smtClean="0"/>
          </a:p>
          <a:p>
            <a:r>
              <a:rPr lang="ja-JP" altLang="en-US" dirty="0"/>
              <a:t>土浦市都市計画マスタープラン［</a:t>
            </a:r>
            <a:r>
              <a:rPr lang="en-US" altLang="ja-JP" dirty="0"/>
              <a:t>2004</a:t>
            </a:r>
            <a:r>
              <a:rPr lang="ja-JP" altLang="en-US" dirty="0"/>
              <a:t>］</a:t>
            </a:r>
            <a:endParaRPr lang="en-US" altLang="ja-JP" dirty="0"/>
          </a:p>
          <a:p>
            <a:r>
              <a:rPr lang="ja-JP" altLang="en-US" dirty="0"/>
              <a:t>統計つちうら　平成二十二年度版［</a:t>
            </a:r>
            <a:r>
              <a:rPr lang="en-US" altLang="ja-JP" dirty="0"/>
              <a:t>2010</a:t>
            </a:r>
            <a:r>
              <a:rPr lang="ja-JP" altLang="en-US" dirty="0"/>
              <a:t>］，</a:t>
            </a:r>
            <a:r>
              <a:rPr lang="ja-JP" altLang="en-US" dirty="0" smtClean="0"/>
              <a:t>土浦市</a:t>
            </a:r>
            <a:endParaRPr lang="en-US" altLang="ja-JP" dirty="0" smtClean="0"/>
          </a:p>
          <a:p>
            <a:r>
              <a:rPr lang="ja-JP" altLang="en-US" dirty="0"/>
              <a:t>岡山市</a:t>
            </a:r>
            <a:r>
              <a:rPr lang="en-US" altLang="ja-JP" dirty="0"/>
              <a:t>HP</a:t>
            </a:r>
            <a:r>
              <a:rPr lang="ja-JP" altLang="en-US" dirty="0"/>
              <a:t>　</a:t>
            </a:r>
            <a:r>
              <a:rPr lang="en-US" altLang="ja-JP" dirty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www.city.okayama.jp/toshi/gairokoutsuu/gairokoutsuu_00032.html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2011/1/27</a:t>
            </a:r>
            <a:r>
              <a:rPr lang="ja-JP" altLang="en-US" dirty="0"/>
              <a:t>　</a:t>
            </a:r>
          </a:p>
          <a:p>
            <a:r>
              <a:rPr lang="ja-JP" altLang="en-US" dirty="0" smtClean="0"/>
              <a:t>駅前</a:t>
            </a:r>
            <a:r>
              <a:rPr lang="ja-JP" altLang="en-US" dirty="0"/>
              <a:t>広場計画指針［</a:t>
            </a:r>
            <a:r>
              <a:rPr lang="en-US" altLang="ja-JP" dirty="0"/>
              <a:t>1998</a:t>
            </a:r>
            <a:r>
              <a:rPr lang="ja-JP" altLang="en-US" dirty="0"/>
              <a:t>］，技報堂出版</a:t>
            </a:r>
            <a:endParaRPr lang="en-US" altLang="ja-JP" dirty="0"/>
          </a:p>
          <a:p>
            <a:r>
              <a:rPr lang="ja-JP" altLang="en-US" dirty="0" smtClean="0"/>
              <a:t>土浦市</a:t>
            </a:r>
            <a:r>
              <a:rPr lang="en-US" altLang="ja-JP" dirty="0"/>
              <a:t>HP</a:t>
            </a:r>
            <a:r>
              <a:rPr lang="ja-JP" altLang="en-US" dirty="0"/>
              <a:t>　</a:t>
            </a:r>
            <a:r>
              <a:rPr lang="en-US" altLang="ja-JP" dirty="0">
                <a:hlinkClick r:id="rId4"/>
              </a:rPr>
              <a:t>http://</a:t>
            </a:r>
            <a:r>
              <a:rPr lang="en-US" altLang="ja-JP" dirty="0" smtClean="0">
                <a:hlinkClick r:id="rId4"/>
              </a:rPr>
              <a:t>www.city.tsuchiura.lg.jp/index.php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2011/1/26</a:t>
            </a:r>
            <a:endParaRPr lang="en-US" altLang="ja-JP" dirty="0"/>
          </a:p>
          <a:p>
            <a:r>
              <a:rPr lang="ja-JP" altLang="en-US" dirty="0" smtClean="0"/>
              <a:t>茨城県</a:t>
            </a:r>
            <a:r>
              <a:rPr lang="en-US" altLang="ja-JP" dirty="0"/>
              <a:t>HP</a:t>
            </a:r>
            <a:r>
              <a:rPr lang="ja-JP" altLang="en-US" dirty="0"/>
              <a:t>　</a:t>
            </a:r>
            <a:r>
              <a:rPr lang="en-US" altLang="ja-JP" dirty="0">
                <a:hlinkClick r:id="rId5"/>
              </a:rPr>
              <a:t>http://</a:t>
            </a:r>
            <a:r>
              <a:rPr lang="en-US" altLang="ja-JP" dirty="0" smtClean="0">
                <a:hlinkClick r:id="rId5"/>
              </a:rPr>
              <a:t>www.pref.ibaraki.jp/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2011/1/26</a:t>
            </a:r>
          </a:p>
          <a:p>
            <a:r>
              <a:rPr lang="ja-JP" altLang="en-US" dirty="0" smtClean="0"/>
              <a:t>いばらき</a:t>
            </a:r>
            <a:r>
              <a:rPr lang="ja-JP" altLang="en-US" dirty="0"/>
              <a:t>圏央道沿線ナビ</a:t>
            </a:r>
            <a:r>
              <a:rPr lang="en-US" altLang="ja-JP" dirty="0"/>
              <a:t>HP</a:t>
            </a:r>
            <a:r>
              <a:rPr lang="ja-JP" altLang="en-US" dirty="0"/>
              <a:t>　</a:t>
            </a:r>
            <a:r>
              <a:rPr lang="en-US" altLang="ja-JP" dirty="0">
                <a:hlinkClick r:id="rId6"/>
              </a:rPr>
              <a:t>http://</a:t>
            </a:r>
            <a:r>
              <a:rPr lang="en-US" altLang="ja-JP" dirty="0" smtClean="0">
                <a:hlinkClick r:id="rId6"/>
              </a:rPr>
              <a:t>www.ken-o-do-ibaraki.com/index.html</a:t>
            </a:r>
            <a:r>
              <a:rPr lang="ja-JP" altLang="en-US" dirty="0"/>
              <a:t>　</a:t>
            </a:r>
            <a:r>
              <a:rPr lang="en-US" altLang="ja-JP" dirty="0" smtClean="0"/>
              <a:t>2011/1/26</a:t>
            </a:r>
            <a:endParaRPr lang="en-US" altLang="ja-JP" dirty="0"/>
          </a:p>
          <a:p>
            <a:r>
              <a:rPr lang="ja-JP" altLang="en-US" dirty="0" smtClean="0"/>
              <a:t>国土</a:t>
            </a:r>
            <a:r>
              <a:rPr lang="ja-JP" altLang="en-US" dirty="0"/>
              <a:t>交通省関東地方整備局</a:t>
            </a:r>
            <a:r>
              <a:rPr lang="en-US" altLang="ja-JP" dirty="0"/>
              <a:t>HP</a:t>
            </a:r>
            <a:r>
              <a:rPr lang="ja-JP" altLang="en-US" dirty="0"/>
              <a:t>　</a:t>
            </a:r>
            <a:r>
              <a:rPr lang="en-US" altLang="ja-JP" dirty="0">
                <a:hlinkClick r:id="rId7"/>
              </a:rPr>
              <a:t>http://</a:t>
            </a:r>
            <a:r>
              <a:rPr lang="en-US" altLang="ja-JP" dirty="0" smtClean="0">
                <a:hlinkClick r:id="rId7"/>
              </a:rPr>
              <a:t>www.ktr.mlit.go.jp/index.htm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2011/1/26</a:t>
            </a:r>
            <a:endParaRPr lang="en-US" altLang="ja-JP" dirty="0"/>
          </a:p>
          <a:p>
            <a:r>
              <a:rPr lang="ja-JP" altLang="en-US" dirty="0"/>
              <a:t>国立社会保障・人口問題研究所</a:t>
            </a:r>
            <a:r>
              <a:rPr lang="en-US" altLang="ja-JP" dirty="0"/>
              <a:t>HP</a:t>
            </a:r>
            <a:r>
              <a:rPr lang="ja-JP" altLang="en-US" dirty="0"/>
              <a:t>　</a:t>
            </a:r>
            <a:r>
              <a:rPr lang="en-US" altLang="ja-JP" dirty="0">
                <a:hlinkClick r:id="rId8"/>
              </a:rPr>
              <a:t>http://</a:t>
            </a:r>
            <a:r>
              <a:rPr lang="en-US" altLang="ja-JP" dirty="0" smtClean="0">
                <a:hlinkClick r:id="rId8"/>
              </a:rPr>
              <a:t>www.ipss.go.jp/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2011/1/25</a:t>
            </a:r>
            <a:endParaRPr lang="en-US" altLang="ja-JP" dirty="0"/>
          </a:p>
          <a:p>
            <a:r>
              <a:rPr lang="ja-JP" altLang="en-US" dirty="0" smtClean="0"/>
              <a:t>土浦協同病院</a:t>
            </a:r>
            <a:r>
              <a:rPr lang="en-US" altLang="ja-JP" dirty="0" smtClean="0"/>
              <a:t>HP</a:t>
            </a:r>
            <a:r>
              <a:rPr lang="ja-JP" altLang="en-US" dirty="0"/>
              <a:t>　</a:t>
            </a:r>
            <a:r>
              <a:rPr lang="en-US" altLang="ja-JP" dirty="0" smtClean="0">
                <a:hlinkClick r:id="rId9"/>
              </a:rPr>
              <a:t>http</a:t>
            </a:r>
            <a:r>
              <a:rPr lang="en-US" altLang="ja-JP" dirty="0">
                <a:hlinkClick r:id="rId9"/>
              </a:rPr>
              <a:t>://</a:t>
            </a:r>
            <a:r>
              <a:rPr lang="en-US" altLang="ja-JP" dirty="0" smtClean="0">
                <a:hlinkClick r:id="rId9"/>
              </a:rPr>
              <a:t>www.tkgh.jp/web-content/index.html</a:t>
            </a:r>
            <a:r>
              <a:rPr lang="ja-JP" altLang="en-US" dirty="0"/>
              <a:t>　</a:t>
            </a:r>
            <a:r>
              <a:rPr lang="en-US" altLang="ja-JP" dirty="0" smtClean="0"/>
              <a:t>2011/1/26</a:t>
            </a:r>
            <a:endParaRPr lang="en-US" altLang="ja-JP" dirty="0"/>
          </a:p>
          <a:p>
            <a:r>
              <a:rPr lang="ja-JP" altLang="en-US" dirty="0" smtClean="0"/>
              <a:t>東京都市圏交通計画協議会</a:t>
            </a:r>
            <a:r>
              <a:rPr lang="en-US" altLang="ja-JP" dirty="0" smtClean="0"/>
              <a:t>HP</a:t>
            </a:r>
            <a:r>
              <a:rPr lang="ja-JP" altLang="en-US" dirty="0" smtClean="0"/>
              <a:t>　</a:t>
            </a:r>
            <a:r>
              <a:rPr lang="en-US" altLang="ja-JP" dirty="0" smtClean="0">
                <a:hlinkClick r:id="rId10"/>
              </a:rPr>
              <a:t>http</a:t>
            </a:r>
            <a:r>
              <a:rPr lang="en-US" altLang="ja-JP" dirty="0">
                <a:hlinkClick r:id="rId10"/>
              </a:rPr>
              <a:t>://</a:t>
            </a:r>
            <a:r>
              <a:rPr lang="en-US" altLang="ja-JP" dirty="0" smtClean="0">
                <a:hlinkClick r:id="rId10"/>
              </a:rPr>
              <a:t>www.tokyo-pt.jp/index.html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2011/1/25</a:t>
            </a:r>
          </a:p>
          <a:p>
            <a:r>
              <a:rPr lang="en-US" altLang="ja-JP" dirty="0" smtClean="0"/>
              <a:t>Yahoo!</a:t>
            </a:r>
            <a:r>
              <a:rPr lang="ja-JP" altLang="en-US" dirty="0" smtClean="0"/>
              <a:t>地図　</a:t>
            </a:r>
            <a:r>
              <a:rPr lang="en-US" altLang="ja-JP" dirty="0">
                <a:hlinkClick r:id="rId11"/>
              </a:rPr>
              <a:t>http://</a:t>
            </a:r>
            <a:r>
              <a:rPr lang="en-US" altLang="ja-JP" dirty="0" smtClean="0">
                <a:hlinkClick r:id="rId11"/>
              </a:rPr>
              <a:t>map.yahoo.co.jp/</a:t>
            </a:r>
            <a:r>
              <a:rPr lang="ja-JP" altLang="en-US" dirty="0"/>
              <a:t>　</a:t>
            </a:r>
            <a:r>
              <a:rPr lang="en-US" altLang="ja-JP" dirty="0" smtClean="0"/>
              <a:t>2011/1/26</a:t>
            </a: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＜お世話</a:t>
            </a:r>
            <a:r>
              <a:rPr lang="ja-JP" altLang="en-US" dirty="0"/>
              <a:t>に</a:t>
            </a:r>
            <a:r>
              <a:rPr lang="ja-JP" altLang="en-US" dirty="0" smtClean="0"/>
              <a:t>なった方々＞</a:t>
            </a:r>
            <a:endParaRPr lang="en-US" altLang="ja-JP" dirty="0"/>
          </a:p>
          <a:p>
            <a:r>
              <a:rPr lang="ja-JP" altLang="en-US" dirty="0" smtClean="0"/>
              <a:t>土浦市</a:t>
            </a:r>
            <a:r>
              <a:rPr lang="ja-JP" altLang="en-US" dirty="0"/>
              <a:t>役所　</a:t>
            </a:r>
            <a:r>
              <a:rPr lang="ja-JP" altLang="en-US" dirty="0" smtClean="0"/>
              <a:t>総務課</a:t>
            </a:r>
            <a:r>
              <a:rPr lang="en-US" altLang="ja-JP" dirty="0" smtClean="0"/>
              <a:t>		</a:t>
            </a:r>
            <a:r>
              <a:rPr lang="ja-JP" altLang="en-US" dirty="0" smtClean="0"/>
              <a:t>戸嵜　美</a:t>
            </a:r>
            <a:r>
              <a:rPr lang="ja-JP" altLang="en-US" dirty="0"/>
              <a:t>佐</a:t>
            </a:r>
            <a:r>
              <a:rPr lang="ja-JP" altLang="en-US" dirty="0" smtClean="0"/>
              <a:t>恵様</a:t>
            </a:r>
            <a:endParaRPr lang="ja-JP" altLang="en-US" dirty="0"/>
          </a:p>
          <a:p>
            <a:r>
              <a:rPr lang="ja-JP" altLang="en-US" dirty="0"/>
              <a:t>社団法人　土浦市観光協会　</a:t>
            </a:r>
            <a:r>
              <a:rPr lang="ja-JP" altLang="en-US" dirty="0" smtClean="0"/>
              <a:t>主幹</a:t>
            </a:r>
            <a:r>
              <a:rPr lang="en-US" altLang="ja-JP" dirty="0" smtClean="0"/>
              <a:t>	</a:t>
            </a:r>
            <a:r>
              <a:rPr lang="ja-JP" altLang="en-US" dirty="0" smtClean="0"/>
              <a:t>浅川　善信様</a:t>
            </a:r>
            <a:endParaRPr lang="ja-JP" altLang="en-US" dirty="0"/>
          </a:p>
          <a:p>
            <a:r>
              <a:rPr lang="en-US" altLang="ja-JP" dirty="0"/>
              <a:t>NPO</a:t>
            </a:r>
            <a:r>
              <a:rPr lang="ja-JP" altLang="en-US" dirty="0"/>
              <a:t>プラザ・ねこねっと　代表</a:t>
            </a:r>
            <a:r>
              <a:rPr lang="ja-JP" altLang="en-US" dirty="0" smtClean="0"/>
              <a:t>理事</a:t>
            </a:r>
            <a:r>
              <a:rPr lang="en-US" altLang="ja-JP" dirty="0" smtClean="0"/>
              <a:t>	</a:t>
            </a:r>
            <a:r>
              <a:rPr lang="ja-JP" altLang="en-US" dirty="0" smtClean="0"/>
              <a:t>稲葉</a:t>
            </a:r>
            <a:r>
              <a:rPr lang="ja-JP" altLang="en-US" dirty="0"/>
              <a:t>　淑</a:t>
            </a:r>
            <a:r>
              <a:rPr lang="ja-JP" altLang="en-US" dirty="0" smtClean="0"/>
              <a:t>江様</a:t>
            </a:r>
            <a:endParaRPr lang="en-US" altLang="ja-JP" dirty="0" smtClean="0"/>
          </a:p>
          <a:p>
            <a:r>
              <a:rPr lang="ja-JP" altLang="en-US" dirty="0" smtClean="0"/>
              <a:t>運輸政策研究所</a:t>
            </a:r>
            <a:r>
              <a:rPr lang="en-US" altLang="ja-JP" dirty="0"/>
              <a:t>	</a:t>
            </a:r>
            <a:r>
              <a:rPr lang="en-US" altLang="ja-JP" dirty="0" smtClean="0"/>
              <a:t>		</a:t>
            </a:r>
            <a:r>
              <a:rPr lang="ja-JP" altLang="en-US" dirty="0" smtClean="0"/>
              <a:t>佐々木　慧様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en-US" altLang="ja-JP" dirty="0" smtClean="0"/>
              <a:t>				</a:t>
            </a:r>
            <a:r>
              <a:rPr lang="ja-JP" altLang="en-US" dirty="0" smtClean="0"/>
              <a:t>梶谷　俊夫様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3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52B5-9AD1-4870-AA8D-79CC172EB9EC}" type="slidenum">
              <a:rPr lang="ja-JP" altLang="en-US" smtClean="0">
                <a:solidFill>
                  <a:srgbClr val="2F2B20"/>
                </a:solidFill>
              </a:rPr>
              <a:pPr/>
              <a:t>22</a:t>
            </a:fld>
            <a:endParaRPr lang="ja-JP" altLang="en-US">
              <a:solidFill>
                <a:srgbClr val="2F2B20"/>
              </a:solidFill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914400" y="3255963"/>
            <a:ext cx="8229600" cy="1109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</a:rPr>
              <a:t>ご清聴ありがとうございました。</a:t>
            </a:r>
            <a:endParaRPr kumimoji="1" lang="ja-JP" altLang="en-U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38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交通空間基準面積の算出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交通空間基準</a:t>
            </a:r>
            <a:r>
              <a:rPr lang="ja-JP" altLang="en-US" sz="2000" dirty="0" smtClean="0"/>
              <a:t>面積＝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①バス乗降場関連面積：</a:t>
            </a:r>
            <a:r>
              <a:rPr lang="ja-JP" altLang="en-US" sz="2000" dirty="0" smtClean="0">
                <a:sym typeface="Wingdings" pitchFamily="2" charset="2"/>
              </a:rPr>
              <a:t>（</a:t>
            </a:r>
            <a:r>
              <a:rPr kumimoji="1" lang="ja-JP" altLang="en-US" sz="2000" dirty="0" smtClean="0">
                <a:sym typeface="Wingdings" pitchFamily="2" charset="2"/>
              </a:rPr>
              <a:t>乗車バース数</a:t>
            </a:r>
            <a:r>
              <a:rPr kumimoji="1" lang="en-US" altLang="ja-JP" sz="2000" dirty="0" smtClean="0">
                <a:sym typeface="Wingdings" pitchFamily="2" charset="2"/>
              </a:rPr>
              <a:t>+</a:t>
            </a:r>
            <a:r>
              <a:rPr kumimoji="1" lang="ja-JP" altLang="en-US" sz="2000" dirty="0" smtClean="0">
                <a:sym typeface="Wingdings" pitchFamily="2" charset="2"/>
              </a:rPr>
              <a:t>降車バース数）</a:t>
            </a:r>
            <a:r>
              <a:rPr kumimoji="1" lang="en-US" altLang="ja-JP" sz="2000" dirty="0" smtClean="0">
                <a:sym typeface="Wingdings" pitchFamily="2" charset="2"/>
              </a:rPr>
              <a:t>×</a:t>
            </a:r>
            <a:r>
              <a:rPr kumimoji="1" lang="ja-JP" altLang="en-US" sz="2000" dirty="0" smtClean="0">
                <a:sym typeface="Wingdings" pitchFamily="2" charset="2"/>
              </a:rPr>
              <a:t>バス乗降場施設原単　　　位</a:t>
            </a:r>
            <a:r>
              <a:rPr kumimoji="1" lang="en-US" altLang="ja-JP" sz="2000" dirty="0" smtClean="0">
                <a:sym typeface="Wingdings" pitchFamily="2" charset="2"/>
              </a:rPr>
              <a:t>+</a:t>
            </a:r>
            <a:r>
              <a:rPr kumimoji="1" lang="ja-JP" altLang="en-US" sz="2000" dirty="0" smtClean="0">
                <a:sym typeface="Wingdings" pitchFamily="2" charset="2"/>
              </a:rPr>
              <a:t>滞留客の計画交通量</a:t>
            </a:r>
            <a:r>
              <a:rPr kumimoji="1" lang="en-US" altLang="ja-JP" sz="2000" dirty="0" smtClean="0">
                <a:sym typeface="Wingdings" pitchFamily="2" charset="2"/>
              </a:rPr>
              <a:t>×</a:t>
            </a:r>
            <a:r>
              <a:rPr kumimoji="1" lang="ja-JP" altLang="en-US" sz="2000" dirty="0" smtClean="0">
                <a:sym typeface="Wingdings" pitchFamily="2" charset="2"/>
              </a:rPr>
              <a:t>バス乗車客</a:t>
            </a:r>
            <a:r>
              <a:rPr kumimoji="1" lang="en-US" altLang="ja-JP" sz="2000" dirty="0" smtClean="0">
                <a:sym typeface="Wingdings" pitchFamily="2" charset="2"/>
              </a:rPr>
              <a:t>1</a:t>
            </a:r>
            <a:r>
              <a:rPr kumimoji="1" lang="ja-JP" altLang="en-US" sz="2000" dirty="0" smtClean="0">
                <a:sym typeface="Wingdings" pitchFamily="2" charset="2"/>
              </a:rPr>
              <a:t>人当たりの滞留空間</a:t>
            </a:r>
            <a:endParaRPr kumimoji="1" lang="en-US" altLang="ja-JP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itchFamily="2" charset="2"/>
              </a:rPr>
              <a:t>+</a:t>
            </a:r>
            <a:r>
              <a:rPr lang="ja-JP" altLang="en-US" sz="2000" dirty="0" smtClean="0">
                <a:sym typeface="Wingdings" pitchFamily="2" charset="2"/>
              </a:rPr>
              <a:t>②タクシー乗降場関連面積：（乗車バース数</a:t>
            </a:r>
            <a:r>
              <a:rPr lang="en-US" altLang="ja-JP" sz="2000" dirty="0" smtClean="0">
                <a:sym typeface="Wingdings" pitchFamily="2" charset="2"/>
              </a:rPr>
              <a:t>+</a:t>
            </a:r>
            <a:r>
              <a:rPr lang="ja-JP" altLang="en-US" sz="2000" dirty="0" smtClean="0">
                <a:sym typeface="Wingdings" pitchFamily="2" charset="2"/>
              </a:rPr>
              <a:t>降車バース数）</a:t>
            </a:r>
            <a:r>
              <a:rPr lang="en-US" altLang="ja-JP" sz="2000" dirty="0" smtClean="0">
                <a:sym typeface="Wingdings" pitchFamily="2" charset="2"/>
              </a:rPr>
              <a:t>×</a:t>
            </a:r>
            <a:r>
              <a:rPr lang="ja-JP" altLang="en-US" sz="2000" dirty="0" smtClean="0">
                <a:sym typeface="Wingdings" pitchFamily="2" charset="2"/>
              </a:rPr>
              <a:t>タクシー</a:t>
            </a:r>
            <a:r>
              <a:rPr lang="ja-JP" altLang="en-US" sz="2000" dirty="0">
                <a:sym typeface="Wingdings" pitchFamily="2" charset="2"/>
              </a:rPr>
              <a:t>乗降場施設</a:t>
            </a:r>
            <a:r>
              <a:rPr lang="ja-JP" altLang="en-US" sz="2000" dirty="0" smtClean="0">
                <a:sym typeface="Wingdings" pitchFamily="2" charset="2"/>
              </a:rPr>
              <a:t>原単位</a:t>
            </a:r>
            <a:r>
              <a:rPr lang="en-US" altLang="ja-JP" sz="2000" dirty="0" smtClean="0">
                <a:sym typeface="Wingdings" pitchFamily="2" charset="2"/>
              </a:rPr>
              <a:t>+</a:t>
            </a:r>
            <a:r>
              <a:rPr lang="ja-JP" altLang="en-US" sz="2000" dirty="0" smtClean="0">
                <a:sym typeface="Wingdings" pitchFamily="2" charset="2"/>
              </a:rPr>
              <a:t>滞留客の計画交通量</a:t>
            </a:r>
            <a:r>
              <a:rPr lang="en-US" altLang="ja-JP" sz="2000" dirty="0" smtClean="0">
                <a:sym typeface="Wingdings" pitchFamily="2" charset="2"/>
              </a:rPr>
              <a:t>×</a:t>
            </a:r>
            <a:r>
              <a:rPr lang="ja-JP" altLang="en-US" sz="2000" dirty="0" smtClean="0">
                <a:sym typeface="Wingdings" pitchFamily="2" charset="2"/>
              </a:rPr>
              <a:t>タクシー</a:t>
            </a:r>
            <a:r>
              <a:rPr lang="en-US" altLang="ja-JP" sz="2000" dirty="0" smtClean="0">
                <a:sym typeface="Wingdings" pitchFamily="2" charset="2"/>
              </a:rPr>
              <a:t>1</a:t>
            </a:r>
            <a:r>
              <a:rPr lang="ja-JP" altLang="en-US" sz="2000" dirty="0" smtClean="0">
                <a:sym typeface="Wingdings" pitchFamily="2" charset="2"/>
              </a:rPr>
              <a:t>人あたりの滞留空間</a:t>
            </a:r>
            <a:endParaRPr lang="en-US" altLang="ja-JP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itchFamily="2" charset="2"/>
              </a:rPr>
              <a:t>+</a:t>
            </a:r>
            <a:r>
              <a:rPr lang="ja-JP" altLang="en-US" sz="2000" dirty="0" smtClean="0">
                <a:sym typeface="Wingdings" pitchFamily="2" charset="2"/>
              </a:rPr>
              <a:t>③自家用車乗降場関連面積：乗車バース数</a:t>
            </a:r>
            <a:r>
              <a:rPr lang="en-US" altLang="ja-JP" sz="2000" dirty="0" smtClean="0">
                <a:sym typeface="Wingdings" pitchFamily="2" charset="2"/>
              </a:rPr>
              <a:t>×</a:t>
            </a:r>
            <a:r>
              <a:rPr lang="ja-JP" altLang="en-US" sz="2000" dirty="0" smtClean="0">
                <a:sym typeface="Wingdings" pitchFamily="2" charset="2"/>
              </a:rPr>
              <a:t>自家用車施設原単位</a:t>
            </a:r>
            <a:endParaRPr lang="en-US" altLang="ja-JP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itchFamily="2" charset="2"/>
              </a:rPr>
              <a:t>+</a:t>
            </a:r>
            <a:r>
              <a:rPr lang="ja-JP" altLang="en-US" sz="2000" dirty="0" smtClean="0">
                <a:sym typeface="Wingdings" pitchFamily="2" charset="2"/>
              </a:rPr>
              <a:t>④駐車場関連面積：タクシー駐車台数の計画交通量</a:t>
            </a:r>
            <a:r>
              <a:rPr lang="en-US" altLang="ja-JP" sz="2000" dirty="0" smtClean="0">
                <a:sym typeface="Wingdings" pitchFamily="2" charset="2"/>
              </a:rPr>
              <a:t>×</a:t>
            </a:r>
            <a:r>
              <a:rPr lang="ja-JP" altLang="en-US" sz="2000" dirty="0" smtClean="0">
                <a:sym typeface="Wingdings" pitchFamily="2" charset="2"/>
              </a:rPr>
              <a:t>タクシー駐車施設原単位</a:t>
            </a:r>
            <a:endParaRPr lang="en-US" altLang="ja-JP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itchFamily="2" charset="2"/>
              </a:rPr>
              <a:t>+</a:t>
            </a:r>
            <a:r>
              <a:rPr lang="ja-JP" altLang="en-US" sz="2000" dirty="0" smtClean="0">
                <a:sym typeface="Wingdings" pitchFamily="2" charset="2"/>
              </a:rPr>
              <a:t>⑤歩道面積：（歩道にかかわる計画交通量</a:t>
            </a:r>
            <a:r>
              <a:rPr lang="en-US" altLang="ja-JP" sz="2000" dirty="0" smtClean="0">
                <a:sym typeface="Wingdings" pitchFamily="2" charset="2"/>
              </a:rPr>
              <a:t>÷</a:t>
            </a:r>
            <a:r>
              <a:rPr lang="ja-JP" altLang="en-US" sz="2000" dirty="0" smtClean="0">
                <a:sym typeface="Wingdings" pitchFamily="2" charset="2"/>
              </a:rPr>
              <a:t>歩行者密度）</a:t>
            </a:r>
            <a:r>
              <a:rPr lang="en-US" altLang="ja-JP" sz="2000" dirty="0" smtClean="0">
                <a:sym typeface="Wingdings" pitchFamily="2" charset="2"/>
              </a:rPr>
              <a:t>×</a:t>
            </a:r>
            <a:r>
              <a:rPr lang="ja-JP" altLang="en-US" sz="2000" dirty="0" smtClean="0">
                <a:sym typeface="Wingdings" pitchFamily="2" charset="2"/>
              </a:rPr>
              <a:t>平均歩行延長</a:t>
            </a:r>
            <a:endParaRPr lang="en-US" altLang="ja-JP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itchFamily="2" charset="2"/>
              </a:rPr>
              <a:t>+</a:t>
            </a:r>
            <a:r>
              <a:rPr lang="ja-JP" altLang="en-US" sz="2000" dirty="0" smtClean="0">
                <a:sym typeface="Wingdings" pitchFamily="2" charset="2"/>
              </a:rPr>
              <a:t>⑥交通処理のための車道面積：計画車道延長</a:t>
            </a:r>
            <a:r>
              <a:rPr lang="en-US" altLang="ja-JP" sz="2000" dirty="0" smtClean="0">
                <a:sym typeface="Wingdings" pitchFamily="2" charset="2"/>
              </a:rPr>
              <a:t>×</a:t>
            </a:r>
            <a:r>
              <a:rPr lang="ja-JP" altLang="en-US" sz="2000" dirty="0" smtClean="0">
                <a:sym typeface="Wingdings" pitchFamily="2" charset="2"/>
              </a:rPr>
              <a:t>計画車線幅員</a:t>
            </a:r>
            <a:endParaRPr lang="en-US" altLang="ja-JP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itchFamily="2" charset="2"/>
              </a:rPr>
              <a:t>+</a:t>
            </a:r>
            <a:r>
              <a:rPr lang="ja-JP" altLang="en-US" sz="2000" dirty="0" smtClean="0">
                <a:sym typeface="Wingdings" pitchFamily="2" charset="2"/>
              </a:rPr>
              <a:t>⑦付加的施設の面積</a:t>
            </a:r>
            <a:endParaRPr lang="en-US" altLang="ja-JP" sz="2000" dirty="0" smtClean="0">
              <a:sym typeface="Wingdings" pitchFamily="2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2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施設別計画交通量の設定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sz="2000" dirty="0" smtClean="0"/>
                  <a:t>[</a:t>
                </a:r>
                <a:r>
                  <a:rPr kumimoji="1" lang="ja-JP" altLang="en-US" sz="2000" dirty="0" smtClean="0"/>
                  <a:t>施設別計画交通量の設定</a:t>
                </a:r>
                <a:r>
                  <a:rPr kumimoji="1" lang="en-US" altLang="ja-JP" sz="2000" dirty="0" smtClean="0"/>
                  <a:t>]</a:t>
                </a:r>
              </a:p>
              <a:p>
                <a:pPr marL="0" indent="0">
                  <a:buNone/>
                </a:pPr>
                <a:endParaRPr kumimoji="1" lang="en-US" altLang="ja-JP" sz="900" dirty="0" smtClean="0"/>
              </a:p>
              <a:p>
                <a:pPr marL="0" indent="0">
                  <a:buNone/>
                </a:pPr>
                <a:r>
                  <a:rPr kumimoji="1" lang="ja-JP" altLang="en-US" sz="2000" dirty="0" smtClean="0"/>
                  <a:t>・バス乗降場に関わる計画交通量と施設数</a:t>
                </a:r>
                <a:endParaRPr kumimoji="1" lang="en-US" altLang="ja-JP" sz="2000" dirty="0" smtClean="0"/>
              </a:p>
              <a:p>
                <a:pPr marL="0" indent="0">
                  <a:buNone/>
                </a:pPr>
                <a:r>
                  <a:rPr lang="ja-JP" altLang="en-US" sz="2000" dirty="0"/>
                  <a:t>　</a:t>
                </a:r>
                <a:r>
                  <a:rPr lang="ja-JP" altLang="en-US" sz="1800" dirty="0" smtClean="0"/>
                  <a:t>バス乗車バース数＝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ja-JP" sz="9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9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900" i="1">
                                <a:latin typeface="Cambria Math"/>
                              </a:rPr>
                              <m:t>(</m:t>
                            </m:r>
                            <m:r>
                              <a:rPr lang="ja-JP" altLang="en-US" sz="900" i="1">
                                <a:latin typeface="Cambria Math"/>
                              </a:rPr>
                              <m:t>ピーク時</m:t>
                            </m:r>
                            <m:r>
                              <a:rPr lang="ja-JP" altLang="en-US" sz="900" i="1" smtClean="0">
                                <a:latin typeface="Cambria Math"/>
                              </a:rPr>
                              <m:t>バス</m:t>
                            </m:r>
                            <m:r>
                              <a:rPr lang="ja-JP" altLang="en-US" sz="900" i="1">
                                <a:latin typeface="Cambria Math"/>
                              </a:rPr>
                              <m:t>乗車</m:t>
                            </m:r>
                            <m:r>
                              <a:rPr lang="ja-JP" altLang="en-US" sz="900" i="1" smtClean="0">
                                <a:latin typeface="Cambria Math"/>
                              </a:rPr>
                              <m:t>客数</m:t>
                            </m:r>
                            <m:r>
                              <a:rPr lang="ja-JP" altLang="en-US" sz="900" b="0" i="1" smtClean="0">
                                <a:latin typeface="Cambria Math"/>
                              </a:rPr>
                              <m:t>）</m:t>
                            </m:r>
                          </m:num>
                          <m:den>
                            <m:r>
                              <a:rPr lang="ja-JP" altLang="en-US" sz="900" b="0" i="1" smtClean="0">
                                <a:latin typeface="Cambria Math"/>
                              </a:rPr>
                              <m:t>（</m:t>
                            </m:r>
                            <m:r>
                              <a:rPr lang="ja-JP" altLang="en-US" sz="900" i="1">
                                <a:latin typeface="Cambria Math"/>
                              </a:rPr>
                              <m:t>バス</m:t>
                            </m:r>
                            <m:r>
                              <a:rPr lang="ja-JP" altLang="en-US" sz="900" i="1" smtClean="0">
                                <a:latin typeface="Cambria Math"/>
                              </a:rPr>
                              <m:t>１台当たり平均乗車客数</m:t>
                            </m:r>
                            <m:r>
                              <a:rPr lang="ja-JP" altLang="en-US" sz="900" b="0" i="1" smtClean="0">
                                <a:latin typeface="Cambria Math"/>
                              </a:rPr>
                              <m:t>）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1800" dirty="0" smtClean="0"/>
                  <a:t>×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kumimoji="1" lang="ja-JP" altLang="en-US" sz="18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ja-JP" altLang="en-US" sz="1800" dirty="0"/>
                          <m:t>（バスサービス時間）</m:t>
                        </m:r>
                      </m:e>
                    </m:d>
                  </m:oMath>
                </a14:m>
                <a:r>
                  <a:rPr kumimoji="1" lang="en-US" altLang="ja-JP" sz="1800" dirty="0" smtClean="0"/>
                  <a:t>1/60</a:t>
                </a:r>
              </a:p>
              <a:p>
                <a:pPr marL="0" indent="0">
                  <a:buNone/>
                </a:pPr>
                <a:r>
                  <a:rPr lang="en-US" altLang="ja-JP" sz="1800" dirty="0"/>
                  <a:t> </a:t>
                </a:r>
                <a:r>
                  <a:rPr lang="ja-JP" altLang="en-US" sz="1800" dirty="0" smtClean="0"/>
                  <a:t>  バス降車バース数＝（ピーク時バス降車客数）</a:t>
                </a:r>
                <a:r>
                  <a:rPr lang="en-US" altLang="ja-JP" sz="1800" dirty="0" smtClean="0"/>
                  <a:t>×</a:t>
                </a:r>
                <a:r>
                  <a:rPr lang="ja-JP" altLang="en-US" sz="1800" dirty="0" smtClean="0"/>
                  <a:t>（一人当たり後者所要時間）</a:t>
                </a:r>
                <a:r>
                  <a:rPr lang="en-US" altLang="ja-JP" sz="1800" dirty="0" smtClean="0"/>
                  <a:t>/60</a:t>
                </a:r>
              </a:p>
              <a:p>
                <a:pPr marL="0" indent="0">
                  <a:buNone/>
                </a:pPr>
                <a:r>
                  <a:rPr kumimoji="1" lang="ja-JP" altLang="en-US" sz="1800" dirty="0"/>
                  <a:t>　</a:t>
                </a:r>
                <a:r>
                  <a:rPr kumimoji="1" lang="ja-JP" altLang="en-US" sz="1800" dirty="0" smtClean="0"/>
                  <a:t>バス街滞留客の計画交通量＝（ピーク時バス乗車客数）</a:t>
                </a:r>
                <a:r>
                  <a:rPr kumimoji="1" lang="en-US" altLang="ja-JP" sz="1800" dirty="0" smtClean="0"/>
                  <a:t>×</a:t>
                </a:r>
                <a:r>
                  <a:rPr kumimoji="1" lang="ja-JP" altLang="en-US" sz="1800" dirty="0" smtClean="0"/>
                  <a:t>（バスサービス時間）</a:t>
                </a:r>
                <a:r>
                  <a:rPr kumimoji="1" lang="en-US" altLang="ja-JP" sz="1800" dirty="0" smtClean="0"/>
                  <a:t>/60</a:t>
                </a:r>
              </a:p>
              <a:p>
                <a:pPr marL="0" indent="0">
                  <a:buNone/>
                </a:pPr>
                <a:endParaRPr kumimoji="1" lang="en-US" altLang="ja-JP" sz="800" dirty="0" smtClean="0"/>
              </a:p>
              <a:p>
                <a:pPr marL="0" indent="0">
                  <a:buNone/>
                </a:pPr>
                <a:r>
                  <a:rPr lang="ja-JP" altLang="en-US" sz="1800" dirty="0" smtClean="0"/>
                  <a:t>・タクシー乗降場に関わる計画交通量と施設数</a:t>
                </a:r>
                <a:endParaRPr lang="en-US" altLang="ja-JP" sz="1800" dirty="0" smtClean="0"/>
              </a:p>
              <a:p>
                <a:pPr marL="0" indent="0">
                  <a:buNone/>
                </a:pPr>
                <a:r>
                  <a:rPr kumimoji="1" lang="ja-JP" altLang="en-US" sz="1800" dirty="0"/>
                  <a:t>　</a:t>
                </a:r>
                <a:r>
                  <a:rPr lang="ja-JP" altLang="en-US" sz="1800" dirty="0" smtClean="0"/>
                  <a:t>タクシー乗車バース数＝（ピーク時タクシー乗客数）</a:t>
                </a:r>
                <a:r>
                  <a:rPr lang="en-US" altLang="ja-JP" sz="1800" dirty="0" smtClean="0"/>
                  <a:t>×</a:t>
                </a:r>
                <a:r>
                  <a:rPr lang="ja-JP" altLang="en-US" sz="1800" dirty="0" smtClean="0"/>
                  <a:t>（１人当たりタクシー乗車所要時間）</a:t>
                </a:r>
                <a:r>
                  <a:rPr lang="en-US" altLang="ja-JP" sz="1800" dirty="0" smtClean="0"/>
                  <a:t>/60</a:t>
                </a:r>
              </a:p>
              <a:p>
                <a:pPr marL="0" indent="0">
                  <a:buNone/>
                </a:pPr>
                <a:r>
                  <a:rPr kumimoji="1" lang="ja-JP" altLang="en-US" sz="1800" dirty="0" smtClean="0"/>
                  <a:t>　タクシー降車バース数＝（ピーク時タクシー降車数）</a:t>
                </a:r>
                <a:r>
                  <a:rPr kumimoji="1" lang="en-US" altLang="ja-JP" sz="1800" dirty="0" smtClean="0"/>
                  <a:t>×</a:t>
                </a:r>
                <a:r>
                  <a:rPr kumimoji="1" lang="ja-JP" altLang="en-US" sz="1800" dirty="0" smtClean="0"/>
                  <a:t>（１人当たりタクシー降車所要時間）</a:t>
                </a:r>
                <a:r>
                  <a:rPr kumimoji="1" lang="en-US" altLang="ja-JP" sz="1800" dirty="0" smtClean="0"/>
                  <a:t>/60</a:t>
                </a:r>
              </a:p>
              <a:p>
                <a:pPr marL="0" indent="0">
                  <a:buNone/>
                </a:pPr>
                <a:endParaRPr kumimoji="1" lang="en-US" altLang="ja-JP" sz="800" dirty="0" smtClean="0"/>
              </a:p>
              <a:p>
                <a:pPr marL="0" indent="0">
                  <a:buNone/>
                </a:pPr>
                <a:r>
                  <a:rPr lang="ja-JP" altLang="en-US" sz="1800" dirty="0" smtClean="0"/>
                  <a:t>・自家用車乗降場に関わる計画交通量と施設数</a:t>
                </a:r>
                <a:endParaRPr lang="en-US" altLang="ja-JP" sz="1800" dirty="0" smtClean="0"/>
              </a:p>
              <a:p>
                <a:pPr marL="0" indent="0">
                  <a:buNone/>
                </a:pPr>
                <a:r>
                  <a:rPr kumimoji="1" lang="ja-JP" altLang="en-US" sz="1900" dirty="0" smtClean="0"/>
                  <a:t>　</a:t>
                </a:r>
                <a:r>
                  <a:rPr lang="ja-JP" altLang="en-US" sz="1900" dirty="0" smtClean="0"/>
                  <a:t>自家用車乗降バース数</a:t>
                </a:r>
                <a:r>
                  <a:rPr lang="ja-JP" altLang="en-US" sz="1900" dirty="0"/>
                  <a:t>＝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ja-JP" sz="9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9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900" i="1">
                                <a:latin typeface="Cambria Math"/>
                              </a:rPr>
                              <m:t>(</m:t>
                            </m:r>
                            <m:r>
                              <a:rPr lang="ja-JP" altLang="en-US" sz="900" i="1">
                                <a:latin typeface="Cambria Math"/>
                              </a:rPr>
                              <m:t>ピーク時自家用車利用</m:t>
                            </m:r>
                            <m:r>
                              <a:rPr lang="ja-JP" altLang="en-US" sz="900" b="0" i="1" smtClean="0">
                                <a:latin typeface="Cambria Math"/>
                              </a:rPr>
                              <m:t>者</m:t>
                            </m:r>
                            <m:r>
                              <a:rPr lang="ja-JP" altLang="en-US" sz="900" i="1">
                                <a:latin typeface="Cambria Math"/>
                              </a:rPr>
                              <m:t>数）</m:t>
                            </m:r>
                          </m:num>
                          <m:den>
                            <m:r>
                              <a:rPr lang="ja-JP" altLang="en-US" sz="900" i="1">
                                <a:latin typeface="Cambria Math"/>
                              </a:rPr>
                              <m:t>（</m:t>
                            </m:r>
                            <m:r>
                              <a:rPr lang="ja-JP" altLang="en-US" sz="900" i="1" smtClean="0">
                                <a:latin typeface="Cambria Math"/>
                              </a:rPr>
                              <m:t>自家用車</m:t>
                            </m:r>
                            <m:r>
                              <a:rPr lang="ja-JP" altLang="en-US" sz="900" i="1">
                                <a:latin typeface="Cambria Math"/>
                              </a:rPr>
                              <m:t>平均乗車客数）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1900" dirty="0"/>
                  <a:t>×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ja-JP" alt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ja-JP" altLang="en-US" sz="1900" dirty="0"/>
                          <m:t>（</m:t>
                        </m:r>
                        <m:r>
                          <a:rPr lang="ja-JP" altLang="en-US" sz="1900" i="1" dirty="0">
                            <a:latin typeface="Cambria Math"/>
                          </a:rPr>
                          <m:t>自家用車平均停車</m:t>
                        </m:r>
                        <m:r>
                          <m:rPr>
                            <m:nor/>
                          </m:rPr>
                          <a:rPr lang="ja-JP" altLang="en-US" sz="1900" dirty="0"/>
                          <m:t>時間）</m:t>
                        </m:r>
                      </m:e>
                    </m:d>
                  </m:oMath>
                </a14:m>
                <a:r>
                  <a:rPr lang="en-US" altLang="ja-JP" sz="1900" dirty="0" smtClean="0"/>
                  <a:t>1/60</a:t>
                </a:r>
              </a:p>
              <a:p>
                <a:pPr marL="0" indent="0">
                  <a:buNone/>
                </a:pPr>
                <a:endParaRPr lang="en-US" altLang="ja-JP" sz="800" dirty="0" smtClean="0"/>
              </a:p>
              <a:p>
                <a:pPr marL="0" indent="0">
                  <a:buNone/>
                </a:pPr>
                <a:r>
                  <a:rPr lang="ja-JP" altLang="en-US" sz="1900" dirty="0" smtClean="0"/>
                  <a:t>・駐車場に関わる計画交通量</a:t>
                </a:r>
                <a:endParaRPr lang="en-US" altLang="ja-JP" sz="1900" dirty="0" smtClean="0"/>
              </a:p>
              <a:p>
                <a:pPr marL="0" indent="0">
                  <a:buNone/>
                </a:pPr>
                <a:r>
                  <a:rPr lang="ja-JP" altLang="en-US" sz="1900" dirty="0" smtClean="0"/>
                  <a:t>　タクシー</a:t>
                </a:r>
                <a:r>
                  <a:rPr lang="ja-JP" altLang="en-US" sz="1900" dirty="0"/>
                  <a:t>駐車台数</a:t>
                </a:r>
                <a:r>
                  <a:rPr lang="ja-JP" altLang="en-US" sz="1900" dirty="0" smtClean="0"/>
                  <a:t>の計画交通量＝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1900" i="1">
                            <a:latin typeface="Cambria Math"/>
                          </a:rPr>
                          <m:t>（</m:t>
                        </m:r>
                        <m:r>
                          <a:rPr lang="ja-JP" altLang="en-US" sz="1900" i="1" smtClean="0">
                            <a:latin typeface="Cambria Math"/>
                          </a:rPr>
                          <m:t>タクシー</m:t>
                        </m:r>
                        <m:r>
                          <a:rPr lang="ja-JP" altLang="en-US" sz="1900" i="1">
                            <a:latin typeface="Cambria Math"/>
                          </a:rPr>
                          <m:t>待ち</m:t>
                        </m:r>
                        <m:r>
                          <a:rPr lang="ja-JP" altLang="en-US" sz="1900" i="1" smtClean="0">
                            <a:latin typeface="Cambria Math"/>
                          </a:rPr>
                          <m:t>滞留客の</m:t>
                        </m:r>
                        <m:r>
                          <a:rPr lang="ja-JP" altLang="en-US" sz="1900" i="1">
                            <a:latin typeface="Cambria Math"/>
                          </a:rPr>
                          <m:t>計画交通量）</m:t>
                        </m:r>
                      </m:num>
                      <m:den>
                        <m:r>
                          <a:rPr lang="en-US" altLang="ja-JP" sz="1900" i="1">
                            <a:latin typeface="Cambria Math"/>
                          </a:rPr>
                          <m:t>(</m:t>
                        </m:r>
                        <m:r>
                          <a:rPr lang="ja-JP" altLang="en-US" sz="1900" i="1">
                            <a:latin typeface="Cambria Math"/>
                          </a:rPr>
                          <m:t>タクシー１台当たり</m:t>
                        </m:r>
                        <m:r>
                          <a:rPr lang="ja-JP" altLang="en-US" sz="1900" i="1" smtClean="0">
                            <a:latin typeface="Cambria Math"/>
                          </a:rPr>
                          <m:t>平均乗車人員</m:t>
                        </m:r>
                        <m:r>
                          <a:rPr lang="en-US" altLang="ja-JP" sz="19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altLang="ja-JP" sz="1900" dirty="0"/>
              </a:p>
              <a:p>
                <a:pPr marL="0" indent="0">
                  <a:buNone/>
                </a:pPr>
                <a:endParaRPr kumimoji="1" lang="ja-JP" altLang="en-US" sz="1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  <a:blipFill rotWithShape="1">
                <a:blip r:embed="rId2"/>
                <a:stretch>
                  <a:fillRect l="-667" t="-1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土浦に立地することの利点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ja-JP" altLang="en-US" dirty="0" smtClean="0"/>
              <a:t>東京都心と直結する縦軸（常磐道・国道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号）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土浦北</a:t>
            </a:r>
            <a:r>
              <a:rPr kumimoji="1" lang="en-US" altLang="ja-JP" dirty="0" smtClean="0"/>
              <a:t>IC</a:t>
            </a:r>
            <a:r>
              <a:rPr kumimoji="1" lang="ja-JP" altLang="en-US" dirty="0" smtClean="0"/>
              <a:t>からの高速道路利用が可能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東西南北軸の</a:t>
            </a:r>
            <a:r>
              <a:rPr lang="ja-JP" altLang="en-US" dirty="0" smtClean="0"/>
              <a:t>結節点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土浦新治線の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整備が進行中</a:t>
            </a:r>
            <a:endParaRPr lang="en-US" altLang="ja-JP" dirty="0" smtClean="0"/>
          </a:p>
          <a:p>
            <a:pPr lvl="2"/>
            <a:r>
              <a:rPr lang="ja-JP" altLang="en-US" dirty="0"/>
              <a:t>既存</a:t>
            </a:r>
            <a:r>
              <a:rPr lang="ja-JP" altLang="en-US" dirty="0" smtClean="0"/>
              <a:t>の工業団地への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アクセスが向上</a:t>
            </a:r>
            <a:endParaRPr lang="en-US" altLang="ja-JP" dirty="0"/>
          </a:p>
          <a:p>
            <a:pPr lvl="3"/>
            <a:r>
              <a:rPr lang="ja-JP" altLang="en-US" sz="2400" dirty="0" smtClean="0"/>
              <a:t>とくにおおつ野ヒルズ</a:t>
            </a:r>
            <a:endParaRPr lang="en-US" altLang="ja-JP" sz="2400" dirty="0" smtClean="0"/>
          </a:p>
          <a:p>
            <a:pPr lvl="1"/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03"/>
            <a:ext cx="1391228" cy="11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55" y="2780928"/>
            <a:ext cx="4603933" cy="408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 rot="1940753">
            <a:off x="6347934" y="4328286"/>
            <a:ext cx="1647854" cy="540003"/>
          </a:xfrm>
          <a:prstGeom prst="ellipse">
            <a:avLst/>
          </a:prstGeom>
          <a:solidFill>
            <a:schemeClr val="accent6">
              <a:alpha val="5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580111" y="3429000"/>
            <a:ext cx="504057" cy="360040"/>
          </a:xfrm>
          <a:prstGeom prst="ellipse">
            <a:avLst/>
          </a:prstGeom>
          <a:solidFill>
            <a:schemeClr val="accent6">
              <a:alpha val="5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581849" y="3158998"/>
            <a:ext cx="504056" cy="540003"/>
          </a:xfrm>
          <a:prstGeom prst="ellipse">
            <a:avLst/>
          </a:prstGeom>
          <a:solidFill>
            <a:schemeClr val="accent6">
              <a:alpha val="5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884368" y="5509252"/>
            <a:ext cx="407758" cy="1024071"/>
          </a:xfrm>
          <a:prstGeom prst="ellipse">
            <a:avLst/>
          </a:prstGeom>
          <a:solidFill>
            <a:schemeClr val="accent6">
              <a:alpha val="5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20072" y="3929356"/>
            <a:ext cx="504056" cy="80904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3584422">
            <a:off x="4869361" y="3718737"/>
            <a:ext cx="481946" cy="24613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6977738">
            <a:off x="5510852" y="3816165"/>
            <a:ext cx="338808" cy="17141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9996085">
            <a:off x="5805181" y="4337253"/>
            <a:ext cx="749388" cy="40329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右矢印 14"/>
          <p:cNvSpPr/>
          <p:nvPr/>
        </p:nvSpPr>
        <p:spPr>
          <a:xfrm rot="1871951">
            <a:off x="5276307" y="5373593"/>
            <a:ext cx="2674273" cy="43204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上下矢印 15"/>
          <p:cNvSpPr/>
          <p:nvPr/>
        </p:nvSpPr>
        <p:spPr>
          <a:xfrm rot="1870494">
            <a:off x="4614159" y="4514595"/>
            <a:ext cx="698105" cy="1590356"/>
          </a:xfrm>
          <a:prstGeom prst="up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2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7" grpId="0" animBg="1"/>
      <p:bldP spid="14" grpId="0" animBg="1"/>
      <p:bldP spid="20" grpId="0" animBg="1"/>
      <p:bldP spid="22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新治・神立・おおつ野周辺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95"/>
            <a:ext cx="1344284" cy="12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48" y="1297900"/>
            <a:ext cx="3936247" cy="55623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900"/>
            <a:ext cx="3923928" cy="5544895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1115616" y="3429000"/>
            <a:ext cx="648072" cy="432048"/>
          </a:xfrm>
          <a:prstGeom prst="straightConnector1">
            <a:avLst/>
          </a:prstGeom>
          <a:ln w="63500">
            <a:solidFill>
              <a:srgbClr val="66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1961964" y="4258081"/>
            <a:ext cx="737828" cy="179031"/>
          </a:xfrm>
          <a:prstGeom prst="straightConnector1">
            <a:avLst/>
          </a:prstGeom>
          <a:ln w="63500">
            <a:solidFill>
              <a:srgbClr val="66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2719333" y="4079051"/>
            <a:ext cx="700539" cy="447576"/>
          </a:xfrm>
          <a:prstGeom prst="straightConnector1">
            <a:avLst/>
          </a:prstGeom>
          <a:ln w="63500">
            <a:solidFill>
              <a:srgbClr val="66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円/楕円 2055"/>
          <p:cNvSpPr/>
          <p:nvPr/>
        </p:nvSpPr>
        <p:spPr>
          <a:xfrm rot="1119591">
            <a:off x="5607453" y="3555254"/>
            <a:ext cx="3168352" cy="780043"/>
          </a:xfrm>
          <a:prstGeom prst="ellipse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21243460">
            <a:off x="6081021" y="2535455"/>
            <a:ext cx="2163536" cy="894132"/>
          </a:xfrm>
          <a:prstGeom prst="ellipse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59" name="グループ化 2058"/>
          <p:cNvGrpSpPr/>
          <p:nvPr/>
        </p:nvGrpSpPr>
        <p:grpSpPr>
          <a:xfrm>
            <a:off x="4067944" y="3212976"/>
            <a:ext cx="1020510" cy="1224136"/>
            <a:chOff x="3936326" y="3212976"/>
            <a:chExt cx="1152128" cy="1224136"/>
          </a:xfrm>
        </p:grpSpPr>
        <p:sp>
          <p:nvSpPr>
            <p:cNvPr id="2058" name="山形 2057"/>
            <p:cNvSpPr/>
            <p:nvPr/>
          </p:nvSpPr>
          <p:spPr>
            <a:xfrm>
              <a:off x="3936326" y="3212976"/>
              <a:ext cx="576064" cy="1224136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山形 43"/>
            <p:cNvSpPr/>
            <p:nvPr/>
          </p:nvSpPr>
          <p:spPr>
            <a:xfrm>
              <a:off x="4512390" y="3212976"/>
              <a:ext cx="576064" cy="1224136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60" name="図 20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3" y="2982521"/>
            <a:ext cx="376593" cy="360040"/>
          </a:xfrm>
          <a:prstGeom prst="rect">
            <a:avLst/>
          </a:prstGeom>
        </p:spPr>
      </p:pic>
      <p:pic>
        <p:nvPicPr>
          <p:cNvPr id="2061" name="図 20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46" y="3954867"/>
            <a:ext cx="410786" cy="392729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7" y="2982521"/>
            <a:ext cx="376593" cy="36004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50" y="3954867"/>
            <a:ext cx="410786" cy="392729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605273" y="4751679"/>
            <a:ext cx="7172330" cy="20005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ja-JP" altLang="en-US" sz="2800" dirty="0"/>
              <a:t>土浦新治線の整備（事業</a:t>
            </a:r>
            <a:r>
              <a:rPr lang="ja-JP" altLang="en-US" sz="2800" dirty="0" smtClean="0"/>
              <a:t>進行中）</a:t>
            </a:r>
            <a:endParaRPr lang="en-US" altLang="ja-JP" sz="2800" dirty="0"/>
          </a:p>
          <a:p>
            <a:pPr marL="0" lvl="2"/>
            <a:r>
              <a:rPr lang="en-US" altLang="ja-JP" sz="2400" dirty="0" smtClean="0"/>
              <a:t>	</a:t>
            </a:r>
            <a:r>
              <a:rPr lang="ja-JP" altLang="en-US" sz="2400" dirty="0" smtClean="0"/>
              <a:t>新治</a:t>
            </a:r>
            <a:r>
              <a:rPr lang="ja-JP" altLang="en-US" sz="2400" dirty="0"/>
              <a:t>～土浦北</a:t>
            </a:r>
            <a:r>
              <a:rPr lang="en-US" altLang="ja-JP" sz="2400" dirty="0"/>
              <a:t>IC</a:t>
            </a:r>
            <a:r>
              <a:rPr lang="ja-JP" altLang="en-US" sz="2400" dirty="0"/>
              <a:t>～おおつ野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	</a:t>
            </a:r>
            <a:r>
              <a:rPr lang="ja-JP" altLang="en-US" sz="2400" dirty="0" smtClean="0"/>
              <a:t>工業</a:t>
            </a:r>
            <a:r>
              <a:rPr lang="ja-JP" altLang="en-US" sz="2400" dirty="0"/>
              <a:t>団地が集積する東西軸を</a:t>
            </a:r>
            <a:r>
              <a:rPr lang="ja-JP" altLang="en-US" sz="2400" dirty="0" smtClean="0"/>
              <a:t>担う</a:t>
            </a:r>
            <a:endParaRPr lang="en-US" altLang="ja-JP" sz="2400" dirty="0" smtClean="0"/>
          </a:p>
          <a:p>
            <a:pPr marL="0" lvl="2"/>
            <a:r>
              <a:rPr lang="en-US" altLang="ja-JP" sz="2400" dirty="0"/>
              <a:t>	</a:t>
            </a:r>
            <a:r>
              <a:rPr lang="ja-JP" altLang="en-US" sz="2400" dirty="0" smtClean="0"/>
              <a:t>神立</a:t>
            </a:r>
            <a:r>
              <a:rPr lang="ja-JP" altLang="en-US" sz="2400" dirty="0"/>
              <a:t>地区から</a:t>
            </a:r>
            <a:r>
              <a:rPr lang="en-US" altLang="ja-JP" sz="2400" dirty="0"/>
              <a:t>IC</a:t>
            </a:r>
            <a:r>
              <a:rPr lang="ja-JP" altLang="en-US" sz="2400" dirty="0"/>
              <a:t>に至る経路選択肢が</a:t>
            </a:r>
            <a:r>
              <a:rPr lang="ja-JP" altLang="en-US" sz="2400" dirty="0" smtClean="0"/>
              <a:t>拡大</a:t>
            </a:r>
            <a:endParaRPr lang="en-US" altLang="ja-JP" sz="2400" dirty="0" smtClean="0"/>
          </a:p>
          <a:p>
            <a:pPr marL="0" lvl="2"/>
            <a:r>
              <a:rPr lang="en-US" altLang="ja-JP" sz="2400" dirty="0"/>
              <a:t>	</a:t>
            </a:r>
            <a:r>
              <a:rPr lang="ja-JP" altLang="en-US" sz="2400" dirty="0" smtClean="0"/>
              <a:t>国道</a:t>
            </a:r>
            <a:r>
              <a:rPr lang="en-US" altLang="ja-JP" sz="2400" dirty="0"/>
              <a:t>6</a:t>
            </a:r>
            <a:r>
              <a:rPr lang="ja-JP" altLang="en-US" sz="2400" dirty="0"/>
              <a:t>号（バイパス）の混雑緩和にも一部</a:t>
            </a:r>
            <a:r>
              <a:rPr lang="ja-JP" altLang="en-US" sz="2400" dirty="0" smtClean="0"/>
              <a:t>寄与</a:t>
            </a:r>
            <a:endParaRPr lang="en-US" altLang="ja-JP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5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41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荒川沖周辺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95"/>
            <a:ext cx="1344284" cy="12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8" y="1211350"/>
            <a:ext cx="3995936" cy="56466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350"/>
            <a:ext cx="3995936" cy="564665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067944" y="3212976"/>
            <a:ext cx="1020510" cy="1224136"/>
            <a:chOff x="3936326" y="3212976"/>
            <a:chExt cx="1152128" cy="1224136"/>
          </a:xfrm>
        </p:grpSpPr>
        <p:sp>
          <p:nvSpPr>
            <p:cNvPr id="8" name="山形 7"/>
            <p:cNvSpPr/>
            <p:nvPr/>
          </p:nvSpPr>
          <p:spPr>
            <a:xfrm>
              <a:off x="3936326" y="3212976"/>
              <a:ext cx="576064" cy="1224136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山形 8"/>
            <p:cNvSpPr/>
            <p:nvPr/>
          </p:nvSpPr>
          <p:spPr>
            <a:xfrm>
              <a:off x="4512390" y="3212976"/>
              <a:ext cx="576064" cy="1224136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線矢印コネクタ 10"/>
          <p:cNvCxnSpPr/>
          <p:nvPr/>
        </p:nvCxnSpPr>
        <p:spPr>
          <a:xfrm flipH="1">
            <a:off x="0" y="3212976"/>
            <a:ext cx="1835696" cy="1296144"/>
          </a:xfrm>
          <a:prstGeom prst="straightConnector1">
            <a:avLst/>
          </a:prstGeom>
          <a:ln w="63500">
            <a:solidFill>
              <a:srgbClr val="66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 rot="1783442">
            <a:off x="6163136" y="2065729"/>
            <a:ext cx="876911" cy="3216653"/>
          </a:xfrm>
          <a:prstGeom prst="ellipse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59632" y="5085184"/>
            <a:ext cx="7071167" cy="163121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牛久土浦線（バイパス）の整備（事業進行中）</a:t>
            </a:r>
            <a:endParaRPr lang="en-US" altLang="ja-JP" sz="2800" dirty="0"/>
          </a:p>
          <a:p>
            <a:pPr lvl="1"/>
            <a:r>
              <a:rPr lang="ja-JP" altLang="en-US" sz="2400" dirty="0"/>
              <a:t>既存バイパスとの接続</a:t>
            </a:r>
            <a:r>
              <a:rPr lang="ja-JP" altLang="en-US" sz="2400" dirty="0" smtClean="0"/>
              <a:t>で国道</a:t>
            </a:r>
            <a:r>
              <a:rPr lang="en-US" altLang="ja-JP" sz="2400" dirty="0" smtClean="0"/>
              <a:t>6</a:t>
            </a:r>
            <a:r>
              <a:rPr lang="ja-JP" altLang="en-US" sz="2400" dirty="0"/>
              <a:t>号の混雑が緩和</a:t>
            </a:r>
            <a:endParaRPr lang="en-US" altLang="ja-JP" sz="2400" dirty="0"/>
          </a:p>
          <a:p>
            <a:pPr lvl="1"/>
            <a:r>
              <a:rPr lang="ja-JP" altLang="en-US" sz="2400" dirty="0"/>
              <a:t>（土浦駅周辺の整備と併せることで）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荒川沖木田余線の混雑も緩和</a:t>
            </a:r>
            <a:endParaRPr lang="en-US" altLang="ja-JP" sz="2400" dirty="0"/>
          </a:p>
        </p:txBody>
      </p:sp>
      <p:pic>
        <p:nvPicPr>
          <p:cNvPr id="1026" name="Picture 2" descr="C:\Users\miyamoto80\Desktop\455px-Japanese_National_Route_Sign_0006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46" y="1670205"/>
            <a:ext cx="445443" cy="4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iyamoto80\Desktop\455px-Japanese_National_Route_Sign_0006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19" y="1634087"/>
            <a:ext cx="445443" cy="4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43" y="4173928"/>
            <a:ext cx="376593" cy="36004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50653"/>
            <a:ext cx="410786" cy="39272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15" y="4157362"/>
            <a:ext cx="376593" cy="36004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32" y="1634087"/>
            <a:ext cx="410786" cy="392729"/>
          </a:xfrm>
          <a:prstGeom prst="rect">
            <a:avLst/>
          </a:prstGeom>
        </p:spPr>
      </p:pic>
      <p:sp>
        <p:nvSpPr>
          <p:cNvPr id="23" name="円/楕円 22"/>
          <p:cNvSpPr/>
          <p:nvPr/>
        </p:nvSpPr>
        <p:spPr>
          <a:xfrm rot="1783442">
            <a:off x="8071924" y="1941356"/>
            <a:ext cx="876911" cy="1618711"/>
          </a:xfrm>
          <a:prstGeom prst="ellipse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0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土浦市への愛着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08512"/>
          </a:xfrm>
        </p:spPr>
        <p:txBody>
          <a:bodyPr/>
          <a:lstStyle/>
          <a:p>
            <a:r>
              <a:rPr lang="ja-JP" altLang="en-US" dirty="0"/>
              <a:t>平成</a:t>
            </a:r>
            <a:r>
              <a:rPr lang="ja-JP" altLang="en-US" dirty="0" smtClean="0"/>
              <a:t>２０年度土浦市満足度調査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798121"/>
              </p:ext>
            </p:extLst>
          </p:nvPr>
        </p:nvGraphicFramePr>
        <p:xfrm>
          <a:off x="3941340" y="2492896"/>
          <a:ext cx="49320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315941"/>
              </p:ext>
            </p:extLst>
          </p:nvPr>
        </p:nvGraphicFramePr>
        <p:xfrm>
          <a:off x="1115616" y="2420888"/>
          <a:ext cx="273630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13818"/>
              </p:ext>
            </p:extLst>
          </p:nvPr>
        </p:nvGraphicFramePr>
        <p:xfrm>
          <a:off x="-3564904" y="3633564"/>
          <a:ext cx="2773716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7146924" y="2060848"/>
            <a:ext cx="1800200" cy="898128"/>
          </a:xfrm>
          <a:prstGeom prst="wedgeRoundRectCallout">
            <a:avLst>
              <a:gd name="adj1" fmla="val -52098"/>
              <a:gd name="adj2" fmla="val 7190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若者の愛着心が低い</a:t>
            </a:r>
            <a:endParaRPr kumimoji="1" lang="ja-JP" altLang="en-US" b="1" dirty="0"/>
          </a:p>
        </p:txBody>
      </p:sp>
      <p:sp>
        <p:nvSpPr>
          <p:cNvPr id="9" name="角丸四角形 8"/>
          <p:cNvSpPr/>
          <p:nvPr/>
        </p:nvSpPr>
        <p:spPr>
          <a:xfrm>
            <a:off x="2699792" y="2276872"/>
            <a:ext cx="1584176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一昨年比</a:t>
            </a:r>
            <a:endParaRPr kumimoji="1" lang="en-US" altLang="ja-JP" b="1" dirty="0" smtClean="0"/>
          </a:p>
          <a:p>
            <a:pPr algn="ctr"/>
            <a:r>
              <a:rPr lang="en-US" altLang="ja-JP" b="1" dirty="0" smtClean="0"/>
              <a:t>3.1</a:t>
            </a:r>
            <a:r>
              <a:rPr lang="ja-JP" altLang="en-US" b="1" dirty="0" smtClean="0"/>
              <a:t>ポイント減</a:t>
            </a:r>
            <a:endParaRPr kumimoji="1" lang="ja-JP" altLang="en-US" b="1" dirty="0"/>
          </a:p>
        </p:txBody>
      </p:sp>
      <p:sp>
        <p:nvSpPr>
          <p:cNvPr id="10" name="角丸四角形 9"/>
          <p:cNvSpPr/>
          <p:nvPr/>
        </p:nvSpPr>
        <p:spPr>
          <a:xfrm>
            <a:off x="827584" y="4725144"/>
            <a:ext cx="7776864" cy="1440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/>
              <a:t>「みんなが愛着をもてるまち」</a:t>
            </a:r>
            <a:endParaRPr lang="en-US" altLang="ja-JP" sz="3200" b="1" dirty="0" smtClean="0"/>
          </a:p>
          <a:p>
            <a:pPr algn="ctr"/>
            <a:r>
              <a:rPr kumimoji="1" lang="ja-JP" altLang="en-US" sz="3200" b="1" dirty="0" smtClean="0"/>
              <a:t>「長く愛着を持ち続けられるまち」　にしたい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751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土浦市の課題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264876"/>
              </p:ext>
            </p:extLst>
          </p:nvPr>
        </p:nvGraphicFramePr>
        <p:xfrm>
          <a:off x="0" y="1412776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7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産業の「輪」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3320"/>
            <a:ext cx="8229600" cy="553804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土浦のポテンシャル</a:t>
            </a:r>
            <a:endParaRPr lang="en-US" altLang="ja-JP" dirty="0"/>
          </a:p>
          <a:p>
            <a:pPr lvl="1"/>
            <a:r>
              <a:rPr lang="ja-JP" altLang="en-US" dirty="0" smtClean="0"/>
              <a:t>東京都心と直結する縦軸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土浦北</a:t>
            </a:r>
            <a:r>
              <a:rPr lang="en-US" altLang="ja-JP" dirty="0" smtClean="0"/>
              <a:t>IC</a:t>
            </a:r>
            <a:r>
              <a:rPr lang="ja-JP" altLang="en-US" dirty="0" smtClean="0"/>
              <a:t>からの高速道路利用が可能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土浦新治線の整備が進行中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既存の工業団地へのアクセスが向上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年度、圏央道（稲敷</a:t>
            </a:r>
            <a:r>
              <a:rPr kumimoji="1" lang="en-US" altLang="ja-JP" dirty="0" smtClean="0"/>
              <a:t>IC</a:t>
            </a:r>
            <a:r>
              <a:rPr kumimoji="1" lang="ja-JP" altLang="en-US" dirty="0" smtClean="0"/>
              <a:t>～大栄</a:t>
            </a:r>
            <a:r>
              <a:rPr kumimoji="1" lang="en-US" altLang="ja-JP" dirty="0" smtClean="0"/>
              <a:t>JCT</a:t>
            </a:r>
            <a:r>
              <a:rPr kumimoji="1" lang="ja-JP" altLang="en-US" dirty="0" smtClean="0"/>
              <a:t>）が開通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成田・千葉方面へのアクセスが向上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marL="457200" lvl="1" indent="0">
              <a:buNone/>
            </a:pPr>
            <a:r>
              <a:rPr kumimoji="1" lang="ja-JP" altLang="en-US" dirty="0" smtClean="0"/>
              <a:t>☆　成田空港を輸出拠点とした製品の生産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kumimoji="1" lang="ja-JP" altLang="en-US" dirty="0" smtClean="0"/>
              <a:t>☆　東京・千葉方面へ出荷する製品の生産</a:t>
            </a:r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03"/>
            <a:ext cx="1391228" cy="11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2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東京圏</a:t>
            </a:r>
            <a:r>
              <a:rPr kumimoji="1" lang="en-US" altLang="ja-JP" dirty="0" smtClean="0"/>
              <a:t>CUE</a:t>
            </a:r>
            <a:r>
              <a:rPr lang="ja-JP" altLang="en-US" dirty="0"/>
              <a:t>に</a:t>
            </a:r>
            <a:r>
              <a:rPr lang="ja-JP" altLang="en-US" dirty="0" smtClean="0"/>
              <a:t>よる分析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1"/>
            <a:r>
              <a:rPr kumimoji="1" lang="ja-JP" altLang="en-US" dirty="0" smtClean="0"/>
              <a:t>現時点での道路状況・</a:t>
            </a:r>
            <a:r>
              <a:rPr kumimoji="1" lang="en-US" altLang="ja-JP" dirty="0" smtClean="0"/>
              <a:t>OD</a:t>
            </a:r>
            <a:r>
              <a:rPr kumimoji="1" lang="ja-JP" altLang="en-US" dirty="0" smtClean="0"/>
              <a:t>をもとに、圏央道開通のみによる人口・従業者数の増加を計測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県南モデル圏の人口・従業者数が相対的に増加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産業分野を伸ばす機会になり得る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03"/>
            <a:ext cx="1391228" cy="11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83153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土浦に立地することの利点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lvl="1"/>
            <a:r>
              <a:rPr lang="ja-JP" altLang="en-US" dirty="0" smtClean="0"/>
              <a:t>東京</a:t>
            </a:r>
            <a:r>
              <a:rPr lang="en-US" altLang="ja-JP" dirty="0" smtClean="0"/>
              <a:t>60km</a:t>
            </a:r>
            <a:r>
              <a:rPr lang="ja-JP" altLang="en-US" dirty="0" smtClean="0"/>
              <a:t>圏で業務地代が安い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914400" lvl="2" indent="0">
              <a:buNone/>
            </a:pPr>
            <a:endParaRPr lang="en-US" altLang="ja-JP" dirty="0" smtClean="0"/>
          </a:p>
          <a:p>
            <a:pPr lvl="1"/>
            <a:r>
              <a:rPr lang="ja-JP" altLang="en-US" dirty="0" smtClean="0"/>
              <a:t>産業優遇制度の活用</a:t>
            </a:r>
            <a:endParaRPr lang="en-US" altLang="ja-JP" dirty="0"/>
          </a:p>
          <a:p>
            <a:pPr lvl="2"/>
            <a:r>
              <a:rPr lang="ja-JP" altLang="en-US" dirty="0" smtClean="0"/>
              <a:t>低金利融資、減税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利便性の向上・金銭面で参入しやすい環境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積極的な企業誘致　→　経済基盤強化を図る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pPr lvl="1"/>
            <a:endParaRPr kumimoji="1"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03"/>
            <a:ext cx="1391228" cy="11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569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6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00" y="1247525"/>
            <a:ext cx="3956235" cy="55905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道路の「環」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84784"/>
            <a:ext cx="4980050" cy="4641379"/>
          </a:xfrm>
        </p:spPr>
        <p:txBody>
          <a:bodyPr/>
          <a:lstStyle/>
          <a:p>
            <a:r>
              <a:rPr lang="ja-JP" altLang="en-US" dirty="0" smtClean="0"/>
              <a:t>道路整備による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混雑緩和と物流の円滑化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新治・神立・おおつ野周辺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土浦駅周辺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荒川沖周辺</a:t>
            </a:r>
            <a:endParaRPr lang="en-US" altLang="ja-JP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95"/>
            <a:ext cx="1344284" cy="12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6" y="4193367"/>
            <a:ext cx="3499705" cy="262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 rot="1229686">
            <a:off x="6398858" y="2923666"/>
            <a:ext cx="2415724" cy="1257995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804247" y="4042799"/>
            <a:ext cx="576065" cy="1291475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40152" y="4669746"/>
            <a:ext cx="1008111" cy="1639573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43359" y="1285493"/>
            <a:ext cx="420980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事業中の道路整備によって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混雑が緩和することが示された</a:t>
            </a:r>
            <a:endParaRPr kumimoji="1" lang="ja-JP" altLang="en-US" sz="2400" dirty="0"/>
          </a:p>
        </p:txBody>
      </p:sp>
      <p:sp>
        <p:nvSpPr>
          <p:cNvPr id="12" name="上矢印 11"/>
          <p:cNvSpPr/>
          <p:nvPr/>
        </p:nvSpPr>
        <p:spPr>
          <a:xfrm rot="719824">
            <a:off x="7740352" y="2092615"/>
            <a:ext cx="504056" cy="891917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上矢印 12"/>
          <p:cNvSpPr/>
          <p:nvPr/>
        </p:nvSpPr>
        <p:spPr>
          <a:xfrm rot="21061339">
            <a:off x="5940151" y="2116491"/>
            <a:ext cx="504056" cy="2522834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52320" y="5002264"/>
            <a:ext cx="166261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―</a:t>
            </a:r>
            <a:r>
              <a:rPr kumimoji="1" lang="ja-JP" altLang="en-US" sz="2800" dirty="0" smtClean="0"/>
              <a:t>　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1.0</a:t>
            </a:r>
            <a:endParaRPr kumimoji="1" lang="en-US" altLang="ja-JP" sz="2800" dirty="0" smtClean="0"/>
          </a:p>
          <a:p>
            <a:r>
              <a:rPr lang="en-US" altLang="ja-JP" sz="2800" dirty="0" smtClean="0">
                <a:solidFill>
                  <a:srgbClr val="008000"/>
                </a:solidFill>
              </a:rPr>
              <a:t>―</a:t>
            </a:r>
            <a:r>
              <a:rPr lang="ja-JP" altLang="en-US" sz="2800" dirty="0" smtClean="0"/>
              <a:t>　～</a:t>
            </a:r>
            <a:r>
              <a:rPr lang="en-US" altLang="ja-JP" sz="2800" dirty="0" smtClean="0"/>
              <a:t>1.2</a:t>
            </a:r>
          </a:p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―</a:t>
            </a:r>
            <a:r>
              <a:rPr kumimoji="1" lang="ja-JP" altLang="en-US" sz="2800" dirty="0" smtClean="0"/>
              <a:t>　～</a:t>
            </a:r>
            <a:r>
              <a:rPr kumimoji="1" lang="en-US" altLang="ja-JP" sz="2800" dirty="0" smtClean="0"/>
              <a:t>1.5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―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1.5</a:t>
            </a:r>
            <a:r>
              <a:rPr lang="ja-JP" altLang="en-US" sz="2800" dirty="0" smtClean="0"/>
              <a:t>～</a:t>
            </a:r>
            <a:endParaRPr kumimoji="1"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1" grpId="0" animBg="1"/>
      <p:bldP spid="4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17" y="1269971"/>
            <a:ext cx="3932483" cy="55569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71"/>
            <a:ext cx="3943467" cy="55725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土浦駅周辺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95"/>
            <a:ext cx="1344284" cy="12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4067944" y="3212976"/>
            <a:ext cx="1020510" cy="1224136"/>
            <a:chOff x="3936326" y="3212976"/>
            <a:chExt cx="1152128" cy="1224136"/>
          </a:xfrm>
        </p:grpSpPr>
        <p:sp>
          <p:nvSpPr>
            <p:cNvPr id="8" name="山形 7"/>
            <p:cNvSpPr/>
            <p:nvPr/>
          </p:nvSpPr>
          <p:spPr>
            <a:xfrm>
              <a:off x="3936326" y="3212976"/>
              <a:ext cx="576064" cy="1224136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山形 8"/>
            <p:cNvSpPr/>
            <p:nvPr/>
          </p:nvSpPr>
          <p:spPr>
            <a:xfrm>
              <a:off x="4512390" y="3212976"/>
              <a:ext cx="576064" cy="1224136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 flipH="1">
            <a:off x="1161246" y="3429999"/>
            <a:ext cx="504056" cy="1252449"/>
          </a:xfrm>
          <a:prstGeom prst="straightConnector1">
            <a:avLst/>
          </a:prstGeom>
          <a:ln w="63500">
            <a:solidFill>
              <a:srgbClr val="66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右矢印 15"/>
          <p:cNvSpPr/>
          <p:nvPr/>
        </p:nvSpPr>
        <p:spPr>
          <a:xfrm rot="2183806">
            <a:off x="1061636" y="4708331"/>
            <a:ext cx="1079867" cy="504056"/>
          </a:xfrm>
          <a:prstGeom prst="leftRightArrow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1783442">
            <a:off x="6236123" y="3587284"/>
            <a:ext cx="1902518" cy="1479728"/>
          </a:xfrm>
          <a:prstGeom prst="ellipse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216419">
            <a:off x="7421282" y="3105670"/>
            <a:ext cx="881789" cy="759274"/>
          </a:xfrm>
          <a:prstGeom prst="ellipse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36" y="2221962"/>
            <a:ext cx="376593" cy="36004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" y="4437112"/>
            <a:ext cx="410786" cy="39272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99" y="2221962"/>
            <a:ext cx="376593" cy="36004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32" y="4437112"/>
            <a:ext cx="410786" cy="39272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927145" y="1955705"/>
            <a:ext cx="4134465" cy="89255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駅前通過交通の流入抑制</a:t>
            </a:r>
            <a:endParaRPr lang="en-US" altLang="ja-JP" sz="2800" dirty="0"/>
          </a:p>
          <a:p>
            <a:pPr lvl="1"/>
            <a:r>
              <a:rPr lang="ja-JP" altLang="en-US" sz="2400" dirty="0"/>
              <a:t>道路標識で</a:t>
            </a:r>
            <a:r>
              <a:rPr lang="ja-JP" altLang="en-US" sz="2400" dirty="0" smtClean="0"/>
              <a:t>の標示</a:t>
            </a:r>
            <a:endParaRPr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90258" y="4623894"/>
            <a:ext cx="1917742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―</a:t>
            </a:r>
            <a:r>
              <a:rPr kumimoji="1" lang="ja-JP" altLang="en-US" sz="2800" dirty="0" smtClean="0"/>
              <a:t>　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1.0</a:t>
            </a:r>
            <a:endParaRPr kumimoji="1" lang="en-US" altLang="ja-JP" sz="2800" dirty="0" smtClean="0"/>
          </a:p>
          <a:p>
            <a:r>
              <a:rPr lang="en-US" altLang="ja-JP" sz="2800" dirty="0" smtClean="0">
                <a:solidFill>
                  <a:srgbClr val="008000"/>
                </a:solidFill>
              </a:rPr>
              <a:t>―</a:t>
            </a:r>
            <a:r>
              <a:rPr lang="ja-JP" altLang="en-US" sz="2800" dirty="0" smtClean="0"/>
              <a:t>　～</a:t>
            </a:r>
            <a:r>
              <a:rPr lang="en-US" altLang="ja-JP" sz="2800" dirty="0" smtClean="0"/>
              <a:t>1.2</a:t>
            </a:r>
          </a:p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―</a:t>
            </a:r>
            <a:r>
              <a:rPr kumimoji="1" lang="ja-JP" altLang="en-US" sz="2800" dirty="0" smtClean="0"/>
              <a:t>　～</a:t>
            </a:r>
            <a:r>
              <a:rPr kumimoji="1" lang="en-US" altLang="ja-JP" sz="2800" dirty="0" smtClean="0"/>
              <a:t>1.5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―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1.5</a:t>
            </a:r>
            <a:r>
              <a:rPr lang="ja-JP" altLang="en-US" sz="2800" dirty="0" smtClean="0"/>
              <a:t>～</a:t>
            </a:r>
            <a:endParaRPr lang="en-US" altLang="ja-JP" sz="2800" dirty="0" smtClean="0"/>
          </a:p>
          <a:p>
            <a:r>
              <a:rPr kumimoji="1" lang="ja-JP" altLang="en-US" sz="2800" dirty="0" smtClean="0">
                <a:solidFill>
                  <a:srgbClr val="FF7C80"/>
                </a:solidFill>
              </a:rPr>
              <a:t>■</a:t>
            </a:r>
            <a:r>
              <a:rPr kumimoji="1" lang="ja-JP" altLang="en-US" sz="2800" dirty="0" smtClean="0"/>
              <a:t>　土浦駅</a:t>
            </a:r>
            <a:endParaRPr kumimoji="1" lang="ja-JP" altLang="en-US" sz="2800" dirty="0">
              <a:solidFill>
                <a:srgbClr val="FF7C8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5522" y="1463263"/>
            <a:ext cx="6224781" cy="187743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都市計画道路整備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下高津</a:t>
            </a:r>
            <a:r>
              <a:rPr lang="ja-JP" altLang="en-US" sz="2400" dirty="0"/>
              <a:t>桜町線</a:t>
            </a:r>
            <a:r>
              <a:rPr lang="ja-JP" altLang="en-US" sz="2000" dirty="0"/>
              <a:t>（総延長</a:t>
            </a:r>
            <a:r>
              <a:rPr lang="en-US" altLang="ja-JP" sz="2000" dirty="0"/>
              <a:t>650m</a:t>
            </a:r>
            <a:r>
              <a:rPr lang="ja-JP" altLang="en-US" sz="2000" dirty="0"/>
              <a:t>）</a:t>
            </a:r>
            <a:r>
              <a:rPr lang="ja-JP" altLang="en-US" sz="2400" dirty="0"/>
              <a:t>の建設</a:t>
            </a:r>
            <a:endParaRPr lang="en-US" altLang="ja-JP" sz="2400" dirty="0"/>
          </a:p>
          <a:p>
            <a:pPr lvl="2"/>
            <a:r>
              <a:rPr lang="ja-JP" altLang="en-US" sz="2000" dirty="0"/>
              <a:t>桜川を渡る道路の新設　→　南北交通の円滑化</a:t>
            </a:r>
            <a:endParaRPr lang="en-US" altLang="ja-JP" sz="2000" dirty="0"/>
          </a:p>
          <a:p>
            <a:pPr lvl="1"/>
            <a:r>
              <a:rPr lang="ja-JP" altLang="en-US" sz="2400" dirty="0"/>
              <a:t>宍塚大岩田線の部分拡幅・線形改良</a:t>
            </a:r>
            <a:endParaRPr lang="en-US" altLang="ja-JP" sz="2400" dirty="0"/>
          </a:p>
          <a:p>
            <a:pPr lvl="2"/>
            <a:r>
              <a:rPr lang="ja-JP" altLang="en-US" sz="2000" dirty="0"/>
              <a:t>下高津側の交通量増加に</a:t>
            </a:r>
            <a:r>
              <a:rPr lang="ja-JP" altLang="en-US" sz="2000" dirty="0" smtClean="0"/>
              <a:t>対応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6F42-4D7E-4393-B219-CE184934D02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6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5" grpId="0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1013</Words>
  <Application>Microsoft Office PowerPoint</Application>
  <PresentationFormat>画面に合わせる (4:3)</PresentationFormat>
  <Paragraphs>376</Paragraphs>
  <Slides>27</Slides>
  <Notes>24</Notes>
  <HiddenSlides>5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​​テーマ</vt:lpstr>
      <vt:lpstr>WA </vt:lpstr>
      <vt:lpstr>「WA」がまち土浦</vt:lpstr>
      <vt:lpstr>土浦市への愛着</vt:lpstr>
      <vt:lpstr>土浦市の課題</vt:lpstr>
      <vt:lpstr>産業の「輪」</vt:lpstr>
      <vt:lpstr>東京圏CUEによる分析</vt:lpstr>
      <vt:lpstr>土浦に立地することの利点</vt:lpstr>
      <vt:lpstr>道路の「環」</vt:lpstr>
      <vt:lpstr>土浦駅周辺</vt:lpstr>
      <vt:lpstr>PowerPoint プレゼンテーション</vt:lpstr>
      <vt:lpstr>道路の「環」</vt:lpstr>
      <vt:lpstr>道路の「環」</vt:lpstr>
      <vt:lpstr>道路の「環」</vt:lpstr>
      <vt:lpstr>機能集積の「把」</vt:lpstr>
      <vt:lpstr>機能集積の「把」</vt:lpstr>
      <vt:lpstr>機能集積の「把」</vt:lpstr>
      <vt:lpstr>「和」の空間</vt:lpstr>
      <vt:lpstr>コミュニティーの「話」</vt:lpstr>
      <vt:lpstr>ＷＡがまち土浦</vt:lpstr>
      <vt:lpstr>今後の活動</vt:lpstr>
      <vt:lpstr>参考・協力</vt:lpstr>
      <vt:lpstr>PowerPoint プレゼンテーション</vt:lpstr>
      <vt:lpstr>交通空間基準面積の算出</vt:lpstr>
      <vt:lpstr>施設別計画交通量の設定</vt:lpstr>
      <vt:lpstr>土浦に立地することの利点</vt:lpstr>
      <vt:lpstr>新治・神立・おおつ野周辺</vt:lpstr>
      <vt:lpstr>荒川沖周辺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</dc:title>
  <dc:creator>win-admin</dc:creator>
  <cp:lastModifiedBy>win-admin</cp:lastModifiedBy>
  <cp:revision>191</cp:revision>
  <cp:lastPrinted>2011-01-27T12:05:20Z</cp:lastPrinted>
  <dcterms:created xsi:type="dcterms:W3CDTF">2011-01-21T11:58:48Z</dcterms:created>
  <dcterms:modified xsi:type="dcterms:W3CDTF">2011-03-03T05:30:48Z</dcterms:modified>
</cp:coreProperties>
</file>