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34"/>
  </p:notesMasterIdLst>
  <p:sldIdLst>
    <p:sldId id="256" r:id="rId2"/>
    <p:sldId id="306" r:id="rId3"/>
    <p:sldId id="303" r:id="rId4"/>
    <p:sldId id="344" r:id="rId5"/>
    <p:sldId id="305" r:id="rId6"/>
    <p:sldId id="307" r:id="rId7"/>
    <p:sldId id="295" r:id="rId8"/>
    <p:sldId id="325" r:id="rId9"/>
    <p:sldId id="326" r:id="rId10"/>
    <p:sldId id="327" r:id="rId11"/>
    <p:sldId id="328" r:id="rId12"/>
    <p:sldId id="308" r:id="rId13"/>
    <p:sldId id="277" r:id="rId14"/>
    <p:sldId id="296" r:id="rId15"/>
    <p:sldId id="309" r:id="rId16"/>
    <p:sldId id="310" r:id="rId17"/>
    <p:sldId id="297" r:id="rId18"/>
    <p:sldId id="302" r:id="rId19"/>
    <p:sldId id="331" r:id="rId20"/>
    <p:sldId id="332" r:id="rId21"/>
    <p:sldId id="333" r:id="rId22"/>
    <p:sldId id="334" r:id="rId23"/>
    <p:sldId id="335" r:id="rId24"/>
    <p:sldId id="336" r:id="rId25"/>
    <p:sldId id="337" r:id="rId26"/>
    <p:sldId id="341" r:id="rId27"/>
    <p:sldId id="343" r:id="rId28"/>
    <p:sldId id="288" r:id="rId29"/>
    <p:sldId id="289" r:id="rId30"/>
    <p:sldId id="338" r:id="rId31"/>
    <p:sldId id="304" r:id="rId32"/>
    <p:sldId id="345" r:id="rId33"/>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69" autoAdjust="0"/>
    <p:restoredTop sz="92430" autoAdjust="0"/>
  </p:normalViewPr>
  <p:slideViewPr>
    <p:cSldViewPr>
      <p:cViewPr>
        <p:scale>
          <a:sx n="66" d="100"/>
          <a:sy n="66" d="100"/>
        </p:scale>
        <p:origin x="-30" y="-108"/>
      </p:cViewPr>
      <p:guideLst>
        <p:guide orient="horz" pos="2160"/>
        <p:guide pos="2880"/>
      </p:guideLst>
    </p:cSldViewPr>
  </p:slideViewPr>
  <p:notesTextViewPr>
    <p:cViewPr>
      <p:scale>
        <a:sx n="200" d="100"/>
        <a:sy n="200" d="100"/>
      </p:scale>
      <p:origin x="0" y="0"/>
    </p:cViewPr>
  </p:notesTextViewPr>
  <p:sorterViewPr>
    <p:cViewPr>
      <p:scale>
        <a:sx n="66" d="100"/>
        <a:sy n="66" d="100"/>
      </p:scale>
      <p:origin x="0" y="2214"/>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AC81CF-3AA9-43B0-BD23-1CDC5E5E2BD4}" type="doc">
      <dgm:prSet loTypeId="urn:microsoft.com/office/officeart/2005/8/layout/cycle2" loCatId="cycle" qsTypeId="urn:microsoft.com/office/officeart/2005/8/quickstyle/simple1" qsCatId="simple" csTypeId="urn:microsoft.com/office/officeart/2005/8/colors/colorful1" csCatId="colorful" phldr="1"/>
      <dgm:spPr/>
      <dgm:t>
        <a:bodyPr/>
        <a:lstStyle/>
        <a:p>
          <a:endParaRPr kumimoji="1" lang="ja-JP" altLang="en-US"/>
        </a:p>
      </dgm:t>
    </dgm:pt>
    <dgm:pt modelId="{EC235040-0547-4A4B-809B-D6F609C868F4}">
      <dgm:prSet phldrT="[テキスト]"/>
      <dgm:spPr/>
      <dgm:t>
        <a:bodyPr/>
        <a:lstStyle/>
        <a:p>
          <a:r>
            <a:rPr kumimoji="1" lang="ja-JP" altLang="en-US" dirty="0" smtClean="0"/>
            <a:t>市民</a:t>
          </a:r>
          <a:endParaRPr kumimoji="1" lang="ja-JP" altLang="en-US" dirty="0"/>
        </a:p>
      </dgm:t>
    </dgm:pt>
    <dgm:pt modelId="{73C4D79B-8679-4F50-96B4-97DD502AAA57}" type="parTrans" cxnId="{DA3F37F4-3A1F-4111-A408-DD74B82EBFD7}">
      <dgm:prSet/>
      <dgm:spPr/>
      <dgm:t>
        <a:bodyPr/>
        <a:lstStyle/>
        <a:p>
          <a:endParaRPr kumimoji="1" lang="ja-JP" altLang="en-US"/>
        </a:p>
      </dgm:t>
    </dgm:pt>
    <dgm:pt modelId="{B64F626C-6A73-4F8C-9CB0-879E28688927}" type="sibTrans" cxnId="{DA3F37F4-3A1F-4111-A408-DD74B82EBFD7}">
      <dgm:prSet/>
      <dgm:spPr/>
      <dgm:t>
        <a:bodyPr/>
        <a:lstStyle/>
        <a:p>
          <a:endParaRPr kumimoji="1" lang="ja-JP" altLang="en-US"/>
        </a:p>
      </dgm:t>
    </dgm:pt>
    <dgm:pt modelId="{A3B0D6F5-73EF-4753-B97C-6F03587FBB92}">
      <dgm:prSet phldrT="[テキスト]"/>
      <dgm:spPr/>
      <dgm:t>
        <a:bodyPr/>
        <a:lstStyle/>
        <a:p>
          <a:r>
            <a:rPr kumimoji="1" lang="ja-JP" altLang="en-US" dirty="0" smtClean="0"/>
            <a:t>行政</a:t>
          </a:r>
          <a:endParaRPr kumimoji="1" lang="ja-JP" altLang="en-US" dirty="0"/>
        </a:p>
      </dgm:t>
    </dgm:pt>
    <dgm:pt modelId="{D3C3C49E-A1E4-4904-9747-561ACF67B7EB}" type="parTrans" cxnId="{0AC25E26-5512-4754-9F5A-5F70486E17A6}">
      <dgm:prSet/>
      <dgm:spPr/>
      <dgm:t>
        <a:bodyPr/>
        <a:lstStyle/>
        <a:p>
          <a:endParaRPr kumimoji="1" lang="ja-JP" altLang="en-US"/>
        </a:p>
      </dgm:t>
    </dgm:pt>
    <dgm:pt modelId="{AF8C7897-058D-4A55-8596-523391D5597B}" type="sibTrans" cxnId="{0AC25E26-5512-4754-9F5A-5F70486E17A6}">
      <dgm:prSet/>
      <dgm:spPr/>
      <dgm:t>
        <a:bodyPr/>
        <a:lstStyle/>
        <a:p>
          <a:endParaRPr kumimoji="1" lang="ja-JP" altLang="en-US"/>
        </a:p>
      </dgm:t>
    </dgm:pt>
    <dgm:pt modelId="{C26FABC9-64CE-4C36-A533-EE723447AFD6}" type="pres">
      <dgm:prSet presAssocID="{91AC81CF-3AA9-43B0-BD23-1CDC5E5E2BD4}" presName="cycle" presStyleCnt="0">
        <dgm:presLayoutVars>
          <dgm:dir/>
          <dgm:resizeHandles val="exact"/>
        </dgm:presLayoutVars>
      </dgm:prSet>
      <dgm:spPr/>
      <dgm:t>
        <a:bodyPr/>
        <a:lstStyle/>
        <a:p>
          <a:endParaRPr kumimoji="1" lang="ja-JP" altLang="en-US"/>
        </a:p>
      </dgm:t>
    </dgm:pt>
    <dgm:pt modelId="{A2FFF071-E098-4C2D-803E-6C7D2BD786EA}" type="pres">
      <dgm:prSet presAssocID="{EC235040-0547-4A4B-809B-D6F609C868F4}" presName="node" presStyleLbl="node1" presStyleIdx="0" presStyleCnt="2">
        <dgm:presLayoutVars>
          <dgm:bulletEnabled val="1"/>
        </dgm:presLayoutVars>
      </dgm:prSet>
      <dgm:spPr/>
      <dgm:t>
        <a:bodyPr/>
        <a:lstStyle/>
        <a:p>
          <a:endParaRPr kumimoji="1" lang="ja-JP" altLang="en-US"/>
        </a:p>
      </dgm:t>
    </dgm:pt>
    <dgm:pt modelId="{6AF489F9-6F52-4FF3-B51C-C2822B3EAA6F}" type="pres">
      <dgm:prSet presAssocID="{B64F626C-6A73-4F8C-9CB0-879E28688927}" presName="sibTrans" presStyleLbl="sibTrans2D1" presStyleIdx="0" presStyleCnt="2"/>
      <dgm:spPr/>
      <dgm:t>
        <a:bodyPr/>
        <a:lstStyle/>
        <a:p>
          <a:endParaRPr kumimoji="1" lang="ja-JP" altLang="en-US"/>
        </a:p>
      </dgm:t>
    </dgm:pt>
    <dgm:pt modelId="{EE57F739-74C3-4DAD-AD14-54305878BBBA}" type="pres">
      <dgm:prSet presAssocID="{B64F626C-6A73-4F8C-9CB0-879E28688927}" presName="connectorText" presStyleLbl="sibTrans2D1" presStyleIdx="0" presStyleCnt="2"/>
      <dgm:spPr/>
      <dgm:t>
        <a:bodyPr/>
        <a:lstStyle/>
        <a:p>
          <a:endParaRPr kumimoji="1" lang="ja-JP" altLang="en-US"/>
        </a:p>
      </dgm:t>
    </dgm:pt>
    <dgm:pt modelId="{65377654-4653-4C40-A7AC-291B85C5CB52}" type="pres">
      <dgm:prSet presAssocID="{A3B0D6F5-73EF-4753-B97C-6F03587FBB92}" presName="node" presStyleLbl="node1" presStyleIdx="1" presStyleCnt="2" custRadScaleRad="105901">
        <dgm:presLayoutVars>
          <dgm:bulletEnabled val="1"/>
        </dgm:presLayoutVars>
      </dgm:prSet>
      <dgm:spPr/>
      <dgm:t>
        <a:bodyPr/>
        <a:lstStyle/>
        <a:p>
          <a:endParaRPr kumimoji="1" lang="ja-JP" altLang="en-US"/>
        </a:p>
      </dgm:t>
    </dgm:pt>
    <dgm:pt modelId="{0FFCE648-54A3-4FE5-A617-0DEAD03F9870}" type="pres">
      <dgm:prSet presAssocID="{AF8C7897-058D-4A55-8596-523391D5597B}" presName="sibTrans" presStyleLbl="sibTrans2D1" presStyleIdx="1" presStyleCnt="2"/>
      <dgm:spPr/>
      <dgm:t>
        <a:bodyPr/>
        <a:lstStyle/>
        <a:p>
          <a:endParaRPr kumimoji="1" lang="ja-JP" altLang="en-US"/>
        </a:p>
      </dgm:t>
    </dgm:pt>
    <dgm:pt modelId="{3D711CBA-C33C-44E8-A15C-33A0D757D848}" type="pres">
      <dgm:prSet presAssocID="{AF8C7897-058D-4A55-8596-523391D5597B}" presName="connectorText" presStyleLbl="sibTrans2D1" presStyleIdx="1" presStyleCnt="2"/>
      <dgm:spPr/>
      <dgm:t>
        <a:bodyPr/>
        <a:lstStyle/>
        <a:p>
          <a:endParaRPr kumimoji="1" lang="ja-JP" altLang="en-US"/>
        </a:p>
      </dgm:t>
    </dgm:pt>
  </dgm:ptLst>
  <dgm:cxnLst>
    <dgm:cxn modelId="{AF655DCD-DBF6-46F2-949A-81C7D21FD101}" type="presOf" srcId="{A3B0D6F5-73EF-4753-B97C-6F03587FBB92}" destId="{65377654-4653-4C40-A7AC-291B85C5CB52}" srcOrd="0" destOrd="0" presId="urn:microsoft.com/office/officeart/2005/8/layout/cycle2"/>
    <dgm:cxn modelId="{E9B5F0F5-22E4-4388-AB40-C14336907087}" type="presOf" srcId="{EC235040-0547-4A4B-809B-D6F609C868F4}" destId="{A2FFF071-E098-4C2D-803E-6C7D2BD786EA}" srcOrd="0" destOrd="0" presId="urn:microsoft.com/office/officeart/2005/8/layout/cycle2"/>
    <dgm:cxn modelId="{DA3F37F4-3A1F-4111-A408-DD74B82EBFD7}" srcId="{91AC81CF-3AA9-43B0-BD23-1CDC5E5E2BD4}" destId="{EC235040-0547-4A4B-809B-D6F609C868F4}" srcOrd="0" destOrd="0" parTransId="{73C4D79B-8679-4F50-96B4-97DD502AAA57}" sibTransId="{B64F626C-6A73-4F8C-9CB0-879E28688927}"/>
    <dgm:cxn modelId="{D8241C61-A595-438D-9C0F-A103F7466CD7}" type="presOf" srcId="{AF8C7897-058D-4A55-8596-523391D5597B}" destId="{3D711CBA-C33C-44E8-A15C-33A0D757D848}" srcOrd="1" destOrd="0" presId="urn:microsoft.com/office/officeart/2005/8/layout/cycle2"/>
    <dgm:cxn modelId="{0AC25E26-5512-4754-9F5A-5F70486E17A6}" srcId="{91AC81CF-3AA9-43B0-BD23-1CDC5E5E2BD4}" destId="{A3B0D6F5-73EF-4753-B97C-6F03587FBB92}" srcOrd="1" destOrd="0" parTransId="{D3C3C49E-A1E4-4904-9747-561ACF67B7EB}" sibTransId="{AF8C7897-058D-4A55-8596-523391D5597B}"/>
    <dgm:cxn modelId="{65FC0235-F588-4ED4-B195-46B0726727E5}" type="presOf" srcId="{91AC81CF-3AA9-43B0-BD23-1CDC5E5E2BD4}" destId="{C26FABC9-64CE-4C36-A533-EE723447AFD6}" srcOrd="0" destOrd="0" presId="urn:microsoft.com/office/officeart/2005/8/layout/cycle2"/>
    <dgm:cxn modelId="{B5C1BFF9-8B50-462E-8C2B-9005503D57B6}" type="presOf" srcId="{B64F626C-6A73-4F8C-9CB0-879E28688927}" destId="{EE57F739-74C3-4DAD-AD14-54305878BBBA}" srcOrd="1" destOrd="0" presId="urn:microsoft.com/office/officeart/2005/8/layout/cycle2"/>
    <dgm:cxn modelId="{717821FB-E7AB-46B7-924E-63F17F63F015}" type="presOf" srcId="{B64F626C-6A73-4F8C-9CB0-879E28688927}" destId="{6AF489F9-6F52-4FF3-B51C-C2822B3EAA6F}" srcOrd="0" destOrd="0" presId="urn:microsoft.com/office/officeart/2005/8/layout/cycle2"/>
    <dgm:cxn modelId="{418726F9-DA94-46AA-82AC-04C98E9CB23C}" type="presOf" srcId="{AF8C7897-058D-4A55-8596-523391D5597B}" destId="{0FFCE648-54A3-4FE5-A617-0DEAD03F9870}" srcOrd="0" destOrd="0" presId="urn:microsoft.com/office/officeart/2005/8/layout/cycle2"/>
    <dgm:cxn modelId="{9086509D-0507-4415-A35F-3661E9AC06BD}" type="presParOf" srcId="{C26FABC9-64CE-4C36-A533-EE723447AFD6}" destId="{A2FFF071-E098-4C2D-803E-6C7D2BD786EA}" srcOrd="0" destOrd="0" presId="urn:microsoft.com/office/officeart/2005/8/layout/cycle2"/>
    <dgm:cxn modelId="{0C1A257C-5849-4C1A-AF3A-176952DFD316}" type="presParOf" srcId="{C26FABC9-64CE-4C36-A533-EE723447AFD6}" destId="{6AF489F9-6F52-4FF3-B51C-C2822B3EAA6F}" srcOrd="1" destOrd="0" presId="urn:microsoft.com/office/officeart/2005/8/layout/cycle2"/>
    <dgm:cxn modelId="{47002539-EDD3-4B05-8BF3-D74AF3592210}" type="presParOf" srcId="{6AF489F9-6F52-4FF3-B51C-C2822B3EAA6F}" destId="{EE57F739-74C3-4DAD-AD14-54305878BBBA}" srcOrd="0" destOrd="0" presId="urn:microsoft.com/office/officeart/2005/8/layout/cycle2"/>
    <dgm:cxn modelId="{129E6740-79D8-4762-9DCF-9FC053766DEA}" type="presParOf" srcId="{C26FABC9-64CE-4C36-A533-EE723447AFD6}" destId="{65377654-4653-4C40-A7AC-291B85C5CB52}" srcOrd="2" destOrd="0" presId="urn:microsoft.com/office/officeart/2005/8/layout/cycle2"/>
    <dgm:cxn modelId="{FBC560EE-A476-442D-85BD-98279F3600F4}" type="presParOf" srcId="{C26FABC9-64CE-4C36-A533-EE723447AFD6}" destId="{0FFCE648-54A3-4FE5-A617-0DEAD03F9870}" srcOrd="3" destOrd="0" presId="urn:microsoft.com/office/officeart/2005/8/layout/cycle2"/>
    <dgm:cxn modelId="{B716B0C4-F275-4413-949F-5DE55BD27A8A}" type="presParOf" srcId="{0FFCE648-54A3-4FE5-A617-0DEAD03F9870}" destId="{3D711CBA-C33C-44E8-A15C-33A0D757D848}" srcOrd="0" destOrd="0" presId="urn:microsoft.com/office/officeart/2005/8/layout/cycle2"/>
  </dgm:cxnLst>
  <dgm:bg/>
  <dgm:whole/>
</dgm:dataModel>
</file>

<file path=ppt/diagrams/data2.xml><?xml version="1.0" encoding="utf-8"?>
<dgm:dataModel xmlns:dgm="http://schemas.openxmlformats.org/drawingml/2006/diagram" xmlns:a="http://schemas.openxmlformats.org/drawingml/2006/main">
  <dgm:ptLst>
    <dgm:pt modelId="{FACCD823-99F6-40D0-97AD-01E45C034EEA}" type="doc">
      <dgm:prSet loTypeId="urn:microsoft.com/office/officeart/2005/8/layout/radial6" loCatId="relationship" qsTypeId="urn:microsoft.com/office/officeart/2005/8/quickstyle/simple4" qsCatId="simple" csTypeId="urn:microsoft.com/office/officeart/2005/8/colors/colorful1" csCatId="colorful" phldr="1"/>
      <dgm:spPr/>
      <dgm:t>
        <a:bodyPr/>
        <a:lstStyle/>
        <a:p>
          <a:endParaRPr kumimoji="1" lang="ja-JP" altLang="en-US"/>
        </a:p>
      </dgm:t>
    </dgm:pt>
    <dgm:pt modelId="{455A6DE0-FA80-4939-A046-41B5963F185A}">
      <dgm:prSet phldrT="[テキスト]"/>
      <dgm:spPr/>
      <dgm:t>
        <a:bodyPr/>
        <a:lstStyle/>
        <a:p>
          <a:r>
            <a:rPr kumimoji="1" lang="ja-JP" altLang="en-US" dirty="0" smtClean="0">
              <a:latin typeface="HGS創英角ｺﾞｼｯｸUB" pitchFamily="50" charset="-128"/>
              <a:ea typeface="HGS創英角ｺﾞｼｯｸUB" pitchFamily="50" charset="-128"/>
            </a:rPr>
            <a:t>土浦</a:t>
          </a:r>
          <a:endParaRPr kumimoji="1" lang="ja-JP" altLang="en-US" dirty="0">
            <a:latin typeface="HGS創英角ｺﾞｼｯｸUB" pitchFamily="50" charset="-128"/>
            <a:ea typeface="HGS創英角ｺﾞｼｯｸUB" pitchFamily="50" charset="-128"/>
          </a:endParaRPr>
        </a:p>
      </dgm:t>
    </dgm:pt>
    <dgm:pt modelId="{A4A1EA7C-C2DF-4F75-AE31-1D5E70E1EFE5}" type="parTrans" cxnId="{080B7F1C-437F-4365-89BD-EBDD7C6CE47B}">
      <dgm:prSet/>
      <dgm:spPr/>
      <dgm:t>
        <a:bodyPr/>
        <a:lstStyle/>
        <a:p>
          <a:endParaRPr kumimoji="1" lang="ja-JP" altLang="en-US"/>
        </a:p>
      </dgm:t>
    </dgm:pt>
    <dgm:pt modelId="{44FA796F-04C1-4F19-83B2-F1D47DD9B16F}" type="sibTrans" cxnId="{080B7F1C-437F-4365-89BD-EBDD7C6CE47B}">
      <dgm:prSet/>
      <dgm:spPr/>
      <dgm:t>
        <a:bodyPr/>
        <a:lstStyle/>
        <a:p>
          <a:endParaRPr kumimoji="1" lang="ja-JP" altLang="en-US"/>
        </a:p>
      </dgm:t>
    </dgm:pt>
    <dgm:pt modelId="{D612B012-AB20-4169-B2DA-E19288B4C07A}">
      <dgm:prSet phldrT="[テキスト]"/>
      <dgm:spPr/>
      <dgm:t>
        <a:bodyPr/>
        <a:lstStyle/>
        <a:p>
          <a:r>
            <a:rPr kumimoji="1" lang="ja-JP" altLang="en-US" dirty="0" smtClean="0">
              <a:latin typeface="HGS創英角ｺﾞｼｯｸUB" pitchFamily="50" charset="-128"/>
              <a:ea typeface="HGS創英角ｺﾞｼｯｸUB" pitchFamily="50" charset="-128"/>
            </a:rPr>
            <a:t>住民</a:t>
          </a:r>
          <a:endParaRPr kumimoji="1" lang="ja-JP" altLang="en-US" dirty="0">
            <a:latin typeface="HGS創英角ｺﾞｼｯｸUB" pitchFamily="50" charset="-128"/>
            <a:ea typeface="HGS創英角ｺﾞｼｯｸUB" pitchFamily="50" charset="-128"/>
          </a:endParaRPr>
        </a:p>
      </dgm:t>
    </dgm:pt>
    <dgm:pt modelId="{27CC4C33-0D18-468A-A3AE-85BEA5026229}" type="parTrans" cxnId="{6AE1E58E-A402-4841-B1BF-B94B7CC2808F}">
      <dgm:prSet/>
      <dgm:spPr/>
      <dgm:t>
        <a:bodyPr/>
        <a:lstStyle/>
        <a:p>
          <a:endParaRPr kumimoji="1" lang="ja-JP" altLang="en-US"/>
        </a:p>
      </dgm:t>
    </dgm:pt>
    <dgm:pt modelId="{D3BC7B74-B8C3-447E-A26B-E20C8CF0C9DA}" type="sibTrans" cxnId="{6AE1E58E-A402-4841-B1BF-B94B7CC2808F}">
      <dgm:prSet/>
      <dgm:spPr/>
      <dgm:t>
        <a:bodyPr/>
        <a:lstStyle/>
        <a:p>
          <a:endParaRPr kumimoji="1" lang="ja-JP" altLang="en-US"/>
        </a:p>
      </dgm:t>
    </dgm:pt>
    <dgm:pt modelId="{F5AE63EF-56F2-420D-8668-1F0BC88751BC}">
      <dgm:prSet phldrT="[テキスト]"/>
      <dgm:spPr/>
      <dgm:t>
        <a:bodyPr/>
        <a:lstStyle/>
        <a:p>
          <a:r>
            <a:rPr kumimoji="1" lang="ja-JP" altLang="en-US" dirty="0" smtClean="0">
              <a:latin typeface="HGS創英角ｺﾞｼｯｸUB" pitchFamily="50" charset="-128"/>
              <a:ea typeface="HGS創英角ｺﾞｼｯｸUB" pitchFamily="50" charset="-128"/>
            </a:rPr>
            <a:t>自然</a:t>
          </a:r>
          <a:endParaRPr kumimoji="1" lang="ja-JP" altLang="en-US" dirty="0">
            <a:latin typeface="HGS創英角ｺﾞｼｯｸUB" pitchFamily="50" charset="-128"/>
            <a:ea typeface="HGS創英角ｺﾞｼｯｸUB" pitchFamily="50" charset="-128"/>
          </a:endParaRPr>
        </a:p>
      </dgm:t>
    </dgm:pt>
    <dgm:pt modelId="{DC0DE4A1-39D2-448F-942D-F9D69C7A75BE}" type="parTrans" cxnId="{C0A6FD2A-7EE9-4C32-BD6F-AA84F59A6D5C}">
      <dgm:prSet/>
      <dgm:spPr/>
      <dgm:t>
        <a:bodyPr/>
        <a:lstStyle/>
        <a:p>
          <a:endParaRPr kumimoji="1" lang="ja-JP" altLang="en-US"/>
        </a:p>
      </dgm:t>
    </dgm:pt>
    <dgm:pt modelId="{BB2B2209-5429-4CAF-9BD3-5F986E267706}" type="sibTrans" cxnId="{C0A6FD2A-7EE9-4C32-BD6F-AA84F59A6D5C}">
      <dgm:prSet/>
      <dgm:spPr/>
      <dgm:t>
        <a:bodyPr/>
        <a:lstStyle/>
        <a:p>
          <a:endParaRPr kumimoji="1" lang="ja-JP" altLang="en-US"/>
        </a:p>
      </dgm:t>
    </dgm:pt>
    <dgm:pt modelId="{C7D842FD-E811-435B-92BC-B6DB4F70AF48}">
      <dgm:prSet phldrT="[テキスト]"/>
      <dgm:spPr/>
      <dgm:t>
        <a:bodyPr/>
        <a:lstStyle/>
        <a:p>
          <a:r>
            <a:rPr kumimoji="1" lang="ja-JP" altLang="en-US" dirty="0" smtClean="0">
              <a:latin typeface="HGS創英角ｺﾞｼｯｸUB" pitchFamily="50" charset="-128"/>
              <a:ea typeface="HGS創英角ｺﾞｼｯｸUB" pitchFamily="50" charset="-128"/>
            </a:rPr>
            <a:t>観光</a:t>
          </a:r>
          <a:endParaRPr kumimoji="1" lang="ja-JP" altLang="en-US" dirty="0">
            <a:latin typeface="HGS創英角ｺﾞｼｯｸUB" pitchFamily="50" charset="-128"/>
            <a:ea typeface="HGS創英角ｺﾞｼｯｸUB" pitchFamily="50" charset="-128"/>
          </a:endParaRPr>
        </a:p>
      </dgm:t>
    </dgm:pt>
    <dgm:pt modelId="{66B9BBAA-D768-4E37-8C85-BBCE9BE6BB61}" type="parTrans" cxnId="{4F74BB30-1AE4-4058-B328-11FFF6D5640B}">
      <dgm:prSet/>
      <dgm:spPr/>
      <dgm:t>
        <a:bodyPr/>
        <a:lstStyle/>
        <a:p>
          <a:endParaRPr kumimoji="1" lang="ja-JP" altLang="en-US"/>
        </a:p>
      </dgm:t>
    </dgm:pt>
    <dgm:pt modelId="{8C9CEB57-EF90-4DA9-A315-4CF5D3BE058A}" type="sibTrans" cxnId="{4F74BB30-1AE4-4058-B328-11FFF6D5640B}">
      <dgm:prSet/>
      <dgm:spPr/>
      <dgm:t>
        <a:bodyPr/>
        <a:lstStyle/>
        <a:p>
          <a:endParaRPr kumimoji="1" lang="ja-JP" altLang="en-US"/>
        </a:p>
      </dgm:t>
    </dgm:pt>
    <dgm:pt modelId="{32BC8FF6-0106-454F-845C-D4AD047BF937}" type="pres">
      <dgm:prSet presAssocID="{FACCD823-99F6-40D0-97AD-01E45C034EEA}" presName="Name0" presStyleCnt="0">
        <dgm:presLayoutVars>
          <dgm:chMax val="1"/>
          <dgm:dir/>
          <dgm:animLvl val="ctr"/>
          <dgm:resizeHandles val="exact"/>
        </dgm:presLayoutVars>
      </dgm:prSet>
      <dgm:spPr/>
      <dgm:t>
        <a:bodyPr/>
        <a:lstStyle/>
        <a:p>
          <a:endParaRPr kumimoji="1" lang="ja-JP" altLang="en-US"/>
        </a:p>
      </dgm:t>
    </dgm:pt>
    <dgm:pt modelId="{32FD1271-4ECD-4E45-A332-28D664B66883}" type="pres">
      <dgm:prSet presAssocID="{455A6DE0-FA80-4939-A046-41B5963F185A}" presName="centerShape" presStyleLbl="node0" presStyleIdx="0" presStyleCnt="1"/>
      <dgm:spPr/>
      <dgm:t>
        <a:bodyPr/>
        <a:lstStyle/>
        <a:p>
          <a:endParaRPr kumimoji="1" lang="ja-JP" altLang="en-US"/>
        </a:p>
      </dgm:t>
    </dgm:pt>
    <dgm:pt modelId="{4B6D68E6-AFA9-4CB1-876C-8021404B6A1F}" type="pres">
      <dgm:prSet presAssocID="{D612B012-AB20-4169-B2DA-E19288B4C07A}" presName="node" presStyleLbl="node1" presStyleIdx="0" presStyleCnt="3">
        <dgm:presLayoutVars>
          <dgm:bulletEnabled val="1"/>
        </dgm:presLayoutVars>
      </dgm:prSet>
      <dgm:spPr/>
      <dgm:t>
        <a:bodyPr/>
        <a:lstStyle/>
        <a:p>
          <a:endParaRPr kumimoji="1" lang="ja-JP" altLang="en-US"/>
        </a:p>
      </dgm:t>
    </dgm:pt>
    <dgm:pt modelId="{5A40B4CE-6B72-4FC7-BEB4-337C94FDC9C8}" type="pres">
      <dgm:prSet presAssocID="{D612B012-AB20-4169-B2DA-E19288B4C07A}" presName="dummy" presStyleCnt="0"/>
      <dgm:spPr/>
    </dgm:pt>
    <dgm:pt modelId="{CB4A6AF0-A850-4754-B4E4-7AD6F15E4A48}" type="pres">
      <dgm:prSet presAssocID="{D3BC7B74-B8C3-447E-A26B-E20C8CF0C9DA}" presName="sibTrans" presStyleLbl="sibTrans2D1" presStyleIdx="0" presStyleCnt="3"/>
      <dgm:spPr/>
      <dgm:t>
        <a:bodyPr/>
        <a:lstStyle/>
        <a:p>
          <a:endParaRPr kumimoji="1" lang="ja-JP" altLang="en-US"/>
        </a:p>
      </dgm:t>
    </dgm:pt>
    <dgm:pt modelId="{D8D890AF-D0AF-440C-BC5F-D0886D9A025A}" type="pres">
      <dgm:prSet presAssocID="{F5AE63EF-56F2-420D-8668-1F0BC88751BC}" presName="node" presStyleLbl="node1" presStyleIdx="1" presStyleCnt="3">
        <dgm:presLayoutVars>
          <dgm:bulletEnabled val="1"/>
        </dgm:presLayoutVars>
      </dgm:prSet>
      <dgm:spPr/>
      <dgm:t>
        <a:bodyPr/>
        <a:lstStyle/>
        <a:p>
          <a:endParaRPr kumimoji="1" lang="ja-JP" altLang="en-US"/>
        </a:p>
      </dgm:t>
    </dgm:pt>
    <dgm:pt modelId="{59BD0089-1AE3-46FE-B8FF-D7817C64F4BB}" type="pres">
      <dgm:prSet presAssocID="{F5AE63EF-56F2-420D-8668-1F0BC88751BC}" presName="dummy" presStyleCnt="0"/>
      <dgm:spPr/>
    </dgm:pt>
    <dgm:pt modelId="{A993FA33-A45C-4A39-A90C-FA0FFADA0C9F}" type="pres">
      <dgm:prSet presAssocID="{BB2B2209-5429-4CAF-9BD3-5F986E267706}" presName="sibTrans" presStyleLbl="sibTrans2D1" presStyleIdx="1" presStyleCnt="3"/>
      <dgm:spPr/>
      <dgm:t>
        <a:bodyPr/>
        <a:lstStyle/>
        <a:p>
          <a:endParaRPr kumimoji="1" lang="ja-JP" altLang="en-US"/>
        </a:p>
      </dgm:t>
    </dgm:pt>
    <dgm:pt modelId="{FC9BC269-1F41-48B1-8478-ED36263CB6B9}" type="pres">
      <dgm:prSet presAssocID="{C7D842FD-E811-435B-92BC-B6DB4F70AF48}" presName="node" presStyleLbl="node1" presStyleIdx="2" presStyleCnt="3">
        <dgm:presLayoutVars>
          <dgm:bulletEnabled val="1"/>
        </dgm:presLayoutVars>
      </dgm:prSet>
      <dgm:spPr/>
      <dgm:t>
        <a:bodyPr/>
        <a:lstStyle/>
        <a:p>
          <a:endParaRPr kumimoji="1" lang="ja-JP" altLang="en-US"/>
        </a:p>
      </dgm:t>
    </dgm:pt>
    <dgm:pt modelId="{1CCEA878-6B0E-44E8-A739-4A4D790EE372}" type="pres">
      <dgm:prSet presAssocID="{C7D842FD-E811-435B-92BC-B6DB4F70AF48}" presName="dummy" presStyleCnt="0"/>
      <dgm:spPr/>
    </dgm:pt>
    <dgm:pt modelId="{B2868FB7-925D-48DF-9488-C303E50E5C99}" type="pres">
      <dgm:prSet presAssocID="{8C9CEB57-EF90-4DA9-A315-4CF5D3BE058A}" presName="sibTrans" presStyleLbl="sibTrans2D1" presStyleIdx="2" presStyleCnt="3"/>
      <dgm:spPr/>
      <dgm:t>
        <a:bodyPr/>
        <a:lstStyle/>
        <a:p>
          <a:endParaRPr kumimoji="1" lang="ja-JP" altLang="en-US"/>
        </a:p>
      </dgm:t>
    </dgm:pt>
  </dgm:ptLst>
  <dgm:cxnLst>
    <dgm:cxn modelId="{E829EFD9-B7D3-4F20-9C65-2C4A0D0EB31D}" type="presOf" srcId="{C7D842FD-E811-435B-92BC-B6DB4F70AF48}" destId="{FC9BC269-1F41-48B1-8478-ED36263CB6B9}" srcOrd="0" destOrd="0" presId="urn:microsoft.com/office/officeart/2005/8/layout/radial6"/>
    <dgm:cxn modelId="{1474B0BF-632E-4938-ADF9-D24D07F2C50E}" type="presOf" srcId="{F5AE63EF-56F2-420D-8668-1F0BC88751BC}" destId="{D8D890AF-D0AF-440C-BC5F-D0886D9A025A}" srcOrd="0" destOrd="0" presId="urn:microsoft.com/office/officeart/2005/8/layout/radial6"/>
    <dgm:cxn modelId="{C0A6FD2A-7EE9-4C32-BD6F-AA84F59A6D5C}" srcId="{455A6DE0-FA80-4939-A046-41B5963F185A}" destId="{F5AE63EF-56F2-420D-8668-1F0BC88751BC}" srcOrd="1" destOrd="0" parTransId="{DC0DE4A1-39D2-448F-942D-F9D69C7A75BE}" sibTransId="{BB2B2209-5429-4CAF-9BD3-5F986E267706}"/>
    <dgm:cxn modelId="{D8D9F962-C6D0-40B5-8171-F29A728B788C}" type="presOf" srcId="{D3BC7B74-B8C3-447E-A26B-E20C8CF0C9DA}" destId="{CB4A6AF0-A850-4754-B4E4-7AD6F15E4A48}" srcOrd="0" destOrd="0" presId="urn:microsoft.com/office/officeart/2005/8/layout/radial6"/>
    <dgm:cxn modelId="{FCA7CF31-CD18-43B3-B6B0-50286D7C1EA0}" type="presOf" srcId="{8C9CEB57-EF90-4DA9-A315-4CF5D3BE058A}" destId="{B2868FB7-925D-48DF-9488-C303E50E5C99}" srcOrd="0" destOrd="0" presId="urn:microsoft.com/office/officeart/2005/8/layout/radial6"/>
    <dgm:cxn modelId="{5878F4BE-5C4D-4BF8-AE6D-4C1FA3A1DD4A}" type="presOf" srcId="{BB2B2209-5429-4CAF-9BD3-5F986E267706}" destId="{A993FA33-A45C-4A39-A90C-FA0FFADA0C9F}" srcOrd="0" destOrd="0" presId="urn:microsoft.com/office/officeart/2005/8/layout/radial6"/>
    <dgm:cxn modelId="{5336B4A9-B9BF-4BF7-B35E-8878B8FD0219}" type="presOf" srcId="{FACCD823-99F6-40D0-97AD-01E45C034EEA}" destId="{32BC8FF6-0106-454F-845C-D4AD047BF937}" srcOrd="0" destOrd="0" presId="urn:microsoft.com/office/officeart/2005/8/layout/radial6"/>
    <dgm:cxn modelId="{080B7F1C-437F-4365-89BD-EBDD7C6CE47B}" srcId="{FACCD823-99F6-40D0-97AD-01E45C034EEA}" destId="{455A6DE0-FA80-4939-A046-41B5963F185A}" srcOrd="0" destOrd="0" parTransId="{A4A1EA7C-C2DF-4F75-AE31-1D5E70E1EFE5}" sibTransId="{44FA796F-04C1-4F19-83B2-F1D47DD9B16F}"/>
    <dgm:cxn modelId="{6AE1E58E-A402-4841-B1BF-B94B7CC2808F}" srcId="{455A6DE0-FA80-4939-A046-41B5963F185A}" destId="{D612B012-AB20-4169-B2DA-E19288B4C07A}" srcOrd="0" destOrd="0" parTransId="{27CC4C33-0D18-468A-A3AE-85BEA5026229}" sibTransId="{D3BC7B74-B8C3-447E-A26B-E20C8CF0C9DA}"/>
    <dgm:cxn modelId="{B3BF91B3-80FE-49B7-B116-3C3DBD2A6E15}" type="presOf" srcId="{455A6DE0-FA80-4939-A046-41B5963F185A}" destId="{32FD1271-4ECD-4E45-A332-28D664B66883}" srcOrd="0" destOrd="0" presId="urn:microsoft.com/office/officeart/2005/8/layout/radial6"/>
    <dgm:cxn modelId="{4F74BB30-1AE4-4058-B328-11FFF6D5640B}" srcId="{455A6DE0-FA80-4939-A046-41B5963F185A}" destId="{C7D842FD-E811-435B-92BC-B6DB4F70AF48}" srcOrd="2" destOrd="0" parTransId="{66B9BBAA-D768-4E37-8C85-BBCE9BE6BB61}" sibTransId="{8C9CEB57-EF90-4DA9-A315-4CF5D3BE058A}"/>
    <dgm:cxn modelId="{D4AD1E60-D120-44D1-833A-B62170DEE327}" type="presOf" srcId="{D612B012-AB20-4169-B2DA-E19288B4C07A}" destId="{4B6D68E6-AFA9-4CB1-876C-8021404B6A1F}" srcOrd="0" destOrd="0" presId="urn:microsoft.com/office/officeart/2005/8/layout/radial6"/>
    <dgm:cxn modelId="{5A439D3F-D87E-490C-A6F1-1EE7E20287CC}" type="presParOf" srcId="{32BC8FF6-0106-454F-845C-D4AD047BF937}" destId="{32FD1271-4ECD-4E45-A332-28D664B66883}" srcOrd="0" destOrd="0" presId="urn:microsoft.com/office/officeart/2005/8/layout/radial6"/>
    <dgm:cxn modelId="{2D39CA74-750C-4A39-87A9-77C1D8CA846D}" type="presParOf" srcId="{32BC8FF6-0106-454F-845C-D4AD047BF937}" destId="{4B6D68E6-AFA9-4CB1-876C-8021404B6A1F}" srcOrd="1" destOrd="0" presId="urn:microsoft.com/office/officeart/2005/8/layout/radial6"/>
    <dgm:cxn modelId="{8DF564CD-4C16-414E-A4D7-FD8C39A8FE77}" type="presParOf" srcId="{32BC8FF6-0106-454F-845C-D4AD047BF937}" destId="{5A40B4CE-6B72-4FC7-BEB4-337C94FDC9C8}" srcOrd="2" destOrd="0" presId="urn:microsoft.com/office/officeart/2005/8/layout/radial6"/>
    <dgm:cxn modelId="{4C31921D-E2D8-44EE-BDFB-2E21CF824262}" type="presParOf" srcId="{32BC8FF6-0106-454F-845C-D4AD047BF937}" destId="{CB4A6AF0-A850-4754-B4E4-7AD6F15E4A48}" srcOrd="3" destOrd="0" presId="urn:microsoft.com/office/officeart/2005/8/layout/radial6"/>
    <dgm:cxn modelId="{D9D9D412-62F9-4B75-84A6-235D450BFAED}" type="presParOf" srcId="{32BC8FF6-0106-454F-845C-D4AD047BF937}" destId="{D8D890AF-D0AF-440C-BC5F-D0886D9A025A}" srcOrd="4" destOrd="0" presId="urn:microsoft.com/office/officeart/2005/8/layout/radial6"/>
    <dgm:cxn modelId="{FE72CB3B-BD91-4FA3-98A0-F9034B0D0164}" type="presParOf" srcId="{32BC8FF6-0106-454F-845C-D4AD047BF937}" destId="{59BD0089-1AE3-46FE-B8FF-D7817C64F4BB}" srcOrd="5" destOrd="0" presId="urn:microsoft.com/office/officeart/2005/8/layout/radial6"/>
    <dgm:cxn modelId="{62CA0679-738D-4964-9C17-64860FEF99F0}" type="presParOf" srcId="{32BC8FF6-0106-454F-845C-D4AD047BF937}" destId="{A993FA33-A45C-4A39-A90C-FA0FFADA0C9F}" srcOrd="6" destOrd="0" presId="urn:microsoft.com/office/officeart/2005/8/layout/radial6"/>
    <dgm:cxn modelId="{21D52831-F65A-425D-96AC-0F10D2C70604}" type="presParOf" srcId="{32BC8FF6-0106-454F-845C-D4AD047BF937}" destId="{FC9BC269-1F41-48B1-8478-ED36263CB6B9}" srcOrd="7" destOrd="0" presId="urn:microsoft.com/office/officeart/2005/8/layout/radial6"/>
    <dgm:cxn modelId="{FE3E5BA8-868A-4E95-AACD-3AA487C3CD06}" type="presParOf" srcId="{32BC8FF6-0106-454F-845C-D4AD047BF937}" destId="{1CCEA878-6B0E-44E8-A739-4A4D790EE372}" srcOrd="8" destOrd="0" presId="urn:microsoft.com/office/officeart/2005/8/layout/radial6"/>
    <dgm:cxn modelId="{D76E9DF8-268A-4C61-9F7A-A4651CAB2C49}" type="presParOf" srcId="{32BC8FF6-0106-454F-845C-D4AD047BF937}" destId="{B2868FB7-925D-48DF-9488-C303E50E5C99}" srcOrd="9" destOrd="0" presId="urn:microsoft.com/office/officeart/2005/8/layout/radial6"/>
  </dgm:cxnLst>
  <dgm:bg/>
  <dgm:whole/>
</dgm:dataModel>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79CC39-DD13-4A2F-9C39-784040336DEA}" type="datetimeFigureOut">
              <a:rPr kumimoji="1" lang="ja-JP" altLang="en-US" smtClean="0"/>
              <a:pPr/>
              <a:t>2009/2/20</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856E67-9C56-4C9F-9338-3D791A9C9CAD}"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2F0AFA-5E10-4829-82BE-BAED70610EB3}" type="slidenum">
              <a:rPr lang="en-US" altLang="ja-JP"/>
              <a:pPr/>
              <a:t>22</a:t>
            </a:fld>
            <a:endParaRPr lang="en-US" altLang="ja-JP"/>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p:txBody>
          <a:bodyPr/>
          <a:lstStyle/>
          <a:p>
            <a:r>
              <a:rPr lang="ja-JP" altLang="en-US"/>
              <a:t>運営について（提案の受付）</a:t>
            </a:r>
          </a:p>
          <a:p>
            <a:r>
              <a:rPr lang="ja-JP" altLang="en-US"/>
              <a:t>公民館窓口→各地区公民館職員が窓口にて提案を受付</a:t>
            </a:r>
          </a:p>
          <a:p>
            <a:r>
              <a:rPr lang="en-US" altLang="ja-JP"/>
              <a:t>HP→</a:t>
            </a:r>
            <a:r>
              <a:rPr lang="ja-JP" altLang="en-US"/>
              <a:t>生涯学習課の職員が管理（</a:t>
            </a:r>
            <a:r>
              <a:rPr lang="en-US" altLang="ja-JP"/>
              <a:t>HP</a:t>
            </a:r>
            <a:r>
              <a:rPr lang="ja-JP" altLang="en-US"/>
              <a:t>を使用人件費をかけない）</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F91BCB-A5F3-4B13-B022-67388919FECD}" type="slidenum">
              <a:rPr lang="en-US" altLang="ja-JP"/>
              <a:pPr/>
              <a:t>23</a:t>
            </a:fld>
            <a:endParaRPr lang="en-US" altLang="ja-JP"/>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p:txBody>
          <a:bodyPr/>
          <a:lstStyle/>
          <a:p>
            <a:r>
              <a:rPr lang="ja-JP" altLang="en-US"/>
              <a:t>住民主体の活動で土浦市の魅力を高め、</a:t>
            </a:r>
          </a:p>
          <a:p>
            <a:r>
              <a:rPr lang="ja-JP" altLang="en-US"/>
              <a:t>その活動利益は住民に還元されるものであるべき</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79856E67-9C56-4C9F-9338-3D791A9C9CAD}" type="slidenum">
              <a:rPr kumimoji="1" lang="ja-JP" altLang="en-US" smtClean="0"/>
              <a:pPr/>
              <a:t>28</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5" name="正方形/長方形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6" name="正方形/長方形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7" name="正方形/長方形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0" name="正方形/長方形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useBgFill="1">
        <p:nvSpPr>
          <p:cNvPr id="11" name="角丸四角形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useBgFill="1">
        <p:nvSpPr>
          <p:cNvPr id="12" name="角丸四角形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3" name="正方形/長方形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4" name="正方形/長方形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5" name="正方形/長方形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16" name="正方形/長方形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r" fontAlgn="auto">
              <a:spcBef>
                <a:spcPts val="0"/>
              </a:spcBef>
              <a:spcAft>
                <a:spcPts val="0"/>
              </a:spcAft>
              <a:defRPr/>
            </a:pPr>
            <a:endParaRPr kumimoji="0" lang="en-US" dirty="0"/>
          </a:p>
        </p:txBody>
      </p:sp>
      <p:grpSp>
        <p:nvGrpSpPr>
          <p:cNvPr id="17" name="グループ化 105"/>
          <p:cNvGrpSpPr>
            <a:grpSpLocks/>
          </p:cNvGrpSpPr>
          <p:nvPr userDrawn="1"/>
        </p:nvGrpSpPr>
        <p:grpSpPr bwMode="auto">
          <a:xfrm>
            <a:off x="-576263" y="284163"/>
            <a:ext cx="7262813" cy="2455862"/>
            <a:chOff x="-576262" y="284142"/>
            <a:chExt cx="7262812" cy="2455862"/>
          </a:xfrm>
        </p:grpSpPr>
        <p:sp>
          <p:nvSpPr>
            <p:cNvPr id="18" name="Line 24"/>
            <p:cNvSpPr>
              <a:spLocks noChangeShapeType="1"/>
            </p:cNvSpPr>
            <p:nvPr userDrawn="1"/>
          </p:nvSpPr>
          <p:spPr bwMode="auto">
            <a:xfrm flipV="1">
              <a:off x="3384550" y="500042"/>
              <a:ext cx="2951163" cy="0"/>
            </a:xfrm>
            <a:prstGeom prst="line">
              <a:avLst/>
            </a:prstGeom>
            <a:noFill/>
            <a:ln w="3175">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sp>
          <p:nvSpPr>
            <p:cNvPr id="19" name="Line 25"/>
            <p:cNvSpPr>
              <a:spLocks noChangeShapeType="1"/>
            </p:cNvSpPr>
            <p:nvPr userDrawn="1"/>
          </p:nvSpPr>
          <p:spPr bwMode="auto">
            <a:xfrm flipV="1">
              <a:off x="1" y="500042"/>
              <a:ext cx="2303463" cy="0"/>
            </a:xfrm>
            <a:prstGeom prst="line">
              <a:avLst/>
            </a:prstGeom>
            <a:noFill/>
            <a:ln w="3175">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grpSp>
          <p:nvGrpSpPr>
            <p:cNvPr id="20" name="Group 41"/>
            <p:cNvGrpSpPr>
              <a:grpSpLocks/>
            </p:cNvGrpSpPr>
            <p:nvPr userDrawn="1"/>
          </p:nvGrpSpPr>
          <p:grpSpPr bwMode="auto">
            <a:xfrm>
              <a:off x="2160600" y="284142"/>
              <a:ext cx="1511305" cy="431800"/>
              <a:chOff x="2971" y="346"/>
              <a:chExt cx="1179" cy="408"/>
            </a:xfrm>
          </p:grpSpPr>
          <p:sp>
            <p:nvSpPr>
              <p:cNvPr id="89" name="Line 20"/>
              <p:cNvSpPr>
                <a:spLocks noChangeShapeType="1"/>
              </p:cNvSpPr>
              <p:nvPr userDrawn="1"/>
            </p:nvSpPr>
            <p:spPr bwMode="auto">
              <a:xfrm flipV="1">
                <a:off x="2971" y="346"/>
                <a:ext cx="272" cy="408"/>
              </a:xfrm>
              <a:prstGeom prst="line">
                <a:avLst/>
              </a:prstGeom>
              <a:noFill/>
              <a:ln w="19050">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sp>
            <p:nvSpPr>
              <p:cNvPr id="90" name="Line 21"/>
              <p:cNvSpPr>
                <a:spLocks noChangeShapeType="1"/>
              </p:cNvSpPr>
              <p:nvPr userDrawn="1"/>
            </p:nvSpPr>
            <p:spPr bwMode="auto">
              <a:xfrm flipH="1" flipV="1">
                <a:off x="3243" y="346"/>
                <a:ext cx="136" cy="91"/>
              </a:xfrm>
              <a:prstGeom prst="line">
                <a:avLst/>
              </a:prstGeom>
              <a:noFill/>
              <a:ln w="19050">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sp>
            <p:nvSpPr>
              <p:cNvPr id="91" name="Line 22"/>
              <p:cNvSpPr>
                <a:spLocks noChangeShapeType="1"/>
              </p:cNvSpPr>
              <p:nvPr userDrawn="1"/>
            </p:nvSpPr>
            <p:spPr bwMode="auto">
              <a:xfrm flipV="1">
                <a:off x="3380" y="346"/>
                <a:ext cx="90" cy="91"/>
              </a:xfrm>
              <a:prstGeom prst="line">
                <a:avLst/>
              </a:prstGeom>
              <a:noFill/>
              <a:ln w="19050">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sp>
            <p:nvSpPr>
              <p:cNvPr id="92" name="Line 23"/>
              <p:cNvSpPr>
                <a:spLocks noChangeShapeType="1"/>
              </p:cNvSpPr>
              <p:nvPr userDrawn="1"/>
            </p:nvSpPr>
            <p:spPr bwMode="auto">
              <a:xfrm flipH="1" flipV="1">
                <a:off x="3470" y="346"/>
                <a:ext cx="318" cy="408"/>
              </a:xfrm>
              <a:prstGeom prst="line">
                <a:avLst/>
              </a:prstGeom>
              <a:noFill/>
              <a:ln w="19050">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sp>
            <p:nvSpPr>
              <p:cNvPr id="93" name="Line 26"/>
              <p:cNvSpPr>
                <a:spLocks noChangeShapeType="1"/>
              </p:cNvSpPr>
              <p:nvPr userDrawn="1"/>
            </p:nvSpPr>
            <p:spPr bwMode="auto">
              <a:xfrm flipV="1">
                <a:off x="3651" y="436"/>
                <a:ext cx="137" cy="136"/>
              </a:xfrm>
              <a:prstGeom prst="line">
                <a:avLst/>
              </a:prstGeom>
              <a:noFill/>
              <a:ln w="19050">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sp>
            <p:nvSpPr>
              <p:cNvPr id="94" name="Line 27"/>
              <p:cNvSpPr>
                <a:spLocks noChangeShapeType="1"/>
              </p:cNvSpPr>
              <p:nvPr userDrawn="1"/>
            </p:nvSpPr>
            <p:spPr bwMode="auto">
              <a:xfrm flipH="1" flipV="1">
                <a:off x="3786" y="436"/>
                <a:ext cx="364" cy="318"/>
              </a:xfrm>
              <a:prstGeom prst="line">
                <a:avLst/>
              </a:prstGeom>
              <a:noFill/>
              <a:ln w="19050">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grpSp>
        <p:sp>
          <p:nvSpPr>
            <p:cNvPr id="21" name="Line 29"/>
            <p:cNvSpPr>
              <a:spLocks noChangeShapeType="1"/>
            </p:cNvSpPr>
            <p:nvPr userDrawn="1"/>
          </p:nvSpPr>
          <p:spPr bwMode="auto">
            <a:xfrm>
              <a:off x="5183188" y="1724004"/>
              <a:ext cx="1225550" cy="504825"/>
            </a:xfrm>
            <a:prstGeom prst="line">
              <a:avLst/>
            </a:prstGeom>
            <a:noFill/>
            <a:ln w="19050">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sp>
          <p:nvSpPr>
            <p:cNvPr id="22" name="Line 30"/>
            <p:cNvSpPr>
              <a:spLocks noChangeShapeType="1"/>
            </p:cNvSpPr>
            <p:nvPr userDrawn="1"/>
          </p:nvSpPr>
          <p:spPr bwMode="auto">
            <a:xfrm flipV="1">
              <a:off x="4824413" y="1724004"/>
              <a:ext cx="358775" cy="144463"/>
            </a:xfrm>
            <a:prstGeom prst="line">
              <a:avLst/>
            </a:prstGeom>
            <a:noFill/>
            <a:ln w="19050">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sp>
          <p:nvSpPr>
            <p:cNvPr id="23" name="Line 31"/>
            <p:cNvSpPr>
              <a:spLocks noChangeShapeType="1"/>
            </p:cNvSpPr>
            <p:nvPr userDrawn="1"/>
          </p:nvSpPr>
          <p:spPr bwMode="auto">
            <a:xfrm>
              <a:off x="4824413" y="1868467"/>
              <a:ext cx="360362" cy="144462"/>
            </a:xfrm>
            <a:prstGeom prst="line">
              <a:avLst/>
            </a:prstGeom>
            <a:noFill/>
            <a:ln w="19050">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sp>
          <p:nvSpPr>
            <p:cNvPr id="24" name="Line 32"/>
            <p:cNvSpPr>
              <a:spLocks noChangeShapeType="1"/>
            </p:cNvSpPr>
            <p:nvPr userDrawn="1"/>
          </p:nvSpPr>
          <p:spPr bwMode="auto">
            <a:xfrm flipV="1">
              <a:off x="4392613" y="2012929"/>
              <a:ext cx="790575" cy="358775"/>
            </a:xfrm>
            <a:prstGeom prst="line">
              <a:avLst/>
            </a:prstGeom>
            <a:noFill/>
            <a:ln w="19050">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grpSp>
          <p:nvGrpSpPr>
            <p:cNvPr id="25" name="Group 40"/>
            <p:cNvGrpSpPr>
              <a:grpSpLocks/>
            </p:cNvGrpSpPr>
            <p:nvPr userDrawn="1"/>
          </p:nvGrpSpPr>
          <p:grpSpPr bwMode="auto">
            <a:xfrm rot="4328627">
              <a:off x="2641183" y="1802057"/>
              <a:ext cx="37323" cy="1152525"/>
              <a:chOff x="2379" y="1254"/>
              <a:chExt cx="46" cy="544"/>
            </a:xfrm>
          </p:grpSpPr>
          <p:sp>
            <p:nvSpPr>
              <p:cNvPr id="85" name="Rectangle 34"/>
              <p:cNvSpPr>
                <a:spLocks noChangeArrowheads="1"/>
              </p:cNvSpPr>
              <p:nvPr userDrawn="1"/>
            </p:nvSpPr>
            <p:spPr bwMode="auto">
              <a:xfrm>
                <a:off x="2379" y="1662"/>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86" name="Rectangle 35"/>
              <p:cNvSpPr>
                <a:spLocks noChangeArrowheads="1"/>
              </p:cNvSpPr>
              <p:nvPr userDrawn="1"/>
            </p:nvSpPr>
            <p:spPr bwMode="auto">
              <a:xfrm>
                <a:off x="2379" y="1525"/>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87" name="Rectangle 38"/>
              <p:cNvSpPr>
                <a:spLocks noChangeArrowheads="1"/>
              </p:cNvSpPr>
              <p:nvPr userDrawn="1"/>
            </p:nvSpPr>
            <p:spPr bwMode="auto">
              <a:xfrm>
                <a:off x="2380" y="1390"/>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88" name="Rectangle 39"/>
              <p:cNvSpPr>
                <a:spLocks noChangeArrowheads="1"/>
              </p:cNvSpPr>
              <p:nvPr userDrawn="1"/>
            </p:nvSpPr>
            <p:spPr bwMode="auto">
              <a:xfrm>
                <a:off x="2379" y="1254"/>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grpSp>
          <p:nvGrpSpPr>
            <p:cNvPr id="26" name="Group 75"/>
            <p:cNvGrpSpPr>
              <a:grpSpLocks/>
            </p:cNvGrpSpPr>
            <p:nvPr userDrawn="1"/>
          </p:nvGrpSpPr>
          <p:grpSpPr bwMode="auto">
            <a:xfrm rot="4328627">
              <a:off x="3723856" y="1454394"/>
              <a:ext cx="37324" cy="1152525"/>
              <a:chOff x="2379" y="1254"/>
              <a:chExt cx="46" cy="544"/>
            </a:xfrm>
          </p:grpSpPr>
          <p:sp>
            <p:nvSpPr>
              <p:cNvPr id="81" name="Rectangle 76"/>
              <p:cNvSpPr>
                <a:spLocks noChangeArrowheads="1"/>
              </p:cNvSpPr>
              <p:nvPr userDrawn="1"/>
            </p:nvSpPr>
            <p:spPr bwMode="auto">
              <a:xfrm>
                <a:off x="2379" y="1662"/>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82" name="Rectangle 77"/>
              <p:cNvSpPr>
                <a:spLocks noChangeArrowheads="1"/>
              </p:cNvSpPr>
              <p:nvPr userDrawn="1"/>
            </p:nvSpPr>
            <p:spPr bwMode="auto">
              <a:xfrm>
                <a:off x="2379" y="1525"/>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83" name="Rectangle 78"/>
              <p:cNvSpPr>
                <a:spLocks noChangeArrowheads="1"/>
              </p:cNvSpPr>
              <p:nvPr userDrawn="1"/>
            </p:nvSpPr>
            <p:spPr bwMode="auto">
              <a:xfrm>
                <a:off x="2380" y="1390"/>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84" name="Rectangle 79"/>
              <p:cNvSpPr>
                <a:spLocks noChangeArrowheads="1"/>
              </p:cNvSpPr>
              <p:nvPr userDrawn="1"/>
            </p:nvSpPr>
            <p:spPr bwMode="auto">
              <a:xfrm>
                <a:off x="2379" y="1254"/>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grpSp>
          <p:nvGrpSpPr>
            <p:cNvPr id="27" name="Group 92"/>
            <p:cNvGrpSpPr>
              <a:grpSpLocks/>
            </p:cNvGrpSpPr>
            <p:nvPr userDrawn="1"/>
          </p:nvGrpSpPr>
          <p:grpSpPr bwMode="auto">
            <a:xfrm rot="4328627">
              <a:off x="4820821" y="1100382"/>
              <a:ext cx="37323" cy="1152525"/>
              <a:chOff x="2379" y="1254"/>
              <a:chExt cx="46" cy="544"/>
            </a:xfrm>
          </p:grpSpPr>
          <p:sp>
            <p:nvSpPr>
              <p:cNvPr id="77" name="Rectangle 93"/>
              <p:cNvSpPr>
                <a:spLocks noChangeArrowheads="1"/>
              </p:cNvSpPr>
              <p:nvPr userDrawn="1"/>
            </p:nvSpPr>
            <p:spPr bwMode="auto">
              <a:xfrm>
                <a:off x="2379" y="1662"/>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78" name="Rectangle 94"/>
              <p:cNvSpPr>
                <a:spLocks noChangeArrowheads="1"/>
              </p:cNvSpPr>
              <p:nvPr userDrawn="1"/>
            </p:nvSpPr>
            <p:spPr bwMode="auto">
              <a:xfrm>
                <a:off x="2379" y="1525"/>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79" name="Rectangle 95"/>
              <p:cNvSpPr>
                <a:spLocks noChangeArrowheads="1"/>
              </p:cNvSpPr>
              <p:nvPr userDrawn="1"/>
            </p:nvSpPr>
            <p:spPr bwMode="auto">
              <a:xfrm>
                <a:off x="2380" y="1390"/>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80" name="Rectangle 96"/>
              <p:cNvSpPr>
                <a:spLocks noChangeArrowheads="1"/>
              </p:cNvSpPr>
              <p:nvPr userDrawn="1"/>
            </p:nvSpPr>
            <p:spPr bwMode="auto">
              <a:xfrm>
                <a:off x="2379" y="1254"/>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sp>
          <p:nvSpPr>
            <p:cNvPr id="28" name="Rectangle 106"/>
            <p:cNvSpPr>
              <a:spLocks noChangeArrowheads="1"/>
            </p:cNvSpPr>
            <p:nvPr userDrawn="1"/>
          </p:nvSpPr>
          <p:spPr bwMode="auto">
            <a:xfrm rot="4328627">
              <a:off x="5505450" y="1312842"/>
              <a:ext cx="36513" cy="287337"/>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29" name="Rectangle 107"/>
            <p:cNvSpPr>
              <a:spLocks noChangeArrowheads="1"/>
            </p:cNvSpPr>
            <p:nvPr userDrawn="1"/>
          </p:nvSpPr>
          <p:spPr bwMode="auto">
            <a:xfrm rot="4328627">
              <a:off x="5780881" y="1223148"/>
              <a:ext cx="36513" cy="288925"/>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30" name="Rectangle 108"/>
            <p:cNvSpPr>
              <a:spLocks noChangeArrowheads="1"/>
            </p:cNvSpPr>
            <p:nvPr userDrawn="1"/>
          </p:nvSpPr>
          <p:spPr bwMode="auto">
            <a:xfrm rot="4328627">
              <a:off x="6053138" y="1136629"/>
              <a:ext cx="36512" cy="287338"/>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nvGrpSpPr>
            <p:cNvPr id="31" name="Group 110"/>
            <p:cNvGrpSpPr>
              <a:grpSpLocks/>
            </p:cNvGrpSpPr>
            <p:nvPr userDrawn="1"/>
          </p:nvGrpSpPr>
          <p:grpSpPr bwMode="auto">
            <a:xfrm rot="4328627">
              <a:off x="1563271" y="2144957"/>
              <a:ext cx="37323" cy="1152525"/>
              <a:chOff x="2379" y="1254"/>
              <a:chExt cx="46" cy="544"/>
            </a:xfrm>
          </p:grpSpPr>
          <p:sp>
            <p:nvSpPr>
              <p:cNvPr id="73" name="Rectangle 111"/>
              <p:cNvSpPr>
                <a:spLocks noChangeArrowheads="1"/>
              </p:cNvSpPr>
              <p:nvPr userDrawn="1"/>
            </p:nvSpPr>
            <p:spPr bwMode="auto">
              <a:xfrm>
                <a:off x="2379" y="1662"/>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74" name="Rectangle 112"/>
              <p:cNvSpPr>
                <a:spLocks noChangeArrowheads="1"/>
              </p:cNvSpPr>
              <p:nvPr userDrawn="1"/>
            </p:nvSpPr>
            <p:spPr bwMode="auto">
              <a:xfrm>
                <a:off x="2379" y="1525"/>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75" name="Rectangle 113"/>
              <p:cNvSpPr>
                <a:spLocks noChangeArrowheads="1"/>
              </p:cNvSpPr>
              <p:nvPr userDrawn="1"/>
            </p:nvSpPr>
            <p:spPr bwMode="auto">
              <a:xfrm>
                <a:off x="2380" y="1390"/>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76" name="Rectangle 114"/>
              <p:cNvSpPr>
                <a:spLocks noChangeArrowheads="1"/>
              </p:cNvSpPr>
              <p:nvPr userDrawn="1"/>
            </p:nvSpPr>
            <p:spPr bwMode="auto">
              <a:xfrm>
                <a:off x="2379" y="1254"/>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sp>
          <p:nvSpPr>
            <p:cNvPr id="32" name="Line 116"/>
            <p:cNvSpPr>
              <a:spLocks noChangeShapeType="1"/>
            </p:cNvSpPr>
            <p:nvPr userDrawn="1"/>
          </p:nvSpPr>
          <p:spPr bwMode="auto">
            <a:xfrm flipV="1">
              <a:off x="3743325" y="788967"/>
              <a:ext cx="2809875" cy="863600"/>
            </a:xfrm>
            <a:prstGeom prst="line">
              <a:avLst/>
            </a:prstGeom>
            <a:noFill/>
            <a:ln w="25400">
              <a:solidFill>
                <a:schemeClr val="bg1"/>
              </a:solid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33" name="WordArt 119"/>
            <p:cNvSpPr>
              <a:spLocks noChangeArrowheads="1" noChangeShapeType="1" noTextEdit="1"/>
            </p:cNvSpPr>
            <p:nvPr userDrawn="1"/>
          </p:nvSpPr>
          <p:spPr bwMode="auto">
            <a:xfrm rot="-1080000">
              <a:off x="4032250" y="1939904"/>
              <a:ext cx="576263" cy="96838"/>
            </a:xfrm>
            <a:prstGeom prst="rect">
              <a:avLst/>
            </a:prstGeom>
          </p:spPr>
          <p:txBody>
            <a:bodyPr wrap="none" fromWordArt="1">
              <a:prstTxWarp prst="textPlain">
                <a:avLst>
                  <a:gd name="adj" fmla="val 50000"/>
                </a:avLst>
              </a:prstTxWarp>
            </a:bodyPr>
            <a:lstStyle/>
            <a:p>
              <a:r>
                <a:rPr lang="en-US" altLang="ja-JP" sz="3600" kern="10">
                  <a:ln w="9525">
                    <a:noFill/>
                    <a:round/>
                    <a:headEnd/>
                    <a:tailEnd/>
                  </a:ln>
                  <a:solidFill>
                    <a:srgbClr val="FFFFFF"/>
                  </a:solidFill>
                  <a:latin typeface="Bauhaus 93"/>
                </a:rPr>
                <a:t>Joban Line</a:t>
              </a:r>
              <a:endParaRPr lang="ja-JP" altLang="en-US" sz="3600" kern="10">
                <a:ln w="9525">
                  <a:noFill/>
                  <a:round/>
                  <a:headEnd/>
                  <a:tailEnd/>
                </a:ln>
                <a:solidFill>
                  <a:srgbClr val="FFFFFF"/>
                </a:solidFill>
                <a:latin typeface="Bauhaus 93"/>
              </a:endParaRPr>
            </a:p>
          </p:txBody>
        </p:sp>
        <p:sp>
          <p:nvSpPr>
            <p:cNvPr id="34" name="WordArt 120"/>
            <p:cNvSpPr>
              <a:spLocks noChangeArrowheads="1" noChangeShapeType="1" noTextEdit="1"/>
            </p:cNvSpPr>
            <p:nvPr userDrawn="1"/>
          </p:nvSpPr>
          <p:spPr bwMode="auto">
            <a:xfrm rot="-1080000">
              <a:off x="5184775" y="931842"/>
              <a:ext cx="865188" cy="96837"/>
            </a:xfrm>
            <a:prstGeom prst="rect">
              <a:avLst/>
            </a:prstGeom>
          </p:spPr>
          <p:txBody>
            <a:bodyPr wrap="none" fromWordArt="1">
              <a:prstTxWarp prst="textPlain">
                <a:avLst>
                  <a:gd name="adj" fmla="val 50000"/>
                </a:avLst>
              </a:prstTxWarp>
            </a:bodyPr>
            <a:lstStyle/>
            <a:p>
              <a:r>
                <a:rPr lang="en-US" altLang="ja-JP" sz="3600" kern="10">
                  <a:ln w="9525">
                    <a:noFill/>
                    <a:round/>
                    <a:headEnd/>
                    <a:tailEnd/>
                  </a:ln>
                  <a:solidFill>
                    <a:srgbClr val="FFFFFF"/>
                  </a:solidFill>
                  <a:latin typeface="Bauhaus 93"/>
                </a:rPr>
                <a:t>Joban Highway</a:t>
              </a:r>
              <a:endParaRPr lang="ja-JP" altLang="en-US" sz="3600" kern="10">
                <a:ln w="9525">
                  <a:noFill/>
                  <a:round/>
                  <a:headEnd/>
                  <a:tailEnd/>
                </a:ln>
                <a:solidFill>
                  <a:srgbClr val="FFFFFF"/>
                </a:solidFill>
                <a:latin typeface="Bauhaus 93"/>
              </a:endParaRPr>
            </a:p>
          </p:txBody>
        </p:sp>
        <p:sp>
          <p:nvSpPr>
            <p:cNvPr id="35" name="Line 147"/>
            <p:cNvSpPr>
              <a:spLocks noChangeShapeType="1"/>
            </p:cNvSpPr>
            <p:nvPr userDrawn="1"/>
          </p:nvSpPr>
          <p:spPr bwMode="auto">
            <a:xfrm flipV="1">
              <a:off x="1" y="1652567"/>
              <a:ext cx="3743324" cy="287337"/>
            </a:xfrm>
            <a:prstGeom prst="line">
              <a:avLst/>
            </a:prstGeom>
            <a:noFill/>
            <a:ln w="25400">
              <a:solidFill>
                <a:schemeClr val="bg1"/>
              </a:solid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nvGrpSpPr>
            <p:cNvPr id="36" name="Group 136"/>
            <p:cNvGrpSpPr>
              <a:grpSpLocks/>
            </p:cNvGrpSpPr>
            <p:nvPr userDrawn="1"/>
          </p:nvGrpSpPr>
          <p:grpSpPr bwMode="auto">
            <a:xfrm rot="4328627">
              <a:off x="-21054" y="1227382"/>
              <a:ext cx="37323" cy="1152525"/>
              <a:chOff x="2379" y="1254"/>
              <a:chExt cx="46" cy="544"/>
            </a:xfrm>
          </p:grpSpPr>
          <p:sp>
            <p:nvSpPr>
              <p:cNvPr id="69" name="Rectangle 137"/>
              <p:cNvSpPr>
                <a:spLocks noChangeArrowheads="1"/>
              </p:cNvSpPr>
              <p:nvPr userDrawn="1"/>
            </p:nvSpPr>
            <p:spPr bwMode="auto">
              <a:xfrm>
                <a:off x="2379" y="1662"/>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70" name="Rectangle 138"/>
              <p:cNvSpPr>
                <a:spLocks noChangeArrowheads="1"/>
              </p:cNvSpPr>
              <p:nvPr userDrawn="1"/>
            </p:nvSpPr>
            <p:spPr bwMode="auto">
              <a:xfrm>
                <a:off x="2379" y="1525"/>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71" name="Rectangle 139"/>
              <p:cNvSpPr>
                <a:spLocks noChangeArrowheads="1"/>
              </p:cNvSpPr>
              <p:nvPr userDrawn="1"/>
            </p:nvSpPr>
            <p:spPr bwMode="auto">
              <a:xfrm>
                <a:off x="2380" y="1390"/>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72" name="Rectangle 140"/>
              <p:cNvSpPr>
                <a:spLocks noChangeArrowheads="1"/>
              </p:cNvSpPr>
              <p:nvPr userDrawn="1"/>
            </p:nvSpPr>
            <p:spPr bwMode="auto">
              <a:xfrm>
                <a:off x="2379" y="1254"/>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grpSp>
          <p:nvGrpSpPr>
            <p:cNvPr id="37" name="Group 141"/>
            <p:cNvGrpSpPr>
              <a:grpSpLocks/>
            </p:cNvGrpSpPr>
            <p:nvPr userDrawn="1"/>
          </p:nvGrpSpPr>
          <p:grpSpPr bwMode="auto">
            <a:xfrm rot="4328627">
              <a:off x="1058446" y="878132"/>
              <a:ext cx="37323" cy="1152525"/>
              <a:chOff x="2379" y="1254"/>
              <a:chExt cx="46" cy="544"/>
            </a:xfrm>
          </p:grpSpPr>
          <p:sp>
            <p:nvSpPr>
              <p:cNvPr id="65" name="Rectangle 142"/>
              <p:cNvSpPr>
                <a:spLocks noChangeArrowheads="1"/>
              </p:cNvSpPr>
              <p:nvPr userDrawn="1"/>
            </p:nvSpPr>
            <p:spPr bwMode="auto">
              <a:xfrm>
                <a:off x="2379" y="1662"/>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66" name="Rectangle 143"/>
              <p:cNvSpPr>
                <a:spLocks noChangeArrowheads="1"/>
              </p:cNvSpPr>
              <p:nvPr userDrawn="1"/>
            </p:nvSpPr>
            <p:spPr bwMode="auto">
              <a:xfrm>
                <a:off x="2379" y="1525"/>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67" name="Rectangle 144"/>
              <p:cNvSpPr>
                <a:spLocks noChangeArrowheads="1"/>
              </p:cNvSpPr>
              <p:nvPr userDrawn="1"/>
            </p:nvSpPr>
            <p:spPr bwMode="auto">
              <a:xfrm>
                <a:off x="2380" y="1390"/>
                <a:ext cx="45" cy="136"/>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68" name="Rectangle 145"/>
              <p:cNvSpPr>
                <a:spLocks noChangeArrowheads="1"/>
              </p:cNvSpPr>
              <p:nvPr userDrawn="1"/>
            </p:nvSpPr>
            <p:spPr bwMode="auto">
              <a:xfrm>
                <a:off x="2379" y="1254"/>
                <a:ext cx="45" cy="136"/>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sp>
          <p:nvSpPr>
            <p:cNvPr id="38" name="WordArt 159"/>
            <p:cNvSpPr>
              <a:spLocks noChangeArrowheads="1" noChangeShapeType="1" noTextEdit="1"/>
            </p:cNvSpPr>
            <p:nvPr userDrawn="1"/>
          </p:nvSpPr>
          <p:spPr bwMode="auto">
            <a:xfrm rot="-1080000">
              <a:off x="287338" y="1436667"/>
              <a:ext cx="865187" cy="96837"/>
            </a:xfrm>
            <a:prstGeom prst="rect">
              <a:avLst/>
            </a:prstGeom>
          </p:spPr>
          <p:txBody>
            <a:bodyPr wrap="none" fromWordArt="1">
              <a:prstTxWarp prst="textPlain">
                <a:avLst>
                  <a:gd name="adj" fmla="val 50000"/>
                </a:avLst>
              </a:prstTxWarp>
            </a:bodyPr>
            <a:lstStyle/>
            <a:p>
              <a:r>
                <a:rPr lang="en-US" altLang="ja-JP" sz="3600" kern="10">
                  <a:ln w="9525">
                    <a:noFill/>
                    <a:round/>
                    <a:headEnd/>
                    <a:tailEnd/>
                  </a:ln>
                  <a:solidFill>
                    <a:srgbClr val="FFFFFF"/>
                  </a:solidFill>
                  <a:latin typeface="Bauhaus 93"/>
                </a:rPr>
                <a:t>Tsukuba Express</a:t>
              </a:r>
              <a:endParaRPr lang="ja-JP" altLang="en-US" sz="3600" kern="10">
                <a:ln w="9525">
                  <a:noFill/>
                  <a:round/>
                  <a:headEnd/>
                  <a:tailEnd/>
                </a:ln>
                <a:solidFill>
                  <a:srgbClr val="FFFFFF"/>
                </a:solidFill>
                <a:latin typeface="Bauhaus 93"/>
              </a:endParaRPr>
            </a:p>
          </p:txBody>
        </p:sp>
        <p:sp>
          <p:nvSpPr>
            <p:cNvPr id="39" name="WordArt 160"/>
            <p:cNvSpPr>
              <a:spLocks noChangeArrowheads="1" noChangeShapeType="1" noTextEdit="1"/>
            </p:cNvSpPr>
            <p:nvPr userDrawn="1"/>
          </p:nvSpPr>
          <p:spPr bwMode="auto">
            <a:xfrm rot="1254481">
              <a:off x="5129213" y="2274867"/>
              <a:ext cx="936625" cy="215900"/>
            </a:xfrm>
            <a:prstGeom prst="rect">
              <a:avLst/>
            </a:prstGeom>
          </p:spPr>
          <p:txBody>
            <a:bodyPr wrap="none" fromWordArt="1">
              <a:prstTxWarp prst="textPlain">
                <a:avLst>
                  <a:gd name="adj" fmla="val 44088"/>
                </a:avLst>
              </a:prstTxWarp>
            </a:bodyPr>
            <a:lstStyle/>
            <a:p>
              <a:r>
                <a:rPr lang="en-US" altLang="ja-JP" sz="3600" kern="10">
                  <a:ln w="9525">
                    <a:noFill/>
                    <a:round/>
                    <a:headEnd/>
                    <a:tailEnd/>
                  </a:ln>
                  <a:solidFill>
                    <a:srgbClr val="FFFFFF"/>
                  </a:solidFill>
                  <a:latin typeface="Bauhaus 93"/>
                </a:rPr>
                <a:t>Kasumigaura</a:t>
              </a:r>
              <a:endParaRPr lang="ja-JP" altLang="en-US" sz="3600" kern="10">
                <a:ln w="9525">
                  <a:noFill/>
                  <a:round/>
                  <a:headEnd/>
                  <a:tailEnd/>
                </a:ln>
                <a:solidFill>
                  <a:srgbClr val="FFFFFF"/>
                </a:solidFill>
                <a:latin typeface="Bauhaus 93"/>
              </a:endParaRPr>
            </a:p>
          </p:txBody>
        </p:sp>
        <p:sp>
          <p:nvSpPr>
            <p:cNvPr id="40" name="Rectangle 164"/>
            <p:cNvSpPr>
              <a:spLocks noChangeArrowheads="1"/>
            </p:cNvSpPr>
            <p:nvPr userDrawn="1"/>
          </p:nvSpPr>
          <p:spPr bwMode="auto">
            <a:xfrm rot="4328627">
              <a:off x="5976937" y="1154092"/>
              <a:ext cx="36513" cy="287338"/>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41" name="Rectangle 165"/>
            <p:cNvSpPr>
              <a:spLocks noChangeArrowheads="1"/>
            </p:cNvSpPr>
            <p:nvPr userDrawn="1"/>
          </p:nvSpPr>
          <p:spPr bwMode="auto">
            <a:xfrm rot="4328627">
              <a:off x="6252369" y="1064398"/>
              <a:ext cx="36513" cy="288925"/>
            </a:xfrm>
            <a:prstGeom prst="rect">
              <a:avLst/>
            </a:prstGeom>
            <a:solidFill>
              <a:schemeClr val="bg1"/>
            </a:solid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42" name="Rectangle 166"/>
            <p:cNvSpPr>
              <a:spLocks noChangeArrowheads="1"/>
            </p:cNvSpPr>
            <p:nvPr userDrawn="1"/>
          </p:nvSpPr>
          <p:spPr bwMode="auto">
            <a:xfrm rot="4328627">
              <a:off x="6524626" y="977879"/>
              <a:ext cx="36512" cy="287337"/>
            </a:xfrm>
            <a:prstGeom prst="rect">
              <a:avLst/>
            </a:prstGeom>
            <a:noFill/>
            <a:ln w="12700">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43" name="WordArt 169"/>
            <p:cNvSpPr>
              <a:spLocks noChangeArrowheads="1" noChangeShapeType="1" noTextEdit="1"/>
            </p:cNvSpPr>
            <p:nvPr userDrawn="1"/>
          </p:nvSpPr>
          <p:spPr bwMode="auto">
            <a:xfrm rot="-1080000">
              <a:off x="2519363" y="2155804"/>
              <a:ext cx="431800" cy="96838"/>
            </a:xfrm>
            <a:prstGeom prst="rect">
              <a:avLst/>
            </a:prstGeom>
          </p:spPr>
          <p:txBody>
            <a:bodyPr wrap="none" fromWordArt="1">
              <a:prstTxWarp prst="textPlain">
                <a:avLst>
                  <a:gd name="adj" fmla="val 49639"/>
                </a:avLst>
              </a:prstTxWarp>
            </a:bodyPr>
            <a:lstStyle/>
            <a:p>
              <a:r>
                <a:rPr lang="en-US" altLang="ja-JP" sz="3600" kern="10">
                  <a:ln w="9525">
                    <a:noFill/>
                    <a:round/>
                    <a:headEnd/>
                    <a:tailEnd/>
                  </a:ln>
                  <a:solidFill>
                    <a:srgbClr val="FFFFFF"/>
                  </a:solidFill>
                  <a:latin typeface="Bauhaus 93"/>
                </a:rPr>
                <a:t>Arakawaoki</a:t>
              </a:r>
              <a:endParaRPr lang="ja-JP" altLang="en-US" sz="3600" kern="10">
                <a:ln w="9525">
                  <a:noFill/>
                  <a:round/>
                  <a:headEnd/>
                  <a:tailEnd/>
                </a:ln>
                <a:solidFill>
                  <a:srgbClr val="FFFFFF"/>
                </a:solidFill>
                <a:latin typeface="Bauhaus 93"/>
              </a:endParaRPr>
            </a:p>
          </p:txBody>
        </p:sp>
        <p:sp>
          <p:nvSpPr>
            <p:cNvPr id="44" name="Line 171"/>
            <p:cNvSpPr>
              <a:spLocks noChangeShapeType="1"/>
            </p:cNvSpPr>
            <p:nvPr userDrawn="1"/>
          </p:nvSpPr>
          <p:spPr bwMode="auto">
            <a:xfrm flipH="1">
              <a:off x="1079501" y="860404"/>
              <a:ext cx="5545137" cy="1800225"/>
            </a:xfrm>
            <a:prstGeom prst="line">
              <a:avLst/>
            </a:prstGeom>
            <a:noFill/>
            <a:ln w="19050">
              <a:solidFill>
                <a:schemeClr val="bg1"/>
              </a:solidFill>
              <a:prstDash val="sysDot"/>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45" name="Line 172"/>
            <p:cNvSpPr>
              <a:spLocks noChangeShapeType="1"/>
            </p:cNvSpPr>
            <p:nvPr userDrawn="1"/>
          </p:nvSpPr>
          <p:spPr bwMode="auto">
            <a:xfrm>
              <a:off x="3671888" y="931842"/>
              <a:ext cx="2881312" cy="1152525"/>
            </a:xfrm>
            <a:prstGeom prst="line">
              <a:avLst/>
            </a:prstGeom>
            <a:noFill/>
            <a:ln w="19050">
              <a:solidFill>
                <a:schemeClr val="bg1"/>
              </a:solidFill>
              <a:prstDash val="sysDot"/>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46" name="Line 173"/>
            <p:cNvSpPr>
              <a:spLocks noChangeShapeType="1"/>
            </p:cNvSpPr>
            <p:nvPr userDrawn="1"/>
          </p:nvSpPr>
          <p:spPr bwMode="auto">
            <a:xfrm>
              <a:off x="1871664" y="931842"/>
              <a:ext cx="1009650" cy="1152525"/>
            </a:xfrm>
            <a:prstGeom prst="line">
              <a:avLst/>
            </a:prstGeom>
            <a:noFill/>
            <a:ln w="12700">
              <a:solidFill>
                <a:schemeClr val="bg1"/>
              </a:solidFill>
              <a:prstDash val="sysDot"/>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47" name="AutoShape 174"/>
            <p:cNvSpPr>
              <a:spLocks noChangeArrowheads="1"/>
            </p:cNvSpPr>
            <p:nvPr userDrawn="1"/>
          </p:nvSpPr>
          <p:spPr bwMode="auto">
            <a:xfrm rot="20441646" flipH="1">
              <a:off x="2663826" y="2228829"/>
              <a:ext cx="431800" cy="142875"/>
            </a:xfrm>
            <a:prstGeom prst="parallelogram">
              <a:avLst>
                <a:gd name="adj" fmla="val 81726"/>
              </a:avLst>
            </a:prstGeom>
            <a:solidFill>
              <a:schemeClr val="tx2"/>
            </a:solidFill>
            <a:ln w="19050" algn="ctr">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48" name="AutoShape 175"/>
            <p:cNvSpPr>
              <a:spLocks noChangeArrowheads="1"/>
            </p:cNvSpPr>
            <p:nvPr userDrawn="1"/>
          </p:nvSpPr>
          <p:spPr bwMode="auto">
            <a:xfrm rot="20441646" flipH="1">
              <a:off x="4392613" y="1579542"/>
              <a:ext cx="647700" cy="214312"/>
            </a:xfrm>
            <a:prstGeom prst="parallelogram">
              <a:avLst>
                <a:gd name="adj" fmla="val 81726"/>
              </a:avLst>
            </a:prstGeom>
            <a:solidFill>
              <a:srgbClr val="C00000"/>
            </a:solidFill>
            <a:ln w="19050" algn="ctr">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49" name="AutoShape 176"/>
            <p:cNvSpPr>
              <a:spLocks noChangeArrowheads="1"/>
            </p:cNvSpPr>
            <p:nvPr userDrawn="1"/>
          </p:nvSpPr>
          <p:spPr bwMode="auto">
            <a:xfrm rot="20441646" flipH="1">
              <a:off x="5832475" y="1220767"/>
              <a:ext cx="431800" cy="142875"/>
            </a:xfrm>
            <a:prstGeom prst="parallelogram">
              <a:avLst>
                <a:gd name="adj" fmla="val 81726"/>
              </a:avLst>
            </a:prstGeom>
            <a:solidFill>
              <a:schemeClr val="tx2"/>
            </a:solidFill>
            <a:ln w="19050" algn="ctr">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50" name="Line 178"/>
            <p:cNvSpPr>
              <a:spLocks noChangeShapeType="1"/>
            </p:cNvSpPr>
            <p:nvPr userDrawn="1"/>
          </p:nvSpPr>
          <p:spPr bwMode="auto">
            <a:xfrm flipH="1" flipV="1">
              <a:off x="1368426" y="715942"/>
              <a:ext cx="2303463" cy="215900"/>
            </a:xfrm>
            <a:prstGeom prst="line">
              <a:avLst/>
            </a:prstGeom>
            <a:noFill/>
            <a:ln w="19050">
              <a:solidFill>
                <a:schemeClr val="bg1"/>
              </a:solidFill>
              <a:prstDash val="sysDot"/>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51" name="AutoShape 180"/>
            <p:cNvSpPr>
              <a:spLocks noChangeArrowheads="1"/>
            </p:cNvSpPr>
            <p:nvPr userDrawn="1"/>
          </p:nvSpPr>
          <p:spPr bwMode="auto">
            <a:xfrm rot="20441646" flipH="1">
              <a:off x="1584326" y="1157267"/>
              <a:ext cx="357188" cy="107950"/>
            </a:xfrm>
            <a:prstGeom prst="parallelogram">
              <a:avLst>
                <a:gd name="adj" fmla="val 36719"/>
              </a:avLst>
            </a:prstGeom>
            <a:solidFill>
              <a:schemeClr val="tx2"/>
            </a:solidFill>
            <a:ln w="19050" algn="ctr">
              <a:solidFill>
                <a:schemeClr val="bg1"/>
              </a:solid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52" name="WordArt 182"/>
            <p:cNvSpPr>
              <a:spLocks noChangeArrowheads="1" noChangeShapeType="1" noTextEdit="1"/>
            </p:cNvSpPr>
            <p:nvPr userDrawn="1"/>
          </p:nvSpPr>
          <p:spPr bwMode="auto">
            <a:xfrm rot="-1080000">
              <a:off x="1511300" y="1076304"/>
              <a:ext cx="366713" cy="82550"/>
            </a:xfrm>
            <a:prstGeom prst="rect">
              <a:avLst/>
            </a:prstGeom>
          </p:spPr>
          <p:txBody>
            <a:bodyPr wrap="none" fromWordArt="1">
              <a:prstTxWarp prst="textPlain">
                <a:avLst>
                  <a:gd name="adj" fmla="val 49639"/>
                </a:avLst>
              </a:prstTxWarp>
            </a:bodyPr>
            <a:lstStyle/>
            <a:p>
              <a:r>
                <a:rPr lang="en-US" altLang="ja-JP" sz="3600" kern="10">
                  <a:ln w="9525">
                    <a:noFill/>
                    <a:round/>
                    <a:headEnd/>
                    <a:tailEnd/>
                  </a:ln>
                  <a:solidFill>
                    <a:srgbClr val="FFFFFF"/>
                  </a:solidFill>
                  <a:latin typeface="Bauhaus 93"/>
                </a:rPr>
                <a:t>Tsukuba</a:t>
              </a:r>
              <a:endParaRPr lang="ja-JP" altLang="en-US" sz="3600" kern="10">
                <a:ln w="9525">
                  <a:noFill/>
                  <a:round/>
                  <a:headEnd/>
                  <a:tailEnd/>
                </a:ln>
                <a:solidFill>
                  <a:srgbClr val="FFFFFF"/>
                </a:solidFill>
                <a:latin typeface="Bauhaus 93"/>
              </a:endParaRPr>
            </a:p>
          </p:txBody>
        </p:sp>
        <p:sp>
          <p:nvSpPr>
            <p:cNvPr id="53" name="Line 183"/>
            <p:cNvSpPr>
              <a:spLocks noChangeShapeType="1"/>
            </p:cNvSpPr>
            <p:nvPr userDrawn="1"/>
          </p:nvSpPr>
          <p:spPr bwMode="auto">
            <a:xfrm>
              <a:off x="1368426" y="1076304"/>
              <a:ext cx="431800" cy="504825"/>
            </a:xfrm>
            <a:prstGeom prst="line">
              <a:avLst/>
            </a:prstGeom>
            <a:noFill/>
            <a:ln w="12700">
              <a:solidFill>
                <a:schemeClr val="bg1"/>
              </a:solidFill>
              <a:prstDash val="sysDot"/>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54" name="Line 184"/>
            <p:cNvSpPr>
              <a:spLocks noChangeShapeType="1"/>
            </p:cNvSpPr>
            <p:nvPr userDrawn="1"/>
          </p:nvSpPr>
          <p:spPr bwMode="auto">
            <a:xfrm flipV="1">
              <a:off x="1439864" y="931842"/>
              <a:ext cx="431800" cy="0"/>
            </a:xfrm>
            <a:prstGeom prst="line">
              <a:avLst/>
            </a:prstGeom>
            <a:noFill/>
            <a:ln w="12700">
              <a:solidFill>
                <a:schemeClr val="bg1"/>
              </a:solidFill>
              <a:prstDash val="sysDot"/>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55" name="Line 193"/>
            <p:cNvSpPr>
              <a:spLocks noChangeShapeType="1"/>
            </p:cNvSpPr>
            <p:nvPr userDrawn="1"/>
          </p:nvSpPr>
          <p:spPr bwMode="auto">
            <a:xfrm flipV="1">
              <a:off x="71439" y="1363642"/>
              <a:ext cx="2447925" cy="720725"/>
            </a:xfrm>
            <a:prstGeom prst="line">
              <a:avLst/>
            </a:prstGeom>
            <a:noFill/>
            <a:ln w="19050">
              <a:solidFill>
                <a:schemeClr val="bg1"/>
              </a:solidFill>
              <a:prstDash val="sysDot"/>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56" name="Line 185"/>
            <p:cNvSpPr>
              <a:spLocks noChangeShapeType="1"/>
            </p:cNvSpPr>
            <p:nvPr userDrawn="1"/>
          </p:nvSpPr>
          <p:spPr bwMode="auto">
            <a:xfrm flipV="1">
              <a:off x="1368426" y="715942"/>
              <a:ext cx="142875" cy="360362"/>
            </a:xfrm>
            <a:prstGeom prst="line">
              <a:avLst/>
            </a:prstGeom>
            <a:noFill/>
            <a:ln w="12700">
              <a:solidFill>
                <a:schemeClr val="bg1"/>
              </a:solidFill>
              <a:prstDash val="sysDot"/>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57" name="Line 186"/>
            <p:cNvSpPr>
              <a:spLocks noChangeShapeType="1"/>
            </p:cNvSpPr>
            <p:nvPr userDrawn="1"/>
          </p:nvSpPr>
          <p:spPr bwMode="auto">
            <a:xfrm flipH="1">
              <a:off x="1655764" y="1579542"/>
              <a:ext cx="144462" cy="936625"/>
            </a:xfrm>
            <a:prstGeom prst="line">
              <a:avLst/>
            </a:prstGeom>
            <a:noFill/>
            <a:ln w="12700">
              <a:solidFill>
                <a:schemeClr val="bg1"/>
              </a:solidFill>
              <a:prstDash val="sysDot"/>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58" name="Line 187"/>
            <p:cNvSpPr>
              <a:spLocks noChangeShapeType="1"/>
            </p:cNvSpPr>
            <p:nvPr userDrawn="1"/>
          </p:nvSpPr>
          <p:spPr bwMode="auto">
            <a:xfrm>
              <a:off x="1079501" y="500042"/>
              <a:ext cx="288925" cy="215900"/>
            </a:xfrm>
            <a:prstGeom prst="line">
              <a:avLst/>
            </a:prstGeom>
            <a:noFill/>
            <a:ln w="19050">
              <a:solidFill>
                <a:schemeClr val="bg1"/>
              </a:solidFill>
              <a:prstDash val="sysDot"/>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59" name="WordArt 188"/>
            <p:cNvSpPr>
              <a:spLocks noChangeArrowheads="1" noChangeShapeType="1" noTextEdit="1"/>
            </p:cNvSpPr>
            <p:nvPr userDrawn="1"/>
          </p:nvSpPr>
          <p:spPr bwMode="auto">
            <a:xfrm rot="-1080000">
              <a:off x="5688013" y="1147742"/>
              <a:ext cx="431800" cy="96837"/>
            </a:xfrm>
            <a:prstGeom prst="rect">
              <a:avLst/>
            </a:prstGeom>
          </p:spPr>
          <p:txBody>
            <a:bodyPr wrap="none" fromWordArt="1">
              <a:prstTxWarp prst="textPlain">
                <a:avLst>
                  <a:gd name="adj" fmla="val 49639"/>
                </a:avLst>
              </a:prstTxWarp>
            </a:bodyPr>
            <a:lstStyle/>
            <a:p>
              <a:r>
                <a:rPr lang="en-US" altLang="ja-JP" sz="3600" kern="10">
                  <a:ln w="9525">
                    <a:noFill/>
                    <a:round/>
                    <a:headEnd/>
                    <a:tailEnd/>
                  </a:ln>
                  <a:solidFill>
                    <a:srgbClr val="FFFFFF"/>
                  </a:solidFill>
                  <a:latin typeface="Bauhaus 93"/>
                </a:rPr>
                <a:t>Kandatsu</a:t>
              </a:r>
              <a:endParaRPr lang="ja-JP" altLang="en-US" sz="3600" kern="10">
                <a:ln w="9525">
                  <a:noFill/>
                  <a:round/>
                  <a:headEnd/>
                  <a:tailEnd/>
                </a:ln>
                <a:solidFill>
                  <a:srgbClr val="FFFFFF"/>
                </a:solidFill>
                <a:latin typeface="Bauhaus 93"/>
              </a:endParaRPr>
            </a:p>
          </p:txBody>
        </p:sp>
        <p:sp>
          <p:nvSpPr>
            <p:cNvPr id="60" name="WordArt 189"/>
            <p:cNvSpPr>
              <a:spLocks noChangeArrowheads="1" noChangeShapeType="1" noTextEdit="1"/>
            </p:cNvSpPr>
            <p:nvPr userDrawn="1"/>
          </p:nvSpPr>
          <p:spPr bwMode="auto">
            <a:xfrm rot="-1080000">
              <a:off x="2016125" y="2155804"/>
              <a:ext cx="431800" cy="96838"/>
            </a:xfrm>
            <a:prstGeom prst="rect">
              <a:avLst/>
            </a:prstGeom>
          </p:spPr>
          <p:txBody>
            <a:bodyPr wrap="none" fromWordArt="1">
              <a:prstTxWarp prst="textPlain">
                <a:avLst>
                  <a:gd name="adj" fmla="val 50000"/>
                </a:avLst>
              </a:prstTxWarp>
            </a:bodyPr>
            <a:lstStyle/>
            <a:p>
              <a:r>
                <a:rPr lang="en-US" altLang="ja-JP" sz="3600" kern="10">
                  <a:ln w="9525">
                    <a:noFill/>
                    <a:round/>
                    <a:headEnd/>
                    <a:tailEnd/>
                  </a:ln>
                  <a:solidFill>
                    <a:srgbClr val="FFFFFF"/>
                  </a:solidFill>
                  <a:latin typeface="Bauhaus 93"/>
                </a:rPr>
                <a:t>Route 6</a:t>
              </a:r>
              <a:endParaRPr lang="ja-JP" altLang="en-US" sz="3600" kern="10">
                <a:ln w="9525">
                  <a:noFill/>
                  <a:round/>
                  <a:headEnd/>
                  <a:tailEnd/>
                </a:ln>
                <a:solidFill>
                  <a:srgbClr val="FFFFFF"/>
                </a:solidFill>
                <a:latin typeface="Bauhaus 93"/>
              </a:endParaRPr>
            </a:p>
          </p:txBody>
        </p:sp>
        <p:sp>
          <p:nvSpPr>
            <p:cNvPr id="61" name="WordArt 190"/>
            <p:cNvSpPr>
              <a:spLocks noChangeArrowheads="1" noChangeShapeType="1" noTextEdit="1"/>
            </p:cNvSpPr>
            <p:nvPr userDrawn="1"/>
          </p:nvSpPr>
          <p:spPr bwMode="auto">
            <a:xfrm rot="1318583">
              <a:off x="4032250" y="1004867"/>
              <a:ext cx="431800" cy="96837"/>
            </a:xfrm>
            <a:prstGeom prst="rect">
              <a:avLst/>
            </a:prstGeom>
          </p:spPr>
          <p:txBody>
            <a:bodyPr wrap="none" fromWordArt="1">
              <a:prstTxWarp prst="textPlain">
                <a:avLst>
                  <a:gd name="adj" fmla="val 50000"/>
                </a:avLst>
              </a:prstTxWarp>
            </a:bodyPr>
            <a:lstStyle/>
            <a:p>
              <a:r>
                <a:rPr lang="en-US" altLang="ja-JP" sz="3600" kern="10">
                  <a:ln w="9525">
                    <a:noFill/>
                    <a:round/>
                    <a:headEnd/>
                    <a:tailEnd/>
                  </a:ln>
                  <a:solidFill>
                    <a:srgbClr val="FFFFFF"/>
                  </a:solidFill>
                  <a:latin typeface="Bauhaus 93"/>
                </a:rPr>
                <a:t>Route 125</a:t>
              </a:r>
              <a:endParaRPr lang="ja-JP" altLang="en-US" sz="3600" kern="10">
                <a:ln w="9525">
                  <a:noFill/>
                  <a:round/>
                  <a:headEnd/>
                  <a:tailEnd/>
                </a:ln>
                <a:solidFill>
                  <a:srgbClr val="FFFFFF"/>
                </a:solidFill>
                <a:latin typeface="Bauhaus 93"/>
              </a:endParaRPr>
            </a:p>
          </p:txBody>
        </p:sp>
        <p:sp>
          <p:nvSpPr>
            <p:cNvPr id="62" name="Line 194"/>
            <p:cNvSpPr>
              <a:spLocks noChangeShapeType="1"/>
            </p:cNvSpPr>
            <p:nvPr userDrawn="1"/>
          </p:nvSpPr>
          <p:spPr bwMode="auto">
            <a:xfrm flipH="1" flipV="1">
              <a:off x="2519364" y="1363642"/>
              <a:ext cx="2160587" cy="1296987"/>
            </a:xfrm>
            <a:prstGeom prst="line">
              <a:avLst/>
            </a:prstGeom>
            <a:noFill/>
            <a:ln w="19050">
              <a:solidFill>
                <a:schemeClr val="bg1"/>
              </a:solidFill>
              <a:prstDash val="sysDot"/>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63" name="Line 195"/>
            <p:cNvSpPr>
              <a:spLocks noChangeShapeType="1"/>
            </p:cNvSpPr>
            <p:nvPr userDrawn="1"/>
          </p:nvSpPr>
          <p:spPr bwMode="auto">
            <a:xfrm>
              <a:off x="4392613" y="2371704"/>
              <a:ext cx="865187" cy="360363"/>
            </a:xfrm>
            <a:prstGeom prst="line">
              <a:avLst/>
            </a:prstGeom>
            <a:noFill/>
            <a:ln w="19050">
              <a:solidFill>
                <a:schemeClr val="bg1"/>
              </a:solidFill>
              <a:round/>
              <a:headEnd/>
              <a:tailEnd/>
            </a:ln>
            <a:effectLst/>
          </p:spPr>
          <p:txBody>
            <a:bodyPr/>
            <a:lstStyle/>
            <a:p>
              <a:pPr fontAlgn="auto">
                <a:spcBef>
                  <a:spcPts val="0"/>
                </a:spcBef>
                <a:spcAft>
                  <a:spcPts val="0"/>
                </a:spcAft>
                <a:defRPr/>
              </a:pPr>
              <a:endParaRPr lang="ja-JP" altLang="en-US">
                <a:latin typeface="+mn-lt"/>
                <a:ea typeface="+mn-ea"/>
              </a:endParaRPr>
            </a:p>
          </p:txBody>
        </p:sp>
        <p:sp>
          <p:nvSpPr>
            <p:cNvPr id="64" name="WordArt 196"/>
            <p:cNvSpPr>
              <a:spLocks noChangeArrowheads="1" noChangeShapeType="1" noTextEdit="1"/>
            </p:cNvSpPr>
            <p:nvPr userDrawn="1"/>
          </p:nvSpPr>
          <p:spPr bwMode="auto">
            <a:xfrm rot="1971189">
              <a:off x="2663825" y="1411267"/>
              <a:ext cx="431800" cy="96837"/>
            </a:xfrm>
            <a:prstGeom prst="rect">
              <a:avLst/>
            </a:prstGeom>
          </p:spPr>
          <p:txBody>
            <a:bodyPr wrap="none" fromWordArt="1">
              <a:prstTxWarp prst="textPlain">
                <a:avLst>
                  <a:gd name="adj" fmla="val 50000"/>
                </a:avLst>
              </a:prstTxWarp>
            </a:bodyPr>
            <a:lstStyle/>
            <a:p>
              <a:r>
                <a:rPr lang="en-US" altLang="ja-JP" sz="3600" kern="10">
                  <a:ln w="9525">
                    <a:noFill/>
                    <a:round/>
                    <a:headEnd/>
                    <a:tailEnd/>
                  </a:ln>
                  <a:solidFill>
                    <a:srgbClr val="FFFFFF"/>
                  </a:solidFill>
                  <a:latin typeface="Bauhaus 93"/>
                </a:rPr>
                <a:t>Route 354</a:t>
              </a:r>
              <a:endParaRPr lang="ja-JP" altLang="en-US" sz="3600" kern="10">
                <a:ln w="9525">
                  <a:noFill/>
                  <a:round/>
                  <a:headEnd/>
                  <a:tailEnd/>
                </a:ln>
                <a:solidFill>
                  <a:srgbClr val="FFFFFF"/>
                </a:solidFill>
                <a:latin typeface="Bauhaus 93"/>
              </a:endParaRPr>
            </a:p>
          </p:txBody>
        </p:sp>
      </p:grpSp>
      <p:sp>
        <p:nvSpPr>
          <p:cNvPr id="8" name="タイトル 7"/>
          <p:cNvSpPr>
            <a:spLocks noGrp="1"/>
          </p:cNvSpPr>
          <p:nvPr>
            <p:ph type="ctrTitle"/>
          </p:nvPr>
        </p:nvSpPr>
        <p:spPr>
          <a:xfrm>
            <a:off x="614394" y="2214554"/>
            <a:ext cx="8458200" cy="1470025"/>
          </a:xfrm>
        </p:spPr>
        <p:txBody>
          <a:bodyPr anchor="b">
            <a:normAutofit/>
          </a:bodyPr>
          <a:lstStyle>
            <a:lvl1pPr algn="r">
              <a:defRPr sz="3600">
                <a:solidFill>
                  <a:schemeClr val="bg1"/>
                </a:solidFill>
                <a:latin typeface="HG丸ｺﾞｼｯｸM-PRO" pitchFamily="50" charset="-128"/>
                <a:ea typeface="HG丸ｺﾞｼｯｸM-PRO" pitchFamily="50" charset="-128"/>
              </a:defRPr>
            </a:lvl1pPr>
          </a:lstStyle>
          <a:p>
            <a:r>
              <a:rPr lang="ja-JP" altLang="en-US" dirty="0" smtClean="0"/>
              <a:t>マスタ タイトルの書式設定</a:t>
            </a:r>
            <a:endParaRPr lang="en-US" dirty="0"/>
          </a:p>
        </p:txBody>
      </p:sp>
      <p:sp>
        <p:nvSpPr>
          <p:cNvPr id="9" name="サブタイトル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ja-JP" altLang="en-US" smtClean="0"/>
              <a:t>マスタ サブタイトルの書式設定</a:t>
            </a:r>
            <a:endParaRPr lang="en-US"/>
          </a:p>
        </p:txBody>
      </p:sp>
      <p:sp>
        <p:nvSpPr>
          <p:cNvPr id="95" name="日付プレースホルダ 27"/>
          <p:cNvSpPr>
            <a:spLocks noGrp="1"/>
          </p:cNvSpPr>
          <p:nvPr>
            <p:ph type="dt" sz="half" idx="10"/>
          </p:nvPr>
        </p:nvSpPr>
        <p:spPr>
          <a:xfrm>
            <a:off x="6705600" y="4206875"/>
            <a:ext cx="960438" cy="457200"/>
          </a:xfrm>
        </p:spPr>
        <p:txBody>
          <a:bodyPr/>
          <a:lstStyle>
            <a:lvl1pPr>
              <a:defRPr/>
            </a:lvl1pPr>
          </a:lstStyle>
          <a:p>
            <a:pPr>
              <a:defRPr/>
            </a:pPr>
            <a:fld id="{25D3A324-D455-4B16-AACA-415527E8D3B9}" type="datetimeFigureOut">
              <a:rPr lang="ja-JP" altLang="en-US"/>
              <a:pPr>
                <a:defRPr/>
              </a:pPr>
              <a:t>2009/2/20</a:t>
            </a:fld>
            <a:endParaRPr lang="ja-JP" altLang="en-US"/>
          </a:p>
        </p:txBody>
      </p:sp>
      <p:sp>
        <p:nvSpPr>
          <p:cNvPr id="96" name="フッター プレースホルダ 16"/>
          <p:cNvSpPr>
            <a:spLocks noGrp="1"/>
          </p:cNvSpPr>
          <p:nvPr>
            <p:ph type="ftr" sz="quarter" idx="11"/>
          </p:nvPr>
        </p:nvSpPr>
        <p:spPr>
          <a:xfrm>
            <a:off x="5410200" y="4205288"/>
            <a:ext cx="1295400" cy="457200"/>
          </a:xfrm>
        </p:spPr>
        <p:txBody>
          <a:bodyPr/>
          <a:lstStyle>
            <a:lvl1pPr>
              <a:defRPr/>
            </a:lvl1pPr>
          </a:lstStyle>
          <a:p>
            <a:pPr>
              <a:defRPr/>
            </a:pPr>
            <a:endParaRPr lang="ja-JP" altLang="en-US"/>
          </a:p>
        </p:txBody>
      </p:sp>
      <p:sp>
        <p:nvSpPr>
          <p:cNvPr id="97" name="スライド番号プレースホルダ 28"/>
          <p:cNvSpPr>
            <a:spLocks noGrp="1"/>
          </p:cNvSpPr>
          <p:nvPr>
            <p:ph type="sldNum" sz="quarter" idx="12"/>
          </p:nvPr>
        </p:nvSpPr>
        <p:spPr>
          <a:xfrm>
            <a:off x="8320088" y="1588"/>
            <a:ext cx="747712" cy="365125"/>
          </a:xfrm>
        </p:spPr>
        <p:txBody>
          <a:bodyPr/>
          <a:lstStyle>
            <a:lvl1pPr algn="r">
              <a:defRPr sz="1800" smtClean="0">
                <a:solidFill>
                  <a:schemeClr val="bg1"/>
                </a:solidFill>
              </a:defRPr>
            </a:lvl1pPr>
          </a:lstStyle>
          <a:p>
            <a:pPr>
              <a:defRPr/>
            </a:pPr>
            <a:fld id="{3A90B11D-8355-46D4-B0A3-B825C71F44E4}" type="slidenum">
              <a:rPr lang="ja-JP" altLang="en-US"/>
              <a:pPr>
                <a:defRPr/>
              </a:pPr>
              <a:t>&lt;#&gt;</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13"/>
          <p:cNvSpPr>
            <a:spLocks noGrp="1"/>
          </p:cNvSpPr>
          <p:nvPr>
            <p:ph type="dt" sz="half" idx="10"/>
          </p:nvPr>
        </p:nvSpPr>
        <p:spPr/>
        <p:txBody>
          <a:bodyPr/>
          <a:lstStyle>
            <a:lvl1pPr>
              <a:defRPr/>
            </a:lvl1pPr>
          </a:lstStyle>
          <a:p>
            <a:pPr>
              <a:defRPr/>
            </a:pPr>
            <a:fld id="{37B24CF1-CD9D-4898-B9B0-E3E4286E174E}" type="datetimeFigureOut">
              <a:rPr lang="ja-JP" altLang="en-US"/>
              <a:pPr>
                <a:defRPr/>
              </a:pPr>
              <a:t>2009/2/20</a:t>
            </a:fld>
            <a:endParaRPr lang="ja-JP" altLang="en-US"/>
          </a:p>
        </p:txBody>
      </p:sp>
      <p:sp>
        <p:nvSpPr>
          <p:cNvPr id="5" name="フッター プレースホルダ 2"/>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22"/>
          <p:cNvSpPr>
            <a:spLocks noGrp="1"/>
          </p:cNvSpPr>
          <p:nvPr>
            <p:ph type="sldNum" sz="quarter" idx="12"/>
          </p:nvPr>
        </p:nvSpPr>
        <p:spPr/>
        <p:txBody>
          <a:bodyPr/>
          <a:lstStyle>
            <a:lvl1pPr>
              <a:defRPr/>
            </a:lvl1pPr>
          </a:lstStyle>
          <a:p>
            <a:pPr>
              <a:defRPr/>
            </a:pPr>
            <a:fld id="{E28C232C-96E1-4E2A-9AC1-BFD7781D8B8F}" type="slidenum">
              <a:rPr lang="ja-JP" altLang="en-US"/>
              <a:pPr>
                <a:defRPr/>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81800" y="1143000"/>
            <a:ext cx="1905000" cy="5486400"/>
          </a:xfrm>
        </p:spPr>
        <p:txBody>
          <a:bodyPr vert="eaVert"/>
          <a:lstStyle/>
          <a:p>
            <a:r>
              <a:rPr lang="ja-JP" altLang="en-US" smtClean="0"/>
              <a:t>マスタ タイトルの書式設定</a:t>
            </a:r>
            <a:endParaRPr lang="en-US"/>
          </a:p>
        </p:txBody>
      </p:sp>
      <p:sp>
        <p:nvSpPr>
          <p:cNvPr id="3" name="縦書きテキスト プレースホルダ 2"/>
          <p:cNvSpPr>
            <a:spLocks noGrp="1"/>
          </p:cNvSpPr>
          <p:nvPr>
            <p:ph type="body" orient="vert" idx="1"/>
          </p:nvPr>
        </p:nvSpPr>
        <p:spPr>
          <a:xfrm>
            <a:off x="457200" y="1143000"/>
            <a:ext cx="6248400" cy="54864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13"/>
          <p:cNvSpPr>
            <a:spLocks noGrp="1"/>
          </p:cNvSpPr>
          <p:nvPr>
            <p:ph type="dt" sz="half" idx="10"/>
          </p:nvPr>
        </p:nvSpPr>
        <p:spPr/>
        <p:txBody>
          <a:bodyPr/>
          <a:lstStyle>
            <a:lvl1pPr>
              <a:defRPr/>
            </a:lvl1pPr>
          </a:lstStyle>
          <a:p>
            <a:pPr>
              <a:defRPr/>
            </a:pPr>
            <a:fld id="{F7FCE7EF-8BA8-4369-B844-B682A7C3D82C}" type="datetimeFigureOut">
              <a:rPr lang="ja-JP" altLang="en-US"/>
              <a:pPr>
                <a:defRPr/>
              </a:pPr>
              <a:t>2009/2/20</a:t>
            </a:fld>
            <a:endParaRPr lang="ja-JP" altLang="en-US"/>
          </a:p>
        </p:txBody>
      </p:sp>
      <p:sp>
        <p:nvSpPr>
          <p:cNvPr id="5" name="フッター プレースホルダ 2"/>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22"/>
          <p:cNvSpPr>
            <a:spLocks noGrp="1"/>
          </p:cNvSpPr>
          <p:nvPr>
            <p:ph type="sldNum" sz="quarter" idx="12"/>
          </p:nvPr>
        </p:nvSpPr>
        <p:spPr/>
        <p:txBody>
          <a:bodyPr/>
          <a:lstStyle>
            <a:lvl1pPr>
              <a:defRPr/>
            </a:lvl1pPr>
          </a:lstStyle>
          <a:p>
            <a:pPr>
              <a:defRPr/>
            </a:pPr>
            <a:fld id="{3449185C-9DDA-4AEF-9AEF-0B5AD4C62D6D}" type="slidenum">
              <a:rPr lang="ja-JP" altLang="en-US"/>
              <a:pPr>
                <a:defRPr/>
              </a:pPr>
              <a:t>&lt;#&gt;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タイトル、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648200" y="1600200"/>
            <a:ext cx="4038600" cy="452596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a:xfrm>
            <a:off x="457200" y="6245225"/>
            <a:ext cx="2133600" cy="476250"/>
          </a:xfrm>
        </p:spPr>
        <p:txBody>
          <a:bodyPr/>
          <a:lstStyle>
            <a:lvl1pPr>
              <a:defRPr kumimoji="0"/>
            </a:lvl1pPr>
          </a:lstStyle>
          <a:p>
            <a:pPr>
              <a:defRPr/>
            </a:pPr>
            <a:endParaRPr lang="en-US" altLang="ja-JP"/>
          </a:p>
        </p:txBody>
      </p:sp>
      <p:sp>
        <p:nvSpPr>
          <p:cNvPr id="6" name="フッター プレースホルダ 5"/>
          <p:cNvSpPr>
            <a:spLocks noGrp="1"/>
          </p:cNvSpPr>
          <p:nvPr>
            <p:ph type="ftr" sz="quarter" idx="11"/>
          </p:nvPr>
        </p:nvSpPr>
        <p:spPr>
          <a:xfrm>
            <a:off x="3124200" y="6245225"/>
            <a:ext cx="2895600" cy="476250"/>
          </a:xfrm>
        </p:spPr>
        <p:txBody>
          <a:bodyPr/>
          <a:lstStyle>
            <a:lvl1pPr>
              <a:defRPr kumimoji="0"/>
            </a:lvl1pPr>
          </a:lstStyle>
          <a:p>
            <a:pPr>
              <a:defRPr/>
            </a:pPr>
            <a:endParaRPr lang="en-US" altLang="ja-JP"/>
          </a:p>
        </p:txBody>
      </p:sp>
      <p:sp>
        <p:nvSpPr>
          <p:cNvPr id="7" name="スライド番号プレースホルダ 6"/>
          <p:cNvSpPr>
            <a:spLocks noGrp="1"/>
          </p:cNvSpPr>
          <p:nvPr>
            <p:ph type="sldNum" sz="quarter" idx="12"/>
          </p:nvPr>
        </p:nvSpPr>
        <p:spPr>
          <a:xfrm>
            <a:off x="6553200" y="6245225"/>
            <a:ext cx="2133600" cy="476250"/>
          </a:xfrm>
        </p:spPr>
        <p:txBody>
          <a:bodyPr/>
          <a:lstStyle>
            <a:lvl1pPr>
              <a:defRPr kumimoji="0"/>
            </a:lvl1pPr>
          </a:lstStyle>
          <a:p>
            <a:pPr>
              <a:defRPr/>
            </a:pPr>
            <a:fld id="{244FA14E-ECE9-446E-8963-075F189F7836}" type="slidenum">
              <a:rPr lang="en-US" altLang="ja-JP"/>
              <a:pPr>
                <a:defRPr/>
              </a:pPr>
              <a:t>&lt;#&gt;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457200" y="1600200"/>
            <a:ext cx="8229600" cy="4525963"/>
          </a:xfrm>
        </p:spPr>
        <p:txBody>
          <a:bodyPr/>
          <a:lstStyle/>
          <a:p>
            <a:endParaRPr lang="ja-JP" altLang="en-US"/>
          </a:p>
        </p:txBody>
      </p:sp>
      <p:sp>
        <p:nvSpPr>
          <p:cNvPr id="4" name="日付プレースホルダ 3"/>
          <p:cNvSpPr>
            <a:spLocks noGrp="1"/>
          </p:cNvSpPr>
          <p:nvPr>
            <p:ph type="dt" sz="half" idx="10"/>
          </p:nvPr>
        </p:nvSpPr>
        <p:spPr>
          <a:xfrm>
            <a:off x="457200" y="6356350"/>
            <a:ext cx="2133600" cy="365125"/>
          </a:xfrm>
        </p:spPr>
        <p:txBody>
          <a:bodyPr/>
          <a:lstStyle>
            <a:lvl1pPr>
              <a:defRPr/>
            </a:lvl1pPr>
          </a:lstStyle>
          <a:p>
            <a:pPr>
              <a:defRPr/>
            </a:pPr>
            <a:fld id="{9DBF4BE9-994B-437E-9D97-261AD919178C}" type="datetimeFigureOut">
              <a:rPr lang="ja-JP" altLang="en-US"/>
              <a:pPr>
                <a:defRPr/>
              </a:pPr>
              <a:t>2009/2/20</a:t>
            </a:fld>
            <a:endParaRPr lang="ja-JP" altLang="en-US"/>
          </a:p>
        </p:txBody>
      </p:sp>
      <p:sp>
        <p:nvSpPr>
          <p:cNvPr id="5" name="フッター プレースホルダ 4"/>
          <p:cNvSpPr>
            <a:spLocks noGrp="1"/>
          </p:cNvSpPr>
          <p:nvPr>
            <p:ph type="ftr" sz="quarter" idx="11"/>
          </p:nvPr>
        </p:nvSpPr>
        <p:spPr>
          <a:xfrm>
            <a:off x="3124200" y="6356350"/>
            <a:ext cx="2895600" cy="365125"/>
          </a:xfrm>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a:xfrm>
            <a:off x="6553200" y="6356350"/>
            <a:ext cx="2133600" cy="365125"/>
          </a:xfrm>
        </p:spPr>
        <p:txBody>
          <a:bodyPr/>
          <a:lstStyle>
            <a:lvl1pPr>
              <a:defRPr/>
            </a:lvl1pPr>
          </a:lstStyle>
          <a:p>
            <a:pPr>
              <a:defRPr/>
            </a:pPr>
            <a:fld id="{0399E7EA-2EA3-4946-ACFC-563CB3EBCB66}" type="slidenum">
              <a:rPr lang="ja-JP" altLang="en-US"/>
              <a:pPr>
                <a:defRPr/>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42844" y="428604"/>
            <a:ext cx="5214974" cy="642942"/>
          </a:xfrm>
        </p:spPr>
        <p:txBody>
          <a:bodyPr>
            <a:noAutofit/>
          </a:bodyPr>
          <a:lstStyle>
            <a:lvl1pPr>
              <a:defRPr sz="3200">
                <a:latin typeface="HG丸ｺﾞｼｯｸM-PRO" pitchFamily="50" charset="-128"/>
                <a:ea typeface="HG丸ｺﾞｼｯｸM-PRO" pitchFamily="50" charset="-128"/>
              </a:defRPr>
            </a:lvl1pPr>
          </a:lstStyle>
          <a:p>
            <a:r>
              <a:rPr lang="ja-JP" altLang="en-US" dirty="0" smtClean="0"/>
              <a:t>マスタ タイトルの書式設定</a:t>
            </a:r>
            <a:endParaRPr lang="en-US" dirty="0"/>
          </a:p>
        </p:txBody>
      </p:sp>
      <p:sp>
        <p:nvSpPr>
          <p:cNvPr id="3" name="コンテンツ プレースホルダ 2"/>
          <p:cNvSpPr>
            <a:spLocks noGrp="1"/>
          </p:cNvSpPr>
          <p:nvPr>
            <p:ph idx="1"/>
          </p:nvPr>
        </p:nvSpPr>
        <p:spPr>
          <a:xfrm>
            <a:off x="457200" y="1571612"/>
            <a:ext cx="8229600" cy="5002924"/>
          </a:xfrm>
        </p:spPr>
        <p:txBody>
          <a:bodyPr/>
          <a:lstStyle>
            <a:lvl1pPr>
              <a:defRPr>
                <a:latin typeface="ＭＳ Ｐゴシック" pitchFamily="50" charset="-128"/>
                <a:ea typeface="ＭＳ Ｐゴシック" pitchFamily="50" charset="-128"/>
              </a:defRPr>
            </a:lvl1pPr>
            <a:lvl2pPr>
              <a:defRPr>
                <a:latin typeface="ＭＳ Ｐゴシック" pitchFamily="50" charset="-128"/>
                <a:ea typeface="ＭＳ Ｐゴシック" pitchFamily="50" charset="-128"/>
              </a:defRPr>
            </a:lvl2pPr>
            <a:lvl3pPr>
              <a:defRPr>
                <a:latin typeface="ＭＳ Ｐゴシック" pitchFamily="50" charset="-128"/>
                <a:ea typeface="ＭＳ Ｐゴシック" pitchFamily="50" charset="-128"/>
              </a:defRPr>
            </a:lvl3pPr>
            <a:lvl4pPr>
              <a:defRPr>
                <a:latin typeface="ＭＳ Ｐゴシック" pitchFamily="50" charset="-128"/>
                <a:ea typeface="ＭＳ Ｐゴシック" pitchFamily="50" charset="-128"/>
              </a:defRPr>
            </a:lvl4pPr>
            <a:lvl5pPr>
              <a:defRPr>
                <a:latin typeface="ＭＳ Ｐゴシック" pitchFamily="50" charset="-128"/>
                <a:ea typeface="ＭＳ Ｐゴシック" pitchFamily="50" charset="-128"/>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スライド番号プレースホルダ 5"/>
          <p:cNvSpPr>
            <a:spLocks noGrp="1"/>
          </p:cNvSpPr>
          <p:nvPr>
            <p:ph type="sldNum" sz="quarter" idx="10"/>
          </p:nvPr>
        </p:nvSpPr>
        <p:spPr/>
        <p:txBody>
          <a:bodyPr/>
          <a:lstStyle>
            <a:lvl1pPr>
              <a:defRPr/>
            </a:lvl1pPr>
          </a:lstStyle>
          <a:p>
            <a:pPr>
              <a:defRPr/>
            </a:pPr>
            <a:fld id="{42869F6B-DA30-4F8C-A79D-2DF0B9907F32}" type="slidenum">
              <a:rPr lang="ja-JP" altLang="en-US"/>
              <a:pPr>
                <a:defRPr/>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ja-JP" altLang="en-US" smtClean="0"/>
              <a:t>マスタ テキストの書式設定</a:t>
            </a:r>
          </a:p>
        </p:txBody>
      </p:sp>
      <p:sp>
        <p:nvSpPr>
          <p:cNvPr id="4" name="日付プレースホルダ 13"/>
          <p:cNvSpPr>
            <a:spLocks noGrp="1"/>
          </p:cNvSpPr>
          <p:nvPr>
            <p:ph type="dt" sz="half" idx="10"/>
          </p:nvPr>
        </p:nvSpPr>
        <p:spPr/>
        <p:txBody>
          <a:bodyPr/>
          <a:lstStyle>
            <a:lvl1pPr>
              <a:defRPr/>
            </a:lvl1pPr>
          </a:lstStyle>
          <a:p>
            <a:pPr>
              <a:defRPr/>
            </a:pPr>
            <a:fld id="{E9DB090A-79BF-4C4A-8661-5852842FB3E5}" type="datetimeFigureOut">
              <a:rPr lang="ja-JP" altLang="en-US"/>
              <a:pPr>
                <a:defRPr/>
              </a:pPr>
              <a:t>2009/2/20</a:t>
            </a:fld>
            <a:endParaRPr lang="ja-JP" altLang="en-US"/>
          </a:p>
        </p:txBody>
      </p:sp>
      <p:sp>
        <p:nvSpPr>
          <p:cNvPr id="5" name="フッター プレースホルダ 2"/>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22"/>
          <p:cNvSpPr>
            <a:spLocks noGrp="1"/>
          </p:cNvSpPr>
          <p:nvPr>
            <p:ph type="sldNum" sz="quarter" idx="12"/>
          </p:nvPr>
        </p:nvSpPr>
        <p:spPr/>
        <p:txBody>
          <a:bodyPr/>
          <a:lstStyle>
            <a:lvl1pPr>
              <a:defRPr/>
            </a:lvl1pPr>
          </a:lstStyle>
          <a:p>
            <a:pPr>
              <a:defRPr/>
            </a:pPr>
            <a:fld id="{55309411-B32E-4902-9E69-3AE9850C2330}" type="slidenum">
              <a:rPr lang="ja-JP" altLang="en-US"/>
              <a:pPr>
                <a:defRPr/>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en-US"/>
          </a:p>
        </p:txBody>
      </p:sp>
      <p:sp>
        <p:nvSpPr>
          <p:cNvPr id="3" name="コンテンツ プレースホルダ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13"/>
          <p:cNvSpPr>
            <a:spLocks noGrp="1"/>
          </p:cNvSpPr>
          <p:nvPr>
            <p:ph type="dt" sz="half" idx="10"/>
          </p:nvPr>
        </p:nvSpPr>
        <p:spPr/>
        <p:txBody>
          <a:bodyPr/>
          <a:lstStyle>
            <a:lvl1pPr>
              <a:defRPr/>
            </a:lvl1pPr>
          </a:lstStyle>
          <a:p>
            <a:pPr>
              <a:defRPr/>
            </a:pPr>
            <a:fld id="{7663792C-DB2C-41F7-A0AE-C3D9E1D59FC6}" type="datetimeFigureOut">
              <a:rPr lang="ja-JP" altLang="en-US"/>
              <a:pPr>
                <a:defRPr/>
              </a:pPr>
              <a:t>2009/2/20</a:t>
            </a:fld>
            <a:endParaRPr lang="ja-JP" altLang="en-US"/>
          </a:p>
        </p:txBody>
      </p:sp>
      <p:sp>
        <p:nvSpPr>
          <p:cNvPr id="6" name="フッター プレースホルダ 2"/>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22"/>
          <p:cNvSpPr>
            <a:spLocks noGrp="1"/>
          </p:cNvSpPr>
          <p:nvPr>
            <p:ph type="sldNum" sz="quarter" idx="12"/>
          </p:nvPr>
        </p:nvSpPr>
        <p:spPr/>
        <p:txBody>
          <a:bodyPr/>
          <a:lstStyle>
            <a:lvl1pPr>
              <a:defRPr/>
            </a:lvl1pPr>
          </a:lstStyle>
          <a:p>
            <a:pPr>
              <a:defRPr/>
            </a:pPr>
            <a:fld id="{B99C88D5-2D37-47A3-9CB9-975696A156BD}" type="slidenum">
              <a:rPr lang="ja-JP" altLang="en-US"/>
              <a:pPr>
                <a:defRPr/>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1143000"/>
            <a:ext cx="8382000" cy="1069848"/>
          </a:xfrm>
        </p:spPr>
        <p:txBody>
          <a:bodyPr/>
          <a:lstStyle>
            <a:lvl1pPr>
              <a:defRPr sz="4000" b="0" i="0" cap="none" baseline="0"/>
            </a:lvl1pPr>
          </a:lstStyle>
          <a:p>
            <a:r>
              <a:rPr lang="ja-JP" altLang="en-US" smtClean="0"/>
              <a:t>マスタ タイトルの書式設定</a:t>
            </a:r>
            <a:endParaRPr lang="en-US"/>
          </a:p>
        </p:txBody>
      </p:sp>
      <p:sp>
        <p:nvSpPr>
          <p:cNvPr id="3" name="テキスト プレースホルダ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ja-JP" altLang="en-US" smtClean="0"/>
              <a:t>マスタ テキストの書式設定</a:t>
            </a:r>
          </a:p>
        </p:txBody>
      </p:sp>
      <p:sp>
        <p:nvSpPr>
          <p:cNvPr id="4" name="テキスト プレースホルダ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ja-JP" altLang="en-US" smtClean="0"/>
              <a:t>マスタ テキストの書式設定</a:t>
            </a:r>
          </a:p>
        </p:txBody>
      </p:sp>
      <p:sp>
        <p:nvSpPr>
          <p:cNvPr id="5" name="コンテンツ プレースホルダ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コンテンツ プレースホルダ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5"/>
          <p:cNvSpPr>
            <a:spLocks noGrp="1"/>
          </p:cNvSpPr>
          <p:nvPr>
            <p:ph type="dt" sz="half" idx="10"/>
          </p:nvPr>
        </p:nvSpPr>
        <p:spPr/>
        <p:txBody>
          <a:bodyPr rtlCol="0"/>
          <a:lstStyle>
            <a:lvl1pPr>
              <a:defRPr/>
            </a:lvl1pPr>
          </a:lstStyle>
          <a:p>
            <a:pPr>
              <a:defRPr/>
            </a:pPr>
            <a:fld id="{9A5CD78D-D5E6-4C74-AF97-98F922E20CBE}" type="datetimeFigureOut">
              <a:rPr lang="ja-JP" altLang="en-US"/>
              <a:pPr>
                <a:defRPr/>
              </a:pPr>
              <a:t>2009/2/20</a:t>
            </a:fld>
            <a:endParaRPr lang="ja-JP" altLang="en-US"/>
          </a:p>
        </p:txBody>
      </p:sp>
      <p:sp>
        <p:nvSpPr>
          <p:cNvPr id="8" name="スライド番号プレースホルダ 26"/>
          <p:cNvSpPr>
            <a:spLocks noGrp="1"/>
          </p:cNvSpPr>
          <p:nvPr>
            <p:ph type="sldNum" sz="quarter" idx="11"/>
          </p:nvPr>
        </p:nvSpPr>
        <p:spPr/>
        <p:txBody>
          <a:bodyPr rtlCol="0"/>
          <a:lstStyle>
            <a:lvl1pPr>
              <a:defRPr/>
            </a:lvl1pPr>
          </a:lstStyle>
          <a:p>
            <a:pPr>
              <a:defRPr/>
            </a:pPr>
            <a:fld id="{3D29722C-2440-46F4-9E9A-485C449B6722}" type="slidenum">
              <a:rPr lang="ja-JP" altLang="en-US"/>
              <a:pPr>
                <a:defRPr/>
              </a:pPr>
              <a:t>&lt;#&gt;</a:t>
            </a:fld>
            <a:endParaRPr lang="ja-JP" altLang="en-US"/>
          </a:p>
        </p:txBody>
      </p:sp>
      <p:sp>
        <p:nvSpPr>
          <p:cNvPr id="9" name="フッター プレースホルダ 27"/>
          <p:cNvSpPr>
            <a:spLocks noGrp="1"/>
          </p:cNvSpPr>
          <p:nvPr>
            <p:ph type="ftr" sz="quarter" idx="12"/>
          </p:nvPr>
        </p:nvSpPr>
        <p:spPr/>
        <p:txBody>
          <a:bodyPr rtlCol="0"/>
          <a:lstStyle>
            <a:lvl1pPr>
              <a:defRPr/>
            </a:lvl1pPr>
          </a:lstStyle>
          <a:p>
            <a:pPr>
              <a:defRPr/>
            </a:pPr>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43000"/>
            <a:ext cx="8229600" cy="1069848"/>
          </a:xfrm>
        </p:spPr>
        <p:txBody>
          <a:bodyPr/>
          <a:lstStyle>
            <a:lvl1pPr>
              <a:defRPr sz="4000">
                <a:solidFill>
                  <a:schemeClr val="tx2"/>
                </a:solidFill>
              </a:defRPr>
            </a:lvl1pPr>
          </a:lstStyle>
          <a:p>
            <a:r>
              <a:rPr lang="ja-JP" altLang="en-US" smtClean="0"/>
              <a:t>マスタ タイトルの書式設定</a:t>
            </a:r>
            <a:endParaRPr lang="en-US"/>
          </a:p>
        </p:txBody>
      </p:sp>
      <p:sp>
        <p:nvSpPr>
          <p:cNvPr id="3" name="日付プレースホルダ 2"/>
          <p:cNvSpPr>
            <a:spLocks noGrp="1"/>
          </p:cNvSpPr>
          <p:nvPr>
            <p:ph type="dt" sz="half" idx="10"/>
          </p:nvPr>
        </p:nvSpPr>
        <p:spPr>
          <a:xfrm>
            <a:off x="6583363" y="612775"/>
            <a:ext cx="957262" cy="457200"/>
          </a:xfrm>
        </p:spPr>
        <p:txBody>
          <a:bodyPr/>
          <a:lstStyle>
            <a:lvl1pPr>
              <a:defRPr/>
            </a:lvl1pPr>
          </a:lstStyle>
          <a:p>
            <a:pPr>
              <a:defRPr/>
            </a:pPr>
            <a:fld id="{5F65301A-9898-4258-AECA-8F8685AC15ED}" type="datetimeFigureOut">
              <a:rPr lang="ja-JP" altLang="en-US"/>
              <a:pPr>
                <a:defRPr/>
              </a:pPr>
              <a:t>2009/2/20</a:t>
            </a:fld>
            <a:endParaRPr lang="ja-JP" altLang="en-US"/>
          </a:p>
        </p:txBody>
      </p:sp>
      <p:sp>
        <p:nvSpPr>
          <p:cNvPr id="4" name="フッター プレースホルダ 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4"/>
          <p:cNvSpPr>
            <a:spLocks noGrp="1"/>
          </p:cNvSpPr>
          <p:nvPr>
            <p:ph type="sldNum" sz="quarter" idx="12"/>
          </p:nvPr>
        </p:nvSpPr>
        <p:spPr/>
        <p:txBody>
          <a:bodyPr/>
          <a:lstStyle>
            <a:lvl1pPr>
              <a:defRPr/>
            </a:lvl1pPr>
          </a:lstStyle>
          <a:p>
            <a:pPr>
              <a:defRPr/>
            </a:pPr>
            <a:fld id="{2A03CF26-3C54-482D-A88E-1B3D56F26E5A}" type="slidenum">
              <a:rPr lang="ja-JP" altLang="en-US"/>
              <a:pPr>
                <a:defRPr/>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3"/>
          <p:cNvSpPr>
            <a:spLocks noGrp="1"/>
          </p:cNvSpPr>
          <p:nvPr>
            <p:ph type="dt" sz="half" idx="10"/>
          </p:nvPr>
        </p:nvSpPr>
        <p:spPr/>
        <p:txBody>
          <a:bodyPr/>
          <a:lstStyle>
            <a:lvl1pPr>
              <a:defRPr/>
            </a:lvl1pPr>
          </a:lstStyle>
          <a:p>
            <a:pPr>
              <a:defRPr/>
            </a:pPr>
            <a:fld id="{D38BE6D9-2BCA-43AD-9610-E0395191E840}" type="datetimeFigureOut">
              <a:rPr lang="ja-JP" altLang="en-US"/>
              <a:pPr>
                <a:defRPr/>
              </a:pPr>
              <a:t>2009/2/20</a:t>
            </a:fld>
            <a:endParaRPr lang="ja-JP" altLang="en-US"/>
          </a:p>
        </p:txBody>
      </p:sp>
      <p:sp>
        <p:nvSpPr>
          <p:cNvPr id="3" name="フッター プレースホルダ 2"/>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22"/>
          <p:cNvSpPr>
            <a:spLocks noGrp="1"/>
          </p:cNvSpPr>
          <p:nvPr>
            <p:ph type="sldNum" sz="quarter" idx="12"/>
          </p:nvPr>
        </p:nvSpPr>
        <p:spPr/>
        <p:txBody>
          <a:bodyPr/>
          <a:lstStyle>
            <a:lvl1pPr>
              <a:defRPr/>
            </a:lvl1pPr>
          </a:lstStyle>
          <a:p>
            <a:pPr>
              <a:defRPr/>
            </a:pPr>
            <a:fld id="{C663069D-AE44-4F60-8BAA-B3A5B58837D0}" type="slidenum">
              <a:rPr lang="ja-JP" altLang="en-US"/>
              <a:pPr>
                <a:defRPr/>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53496" y="1101970"/>
            <a:ext cx="3383280" cy="877824"/>
          </a:xfrm>
        </p:spPr>
        <p:txBody>
          <a:bodyPr anchor="b"/>
          <a:lstStyle>
            <a:lvl1pPr algn="l">
              <a:buNone/>
              <a:defRPr sz="1800" b="1"/>
            </a:lvl1pPr>
          </a:lstStyle>
          <a:p>
            <a:r>
              <a:rPr lang="ja-JP" altLang="en-US" smtClean="0"/>
              <a:t>マスタ タイトルの書式設定</a:t>
            </a:r>
            <a:endParaRPr lang="en-US"/>
          </a:p>
        </p:txBody>
      </p:sp>
      <p:sp>
        <p:nvSpPr>
          <p:cNvPr id="3" name="テキスト プレースホルダ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ja-JP" altLang="en-US" smtClean="0"/>
              <a:t>マスタ テキストの書式設定</a:t>
            </a:r>
          </a:p>
        </p:txBody>
      </p:sp>
      <p:sp>
        <p:nvSpPr>
          <p:cNvPr id="4" name="コンテンツ プレースホルダ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13"/>
          <p:cNvSpPr>
            <a:spLocks noGrp="1"/>
          </p:cNvSpPr>
          <p:nvPr>
            <p:ph type="dt" sz="half" idx="10"/>
          </p:nvPr>
        </p:nvSpPr>
        <p:spPr/>
        <p:txBody>
          <a:bodyPr/>
          <a:lstStyle>
            <a:lvl1pPr>
              <a:defRPr/>
            </a:lvl1pPr>
          </a:lstStyle>
          <a:p>
            <a:pPr>
              <a:defRPr/>
            </a:pPr>
            <a:fld id="{56E676AC-8F6F-442D-B37D-92D80DBC4357}" type="datetimeFigureOut">
              <a:rPr lang="ja-JP" altLang="en-US"/>
              <a:pPr>
                <a:defRPr/>
              </a:pPr>
              <a:t>2009/2/20</a:t>
            </a:fld>
            <a:endParaRPr lang="ja-JP" altLang="en-US"/>
          </a:p>
        </p:txBody>
      </p:sp>
      <p:sp>
        <p:nvSpPr>
          <p:cNvPr id="6" name="フッター プレースホルダ 2"/>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22"/>
          <p:cNvSpPr>
            <a:spLocks noGrp="1"/>
          </p:cNvSpPr>
          <p:nvPr>
            <p:ph type="sldNum" sz="quarter" idx="12"/>
          </p:nvPr>
        </p:nvSpPr>
        <p:spPr/>
        <p:txBody>
          <a:bodyPr/>
          <a:lstStyle>
            <a:lvl1pPr>
              <a:defRPr/>
            </a:lvl1pPr>
          </a:lstStyle>
          <a:p>
            <a:pPr>
              <a:defRPr/>
            </a:pPr>
            <a:fld id="{D2CCE83A-A01B-4A22-AFA5-B522F2970D68}" type="slidenum">
              <a:rPr lang="ja-JP" altLang="en-US"/>
              <a:pPr>
                <a:defRPr/>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ja-JP" altLang="en-US" smtClean="0"/>
              <a:t>マスタ タイトルの書式設定</a:t>
            </a:r>
            <a:endParaRPr lang="en-US"/>
          </a:p>
        </p:txBody>
      </p:sp>
      <p:sp>
        <p:nvSpPr>
          <p:cNvPr id="3" name="図プレースホルダ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ja-JP" altLang="en-US" noProof="0" smtClean="0"/>
              <a:t>アイコンをクリックして図を追加</a:t>
            </a:r>
            <a:endParaRPr lang="en-US" noProof="0" dirty="0"/>
          </a:p>
        </p:txBody>
      </p:sp>
      <p:sp>
        <p:nvSpPr>
          <p:cNvPr id="4" name="テキスト プレースホルダ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ja-JP" altLang="en-US" smtClean="0"/>
              <a:t>マスタ テキストの書式設定</a:t>
            </a:r>
          </a:p>
        </p:txBody>
      </p:sp>
      <p:sp>
        <p:nvSpPr>
          <p:cNvPr id="5" name="日付プレースホルダ 13"/>
          <p:cNvSpPr>
            <a:spLocks noGrp="1"/>
          </p:cNvSpPr>
          <p:nvPr>
            <p:ph type="dt" sz="half" idx="10"/>
          </p:nvPr>
        </p:nvSpPr>
        <p:spPr/>
        <p:txBody>
          <a:bodyPr/>
          <a:lstStyle>
            <a:lvl1pPr>
              <a:defRPr/>
            </a:lvl1pPr>
          </a:lstStyle>
          <a:p>
            <a:pPr>
              <a:defRPr/>
            </a:pPr>
            <a:fld id="{3C3577C0-756D-455B-B59A-210E2B67681C}" type="datetimeFigureOut">
              <a:rPr lang="ja-JP" altLang="en-US"/>
              <a:pPr>
                <a:defRPr/>
              </a:pPr>
              <a:t>2009/2/20</a:t>
            </a:fld>
            <a:endParaRPr lang="ja-JP" altLang="en-US"/>
          </a:p>
        </p:txBody>
      </p:sp>
      <p:sp>
        <p:nvSpPr>
          <p:cNvPr id="6" name="フッター プレースホルダ 2"/>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22"/>
          <p:cNvSpPr>
            <a:spLocks noGrp="1"/>
          </p:cNvSpPr>
          <p:nvPr>
            <p:ph type="sldNum" sz="quarter" idx="12"/>
          </p:nvPr>
        </p:nvSpPr>
        <p:spPr/>
        <p:txBody>
          <a:bodyPr/>
          <a:lstStyle>
            <a:lvl1pPr>
              <a:defRPr/>
            </a:lvl1pPr>
          </a:lstStyle>
          <a:p>
            <a:pPr>
              <a:defRPr/>
            </a:pPr>
            <a:fld id="{024B9386-28E9-4043-AD40-170C95F3B04C}" type="slidenum">
              <a:rPr lang="ja-JP" altLang="en-US"/>
              <a:pPr>
                <a:defRPr/>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正方形/長方形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29" name="正方形/長方形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30" name="正方形/長方形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31" name="正方形/長方形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32" name="正方形/長方形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useBgFill="1">
        <p:nvSpPr>
          <p:cNvPr id="33" name="角丸四角形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useBgFill="1">
        <p:nvSpPr>
          <p:cNvPr id="34" name="角丸四角形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35" name="正方形/長方形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36" name="正方形/長方形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37" name="正方形/長方形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38" name="正方形/長方形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39" name="正方形/長方形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p>
        </p:txBody>
      </p:sp>
      <p:sp>
        <p:nvSpPr>
          <p:cNvPr id="40" name="正方形/長方形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p>
        </p:txBody>
      </p:sp>
      <p:sp>
        <p:nvSpPr>
          <p:cNvPr id="2063" name="タイトル プレースホルダ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endParaRPr lang="en-US" smtClean="0"/>
          </a:p>
        </p:txBody>
      </p:sp>
      <p:sp>
        <p:nvSpPr>
          <p:cNvPr id="2064" name="テキスト プレースホルダ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14" name="日付プレースホルダ 13"/>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1" sz="800" smtClean="0">
                <a:solidFill>
                  <a:schemeClr val="accent2"/>
                </a:solidFill>
                <a:latin typeface="+mn-lt"/>
                <a:ea typeface="+mn-ea"/>
              </a:defRPr>
            </a:lvl1pPr>
          </a:lstStyle>
          <a:p>
            <a:pPr>
              <a:defRPr/>
            </a:pPr>
            <a:fld id="{322C1E1B-8E97-48CC-A7FD-B9D8D67A3342}" type="datetimeFigureOut">
              <a:rPr lang="ja-JP" altLang="en-US"/>
              <a:pPr>
                <a:defRPr/>
              </a:pPr>
              <a:t>2009/2/20</a:t>
            </a:fld>
            <a:endParaRPr lang="ja-JP" altLang="en-US"/>
          </a:p>
        </p:txBody>
      </p:sp>
      <p:sp>
        <p:nvSpPr>
          <p:cNvPr id="3" name="フッター プレースホルダ 2"/>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1" sz="800">
                <a:solidFill>
                  <a:schemeClr val="accent2"/>
                </a:solidFill>
                <a:latin typeface="+mn-lt"/>
                <a:ea typeface="+mn-ea"/>
              </a:defRPr>
            </a:lvl1pPr>
          </a:lstStyle>
          <a:p>
            <a:pPr>
              <a:defRPr/>
            </a:pPr>
            <a:endParaRPr lang="ja-JP" altLang="en-US"/>
          </a:p>
        </p:txBody>
      </p:sp>
      <p:sp>
        <p:nvSpPr>
          <p:cNvPr id="23" name="スライド番号プレースホルダ 22"/>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1" sz="1800" smtClean="0">
                <a:solidFill>
                  <a:srgbClr val="FFFFFF"/>
                </a:solidFill>
                <a:latin typeface="+mn-lt"/>
                <a:ea typeface="+mn-ea"/>
              </a:defRPr>
            </a:lvl1pPr>
          </a:lstStyle>
          <a:p>
            <a:pPr>
              <a:defRPr/>
            </a:pPr>
            <a:fld id="{FBA88FEA-F557-4D65-BA2D-5A0E708FF7B4}" type="slidenum">
              <a:rPr lang="ja-JP" altLang="en-US"/>
              <a:pPr>
                <a:defRPr/>
              </a:pPr>
              <a:t>&lt;#&gt;</a:t>
            </a:fld>
            <a:endParaRPr lang="ja-JP" altLang="en-US"/>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24" r:id="rId3"/>
    <p:sldLayoutId id="2147483825" r:id="rId4"/>
    <p:sldLayoutId id="2147483833" r:id="rId5"/>
    <p:sldLayoutId id="2147483834" r:id="rId6"/>
    <p:sldLayoutId id="2147483826" r:id="rId7"/>
    <p:sldLayoutId id="2147483827" r:id="rId8"/>
    <p:sldLayoutId id="2147483828" r:id="rId9"/>
    <p:sldLayoutId id="2147483829" r:id="rId10"/>
    <p:sldLayoutId id="2147483830" r:id="rId11"/>
    <p:sldLayoutId id="2147483836" r:id="rId12"/>
    <p:sldLayoutId id="2147483837" r:id="rId13"/>
  </p:sldLayoutIdLst>
  <p:txStyles>
    <p:titleStyle>
      <a:lvl1pPr algn="l" rtl="0" fontAlgn="base">
        <a:spcBef>
          <a:spcPct val="0"/>
        </a:spcBef>
        <a:spcAft>
          <a:spcPct val="0"/>
        </a:spcAft>
        <a:defRPr kumimoji="1" sz="4000" kern="1200">
          <a:solidFill>
            <a:schemeClr val="tx2"/>
          </a:solidFill>
          <a:latin typeface="+mj-lt"/>
          <a:ea typeface="+mj-ea"/>
          <a:cs typeface="+mj-cs"/>
        </a:defRPr>
      </a:lvl1pPr>
      <a:lvl2pPr algn="l" rtl="0" fontAlgn="base">
        <a:spcBef>
          <a:spcPct val="0"/>
        </a:spcBef>
        <a:spcAft>
          <a:spcPct val="0"/>
        </a:spcAft>
        <a:defRPr kumimoji="1" sz="4000">
          <a:solidFill>
            <a:schemeClr val="tx2"/>
          </a:solidFill>
          <a:latin typeface="Calibri" pitchFamily="34" charset="0"/>
          <a:ea typeface="ＭＳ Ｐゴシック" charset="-128"/>
        </a:defRPr>
      </a:lvl2pPr>
      <a:lvl3pPr algn="l" rtl="0" fontAlgn="base">
        <a:spcBef>
          <a:spcPct val="0"/>
        </a:spcBef>
        <a:spcAft>
          <a:spcPct val="0"/>
        </a:spcAft>
        <a:defRPr kumimoji="1" sz="4000">
          <a:solidFill>
            <a:schemeClr val="tx2"/>
          </a:solidFill>
          <a:latin typeface="Calibri" pitchFamily="34" charset="0"/>
          <a:ea typeface="ＭＳ Ｐゴシック" charset="-128"/>
        </a:defRPr>
      </a:lvl3pPr>
      <a:lvl4pPr algn="l" rtl="0" fontAlgn="base">
        <a:spcBef>
          <a:spcPct val="0"/>
        </a:spcBef>
        <a:spcAft>
          <a:spcPct val="0"/>
        </a:spcAft>
        <a:defRPr kumimoji="1" sz="4000">
          <a:solidFill>
            <a:schemeClr val="tx2"/>
          </a:solidFill>
          <a:latin typeface="Calibri" pitchFamily="34" charset="0"/>
          <a:ea typeface="ＭＳ Ｐゴシック" charset="-128"/>
        </a:defRPr>
      </a:lvl4pPr>
      <a:lvl5pPr algn="l" rtl="0" fontAlgn="base">
        <a:spcBef>
          <a:spcPct val="0"/>
        </a:spcBef>
        <a:spcAft>
          <a:spcPct val="0"/>
        </a:spcAft>
        <a:defRPr kumimoji="1" sz="4000">
          <a:solidFill>
            <a:schemeClr val="tx2"/>
          </a:solidFill>
          <a:latin typeface="Calibri" pitchFamily="34" charset="0"/>
          <a:ea typeface="ＭＳ Ｐゴシック" charset="-128"/>
        </a:defRPr>
      </a:lvl5pPr>
      <a:lvl6pPr marL="457200" algn="l" rtl="0" fontAlgn="base">
        <a:spcBef>
          <a:spcPct val="0"/>
        </a:spcBef>
        <a:spcAft>
          <a:spcPct val="0"/>
        </a:spcAft>
        <a:defRPr kumimoji="1" sz="4000">
          <a:solidFill>
            <a:schemeClr val="tx2"/>
          </a:solidFill>
          <a:latin typeface="Calibri" pitchFamily="34" charset="0"/>
          <a:ea typeface="ＭＳ Ｐゴシック" charset="-128"/>
        </a:defRPr>
      </a:lvl6pPr>
      <a:lvl7pPr marL="914400" algn="l" rtl="0" fontAlgn="base">
        <a:spcBef>
          <a:spcPct val="0"/>
        </a:spcBef>
        <a:spcAft>
          <a:spcPct val="0"/>
        </a:spcAft>
        <a:defRPr kumimoji="1" sz="4000">
          <a:solidFill>
            <a:schemeClr val="tx2"/>
          </a:solidFill>
          <a:latin typeface="Calibri" pitchFamily="34" charset="0"/>
          <a:ea typeface="ＭＳ Ｐゴシック" charset="-128"/>
        </a:defRPr>
      </a:lvl7pPr>
      <a:lvl8pPr marL="1371600" algn="l" rtl="0" fontAlgn="base">
        <a:spcBef>
          <a:spcPct val="0"/>
        </a:spcBef>
        <a:spcAft>
          <a:spcPct val="0"/>
        </a:spcAft>
        <a:defRPr kumimoji="1" sz="4000">
          <a:solidFill>
            <a:schemeClr val="tx2"/>
          </a:solidFill>
          <a:latin typeface="Calibri" pitchFamily="34" charset="0"/>
          <a:ea typeface="ＭＳ Ｐゴシック" charset="-128"/>
        </a:defRPr>
      </a:lvl8pPr>
      <a:lvl9pPr marL="1828800" algn="l" rtl="0" fontAlgn="base">
        <a:spcBef>
          <a:spcPct val="0"/>
        </a:spcBef>
        <a:spcAft>
          <a:spcPct val="0"/>
        </a:spcAft>
        <a:defRPr kumimoji="1" sz="4000">
          <a:solidFill>
            <a:schemeClr val="tx2"/>
          </a:solidFill>
          <a:latin typeface="Calibri" pitchFamily="34" charset="0"/>
          <a:ea typeface="ＭＳ Ｐゴシック" charset="-128"/>
        </a:defRPr>
      </a:lvl9pPr>
    </p:titleStyle>
    <p:bodyStyle>
      <a:lvl1pPr marL="365125" indent="-255588" algn="l" rtl="0" fontAlgn="base">
        <a:spcBef>
          <a:spcPts val="300"/>
        </a:spcBef>
        <a:spcAft>
          <a:spcPct val="0"/>
        </a:spcAft>
        <a:buClr>
          <a:srgbClr val="A04DA3"/>
        </a:buClr>
        <a:buFont typeface="Georgia" pitchFamily="18" charset="0"/>
        <a:buChar char="•"/>
        <a:defRPr kumimoji="1" sz="2800" kern="1200">
          <a:solidFill>
            <a:schemeClr val="tx1"/>
          </a:solidFill>
          <a:latin typeface="+mn-lt"/>
          <a:ea typeface="+mn-ea"/>
          <a:cs typeface="+mn-cs"/>
        </a:defRPr>
      </a:lvl1pPr>
      <a:lvl2pPr marL="657225" indent="-246063" algn="l" rtl="0" fontAlgn="base">
        <a:spcBef>
          <a:spcPts val="300"/>
        </a:spcBef>
        <a:spcAft>
          <a:spcPct val="0"/>
        </a:spcAft>
        <a:buClr>
          <a:schemeClr val="accent2"/>
        </a:buClr>
        <a:buFont typeface="Georgia" pitchFamily="18" charset="0"/>
        <a:buChar char="▫"/>
        <a:defRPr kumimoji="1" sz="2600" kern="1200">
          <a:solidFill>
            <a:schemeClr val="accent2"/>
          </a:solidFill>
          <a:latin typeface="+mn-lt"/>
          <a:ea typeface="+mn-ea"/>
          <a:cs typeface="+mn-cs"/>
        </a:defRPr>
      </a:lvl2pPr>
      <a:lvl3pPr marL="922338" indent="-219075" algn="l" rtl="0" fontAlgn="base">
        <a:spcBef>
          <a:spcPts val="300"/>
        </a:spcBef>
        <a:spcAft>
          <a:spcPct val="0"/>
        </a:spcAft>
        <a:buClr>
          <a:schemeClr val="accent1"/>
        </a:buClr>
        <a:buFont typeface="Wingdings 2" pitchFamily="18" charset="2"/>
        <a:buChar char=""/>
        <a:defRPr kumimoji="1" sz="2400" kern="1200">
          <a:solidFill>
            <a:schemeClr val="accent1"/>
          </a:solidFill>
          <a:latin typeface="+mn-lt"/>
          <a:ea typeface="+mn-ea"/>
          <a:cs typeface="+mn-cs"/>
        </a:defRPr>
      </a:lvl3pPr>
      <a:lvl4pPr marL="1179513" indent="-200025" algn="l" rtl="0" fontAlgn="base">
        <a:spcBef>
          <a:spcPts val="300"/>
        </a:spcBef>
        <a:spcAft>
          <a:spcPct val="0"/>
        </a:spcAft>
        <a:buClr>
          <a:schemeClr val="accent1"/>
        </a:buClr>
        <a:buFont typeface="Wingdings 2" pitchFamily="18" charset="2"/>
        <a:buChar char=""/>
        <a:defRPr kumimoji="1" sz="2200" kern="1200">
          <a:solidFill>
            <a:schemeClr val="accent1"/>
          </a:solidFill>
          <a:latin typeface="+mn-lt"/>
          <a:ea typeface="+mn-ea"/>
          <a:cs typeface="+mn-cs"/>
        </a:defRPr>
      </a:lvl4pPr>
      <a:lvl5pPr marL="1389063" indent="-182563" algn="l" rtl="0" fontAlgn="base">
        <a:spcBef>
          <a:spcPts val="300"/>
        </a:spcBef>
        <a:spcAft>
          <a:spcPct val="0"/>
        </a:spcAft>
        <a:buClr>
          <a:srgbClr val="A04DA3"/>
        </a:buClr>
        <a:buFont typeface="Georgia" pitchFamily="18" charset="0"/>
        <a:buChar char="▫"/>
        <a:defRPr kumimoji="1"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1"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1"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1"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1" sz="1400" kern="1200" baseline="0">
          <a:solidFill>
            <a:schemeClr val="accent3"/>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17.jpeg"/><Relationship Id="rId2" Type="http://schemas.openxmlformats.org/officeDocument/2006/relationships/image" Target="../media/image18.wmf"/><Relationship Id="rId1" Type="http://schemas.openxmlformats.org/officeDocument/2006/relationships/slideLayout" Target="../slideLayouts/slideLayout6.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12.xml"/><Relationship Id="rId6" Type="http://schemas.openxmlformats.org/officeDocument/2006/relationships/image" Target="../media/image29.wmf"/><Relationship Id="rId5" Type="http://schemas.openxmlformats.org/officeDocument/2006/relationships/image" Target="../media/image28.png"/><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db.shibaura-it.ac.jp/~iwakura/ronbun/gakkai/200009-nenko_sirotori.pdf" TargetMode="External"/><Relationship Id="rId13" Type="http://schemas.openxmlformats.org/officeDocument/2006/relationships/hyperlink" Target="http://www.epcc.pref.osaka.jp/apec/jpn/major/clean_water/manual.html" TargetMode="External"/><Relationship Id="rId3" Type="http://schemas.openxmlformats.org/officeDocument/2006/relationships/hyperlink" Target="http://www.ktr.mlit.go.jp/kyoku/office2/jigyohyoka/" TargetMode="External"/><Relationship Id="rId7" Type="http://schemas.openxmlformats.org/officeDocument/2006/relationships/hyperlink" Target="http://www.db.shibaura-it.ac.jp/~iwakura/ronbun/b/06/itou.pdf" TargetMode="External"/><Relationship Id="rId12" Type="http://schemas.openxmlformats.org/officeDocument/2006/relationships/hyperlink" Target="http://www.jasso.go.jp/gakuseisien_gp/documents/jireih20_001.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mainichi.jp/area/ibaraki/news/20090203ddlk08020302000c.html" TargetMode="External"/><Relationship Id="rId11" Type="http://schemas.openxmlformats.org/officeDocument/2006/relationships/hyperlink" Target="http://www.pref.nagano.jp/kankyo/mizutaiki/suishitu/kosho/suwa/s-plan.pdf" TargetMode="External"/><Relationship Id="rId5" Type="http://schemas.openxmlformats.org/officeDocument/2006/relationships/hyperlink" Target="http://www.edu.pref.ibaraki.jp/board/gyousei/gy-index.htm" TargetMode="External"/><Relationship Id="rId10" Type="http://schemas.openxmlformats.org/officeDocument/2006/relationships/hyperlink" Target="http://www.jamp.gr.jp/academia/images/academia_80_houmon.pdf" TargetMode="External"/><Relationship Id="rId4" Type="http://schemas.openxmlformats.org/officeDocument/2006/relationships/hyperlink" Target="http://www.kantei.go.jp/jp/singi/tiiki/senryaku/kaigi/dai1/pdf/siryou6_2.pdf" TargetMode="External"/><Relationship Id="rId9" Type="http://schemas.openxmlformats.org/officeDocument/2006/relationships/hyperlink" Target="http://www.jterc.or.jp/koukyou_shien/index.html" TargetMode="External"/><Relationship Id="rId14" Type="http://schemas.openxmlformats.org/officeDocument/2006/relationships/hyperlink" Target="http://hpcgi2.nifty.com/tradevents/wiki.cgi?p=%C5%DA%B1%BA%BA%F9%A4%DE%A4%C4%A4%EA"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タイトル 1"/>
          <p:cNvSpPr>
            <a:spLocks noGrp="1"/>
          </p:cNvSpPr>
          <p:nvPr>
            <p:ph type="ctrTitle"/>
          </p:nvPr>
        </p:nvSpPr>
        <p:spPr>
          <a:xfrm>
            <a:off x="685800" y="2214563"/>
            <a:ext cx="8458200" cy="1470025"/>
          </a:xfrm>
        </p:spPr>
        <p:txBody>
          <a:bodyPr/>
          <a:lstStyle/>
          <a:p>
            <a:r>
              <a:rPr lang="ja-JP" altLang="en-US" sz="3200" smtClean="0"/>
              <a:t>土浦式パラダイムシフト</a:t>
            </a:r>
          </a:p>
        </p:txBody>
      </p:sp>
      <p:sp>
        <p:nvSpPr>
          <p:cNvPr id="9219" name="サブタイトル 2"/>
          <p:cNvSpPr>
            <a:spLocks noGrp="1"/>
          </p:cNvSpPr>
          <p:nvPr>
            <p:ph type="subTitle" idx="1"/>
          </p:nvPr>
        </p:nvSpPr>
        <p:spPr>
          <a:xfrm>
            <a:off x="4119594" y="5000636"/>
            <a:ext cx="4953000" cy="1357322"/>
          </a:xfrm>
        </p:spPr>
        <p:txBody>
          <a:bodyPr/>
          <a:lstStyle/>
          <a:p>
            <a:pPr marL="63500" algn="r"/>
            <a:r>
              <a:rPr lang="ja-JP" altLang="en-US" dirty="0" smtClean="0">
                <a:latin typeface="HG丸ｺﾞｼｯｸM-PRO" pitchFamily="50" charset="-128"/>
                <a:ea typeface="HG丸ｺﾞｼｯｸM-PRO" pitchFamily="50" charset="-128"/>
              </a:rPr>
              <a:t>長谷川大輔</a:t>
            </a:r>
            <a:r>
              <a:rPr lang="en-US" altLang="ja-JP" dirty="0" smtClean="0">
                <a:latin typeface="HG丸ｺﾞｼｯｸM-PRO" pitchFamily="50" charset="-128"/>
                <a:ea typeface="HG丸ｺﾞｼｯｸM-PRO" pitchFamily="50" charset="-128"/>
              </a:rPr>
              <a:t>		</a:t>
            </a:r>
            <a:r>
              <a:rPr lang="ja-JP" altLang="en-US" dirty="0" smtClean="0">
                <a:latin typeface="HG丸ｺﾞｼｯｸM-PRO" pitchFamily="50" charset="-128"/>
                <a:ea typeface="HG丸ｺﾞｼｯｸM-PRO" pitchFamily="50" charset="-128"/>
              </a:rPr>
              <a:t>吉森和哉</a:t>
            </a:r>
            <a:endParaRPr lang="en-US" altLang="ja-JP" dirty="0" smtClean="0">
              <a:latin typeface="HG丸ｺﾞｼｯｸM-PRO" pitchFamily="50" charset="-128"/>
              <a:ea typeface="HG丸ｺﾞｼｯｸM-PRO" pitchFamily="50" charset="-128"/>
            </a:endParaRPr>
          </a:p>
          <a:p>
            <a:pPr marL="63500" algn="r"/>
            <a:r>
              <a:rPr lang="ja-JP" altLang="en-US" dirty="0" smtClean="0">
                <a:latin typeface="HG丸ｺﾞｼｯｸM-PRO" pitchFamily="50" charset="-128"/>
                <a:ea typeface="HG丸ｺﾞｼｯｸM-PRO" pitchFamily="50" charset="-128"/>
              </a:rPr>
              <a:t>伊藤文也</a:t>
            </a:r>
            <a:r>
              <a:rPr lang="en-US" altLang="ja-JP" dirty="0" smtClean="0">
                <a:latin typeface="HG丸ｺﾞｼｯｸM-PRO" pitchFamily="50" charset="-128"/>
                <a:ea typeface="HG丸ｺﾞｼｯｸM-PRO" pitchFamily="50" charset="-128"/>
              </a:rPr>
              <a:t>		</a:t>
            </a:r>
            <a:r>
              <a:rPr lang="ja-JP" altLang="en-US" dirty="0" smtClean="0">
                <a:latin typeface="HG丸ｺﾞｼｯｸM-PRO" pitchFamily="50" charset="-128"/>
                <a:ea typeface="HG丸ｺﾞｼｯｸM-PRO" pitchFamily="50" charset="-128"/>
              </a:rPr>
              <a:t>柴田悟志</a:t>
            </a:r>
            <a:endParaRPr lang="en-US" altLang="ja-JP" dirty="0" smtClean="0">
              <a:latin typeface="HG丸ｺﾞｼｯｸM-PRO" pitchFamily="50" charset="-128"/>
              <a:ea typeface="HG丸ｺﾞｼｯｸM-PRO" pitchFamily="50" charset="-128"/>
            </a:endParaRPr>
          </a:p>
          <a:p>
            <a:pPr marL="63500" algn="r"/>
            <a:r>
              <a:rPr lang="ja-JP" altLang="en-US" dirty="0" smtClean="0">
                <a:latin typeface="HG丸ｺﾞｼｯｸM-PRO" pitchFamily="50" charset="-128"/>
                <a:ea typeface="HG丸ｺﾞｼｯｸM-PRO" pitchFamily="50" charset="-128"/>
              </a:rPr>
              <a:t>田村俊和</a:t>
            </a:r>
            <a:r>
              <a:rPr lang="en-US" altLang="ja-JP" dirty="0" smtClean="0">
                <a:latin typeface="HG丸ｺﾞｼｯｸM-PRO" pitchFamily="50" charset="-128"/>
                <a:ea typeface="HG丸ｺﾞｼｯｸM-PRO" pitchFamily="50" charset="-128"/>
              </a:rPr>
              <a:t>		</a:t>
            </a:r>
            <a:r>
              <a:rPr lang="ja-JP" altLang="en-US" dirty="0" smtClean="0">
                <a:latin typeface="HG丸ｺﾞｼｯｸM-PRO" pitchFamily="50" charset="-128"/>
                <a:ea typeface="HG丸ｺﾞｼｯｸM-PRO" pitchFamily="50" charset="-128"/>
              </a:rPr>
              <a:t>矢吹剣一</a:t>
            </a:r>
            <a:endParaRPr lang="en-US" altLang="ja-JP" dirty="0" smtClean="0">
              <a:latin typeface="HG丸ｺﾞｼｯｸM-PRO" pitchFamily="50" charset="-128"/>
              <a:ea typeface="HG丸ｺﾞｼｯｸM-PRO" pitchFamily="50" charset="-128"/>
            </a:endParaRPr>
          </a:p>
        </p:txBody>
      </p:sp>
      <p:pic>
        <p:nvPicPr>
          <p:cNvPr id="9220" name="Picture 150" descr="8000179_2306_1"/>
          <p:cNvPicPr>
            <a:picLocks noChangeAspect="1" noChangeArrowheads="1"/>
          </p:cNvPicPr>
          <p:nvPr/>
        </p:nvPicPr>
        <p:blipFill>
          <a:blip r:embed="rId2">
            <a:lum contrast="70000"/>
          </a:blip>
          <a:srcRect/>
          <a:stretch>
            <a:fillRect/>
          </a:stretch>
        </p:blipFill>
        <p:spPr bwMode="auto">
          <a:xfrm>
            <a:off x="8501063" y="3786188"/>
            <a:ext cx="504825" cy="487362"/>
          </a:xfrm>
          <a:prstGeom prst="rect">
            <a:avLst/>
          </a:prstGeom>
          <a:noFill/>
          <a:ln w="19050">
            <a:solidFill>
              <a:schemeClr val="bg1"/>
            </a:solidFill>
            <a:miter lim="800000"/>
            <a:headEnd/>
            <a:tailEnd/>
          </a:ln>
        </p:spPr>
      </p:pic>
      <p:pic>
        <p:nvPicPr>
          <p:cNvPr id="9221" name="Picture 151" descr="DSCN85420017"/>
          <p:cNvPicPr>
            <a:picLocks noChangeAspect="1" noChangeArrowheads="1"/>
          </p:cNvPicPr>
          <p:nvPr/>
        </p:nvPicPr>
        <p:blipFill>
          <a:blip r:embed="rId3">
            <a:lum contrast="70000"/>
          </a:blip>
          <a:srcRect/>
          <a:stretch>
            <a:fillRect/>
          </a:stretch>
        </p:blipFill>
        <p:spPr bwMode="auto">
          <a:xfrm>
            <a:off x="7715250" y="3786188"/>
            <a:ext cx="504825" cy="487362"/>
          </a:xfrm>
          <a:prstGeom prst="rect">
            <a:avLst/>
          </a:prstGeom>
          <a:noFill/>
          <a:ln w="19050">
            <a:solidFill>
              <a:schemeClr val="bg1"/>
            </a:solidFill>
            <a:miter lim="800000"/>
            <a:headEnd/>
            <a:tailEnd/>
          </a:ln>
        </p:spPr>
      </p:pic>
      <p:pic>
        <p:nvPicPr>
          <p:cNvPr id="9222" name="Picture 152" descr="photo_machikado_daitoku"/>
          <p:cNvPicPr>
            <a:picLocks noChangeAspect="1" noChangeArrowheads="1"/>
          </p:cNvPicPr>
          <p:nvPr/>
        </p:nvPicPr>
        <p:blipFill>
          <a:blip r:embed="rId4">
            <a:lum contrast="70000"/>
          </a:blip>
          <a:srcRect/>
          <a:stretch>
            <a:fillRect/>
          </a:stretch>
        </p:blipFill>
        <p:spPr bwMode="auto">
          <a:xfrm>
            <a:off x="6858000" y="3786188"/>
            <a:ext cx="504825" cy="477837"/>
          </a:xfrm>
          <a:prstGeom prst="rect">
            <a:avLst/>
          </a:prstGeom>
          <a:noFill/>
          <a:ln w="19050">
            <a:solidFill>
              <a:schemeClr val="bg1"/>
            </a:solidFill>
            <a:miter lim="800000"/>
            <a:headEnd/>
            <a:tailEnd/>
          </a:ln>
        </p:spPr>
      </p:pic>
      <p:pic>
        <p:nvPicPr>
          <p:cNvPr id="9223" name="Picture 154" descr="IMG_5086"/>
          <p:cNvPicPr>
            <a:picLocks noChangeAspect="1" noChangeArrowheads="1"/>
          </p:cNvPicPr>
          <p:nvPr/>
        </p:nvPicPr>
        <p:blipFill>
          <a:blip r:embed="rId5">
            <a:lum contrast="70000"/>
          </a:blip>
          <a:srcRect/>
          <a:stretch>
            <a:fillRect/>
          </a:stretch>
        </p:blipFill>
        <p:spPr bwMode="auto">
          <a:xfrm>
            <a:off x="5857875" y="3786188"/>
            <a:ext cx="504825" cy="487362"/>
          </a:xfrm>
          <a:prstGeom prst="rect">
            <a:avLst/>
          </a:prstGeom>
          <a:noFill/>
          <a:ln w="19050">
            <a:solidFill>
              <a:schemeClr val="bg1"/>
            </a:solidFill>
            <a:miter lim="800000"/>
            <a:headEnd/>
            <a:tailEnd/>
          </a:ln>
        </p:spPr>
      </p:pic>
      <p:sp>
        <p:nvSpPr>
          <p:cNvPr id="8" name="テキスト ボックス 7"/>
          <p:cNvSpPr txBox="1"/>
          <p:nvPr/>
        </p:nvSpPr>
        <p:spPr>
          <a:xfrm>
            <a:off x="0" y="3286124"/>
            <a:ext cx="2416046" cy="369332"/>
          </a:xfrm>
          <a:prstGeom prst="rect">
            <a:avLst/>
          </a:prstGeom>
          <a:noFill/>
        </p:spPr>
        <p:txBody>
          <a:bodyPr wrap="none" rtlCol="0">
            <a:spAutoFit/>
          </a:bodyPr>
          <a:lstStyle/>
          <a:p>
            <a:r>
              <a:rPr kumimoji="1" lang="en-US" altLang="ja-JP" dirty="0" smtClean="0">
                <a:solidFill>
                  <a:schemeClr val="bg1"/>
                </a:solidFill>
                <a:latin typeface="Bauhaus 93" pitchFamily="82" charset="0"/>
              </a:rPr>
              <a:t>Master plan 4</a:t>
            </a:r>
            <a:r>
              <a:rPr kumimoji="1" lang="en-US" altLang="ja-JP" baseline="30000" dirty="0" smtClean="0">
                <a:solidFill>
                  <a:schemeClr val="bg1"/>
                </a:solidFill>
                <a:latin typeface="Bauhaus 93" pitchFamily="82" charset="0"/>
              </a:rPr>
              <a:t>th</a:t>
            </a:r>
            <a:r>
              <a:rPr kumimoji="1" lang="en-US" altLang="ja-JP" dirty="0" smtClean="0">
                <a:solidFill>
                  <a:schemeClr val="bg1"/>
                </a:solidFill>
                <a:latin typeface="Bauhaus 93" pitchFamily="82" charset="0"/>
              </a:rPr>
              <a:t> Group</a:t>
            </a:r>
            <a:endParaRPr kumimoji="1" lang="ja-JP" altLang="en-US" dirty="0">
              <a:solidFill>
                <a:schemeClr val="bg1"/>
              </a:solidFill>
              <a:latin typeface="Bauhaus 93" pitchFamily="82" charset="0"/>
            </a:endParaRPr>
          </a:p>
        </p:txBody>
      </p:sp>
      <p:sp>
        <p:nvSpPr>
          <p:cNvPr id="9" name="テキスト ボックス 8"/>
          <p:cNvSpPr txBox="1"/>
          <p:nvPr/>
        </p:nvSpPr>
        <p:spPr>
          <a:xfrm>
            <a:off x="4643438" y="5059932"/>
            <a:ext cx="415498" cy="369332"/>
          </a:xfrm>
          <a:prstGeom prst="rect">
            <a:avLst/>
          </a:prstGeom>
          <a:noFill/>
        </p:spPr>
        <p:txBody>
          <a:bodyPr wrap="none" rtlCol="0">
            <a:spAutoFit/>
          </a:bodyPr>
          <a:lstStyle/>
          <a:p>
            <a:r>
              <a:rPr kumimoji="1" lang="ja-JP" altLang="en-US" dirty="0" smtClean="0">
                <a:latin typeface="HG丸ｺﾞｼｯｸM-PRO" pitchFamily="50" charset="-128"/>
                <a:ea typeface="HG丸ｺﾞｼｯｸM-PRO" pitchFamily="50" charset="-128"/>
              </a:rPr>
              <a:t>◎</a:t>
            </a:r>
            <a:endParaRPr kumimoji="1" lang="ja-JP" altLang="en-US" dirty="0">
              <a:latin typeface="HG丸ｺﾞｼｯｸM-PRO" pitchFamily="50" charset="-128"/>
              <a:ea typeface="HG丸ｺﾞｼｯｸM-PRO" pitchFamily="50" charset="-128"/>
            </a:endParaRPr>
          </a:p>
        </p:txBody>
      </p:sp>
      <p:sp>
        <p:nvSpPr>
          <p:cNvPr id="10" name="サブタイトル 2"/>
          <p:cNvSpPr txBox="1">
            <a:spLocks/>
          </p:cNvSpPr>
          <p:nvPr/>
        </p:nvSpPr>
        <p:spPr bwMode="auto">
          <a:xfrm>
            <a:off x="4191000" y="6215082"/>
            <a:ext cx="4953000" cy="6429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500" marR="0" lvl="0" indent="0" algn="r" defTabSz="914400" rtl="0" eaLnBrk="1" fontAlgn="base" latinLnBrk="0" hangingPunct="1">
              <a:lnSpc>
                <a:spcPct val="100000"/>
              </a:lnSpc>
              <a:spcBef>
                <a:spcPts val="300"/>
              </a:spcBef>
              <a:spcAft>
                <a:spcPct val="0"/>
              </a:spcAft>
              <a:buClr>
                <a:srgbClr val="A04DA3"/>
              </a:buClr>
              <a:buSzTx/>
              <a:buFont typeface="Georgia" pitchFamily="18" charset="0"/>
              <a:buNone/>
              <a:tabLst/>
              <a:defRPr/>
            </a:pPr>
            <a:r>
              <a:rPr kumimoji="1" lang="en-US" altLang="ja-JP" sz="2400" b="0" i="0" u="none" strike="noStrike" kern="1200" cap="none" spc="0" normalizeH="0" baseline="0" noProof="0" dirty="0" smtClean="0">
                <a:ln>
                  <a:noFill/>
                </a:ln>
                <a:solidFill>
                  <a:schemeClr val="tx2"/>
                </a:solidFill>
                <a:effectLst/>
                <a:uLnTx/>
                <a:uFillTx/>
                <a:latin typeface="HG丸ｺﾞｼｯｸM-PRO" pitchFamily="50" charset="-128"/>
                <a:ea typeface="HG丸ｺﾞｼｯｸM-PRO" pitchFamily="50" charset="-128"/>
                <a:cs typeface="+mn-cs"/>
              </a:rPr>
              <a:t>TA</a:t>
            </a:r>
            <a:r>
              <a:rPr kumimoji="1" lang="ja-JP" altLang="en-US" sz="2400" b="0" i="0" u="none" strike="noStrike" kern="1200" cap="none" spc="0" normalizeH="0" baseline="0" noProof="0" dirty="0" smtClean="0">
                <a:ln>
                  <a:noFill/>
                </a:ln>
                <a:solidFill>
                  <a:schemeClr val="tx2"/>
                </a:solidFill>
                <a:effectLst/>
                <a:uLnTx/>
                <a:uFillTx/>
                <a:latin typeface="HG丸ｺﾞｼｯｸM-PRO" pitchFamily="50" charset="-128"/>
                <a:ea typeface="HG丸ｺﾞｼｯｸM-PRO" pitchFamily="50" charset="-128"/>
                <a:cs typeface="+mn-cs"/>
              </a:rPr>
              <a:t>　有留健太郎</a:t>
            </a:r>
            <a:endParaRPr kumimoji="1" lang="en-US" altLang="ja-JP" sz="2400" b="0" i="0" u="none" strike="noStrike" kern="1200" cap="none" spc="0" normalizeH="0" baseline="0" noProof="0" dirty="0" smtClean="0">
              <a:ln>
                <a:noFill/>
              </a:ln>
              <a:solidFill>
                <a:schemeClr val="tx2"/>
              </a:solidFill>
              <a:effectLst/>
              <a:uLnTx/>
              <a:uFillTx/>
              <a:latin typeface="HG丸ｺﾞｼｯｸM-PRO" pitchFamily="50" charset="-128"/>
              <a:ea typeface="HG丸ｺﾞｼｯｸM-PRO" pitchFamily="50" charset="-128"/>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a:xfrm>
            <a:off x="142875" y="428625"/>
            <a:ext cx="5214938" cy="642938"/>
          </a:xfrm>
        </p:spPr>
        <p:txBody>
          <a:bodyPr/>
          <a:lstStyle/>
          <a:p>
            <a:r>
              <a:rPr lang="ja-JP" altLang="en-US" smtClean="0"/>
              <a:t>土浦駅東側再開発・修景案</a:t>
            </a:r>
            <a:endParaRPr lang="ja-JP" altLang="ja-JP" smtClean="0"/>
          </a:p>
        </p:txBody>
      </p:sp>
      <p:pic>
        <p:nvPicPr>
          <p:cNvPr id="18435" name="Picture 4" descr="IMG_0389"/>
          <p:cNvPicPr>
            <a:picLocks noChangeAspect="1" noChangeArrowheads="1"/>
          </p:cNvPicPr>
          <p:nvPr/>
        </p:nvPicPr>
        <p:blipFill>
          <a:blip r:embed="rId2"/>
          <a:srcRect/>
          <a:stretch>
            <a:fillRect/>
          </a:stretch>
        </p:blipFill>
        <p:spPr bwMode="auto">
          <a:xfrm>
            <a:off x="214282" y="1357299"/>
            <a:ext cx="3418225" cy="25642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3797" name="Picture 5" descr="川口公園修景"/>
          <p:cNvPicPr>
            <a:picLocks noChangeAspect="1" noChangeArrowheads="1"/>
          </p:cNvPicPr>
          <p:nvPr/>
        </p:nvPicPr>
        <p:blipFill>
          <a:blip r:embed="rId3" cstate="print"/>
          <a:srcRect/>
          <a:stretch>
            <a:fillRect/>
          </a:stretch>
        </p:blipFill>
        <p:spPr bwMode="auto">
          <a:xfrm>
            <a:off x="214282" y="1339438"/>
            <a:ext cx="3429024" cy="25717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438" name="Picture 6" descr="D:\写真\IMG_0407.JPG"/>
          <p:cNvPicPr>
            <a:picLocks noChangeAspect="1" noChangeArrowheads="1"/>
          </p:cNvPicPr>
          <p:nvPr/>
        </p:nvPicPr>
        <p:blipFill>
          <a:blip r:embed="rId4" cstate="print"/>
          <a:srcRect/>
          <a:stretch>
            <a:fillRect/>
          </a:stretch>
        </p:blipFill>
        <p:spPr bwMode="auto">
          <a:xfrm>
            <a:off x="2357422" y="4071942"/>
            <a:ext cx="3429024" cy="25717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8437" name="Picture 5" descr="D:\電柱修景後.jpg"/>
          <p:cNvPicPr>
            <a:picLocks noChangeAspect="1" noChangeArrowheads="1"/>
          </p:cNvPicPr>
          <p:nvPr/>
        </p:nvPicPr>
        <p:blipFill>
          <a:blip r:embed="rId5" cstate="print"/>
          <a:srcRect/>
          <a:stretch>
            <a:fillRect/>
          </a:stretch>
        </p:blipFill>
        <p:spPr bwMode="auto">
          <a:xfrm>
            <a:off x="2357422" y="4071942"/>
            <a:ext cx="3429024" cy="25717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テキスト ボックス 7"/>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grpSp>
        <p:nvGrpSpPr>
          <p:cNvPr id="22" name="グループ化 21"/>
          <p:cNvGrpSpPr/>
          <p:nvPr/>
        </p:nvGrpSpPr>
        <p:grpSpPr>
          <a:xfrm>
            <a:off x="6200798" y="449263"/>
            <a:ext cx="2593975" cy="6408737"/>
            <a:chOff x="6200798" y="449263"/>
            <a:chExt cx="2593975" cy="6408737"/>
          </a:xfrm>
        </p:grpSpPr>
        <p:sp>
          <p:nvSpPr>
            <p:cNvPr id="9" name="Rectangle 13"/>
            <p:cNvSpPr>
              <a:spLocks noChangeArrowheads="1"/>
            </p:cNvSpPr>
            <p:nvPr/>
          </p:nvSpPr>
          <p:spPr bwMode="auto">
            <a:xfrm>
              <a:off x="7569223" y="736600"/>
              <a:ext cx="1223962" cy="6121400"/>
            </a:xfrm>
            <a:prstGeom prst="rect">
              <a:avLst/>
            </a:prstGeom>
            <a:solidFill>
              <a:srgbClr val="99CC00">
                <a:alpha val="5000"/>
              </a:srgbClr>
            </a:solidFill>
            <a:ln w="9525">
              <a:solidFill>
                <a:schemeClr val="tx1"/>
              </a:solidFill>
              <a:miter lim="800000"/>
              <a:headEnd/>
              <a:tailEnd/>
            </a:ln>
            <a:effectLst/>
          </p:spPr>
          <p:txBody>
            <a:bodyPr wrap="none" anchor="ctr"/>
            <a:lstStyle/>
            <a:p>
              <a:endParaRPr lang="ja-JP" altLang="en-US"/>
            </a:p>
          </p:txBody>
        </p:sp>
        <p:sp>
          <p:nvSpPr>
            <p:cNvPr id="10" name="Rectangle 4"/>
            <p:cNvSpPr>
              <a:spLocks noChangeArrowheads="1"/>
            </p:cNvSpPr>
            <p:nvPr/>
          </p:nvSpPr>
          <p:spPr bwMode="auto">
            <a:xfrm>
              <a:off x="6200798" y="736600"/>
              <a:ext cx="1223962" cy="6121400"/>
            </a:xfrm>
            <a:prstGeom prst="rect">
              <a:avLst/>
            </a:prstGeom>
            <a:solidFill>
              <a:srgbClr val="99CC00">
                <a:alpha val="5000"/>
              </a:srgbClr>
            </a:solidFill>
            <a:ln w="9525">
              <a:solidFill>
                <a:schemeClr val="tx1"/>
              </a:solidFill>
              <a:miter lim="800000"/>
              <a:headEnd/>
              <a:tailEnd/>
            </a:ln>
            <a:effectLst/>
          </p:spPr>
          <p:txBody>
            <a:bodyPr wrap="none" anchor="ctr"/>
            <a:lstStyle/>
            <a:p>
              <a:endParaRPr lang="ja-JP" altLang="en-US"/>
            </a:p>
          </p:txBody>
        </p:sp>
        <p:sp>
          <p:nvSpPr>
            <p:cNvPr id="11" name="Rectangle 10"/>
            <p:cNvSpPr>
              <a:spLocks noChangeArrowheads="1"/>
            </p:cNvSpPr>
            <p:nvPr/>
          </p:nvSpPr>
          <p:spPr bwMode="auto">
            <a:xfrm rot="10800000">
              <a:off x="6200798" y="449263"/>
              <a:ext cx="288925" cy="6408737"/>
            </a:xfrm>
            <a:prstGeom prst="rect">
              <a:avLst/>
            </a:prstGeom>
            <a:gradFill rotWithShape="1">
              <a:gsLst>
                <a:gs pos="0">
                  <a:srgbClr val="99CC00"/>
                </a:gs>
                <a:gs pos="100000">
                  <a:srgbClr val="99CC00">
                    <a:gamma/>
                    <a:tint val="9412"/>
                    <a:invGamma/>
                    <a:alpha val="0"/>
                  </a:srgbClr>
                </a:gs>
              </a:gsLst>
              <a:lin ang="5400000" scaled="1"/>
            </a:gradFill>
            <a:ln w="9525">
              <a:noFill/>
              <a:miter lim="800000"/>
              <a:headEnd/>
              <a:tailEnd/>
            </a:ln>
            <a:effectLst/>
          </p:spPr>
          <p:txBody>
            <a:bodyPr wrap="none" anchor="ctr"/>
            <a:lstStyle/>
            <a:p>
              <a:endParaRPr lang="ja-JP" altLang="en-US"/>
            </a:p>
          </p:txBody>
        </p:sp>
        <p:sp>
          <p:nvSpPr>
            <p:cNvPr id="12" name="Text Box 11"/>
            <p:cNvSpPr txBox="1">
              <a:spLocks noChangeArrowheads="1"/>
            </p:cNvSpPr>
            <p:nvPr/>
          </p:nvSpPr>
          <p:spPr bwMode="auto">
            <a:xfrm rot="5400000">
              <a:off x="4436291" y="2645570"/>
              <a:ext cx="4175125" cy="214312"/>
            </a:xfrm>
            <a:prstGeom prst="rect">
              <a:avLst/>
            </a:prstGeom>
            <a:noFill/>
            <a:ln w="9525">
              <a:noFill/>
              <a:miter lim="800000"/>
              <a:headEnd/>
              <a:tailEnd/>
            </a:ln>
            <a:effectLst/>
          </p:spPr>
          <p:txBody>
            <a:bodyPr>
              <a:spAutoFit/>
            </a:bodyPr>
            <a:lstStyle/>
            <a:p>
              <a:pPr>
                <a:spcBef>
                  <a:spcPct val="50000"/>
                </a:spcBef>
              </a:pPr>
              <a:r>
                <a:rPr lang="en-US" altLang="ja-JP" sz="800" b="1">
                  <a:latin typeface="HG丸ｺﾞｼｯｸM-PRO" pitchFamily="50" charset="-128"/>
                  <a:ea typeface="HG丸ｺﾞｼｯｸM-PRO" pitchFamily="50" charset="-128"/>
                </a:rPr>
                <a:t>Kawaguchi sports Park</a:t>
              </a:r>
            </a:p>
          </p:txBody>
        </p:sp>
        <p:sp>
          <p:nvSpPr>
            <p:cNvPr id="13" name="Rectangle 12"/>
            <p:cNvSpPr>
              <a:spLocks noChangeArrowheads="1"/>
            </p:cNvSpPr>
            <p:nvPr/>
          </p:nvSpPr>
          <p:spPr bwMode="auto">
            <a:xfrm>
              <a:off x="6489723" y="1025525"/>
              <a:ext cx="71437" cy="5832475"/>
            </a:xfrm>
            <a:prstGeom prst="rect">
              <a:avLst/>
            </a:prstGeom>
            <a:gradFill rotWithShape="1">
              <a:gsLst>
                <a:gs pos="0">
                  <a:srgbClr val="C0C0C0">
                    <a:alpha val="31000"/>
                  </a:srgbClr>
                </a:gs>
                <a:gs pos="100000">
                  <a:srgbClr val="C0C0C0">
                    <a:gamma/>
                    <a:tint val="95294"/>
                    <a:invGamma/>
                  </a:srgbClr>
                </a:gs>
              </a:gsLst>
              <a:lin ang="5400000" scaled="1"/>
            </a:gradFill>
            <a:ln w="9525">
              <a:noFill/>
              <a:miter lim="800000"/>
              <a:headEnd/>
              <a:tailEnd/>
            </a:ln>
            <a:effectLst/>
          </p:spPr>
          <p:txBody>
            <a:bodyPr wrap="none" anchor="ctr"/>
            <a:lstStyle/>
            <a:p>
              <a:endParaRPr lang="ja-JP" altLang="en-US"/>
            </a:p>
          </p:txBody>
        </p:sp>
        <p:sp>
          <p:nvSpPr>
            <p:cNvPr id="14" name="Rectangle 14"/>
            <p:cNvSpPr>
              <a:spLocks noChangeArrowheads="1"/>
            </p:cNvSpPr>
            <p:nvPr/>
          </p:nvSpPr>
          <p:spPr bwMode="auto">
            <a:xfrm rot="10800000">
              <a:off x="7569223" y="449263"/>
              <a:ext cx="288925" cy="6408737"/>
            </a:xfrm>
            <a:prstGeom prst="rect">
              <a:avLst/>
            </a:prstGeom>
            <a:gradFill rotWithShape="1">
              <a:gsLst>
                <a:gs pos="0">
                  <a:srgbClr val="0000FF"/>
                </a:gs>
                <a:gs pos="100000">
                  <a:srgbClr val="0000FF">
                    <a:gamma/>
                    <a:tint val="0"/>
                    <a:invGamma/>
                    <a:alpha val="0"/>
                  </a:srgbClr>
                </a:gs>
              </a:gsLst>
              <a:lin ang="5400000" scaled="1"/>
            </a:gradFill>
            <a:ln w="9525">
              <a:noFill/>
              <a:miter lim="800000"/>
              <a:headEnd/>
              <a:tailEnd/>
            </a:ln>
            <a:effectLst/>
          </p:spPr>
          <p:txBody>
            <a:bodyPr wrap="none" anchor="ctr"/>
            <a:lstStyle/>
            <a:p>
              <a:endParaRPr lang="ja-JP" altLang="en-US"/>
            </a:p>
          </p:txBody>
        </p:sp>
        <p:sp>
          <p:nvSpPr>
            <p:cNvPr id="15" name="Rectangle 17"/>
            <p:cNvSpPr>
              <a:spLocks noChangeArrowheads="1"/>
            </p:cNvSpPr>
            <p:nvPr/>
          </p:nvSpPr>
          <p:spPr bwMode="auto">
            <a:xfrm>
              <a:off x="7858148" y="1025525"/>
              <a:ext cx="71437" cy="5832475"/>
            </a:xfrm>
            <a:prstGeom prst="rect">
              <a:avLst/>
            </a:prstGeom>
            <a:gradFill rotWithShape="1">
              <a:gsLst>
                <a:gs pos="0">
                  <a:srgbClr val="C0C0C0">
                    <a:alpha val="0"/>
                  </a:srgbClr>
                </a:gs>
                <a:gs pos="100000">
                  <a:srgbClr val="C0C0C0">
                    <a:gamma/>
                    <a:tint val="89020"/>
                    <a:invGamma/>
                  </a:srgbClr>
                </a:gs>
              </a:gsLst>
              <a:lin ang="5400000" scaled="1"/>
            </a:gradFill>
            <a:ln w="9525">
              <a:noFill/>
              <a:miter lim="800000"/>
              <a:headEnd/>
              <a:tailEnd/>
            </a:ln>
            <a:effectLst/>
          </p:spPr>
          <p:txBody>
            <a:bodyPr wrap="none" anchor="ctr"/>
            <a:lstStyle/>
            <a:p>
              <a:endParaRPr lang="ja-JP" altLang="en-US"/>
            </a:p>
          </p:txBody>
        </p:sp>
        <p:sp>
          <p:nvSpPr>
            <p:cNvPr id="16" name="Text Box 18"/>
            <p:cNvSpPr txBox="1">
              <a:spLocks noChangeArrowheads="1"/>
            </p:cNvSpPr>
            <p:nvPr/>
          </p:nvSpPr>
          <p:spPr bwMode="auto">
            <a:xfrm>
              <a:off x="7858148" y="736600"/>
              <a:ext cx="428625" cy="4032250"/>
            </a:xfrm>
            <a:prstGeom prst="rect">
              <a:avLst/>
            </a:prstGeom>
            <a:noFill/>
            <a:ln w="9525">
              <a:noFill/>
              <a:miter lim="800000"/>
              <a:headEnd/>
              <a:tailEnd/>
            </a:ln>
            <a:effectLst/>
          </p:spPr>
          <p:txBody>
            <a:bodyPr vert="eaVert">
              <a:spAutoFit/>
            </a:bodyPr>
            <a:lstStyle/>
            <a:p>
              <a:pPr>
                <a:spcBef>
                  <a:spcPct val="50000"/>
                </a:spcBef>
              </a:pPr>
              <a:r>
                <a:rPr lang="ja-JP" altLang="en-US" sz="1600" b="1">
                  <a:ea typeface="HG丸ｺﾞｼｯｸM-PRO" pitchFamily="50" charset="-128"/>
                </a:rPr>
                <a:t>霞ヶ浦総合公園</a:t>
              </a:r>
            </a:p>
          </p:txBody>
        </p:sp>
        <p:sp>
          <p:nvSpPr>
            <p:cNvPr id="17" name="AutoShape 19"/>
            <p:cNvSpPr>
              <a:spLocks noChangeArrowheads="1"/>
            </p:cNvSpPr>
            <p:nvPr/>
          </p:nvSpPr>
          <p:spPr bwMode="auto">
            <a:xfrm>
              <a:off x="8361385" y="6642100"/>
              <a:ext cx="433388" cy="142875"/>
            </a:xfrm>
            <a:prstGeom prst="rightArrow">
              <a:avLst>
                <a:gd name="adj1" fmla="val 50000"/>
                <a:gd name="adj2" fmla="val 75833"/>
              </a:avLst>
            </a:prstGeom>
            <a:gradFill rotWithShape="1">
              <a:gsLst>
                <a:gs pos="0">
                  <a:srgbClr val="969696"/>
                </a:gs>
                <a:gs pos="100000">
                  <a:srgbClr val="969696">
                    <a:gamma/>
                    <a:tint val="50980"/>
                    <a:invGamma/>
                  </a:srgbClr>
                </a:gs>
              </a:gsLst>
              <a:lin ang="0" scaled="1"/>
            </a:gradFill>
            <a:ln w="9525">
              <a:noFill/>
              <a:miter lim="800000"/>
              <a:headEnd/>
              <a:tailEnd/>
            </a:ln>
            <a:effectLst/>
          </p:spPr>
          <p:txBody>
            <a:bodyPr wrap="none" anchor="ctr"/>
            <a:lstStyle/>
            <a:p>
              <a:endParaRPr lang="ja-JP" altLang="en-US"/>
            </a:p>
          </p:txBody>
        </p:sp>
        <p:sp>
          <p:nvSpPr>
            <p:cNvPr id="18" name="Text Box 21"/>
            <p:cNvSpPr txBox="1">
              <a:spLocks noChangeArrowheads="1"/>
            </p:cNvSpPr>
            <p:nvPr/>
          </p:nvSpPr>
          <p:spPr bwMode="auto">
            <a:xfrm>
              <a:off x="6489723" y="736600"/>
              <a:ext cx="428625" cy="4032250"/>
            </a:xfrm>
            <a:prstGeom prst="rect">
              <a:avLst/>
            </a:prstGeom>
            <a:noFill/>
            <a:ln w="9525">
              <a:noFill/>
              <a:miter lim="800000"/>
              <a:headEnd/>
              <a:tailEnd/>
            </a:ln>
            <a:effectLst/>
          </p:spPr>
          <p:txBody>
            <a:bodyPr vert="eaVert">
              <a:spAutoFit/>
            </a:bodyPr>
            <a:lstStyle/>
            <a:p>
              <a:pPr>
                <a:spcBef>
                  <a:spcPct val="50000"/>
                </a:spcBef>
              </a:pPr>
              <a:r>
                <a:rPr lang="ja-JP" altLang="en-US" sz="1600" b="1">
                  <a:ea typeface="HG丸ｺﾞｼｯｸM-PRO" pitchFamily="50" charset="-128"/>
                </a:rPr>
                <a:t>川口運動公園</a:t>
              </a:r>
            </a:p>
          </p:txBody>
        </p:sp>
        <p:sp>
          <p:nvSpPr>
            <p:cNvPr id="19" name="Line 23"/>
            <p:cNvSpPr>
              <a:spLocks noChangeShapeType="1"/>
            </p:cNvSpPr>
            <p:nvPr/>
          </p:nvSpPr>
          <p:spPr bwMode="auto">
            <a:xfrm>
              <a:off x="6561160" y="6858000"/>
              <a:ext cx="863600" cy="0"/>
            </a:xfrm>
            <a:prstGeom prst="line">
              <a:avLst/>
            </a:prstGeom>
            <a:noFill/>
            <a:ln w="9525">
              <a:solidFill>
                <a:schemeClr val="tx1"/>
              </a:solidFill>
              <a:round/>
              <a:headEnd/>
              <a:tailEnd/>
            </a:ln>
            <a:effectLst/>
          </p:spPr>
          <p:txBody>
            <a:bodyPr/>
            <a:lstStyle/>
            <a:p>
              <a:endParaRPr lang="ja-JP" altLang="en-US"/>
            </a:p>
          </p:txBody>
        </p:sp>
        <p:sp>
          <p:nvSpPr>
            <p:cNvPr id="20" name="Text Box 24"/>
            <p:cNvSpPr txBox="1">
              <a:spLocks noChangeArrowheads="1"/>
            </p:cNvSpPr>
            <p:nvPr/>
          </p:nvSpPr>
          <p:spPr bwMode="auto">
            <a:xfrm rot="5400000">
              <a:off x="5804716" y="2645570"/>
              <a:ext cx="4175125" cy="214312"/>
            </a:xfrm>
            <a:prstGeom prst="rect">
              <a:avLst/>
            </a:prstGeom>
            <a:noFill/>
            <a:ln w="9525">
              <a:noFill/>
              <a:miter lim="800000"/>
              <a:headEnd/>
              <a:tailEnd/>
            </a:ln>
            <a:effectLst/>
          </p:spPr>
          <p:txBody>
            <a:bodyPr>
              <a:spAutoFit/>
            </a:bodyPr>
            <a:lstStyle/>
            <a:p>
              <a:pPr>
                <a:spcBef>
                  <a:spcPct val="50000"/>
                </a:spcBef>
              </a:pPr>
              <a:r>
                <a:rPr lang="en-US" altLang="ja-JP" sz="800" b="1" dirty="0" err="1">
                  <a:latin typeface="HG丸ｺﾞｼｯｸM-PRO" pitchFamily="50" charset="-128"/>
                  <a:ea typeface="HG丸ｺﾞｼｯｸM-PRO" pitchFamily="50" charset="-128"/>
                </a:rPr>
                <a:t>Kasumigaura</a:t>
              </a:r>
              <a:r>
                <a:rPr lang="en-US" altLang="ja-JP" sz="800" b="1" dirty="0">
                  <a:latin typeface="HG丸ｺﾞｼｯｸM-PRO" pitchFamily="50" charset="-128"/>
                  <a:ea typeface="HG丸ｺﾞｼｯｸM-PRO" pitchFamily="50" charset="-128"/>
                </a:rPr>
                <a:t> Comprehensive Park</a:t>
              </a:r>
            </a:p>
          </p:txBody>
        </p:sp>
        <p:sp>
          <p:nvSpPr>
            <p:cNvPr id="21" name="AutoShape 25"/>
            <p:cNvSpPr>
              <a:spLocks noChangeArrowheads="1"/>
            </p:cNvSpPr>
            <p:nvPr/>
          </p:nvSpPr>
          <p:spPr bwMode="auto">
            <a:xfrm>
              <a:off x="6992960" y="6642100"/>
              <a:ext cx="433388" cy="142875"/>
            </a:xfrm>
            <a:prstGeom prst="rightArrow">
              <a:avLst>
                <a:gd name="adj1" fmla="val 50000"/>
                <a:gd name="adj2" fmla="val 75833"/>
              </a:avLst>
            </a:prstGeom>
            <a:gradFill rotWithShape="1">
              <a:gsLst>
                <a:gs pos="0">
                  <a:srgbClr val="969696"/>
                </a:gs>
                <a:gs pos="100000">
                  <a:srgbClr val="969696">
                    <a:gamma/>
                    <a:tint val="50980"/>
                    <a:invGamma/>
                  </a:srgbClr>
                </a:gs>
              </a:gsLst>
              <a:lin ang="0" scaled="1"/>
            </a:gradFill>
            <a:ln w="9525">
              <a:noFill/>
              <a:miter lim="800000"/>
              <a:headEnd/>
              <a:tailEnd/>
            </a:ln>
            <a:effectLst/>
          </p:spPr>
          <p:txBody>
            <a:bodyPr wrap="none" anchor="ctr"/>
            <a:lstStyle/>
            <a:p>
              <a:endParaRPr lang="ja-JP"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797"/>
                                        </p:tgtEl>
                                        <p:attrNameLst>
                                          <p:attrName>style.visibility</p:attrName>
                                        </p:attrNameLst>
                                      </p:cBhvr>
                                      <p:to>
                                        <p:strVal val="visible"/>
                                      </p:to>
                                    </p:set>
                                    <p:animEffect transition="in" filter="fade">
                                      <p:cBhvr>
                                        <p:cTn id="7" dur="500"/>
                                        <p:tgtEl>
                                          <p:spTgt spid="33797"/>
                                        </p:tgtEl>
                                      </p:cBhvr>
                                    </p:animEffect>
                                  </p:childTnLst>
                                </p:cTn>
                              </p:par>
                              <p:par>
                                <p:cTn id="8" presetID="10" presetClass="entr" presetSubtype="0" fill="hold" nodeType="withEffect">
                                  <p:stCondLst>
                                    <p:cond delay="0"/>
                                  </p:stCondLst>
                                  <p:childTnLst>
                                    <p:set>
                                      <p:cBhvr>
                                        <p:cTn id="9" dur="1" fill="hold">
                                          <p:stCondLst>
                                            <p:cond delay="0"/>
                                          </p:stCondLst>
                                        </p:cTn>
                                        <p:tgtEl>
                                          <p:spTgt spid="18437"/>
                                        </p:tgtEl>
                                        <p:attrNameLst>
                                          <p:attrName>style.visibility</p:attrName>
                                        </p:attrNameLst>
                                      </p:cBhvr>
                                      <p:to>
                                        <p:strVal val="visible"/>
                                      </p:to>
                                    </p:set>
                                    <p:animEffect transition="in" filter="fade">
                                      <p:cBhvr>
                                        <p:cTn id="10" dur="500"/>
                                        <p:tgtEl>
                                          <p:spTgt spid="18437"/>
                                        </p:tgtEl>
                                      </p:cBhvr>
                                    </p:animEffect>
                                  </p:childTnLst>
                                </p:cTn>
                              </p:par>
                              <p:par>
                                <p:cTn id="11" presetID="10" presetClass="exit" presetSubtype="0" fill="hold" nodeType="withEffect">
                                  <p:stCondLst>
                                    <p:cond delay="0"/>
                                  </p:stCondLst>
                                  <p:childTnLst>
                                    <p:animEffect transition="out" filter="fade">
                                      <p:cBhvr>
                                        <p:cTn id="12" dur="500"/>
                                        <p:tgtEl>
                                          <p:spTgt spid="18438"/>
                                        </p:tgtEl>
                                      </p:cBhvr>
                                    </p:animEffect>
                                    <p:set>
                                      <p:cBhvr>
                                        <p:cTn id="13" dur="1" fill="hold">
                                          <p:stCondLst>
                                            <p:cond delay="499"/>
                                          </p:stCondLst>
                                        </p:cTn>
                                        <p:tgtEl>
                                          <p:spTgt spid="18438"/>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18435"/>
                                        </p:tgtEl>
                                      </p:cBhvr>
                                    </p:animEffect>
                                    <p:set>
                                      <p:cBhvr>
                                        <p:cTn id="16" dur="1" fill="hold">
                                          <p:stCondLst>
                                            <p:cond delay="499"/>
                                          </p:stCondLst>
                                        </p:cTn>
                                        <p:tgtEl>
                                          <p:spTgt spid="18435"/>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fade">
                                      <p:cBhvr>
                                        <p:cTn id="2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線コネクタ 16"/>
          <p:cNvCxnSpPr/>
          <p:nvPr/>
        </p:nvCxnSpPr>
        <p:spPr>
          <a:xfrm rot="5400000">
            <a:off x="4258469" y="4463256"/>
            <a:ext cx="2501900" cy="158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rot="5400000">
            <a:off x="106363" y="4679950"/>
            <a:ext cx="25019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1749" name="Text Box 5"/>
          <p:cNvSpPr txBox="1">
            <a:spLocks noChangeArrowheads="1"/>
          </p:cNvSpPr>
          <p:nvPr/>
        </p:nvSpPr>
        <p:spPr bwMode="auto">
          <a:xfrm>
            <a:off x="857250" y="2714625"/>
            <a:ext cx="3714750" cy="11430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nchor="ctr"/>
          <a:lstStyle/>
          <a:p>
            <a:pPr algn="ctr" fontAlgn="auto">
              <a:spcBef>
                <a:spcPct val="50000"/>
              </a:spcBef>
              <a:spcAft>
                <a:spcPts val="0"/>
              </a:spcAft>
              <a:defRPr/>
            </a:pPr>
            <a:r>
              <a:rPr lang="ja-JP" altLang="en-US" sz="3200" dirty="0">
                <a:solidFill>
                  <a:srgbClr val="C00000"/>
                </a:solidFill>
                <a:effectLst>
                  <a:outerShdw blurRad="50800" dist="38100" dir="2700000" algn="tl" rotWithShape="0">
                    <a:prstClr val="black">
                      <a:alpha val="40000"/>
                    </a:prstClr>
                  </a:outerShdw>
                </a:effectLst>
                <a:latin typeface="HGP創英角ｺﾞｼｯｸUB" pitchFamily="50" charset="-128"/>
                <a:ea typeface="HGP創英角ｺﾞｼｯｸUB" pitchFamily="50" charset="-128"/>
              </a:rPr>
              <a:t>費用：約４．６億円</a:t>
            </a:r>
          </a:p>
        </p:txBody>
      </p:sp>
      <p:sp>
        <p:nvSpPr>
          <p:cNvPr id="20485" name="Rectangle 6"/>
          <p:cNvSpPr>
            <a:spLocks noChangeArrowheads="1"/>
          </p:cNvSpPr>
          <p:nvPr/>
        </p:nvSpPr>
        <p:spPr bwMode="auto">
          <a:xfrm>
            <a:off x="971550" y="5516563"/>
            <a:ext cx="7392988" cy="466725"/>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spAutoFit/>
          </a:bodyPr>
          <a:lstStyle/>
          <a:p>
            <a:pPr algn="ctr" fontAlgn="auto">
              <a:spcBef>
                <a:spcPts val="0"/>
              </a:spcBef>
              <a:spcAft>
                <a:spcPts val="0"/>
              </a:spcAft>
              <a:defRPr/>
            </a:pPr>
            <a:r>
              <a:rPr lang="ja-JP" altLang="en-US" sz="2400" dirty="0">
                <a:solidFill>
                  <a:schemeClr val="tx2"/>
                </a:solidFill>
              </a:rPr>
              <a:t>費用対効果：</a:t>
            </a:r>
            <a:r>
              <a:rPr lang="en-US" altLang="ja-JP" sz="2400" dirty="0">
                <a:solidFill>
                  <a:schemeClr val="tx2"/>
                </a:solidFill>
              </a:rPr>
              <a:t>1.42</a:t>
            </a:r>
          </a:p>
        </p:txBody>
      </p:sp>
      <p:sp>
        <p:nvSpPr>
          <p:cNvPr id="21509" name="Rectangle 7"/>
          <p:cNvSpPr>
            <a:spLocks noChangeArrowheads="1"/>
          </p:cNvSpPr>
          <p:nvPr/>
        </p:nvSpPr>
        <p:spPr bwMode="auto">
          <a:xfrm>
            <a:off x="755650" y="1628775"/>
            <a:ext cx="7632700" cy="946150"/>
          </a:xfrm>
          <a:prstGeom prst="rect">
            <a:avLst/>
          </a:prstGeom>
          <a:noFill/>
          <a:ln w="9525">
            <a:noFill/>
            <a:miter lim="800000"/>
            <a:headEnd/>
            <a:tailEnd/>
          </a:ln>
        </p:spPr>
        <p:txBody>
          <a:bodyPr>
            <a:spAutoFit/>
          </a:bodyPr>
          <a:lstStyle/>
          <a:p>
            <a:r>
              <a:rPr lang="ja-JP" altLang="en-US" sz="2800">
                <a:solidFill>
                  <a:schemeClr val="tx2"/>
                </a:solidFill>
                <a:latin typeface="Calibri" pitchFamily="34" charset="0"/>
              </a:rPr>
              <a:t>川口運動公園隣接の湖岸約</a:t>
            </a:r>
            <a:r>
              <a:rPr lang="en-US" altLang="ja-JP" sz="2800">
                <a:solidFill>
                  <a:schemeClr val="tx2"/>
                </a:solidFill>
                <a:latin typeface="Calibri" pitchFamily="34" charset="0"/>
              </a:rPr>
              <a:t>1.5ha</a:t>
            </a:r>
            <a:r>
              <a:rPr lang="ja-JP" altLang="en-US" sz="2800">
                <a:solidFill>
                  <a:schemeClr val="tx2"/>
                </a:solidFill>
                <a:latin typeface="Calibri" pitchFamily="34" charset="0"/>
              </a:rPr>
              <a:t>を公園の親水広場に改修整備すると</a:t>
            </a:r>
          </a:p>
        </p:txBody>
      </p:sp>
      <p:sp>
        <p:nvSpPr>
          <p:cNvPr id="21510" name="タイトル 10"/>
          <p:cNvSpPr>
            <a:spLocks noGrp="1"/>
          </p:cNvSpPr>
          <p:nvPr>
            <p:ph type="title"/>
          </p:nvPr>
        </p:nvSpPr>
        <p:spPr>
          <a:xfrm>
            <a:off x="142875" y="428625"/>
            <a:ext cx="5214938" cy="642938"/>
          </a:xfrm>
        </p:spPr>
        <p:txBody>
          <a:bodyPr/>
          <a:lstStyle/>
          <a:p>
            <a:r>
              <a:rPr lang="ja-JP" altLang="en-US" smtClean="0"/>
              <a:t>土浦駅東口再開発・</a:t>
            </a:r>
            <a:r>
              <a:rPr lang="en-US" altLang="ja-JP" smtClean="0"/>
              <a:t>B/C</a:t>
            </a:r>
            <a:endParaRPr lang="ja-JP" altLang="en-US" smtClean="0"/>
          </a:p>
        </p:txBody>
      </p:sp>
      <p:sp>
        <p:nvSpPr>
          <p:cNvPr id="12" name="Text Box 5"/>
          <p:cNvSpPr txBox="1">
            <a:spLocks noChangeArrowheads="1"/>
          </p:cNvSpPr>
          <p:nvPr/>
        </p:nvSpPr>
        <p:spPr bwMode="auto">
          <a:xfrm>
            <a:off x="4929188" y="2714625"/>
            <a:ext cx="3500437" cy="11430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nchor="ctr"/>
          <a:lstStyle/>
          <a:p>
            <a:pPr algn="ctr" fontAlgn="auto">
              <a:spcBef>
                <a:spcPct val="50000"/>
              </a:spcBef>
              <a:spcAft>
                <a:spcPts val="0"/>
              </a:spcAft>
              <a:defRPr/>
            </a:pPr>
            <a:r>
              <a:rPr lang="ja-JP" altLang="en-US" sz="3200" dirty="0">
                <a:solidFill>
                  <a:schemeClr val="accent2">
                    <a:lumMod val="75000"/>
                  </a:schemeClr>
                </a:solidFill>
                <a:effectLst>
                  <a:outerShdw blurRad="50800" dist="38100" dir="2700000" algn="tl" rotWithShape="0">
                    <a:prstClr val="black">
                      <a:alpha val="40000"/>
                    </a:prstClr>
                  </a:outerShdw>
                </a:effectLst>
                <a:latin typeface="HGP創英角ｺﾞｼｯｸUB" pitchFamily="50" charset="-128"/>
                <a:ea typeface="HGP創英角ｺﾞｼｯｸUB" pitchFamily="50" charset="-128"/>
              </a:rPr>
              <a:t>便益：約６．５億円</a:t>
            </a:r>
          </a:p>
        </p:txBody>
      </p:sp>
      <p:sp>
        <p:nvSpPr>
          <p:cNvPr id="21514" name="Text Box 10"/>
          <p:cNvSpPr txBox="1">
            <a:spLocks noChangeArrowheads="1"/>
          </p:cNvSpPr>
          <p:nvPr/>
        </p:nvSpPr>
        <p:spPr bwMode="auto">
          <a:xfrm>
            <a:off x="1476375" y="4149725"/>
            <a:ext cx="3167063" cy="1192213"/>
          </a:xfrm>
          <a:prstGeom prst="rect">
            <a:avLst/>
          </a:prstGeom>
          <a:noFill/>
          <a:ln w="9525">
            <a:noFill/>
            <a:miter lim="800000"/>
            <a:headEnd/>
            <a:tailEnd/>
          </a:ln>
          <a:effectLst/>
        </p:spPr>
        <p:txBody>
          <a:bodyPr>
            <a:spAutoFit/>
          </a:bodyPr>
          <a:lstStyle/>
          <a:p>
            <a:pPr>
              <a:spcBef>
                <a:spcPct val="50000"/>
              </a:spcBef>
            </a:pPr>
            <a:r>
              <a:rPr lang="ja-JP" altLang="en-US" dirty="0"/>
              <a:t>・遊歩道の整備・・・</a:t>
            </a:r>
            <a:r>
              <a:rPr lang="en-US" altLang="ja-JP" dirty="0"/>
              <a:t>2.5</a:t>
            </a:r>
            <a:r>
              <a:rPr lang="ja-JP" altLang="en-US" dirty="0"/>
              <a:t>億円</a:t>
            </a:r>
          </a:p>
          <a:p>
            <a:pPr>
              <a:spcBef>
                <a:spcPct val="50000"/>
              </a:spcBef>
            </a:pPr>
            <a:r>
              <a:rPr lang="ja-JP" altLang="en-US" dirty="0"/>
              <a:t>・転落</a:t>
            </a:r>
            <a:r>
              <a:rPr lang="ja-JP" altLang="en-US" dirty="0" smtClean="0"/>
              <a:t>防止柵・</a:t>
            </a:r>
            <a:r>
              <a:rPr lang="ja-JP" altLang="en-US" dirty="0"/>
              <a:t>・・</a:t>
            </a:r>
            <a:r>
              <a:rPr lang="en-US" altLang="ja-JP" dirty="0"/>
              <a:t>3000</a:t>
            </a:r>
            <a:r>
              <a:rPr lang="ja-JP" altLang="en-US" dirty="0"/>
              <a:t>万円</a:t>
            </a:r>
          </a:p>
          <a:p>
            <a:pPr>
              <a:spcBef>
                <a:spcPct val="50000"/>
              </a:spcBef>
            </a:pPr>
            <a:r>
              <a:rPr lang="en-US" altLang="ja-JP" dirty="0"/>
              <a:t>                                etc...</a:t>
            </a:r>
          </a:p>
        </p:txBody>
      </p:sp>
      <p:sp>
        <p:nvSpPr>
          <p:cNvPr id="21515" name="Text Box 11"/>
          <p:cNvSpPr txBox="1">
            <a:spLocks noChangeArrowheads="1"/>
          </p:cNvSpPr>
          <p:nvPr/>
        </p:nvSpPr>
        <p:spPr bwMode="auto">
          <a:xfrm>
            <a:off x="5651500" y="4149725"/>
            <a:ext cx="3167063" cy="1192213"/>
          </a:xfrm>
          <a:prstGeom prst="rect">
            <a:avLst/>
          </a:prstGeom>
          <a:noFill/>
          <a:ln w="9525">
            <a:noFill/>
            <a:miter lim="800000"/>
            <a:headEnd/>
            <a:tailEnd/>
          </a:ln>
          <a:effectLst/>
        </p:spPr>
        <p:txBody>
          <a:bodyPr>
            <a:spAutoFit/>
          </a:bodyPr>
          <a:lstStyle/>
          <a:p>
            <a:pPr>
              <a:spcBef>
                <a:spcPct val="50000"/>
              </a:spcBef>
            </a:pPr>
            <a:r>
              <a:rPr lang="ja-JP" altLang="en-US"/>
              <a:t>・直接効果・・・</a:t>
            </a:r>
            <a:r>
              <a:rPr lang="en-US" altLang="ja-JP"/>
              <a:t>6.4</a:t>
            </a:r>
            <a:r>
              <a:rPr lang="ja-JP" altLang="en-US"/>
              <a:t>億円</a:t>
            </a:r>
          </a:p>
          <a:p>
            <a:pPr>
              <a:spcBef>
                <a:spcPct val="50000"/>
              </a:spcBef>
            </a:pPr>
            <a:r>
              <a:rPr lang="ja-JP" altLang="en-US"/>
              <a:t>・間接効果・・・</a:t>
            </a:r>
            <a:r>
              <a:rPr lang="en-US" altLang="ja-JP"/>
              <a:t>800</a:t>
            </a:r>
            <a:r>
              <a:rPr lang="ja-JP" altLang="en-US"/>
              <a:t>万円</a:t>
            </a:r>
          </a:p>
          <a:p>
            <a:pPr>
              <a:spcBef>
                <a:spcPct val="50000"/>
              </a:spcBef>
            </a:pPr>
            <a:r>
              <a:rPr lang="en-US" altLang="ja-JP"/>
              <a:t>                                </a:t>
            </a:r>
          </a:p>
        </p:txBody>
      </p:sp>
      <p:sp>
        <p:nvSpPr>
          <p:cNvPr id="11" name="テキスト ボックス 10"/>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714348" y="2000240"/>
            <a:ext cx="7772400" cy="1362075"/>
          </a:xfrm>
        </p:spPr>
        <p:txBody>
          <a:bodyPr/>
          <a:lstStyle/>
          <a:p>
            <a:r>
              <a:rPr lang="ja-JP" altLang="en-US" dirty="0" smtClean="0"/>
              <a:t>（２）新治観光シャトル</a:t>
            </a:r>
            <a:r>
              <a:rPr lang="en-US" altLang="ja-JP" dirty="0" smtClean="0"/>
              <a:t/>
            </a:r>
            <a:br>
              <a:rPr lang="en-US" altLang="ja-JP" dirty="0" smtClean="0"/>
            </a:br>
            <a:r>
              <a:rPr lang="ja-JP" altLang="en-US" dirty="0" smtClean="0"/>
              <a:t>　　　筑波山・霞ヶ浦周遊きっぷ</a:t>
            </a:r>
            <a:endParaRPr kumimoji="1" lang="ja-JP" altLang="en-US" dirty="0"/>
          </a:p>
        </p:txBody>
      </p:sp>
      <p:sp>
        <p:nvSpPr>
          <p:cNvPr id="5" name="テキスト プレースホルダ 4"/>
          <p:cNvSpPr>
            <a:spLocks noGrp="1"/>
          </p:cNvSpPr>
          <p:nvPr>
            <p:ph type="body" idx="1"/>
          </p:nvPr>
        </p:nvSpPr>
        <p:spPr/>
        <p:txBody>
          <a:bodyPr/>
          <a:lstStyle/>
          <a:p>
            <a:endParaRPr kumimoji="1" lang="ja-JP"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1"/>
          </p:nvPr>
        </p:nvSpPr>
        <p:spPr>
          <a:xfrm>
            <a:off x="457200" y="1571625"/>
            <a:ext cx="8229600" cy="5002213"/>
          </a:xfrm>
        </p:spPr>
        <p:txBody>
          <a:bodyPr/>
          <a:lstStyle/>
          <a:p>
            <a:pPr>
              <a:lnSpc>
                <a:spcPct val="90000"/>
              </a:lnSpc>
              <a:buNone/>
            </a:pPr>
            <a:r>
              <a:rPr lang="ja-JP" altLang="en-US" dirty="0" smtClean="0">
                <a:latin typeface="ＭＳ Ｐゴシック" charset="-128"/>
                <a:ea typeface="ＭＳ Ｐゴシック" charset="-128"/>
              </a:rPr>
              <a:t>つくば市への観光客数</a:t>
            </a:r>
            <a:r>
              <a:rPr lang="en-US" altLang="ja-JP" dirty="0" smtClean="0">
                <a:latin typeface="ＭＳ Ｐゴシック" charset="-128"/>
                <a:ea typeface="ＭＳ Ｐゴシック" charset="-128"/>
              </a:rPr>
              <a:t>(</a:t>
            </a:r>
            <a:r>
              <a:rPr lang="ja-JP" altLang="en-US" dirty="0" smtClean="0">
                <a:latin typeface="ＭＳ Ｐゴシック" charset="-128"/>
                <a:ea typeface="ＭＳ Ｐゴシック" charset="-128"/>
              </a:rPr>
              <a:t>公共交通利用</a:t>
            </a:r>
            <a:r>
              <a:rPr lang="en-US" altLang="ja-JP" dirty="0" smtClean="0">
                <a:latin typeface="ＭＳ Ｐゴシック" charset="-128"/>
                <a:ea typeface="ＭＳ Ｐゴシック" charset="-128"/>
              </a:rPr>
              <a:t>)</a:t>
            </a:r>
          </a:p>
          <a:p>
            <a:pPr>
              <a:lnSpc>
                <a:spcPct val="90000"/>
              </a:lnSpc>
              <a:buNone/>
            </a:pPr>
            <a:r>
              <a:rPr lang="ja-JP" altLang="en-US" dirty="0" smtClean="0">
                <a:latin typeface="ＭＳ Ｐゴシック" charset="-128"/>
                <a:ea typeface="ＭＳ Ｐゴシック" charset="-128"/>
              </a:rPr>
              <a:t>　　　→</a:t>
            </a:r>
            <a:r>
              <a:rPr lang="en-US" altLang="ja-JP" dirty="0" smtClean="0">
                <a:latin typeface="ＭＳ Ｐゴシック" charset="-128"/>
                <a:ea typeface="ＭＳ Ｐゴシック" charset="-128"/>
              </a:rPr>
              <a:t>16</a:t>
            </a:r>
            <a:r>
              <a:rPr lang="ja-JP" altLang="en-US" dirty="0" smtClean="0">
                <a:latin typeface="ＭＳ Ｐゴシック" charset="-128"/>
                <a:ea typeface="ＭＳ Ｐゴシック" charset="-128"/>
              </a:rPr>
              <a:t>年度　　</a:t>
            </a:r>
            <a:r>
              <a:rPr lang="en-US" altLang="ja-JP" dirty="0" smtClean="0">
                <a:latin typeface="ＭＳ Ｐゴシック" charset="-128"/>
                <a:ea typeface="ＭＳ Ｐゴシック" charset="-128"/>
              </a:rPr>
              <a:t>17</a:t>
            </a:r>
            <a:r>
              <a:rPr lang="ja-JP" altLang="en-US" dirty="0" smtClean="0">
                <a:latin typeface="ＭＳ Ｐゴシック" charset="-128"/>
                <a:ea typeface="ＭＳ Ｐゴシック" charset="-128"/>
              </a:rPr>
              <a:t>万</a:t>
            </a:r>
            <a:r>
              <a:rPr lang="en-US" altLang="ja-JP" dirty="0" smtClean="0">
                <a:latin typeface="ＭＳ Ｐゴシック" charset="-128"/>
                <a:ea typeface="ＭＳ Ｐゴシック" charset="-128"/>
              </a:rPr>
              <a:t>8200</a:t>
            </a:r>
            <a:r>
              <a:rPr lang="ja-JP" altLang="en-US" dirty="0" smtClean="0">
                <a:latin typeface="ＭＳ Ｐゴシック" charset="-128"/>
                <a:ea typeface="ＭＳ Ｐゴシック" charset="-128"/>
              </a:rPr>
              <a:t>人　　　</a:t>
            </a:r>
          </a:p>
          <a:p>
            <a:pPr>
              <a:lnSpc>
                <a:spcPct val="90000"/>
              </a:lnSpc>
              <a:buNone/>
            </a:pPr>
            <a:r>
              <a:rPr lang="ja-JP" altLang="en-US" dirty="0" smtClean="0">
                <a:latin typeface="ＭＳ Ｐゴシック" charset="-128"/>
                <a:ea typeface="ＭＳ Ｐゴシック" charset="-128"/>
              </a:rPr>
              <a:t>　　　→</a:t>
            </a:r>
            <a:r>
              <a:rPr lang="en-US" altLang="ja-JP" dirty="0" smtClean="0">
                <a:latin typeface="ＭＳ Ｐゴシック" charset="-128"/>
                <a:ea typeface="ＭＳ Ｐゴシック" charset="-128"/>
              </a:rPr>
              <a:t>18</a:t>
            </a:r>
            <a:r>
              <a:rPr lang="ja-JP" altLang="en-US" dirty="0" smtClean="0">
                <a:latin typeface="ＭＳ Ｐゴシック" charset="-128"/>
                <a:ea typeface="ＭＳ Ｐゴシック" charset="-128"/>
              </a:rPr>
              <a:t>年度　　</a:t>
            </a:r>
            <a:r>
              <a:rPr lang="en-US" altLang="ja-JP" dirty="0" smtClean="0">
                <a:latin typeface="ＭＳ Ｐゴシック" charset="-128"/>
                <a:ea typeface="ＭＳ Ｐゴシック" charset="-128"/>
              </a:rPr>
              <a:t>63</a:t>
            </a:r>
            <a:r>
              <a:rPr lang="ja-JP" altLang="en-US" dirty="0" smtClean="0">
                <a:latin typeface="ＭＳ Ｐゴシック" charset="-128"/>
                <a:ea typeface="ＭＳ Ｐゴシック" charset="-128"/>
              </a:rPr>
              <a:t>万</a:t>
            </a:r>
            <a:r>
              <a:rPr lang="en-US" altLang="ja-JP" dirty="0" smtClean="0">
                <a:latin typeface="ＭＳ Ｐゴシック" charset="-128"/>
                <a:ea typeface="ＭＳ Ｐゴシック" charset="-128"/>
              </a:rPr>
              <a:t>3300</a:t>
            </a:r>
            <a:r>
              <a:rPr lang="ja-JP" altLang="en-US" dirty="0" smtClean="0">
                <a:latin typeface="ＭＳ Ｐゴシック" charset="-128"/>
                <a:ea typeface="ＭＳ Ｐゴシック" charset="-128"/>
              </a:rPr>
              <a:t>人</a:t>
            </a:r>
          </a:p>
          <a:p>
            <a:pPr>
              <a:lnSpc>
                <a:spcPct val="90000"/>
              </a:lnSpc>
            </a:pPr>
            <a:endParaRPr lang="ja-JP" altLang="en-US" dirty="0" smtClean="0">
              <a:latin typeface="ＭＳ Ｐゴシック" charset="-128"/>
              <a:ea typeface="ＭＳ Ｐゴシック" charset="-128"/>
            </a:endParaRPr>
          </a:p>
          <a:p>
            <a:pPr>
              <a:lnSpc>
                <a:spcPct val="90000"/>
              </a:lnSpc>
              <a:buNone/>
            </a:pPr>
            <a:r>
              <a:rPr lang="ja-JP" altLang="en-US" dirty="0" smtClean="0">
                <a:latin typeface="ＭＳ Ｐゴシック" charset="-128"/>
                <a:ea typeface="ＭＳ Ｐゴシック" charset="-128"/>
              </a:rPr>
              <a:t>土浦市への観光客数</a:t>
            </a:r>
            <a:r>
              <a:rPr lang="en-US" altLang="ja-JP" dirty="0" smtClean="0">
                <a:latin typeface="ＭＳ Ｐゴシック" charset="-128"/>
                <a:ea typeface="ＭＳ Ｐゴシック" charset="-128"/>
              </a:rPr>
              <a:t>(</a:t>
            </a:r>
            <a:r>
              <a:rPr lang="ja-JP" altLang="en-US" dirty="0" smtClean="0">
                <a:latin typeface="ＭＳ Ｐゴシック" charset="-128"/>
                <a:ea typeface="ＭＳ Ｐゴシック" charset="-128"/>
              </a:rPr>
              <a:t>公共交通利用</a:t>
            </a:r>
            <a:r>
              <a:rPr lang="en-US" altLang="ja-JP" dirty="0" smtClean="0">
                <a:latin typeface="ＭＳ Ｐゴシック" charset="-128"/>
                <a:ea typeface="ＭＳ Ｐゴシック" charset="-128"/>
              </a:rPr>
              <a:t>)</a:t>
            </a:r>
          </a:p>
          <a:p>
            <a:pPr>
              <a:lnSpc>
                <a:spcPct val="90000"/>
              </a:lnSpc>
              <a:buNone/>
            </a:pPr>
            <a:r>
              <a:rPr lang="ja-JP" altLang="en-US" dirty="0" smtClean="0">
                <a:latin typeface="ＭＳ Ｐゴシック" charset="-128"/>
                <a:ea typeface="ＭＳ Ｐゴシック" charset="-128"/>
              </a:rPr>
              <a:t>　　　→</a:t>
            </a:r>
            <a:r>
              <a:rPr lang="en-US" altLang="ja-JP" dirty="0" smtClean="0">
                <a:latin typeface="ＭＳ Ｐゴシック" charset="-128"/>
                <a:ea typeface="ＭＳ Ｐゴシック" charset="-128"/>
              </a:rPr>
              <a:t>16</a:t>
            </a:r>
            <a:r>
              <a:rPr lang="ja-JP" altLang="en-US" dirty="0" smtClean="0">
                <a:latin typeface="ＭＳ Ｐゴシック" charset="-128"/>
                <a:ea typeface="ＭＳ Ｐゴシック" charset="-128"/>
              </a:rPr>
              <a:t>年度　　</a:t>
            </a:r>
            <a:r>
              <a:rPr lang="en-US" altLang="ja-JP" dirty="0" smtClean="0">
                <a:latin typeface="ＭＳ Ｐゴシック" charset="-128"/>
                <a:ea typeface="ＭＳ Ｐゴシック" charset="-128"/>
              </a:rPr>
              <a:t>20</a:t>
            </a:r>
            <a:r>
              <a:rPr lang="ja-JP" altLang="en-US" dirty="0" smtClean="0">
                <a:latin typeface="ＭＳ Ｐゴシック" charset="-128"/>
                <a:ea typeface="ＭＳ Ｐゴシック" charset="-128"/>
              </a:rPr>
              <a:t>万 </a:t>
            </a:r>
            <a:r>
              <a:rPr lang="en-US" altLang="ja-JP" dirty="0" smtClean="0">
                <a:latin typeface="ＭＳ Ｐゴシック" charset="-128"/>
                <a:ea typeface="ＭＳ Ｐゴシック" charset="-128"/>
              </a:rPr>
              <a:t>500</a:t>
            </a:r>
            <a:r>
              <a:rPr lang="ja-JP" altLang="en-US" dirty="0" smtClean="0">
                <a:latin typeface="ＭＳ Ｐゴシック" charset="-128"/>
                <a:ea typeface="ＭＳ Ｐゴシック" charset="-128"/>
              </a:rPr>
              <a:t>人　　　　　　　　　　</a:t>
            </a:r>
          </a:p>
          <a:p>
            <a:pPr>
              <a:lnSpc>
                <a:spcPct val="90000"/>
              </a:lnSpc>
              <a:buNone/>
            </a:pPr>
            <a:r>
              <a:rPr lang="ja-JP" altLang="en-US" dirty="0" smtClean="0">
                <a:latin typeface="ＭＳ Ｐゴシック" charset="-128"/>
                <a:ea typeface="ＭＳ Ｐゴシック" charset="-128"/>
              </a:rPr>
              <a:t>　　　→</a:t>
            </a:r>
            <a:r>
              <a:rPr lang="en-US" altLang="ja-JP" dirty="0" smtClean="0">
                <a:latin typeface="ＭＳ Ｐゴシック" charset="-128"/>
                <a:ea typeface="ＭＳ Ｐゴシック" charset="-128"/>
              </a:rPr>
              <a:t>18</a:t>
            </a:r>
            <a:r>
              <a:rPr lang="ja-JP" altLang="en-US" dirty="0" smtClean="0">
                <a:latin typeface="ＭＳ Ｐゴシック" charset="-128"/>
                <a:ea typeface="ＭＳ Ｐゴシック" charset="-128"/>
              </a:rPr>
              <a:t>年度　　</a:t>
            </a:r>
            <a:r>
              <a:rPr lang="en-US" altLang="ja-JP" dirty="0" smtClean="0">
                <a:latin typeface="ＭＳ Ｐゴシック" charset="-128"/>
                <a:ea typeface="ＭＳ Ｐゴシック" charset="-128"/>
              </a:rPr>
              <a:t>17</a:t>
            </a:r>
            <a:r>
              <a:rPr lang="ja-JP" altLang="en-US" dirty="0" smtClean="0">
                <a:latin typeface="ＭＳ Ｐゴシック" charset="-128"/>
                <a:ea typeface="ＭＳ Ｐゴシック" charset="-128"/>
              </a:rPr>
              <a:t>万</a:t>
            </a:r>
            <a:r>
              <a:rPr lang="en-US" altLang="ja-JP" dirty="0" smtClean="0">
                <a:latin typeface="ＭＳ Ｐゴシック" charset="-128"/>
                <a:ea typeface="ＭＳ Ｐゴシック" charset="-128"/>
              </a:rPr>
              <a:t>9800</a:t>
            </a:r>
            <a:r>
              <a:rPr lang="ja-JP" altLang="en-US" dirty="0" smtClean="0">
                <a:latin typeface="ＭＳ Ｐゴシック" charset="-128"/>
                <a:ea typeface="ＭＳ Ｐゴシック" charset="-128"/>
              </a:rPr>
              <a:t>人</a:t>
            </a:r>
          </a:p>
          <a:p>
            <a:pPr>
              <a:lnSpc>
                <a:spcPct val="90000"/>
              </a:lnSpc>
            </a:pPr>
            <a:endParaRPr lang="ja-JP" altLang="en-US" sz="3600" dirty="0" smtClean="0">
              <a:latin typeface="ＭＳ Ｐゴシック" charset="-128"/>
              <a:ea typeface="ＭＳ Ｐゴシック" charset="-128"/>
            </a:endParaRPr>
          </a:p>
          <a:p>
            <a:pPr>
              <a:lnSpc>
                <a:spcPct val="90000"/>
              </a:lnSpc>
              <a:buNone/>
            </a:pPr>
            <a:r>
              <a:rPr lang="ja-JP" altLang="en-US" dirty="0" smtClean="0">
                <a:latin typeface="ＭＳ Ｐゴシック" charset="-128"/>
                <a:ea typeface="ＭＳ Ｐゴシック" charset="-128"/>
              </a:rPr>
              <a:t>つくばエクスプレスの開通により</a:t>
            </a:r>
            <a:endParaRPr lang="en-US" altLang="ja-JP" dirty="0" smtClean="0">
              <a:latin typeface="ＭＳ Ｐゴシック" charset="-128"/>
              <a:ea typeface="ＭＳ Ｐゴシック" charset="-128"/>
            </a:endParaRPr>
          </a:p>
          <a:p>
            <a:pPr>
              <a:lnSpc>
                <a:spcPct val="90000"/>
              </a:lnSpc>
              <a:buNone/>
            </a:pPr>
            <a:r>
              <a:rPr lang="ja-JP" altLang="en-US" dirty="0" smtClean="0">
                <a:latin typeface="ＭＳ Ｐゴシック" charset="-128"/>
                <a:ea typeface="ＭＳ Ｐゴシック" charset="-128"/>
              </a:rPr>
              <a:t>つくばへの観光客数は増加している。</a:t>
            </a:r>
          </a:p>
        </p:txBody>
      </p:sp>
      <p:sp>
        <p:nvSpPr>
          <p:cNvPr id="28675" name="Rectangle 3"/>
          <p:cNvSpPr>
            <a:spLocks noGrp="1" noChangeArrowheads="1"/>
          </p:cNvSpPr>
          <p:nvPr>
            <p:ph type="title"/>
          </p:nvPr>
        </p:nvSpPr>
        <p:spPr>
          <a:xfrm>
            <a:off x="142875" y="428625"/>
            <a:ext cx="5214938" cy="642938"/>
          </a:xfrm>
        </p:spPr>
        <p:txBody>
          <a:bodyPr/>
          <a:lstStyle/>
          <a:p>
            <a:r>
              <a:rPr lang="ja-JP" altLang="en-US" smtClean="0"/>
              <a:t>筑波山・霞ヶ浦周遊きっぷ</a:t>
            </a:r>
          </a:p>
        </p:txBody>
      </p:sp>
      <p:sp>
        <p:nvSpPr>
          <p:cNvPr id="28676" name="Text Box 4"/>
          <p:cNvSpPr txBox="1">
            <a:spLocks noChangeArrowheads="1"/>
          </p:cNvSpPr>
          <p:nvPr/>
        </p:nvSpPr>
        <p:spPr bwMode="auto">
          <a:xfrm>
            <a:off x="6156325" y="2133600"/>
            <a:ext cx="184150" cy="366713"/>
          </a:xfrm>
          <a:prstGeom prst="rect">
            <a:avLst/>
          </a:prstGeom>
          <a:noFill/>
          <a:ln w="6350" algn="ctr">
            <a:noFill/>
            <a:miter lim="800000"/>
            <a:headEnd/>
            <a:tailEnd/>
          </a:ln>
        </p:spPr>
        <p:txBody>
          <a:bodyPr wrap="none">
            <a:spAutoFit/>
          </a:bodyPr>
          <a:lstStyle/>
          <a:p>
            <a:pPr algn="ctr"/>
            <a:endParaRPr lang="ja-JP" altLang="ja-JP">
              <a:latin typeface="Calibri" pitchFamily="34" charset="0"/>
            </a:endParaRPr>
          </a:p>
        </p:txBody>
      </p:sp>
      <p:sp>
        <p:nvSpPr>
          <p:cNvPr id="41989" name="Text Box 5"/>
          <p:cNvSpPr txBox="1">
            <a:spLocks noChangeArrowheads="1"/>
          </p:cNvSpPr>
          <p:nvPr/>
        </p:nvSpPr>
        <p:spPr bwMode="auto">
          <a:xfrm>
            <a:off x="5546725" y="2133600"/>
            <a:ext cx="2781300" cy="701675"/>
          </a:xfrm>
          <a:prstGeom prst="rect">
            <a:avLst/>
          </a:prstGeom>
          <a:noFill/>
          <a:ln w="6350" algn="ctr">
            <a:noFill/>
            <a:miter lim="800000"/>
            <a:headEnd/>
            <a:tailEnd/>
          </a:ln>
        </p:spPr>
        <p:txBody>
          <a:bodyPr wrap="none">
            <a:spAutoFit/>
          </a:bodyPr>
          <a:lstStyle/>
          <a:p>
            <a:pPr algn="ctr"/>
            <a:r>
              <a:rPr lang="en-US" altLang="ja-JP" sz="4000" dirty="0">
                <a:solidFill>
                  <a:srgbClr val="0000FF"/>
                </a:solidFill>
                <a:latin typeface="Calibri" pitchFamily="34" charset="0"/>
              </a:rPr>
              <a:t>45</a:t>
            </a:r>
            <a:r>
              <a:rPr lang="ja-JP" altLang="en-US" sz="4000">
                <a:solidFill>
                  <a:srgbClr val="0000FF"/>
                </a:solidFill>
                <a:latin typeface="Calibri" pitchFamily="34" charset="0"/>
              </a:rPr>
              <a:t>万人増↑</a:t>
            </a:r>
          </a:p>
        </p:txBody>
      </p:sp>
      <p:sp>
        <p:nvSpPr>
          <p:cNvPr id="41990" name="Text Box 6"/>
          <p:cNvSpPr txBox="1">
            <a:spLocks noChangeArrowheads="1"/>
          </p:cNvSpPr>
          <p:nvPr/>
        </p:nvSpPr>
        <p:spPr bwMode="auto">
          <a:xfrm>
            <a:off x="5724525" y="4076700"/>
            <a:ext cx="2498725" cy="701675"/>
          </a:xfrm>
          <a:prstGeom prst="rect">
            <a:avLst/>
          </a:prstGeom>
          <a:noFill/>
          <a:ln w="6350" algn="ctr">
            <a:noFill/>
            <a:miter lim="800000"/>
            <a:headEnd/>
            <a:tailEnd/>
          </a:ln>
        </p:spPr>
        <p:txBody>
          <a:bodyPr wrap="none">
            <a:spAutoFit/>
          </a:bodyPr>
          <a:lstStyle/>
          <a:p>
            <a:pPr algn="ctr"/>
            <a:r>
              <a:rPr lang="en-US" altLang="ja-JP" sz="4000">
                <a:solidFill>
                  <a:srgbClr val="FF0000"/>
                </a:solidFill>
                <a:latin typeface="Calibri" pitchFamily="34" charset="0"/>
              </a:rPr>
              <a:t>2</a:t>
            </a:r>
            <a:r>
              <a:rPr lang="ja-JP" altLang="en-US" sz="4000">
                <a:solidFill>
                  <a:srgbClr val="FF0000"/>
                </a:solidFill>
                <a:latin typeface="Calibri" pitchFamily="34" charset="0"/>
              </a:rPr>
              <a:t>万人減↓</a:t>
            </a:r>
          </a:p>
        </p:txBody>
      </p:sp>
      <p:sp>
        <p:nvSpPr>
          <p:cNvPr id="28679" name="Text Box 7"/>
          <p:cNvSpPr txBox="1">
            <a:spLocks noChangeArrowheads="1"/>
          </p:cNvSpPr>
          <p:nvPr/>
        </p:nvSpPr>
        <p:spPr bwMode="auto">
          <a:xfrm>
            <a:off x="3924300" y="6491288"/>
            <a:ext cx="5073650" cy="366712"/>
          </a:xfrm>
          <a:prstGeom prst="rect">
            <a:avLst/>
          </a:prstGeom>
          <a:noFill/>
          <a:ln w="6350" algn="ctr">
            <a:noFill/>
            <a:miter lim="800000"/>
            <a:headEnd/>
            <a:tailEnd/>
          </a:ln>
        </p:spPr>
        <p:txBody>
          <a:bodyPr wrap="none">
            <a:spAutoFit/>
          </a:bodyPr>
          <a:lstStyle/>
          <a:p>
            <a:pPr algn="ctr"/>
            <a:r>
              <a:rPr lang="ja-JP" altLang="en-US">
                <a:latin typeface="Calibri" pitchFamily="34" charset="0"/>
              </a:rPr>
              <a:t>出典：茨城県観光動態調査</a:t>
            </a:r>
            <a:r>
              <a:rPr lang="en-US" altLang="ja-JP">
                <a:latin typeface="Calibri" pitchFamily="34" charset="0"/>
              </a:rPr>
              <a:t>(</a:t>
            </a:r>
            <a:r>
              <a:rPr lang="ja-JP" altLang="en-US">
                <a:latin typeface="Calibri" pitchFamily="34" charset="0"/>
              </a:rPr>
              <a:t>平成１８年度・１６年度</a:t>
            </a:r>
            <a:r>
              <a:rPr lang="en-US" altLang="ja-JP">
                <a:latin typeface="Calibri" pitchFamily="34" charset="0"/>
              </a:rPr>
              <a:t>)</a:t>
            </a:r>
          </a:p>
        </p:txBody>
      </p:sp>
      <p:sp>
        <p:nvSpPr>
          <p:cNvPr id="8" name="テキスト ボックス 7"/>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41989"/>
                                        </p:tgtEl>
                                        <p:attrNameLst>
                                          <p:attrName>style.visibility</p:attrName>
                                        </p:attrNameLst>
                                      </p:cBhvr>
                                      <p:to>
                                        <p:strVal val="visible"/>
                                      </p:to>
                                    </p:set>
                                    <p:animEffect transition="in" filter="wipe(up)">
                                      <p:cBhvr>
                                        <p:cTn id="7" dur="500"/>
                                        <p:tgtEl>
                                          <p:spTgt spid="4198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1990"/>
                                        </p:tgtEl>
                                        <p:attrNameLst>
                                          <p:attrName>style.visibility</p:attrName>
                                        </p:attrNameLst>
                                      </p:cBhvr>
                                      <p:to>
                                        <p:strVal val="visible"/>
                                      </p:to>
                                    </p:set>
                                    <p:animEffect transition="in" filter="wipe(up)">
                                      <p:cBhvr>
                                        <p:cTn id="12" dur="500"/>
                                        <p:tgtEl>
                                          <p:spTgt spid="419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9" grpId="0"/>
      <p:bldP spid="4199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42875" y="428625"/>
            <a:ext cx="5214938" cy="642938"/>
          </a:xfrm>
        </p:spPr>
        <p:txBody>
          <a:bodyPr/>
          <a:lstStyle/>
          <a:p>
            <a:r>
              <a:rPr lang="ja-JP" altLang="en-US" smtClean="0"/>
              <a:t>筑波山・霞ヶ浦周遊きっぷ</a:t>
            </a:r>
          </a:p>
        </p:txBody>
      </p:sp>
      <p:sp>
        <p:nvSpPr>
          <p:cNvPr id="43011" name="Rectangle 3"/>
          <p:cNvSpPr>
            <a:spLocks noGrp="1" noChangeArrowheads="1"/>
          </p:cNvSpPr>
          <p:nvPr>
            <p:ph type="body" idx="1"/>
          </p:nvPr>
        </p:nvSpPr>
        <p:spPr>
          <a:xfrm>
            <a:off x="457200" y="1571625"/>
            <a:ext cx="8229600" cy="5002213"/>
          </a:xfrm>
        </p:spPr>
        <p:txBody>
          <a:bodyPr/>
          <a:lstStyle/>
          <a:p>
            <a:pPr>
              <a:buNone/>
            </a:pPr>
            <a:r>
              <a:rPr lang="en-US" altLang="ja-JP" dirty="0" smtClean="0">
                <a:latin typeface="ＭＳ Ｐゴシック" charset="-128"/>
                <a:ea typeface="ＭＳ Ｐゴシック" charset="-128"/>
              </a:rPr>
              <a:t>□ </a:t>
            </a:r>
            <a:r>
              <a:rPr lang="ja-JP" altLang="en-US" dirty="0" smtClean="0">
                <a:latin typeface="ＭＳ Ｐゴシック" charset="-128"/>
                <a:ea typeface="ＭＳ Ｐゴシック" charset="-128"/>
              </a:rPr>
              <a:t>土浦市の観光客数が減少している中で、土浦市単独で観光客を伸ばすことは難しい。</a:t>
            </a:r>
          </a:p>
          <a:p>
            <a:pPr algn="ctr">
              <a:buNone/>
            </a:pPr>
            <a:r>
              <a:rPr lang="ja-JP" altLang="en-US" dirty="0" smtClean="0">
                <a:latin typeface="ＭＳ Ｐゴシック" charset="-128"/>
                <a:ea typeface="ＭＳ Ｐゴシック" charset="-128"/>
              </a:rPr>
              <a:t>↓</a:t>
            </a:r>
          </a:p>
          <a:p>
            <a:pPr>
              <a:buNone/>
            </a:pPr>
            <a:r>
              <a:rPr lang="ja-JP" altLang="en-US" dirty="0" smtClean="0">
                <a:latin typeface="ＭＳ Ｐゴシック" charset="-128"/>
                <a:ea typeface="ＭＳ Ｐゴシック" charset="-128"/>
              </a:rPr>
              <a:t>□ つくばエクスプレスの観光客の増加を、土浦市の観光に反映させることはできないか？</a:t>
            </a:r>
          </a:p>
        </p:txBody>
      </p:sp>
      <p:sp>
        <p:nvSpPr>
          <p:cNvPr id="29700" name="Text Box 4"/>
          <p:cNvSpPr txBox="1">
            <a:spLocks noChangeArrowheads="1"/>
          </p:cNvSpPr>
          <p:nvPr/>
        </p:nvSpPr>
        <p:spPr bwMode="auto">
          <a:xfrm>
            <a:off x="2484438" y="4508500"/>
            <a:ext cx="3671887" cy="366713"/>
          </a:xfrm>
          <a:prstGeom prst="rect">
            <a:avLst/>
          </a:prstGeom>
          <a:noFill/>
          <a:ln w="6350" algn="ctr">
            <a:noFill/>
            <a:miter lim="800000"/>
            <a:headEnd/>
            <a:tailEnd/>
          </a:ln>
        </p:spPr>
        <p:txBody>
          <a:bodyPr>
            <a:spAutoFit/>
          </a:bodyPr>
          <a:lstStyle/>
          <a:p>
            <a:pPr algn="ctr">
              <a:spcBef>
                <a:spcPct val="50000"/>
              </a:spcBef>
            </a:pPr>
            <a:endParaRPr lang="ja-JP" altLang="ja-JP">
              <a:latin typeface="Calibri" pitchFamily="34" charset="0"/>
            </a:endParaRPr>
          </a:p>
        </p:txBody>
      </p:sp>
      <p:sp>
        <p:nvSpPr>
          <p:cNvPr id="43013" name="AutoShape 5"/>
          <p:cNvSpPr>
            <a:spLocks noChangeArrowheads="1"/>
          </p:cNvSpPr>
          <p:nvPr/>
        </p:nvSpPr>
        <p:spPr bwMode="auto">
          <a:xfrm>
            <a:off x="3214678" y="5000636"/>
            <a:ext cx="358775" cy="431800"/>
          </a:xfrm>
          <a:prstGeom prst="downArrow">
            <a:avLst>
              <a:gd name="adj1" fmla="val 50000"/>
              <a:gd name="adj2" fmla="val 30088"/>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endParaRPr lang="ja-JP" altLang="en-US">
              <a:latin typeface="Calibri" pitchFamily="34" charset="0"/>
            </a:endParaRPr>
          </a:p>
        </p:txBody>
      </p:sp>
      <p:sp>
        <p:nvSpPr>
          <p:cNvPr id="43014" name="AutoShape 6"/>
          <p:cNvSpPr>
            <a:spLocks noChangeArrowheads="1"/>
          </p:cNvSpPr>
          <p:nvPr/>
        </p:nvSpPr>
        <p:spPr bwMode="auto">
          <a:xfrm>
            <a:off x="1339842" y="5572140"/>
            <a:ext cx="4089414" cy="792163"/>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r>
              <a:rPr lang="ja-JP" altLang="en-US" sz="2800" b="1" dirty="0">
                <a:latin typeface="Calibri" pitchFamily="34" charset="0"/>
              </a:rPr>
              <a:t>筑波山・霞ヶ浦周遊きっぷ</a:t>
            </a:r>
          </a:p>
        </p:txBody>
      </p:sp>
      <p:sp>
        <p:nvSpPr>
          <p:cNvPr id="43015" name="AutoShape 7"/>
          <p:cNvSpPr>
            <a:spLocks noChangeArrowheads="1"/>
          </p:cNvSpPr>
          <p:nvPr/>
        </p:nvSpPr>
        <p:spPr bwMode="auto">
          <a:xfrm>
            <a:off x="1285852" y="3929066"/>
            <a:ext cx="4105275" cy="936625"/>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r>
              <a:rPr lang="ja-JP" altLang="en-US" sz="2400" b="1" dirty="0">
                <a:latin typeface="Calibri" pitchFamily="34" charset="0"/>
              </a:rPr>
              <a:t>つくばエクスプレスとの連携</a:t>
            </a:r>
          </a:p>
          <a:p>
            <a:pPr algn="ctr"/>
            <a:r>
              <a:rPr lang="en-US" altLang="ja-JP" sz="2400" b="1" dirty="0">
                <a:latin typeface="Calibri" pitchFamily="34" charset="0"/>
              </a:rPr>
              <a:t>(</a:t>
            </a:r>
            <a:r>
              <a:rPr lang="ja-JP" altLang="en-US" sz="2400" b="1" dirty="0">
                <a:latin typeface="Calibri" pitchFamily="34" charset="0"/>
              </a:rPr>
              <a:t>筑波山きっぷの活用</a:t>
            </a:r>
            <a:r>
              <a:rPr lang="en-US" altLang="ja-JP" sz="2400" b="1" dirty="0">
                <a:latin typeface="Calibri" pitchFamily="34" charset="0"/>
              </a:rPr>
              <a:t>)</a:t>
            </a:r>
          </a:p>
        </p:txBody>
      </p:sp>
      <p:pic>
        <p:nvPicPr>
          <p:cNvPr id="43016" name="Picture 8" descr="img001"/>
          <p:cNvPicPr>
            <a:picLocks noChangeAspect="1" noChangeArrowheads="1"/>
          </p:cNvPicPr>
          <p:nvPr/>
        </p:nvPicPr>
        <p:blipFill>
          <a:blip r:embed="rId2"/>
          <a:srcRect/>
          <a:stretch>
            <a:fillRect/>
          </a:stretch>
        </p:blipFill>
        <p:spPr bwMode="auto">
          <a:xfrm>
            <a:off x="6572264" y="3860800"/>
            <a:ext cx="1895475" cy="2681288"/>
          </a:xfrm>
          <a:prstGeom prst="rect">
            <a:avLst/>
          </a:prstGeom>
          <a:noFill/>
          <a:ln w="9525">
            <a:noFill/>
            <a:miter lim="800000"/>
            <a:headEnd/>
            <a:tailEnd/>
          </a:ln>
        </p:spPr>
      </p:pic>
      <p:sp>
        <p:nvSpPr>
          <p:cNvPr id="9" name="テキスト ボックス 8"/>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animEffect transition="in" filter="wipe(up)">
                                      <p:cBhvr>
                                        <p:cTn id="7" dur="500"/>
                                        <p:tgtEl>
                                          <p:spTgt spid="43011">
                                            <p:txEl>
                                              <p:pRg st="1" end="1"/>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43011">
                                            <p:txEl>
                                              <p:pRg st="2" end="2"/>
                                            </p:txEl>
                                          </p:spTgt>
                                        </p:tgtEl>
                                        <p:attrNameLst>
                                          <p:attrName>style.visibility</p:attrName>
                                        </p:attrNameLst>
                                      </p:cBhvr>
                                      <p:to>
                                        <p:strVal val="visible"/>
                                      </p:to>
                                    </p:set>
                                    <p:animEffect transition="in" filter="wipe(up)">
                                      <p:cBhvr>
                                        <p:cTn id="10" dur="500"/>
                                        <p:tgtEl>
                                          <p:spTgt spid="43011">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43016"/>
                                        </p:tgtEl>
                                        <p:attrNameLst>
                                          <p:attrName>style.visibility</p:attrName>
                                        </p:attrNameLst>
                                      </p:cBhvr>
                                      <p:to>
                                        <p:strVal val="visible"/>
                                      </p:to>
                                    </p:set>
                                    <p:animEffect transition="in" filter="wipe(up)">
                                      <p:cBhvr>
                                        <p:cTn id="15" dur="500"/>
                                        <p:tgtEl>
                                          <p:spTgt spid="43016"/>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43015"/>
                                        </p:tgtEl>
                                        <p:attrNameLst>
                                          <p:attrName>style.visibility</p:attrName>
                                        </p:attrNameLst>
                                      </p:cBhvr>
                                      <p:to>
                                        <p:strVal val="visible"/>
                                      </p:to>
                                    </p:set>
                                    <p:animEffect transition="in" filter="wipe(up)">
                                      <p:cBhvr>
                                        <p:cTn id="18" dur="500"/>
                                        <p:tgtEl>
                                          <p:spTgt spid="4301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childTnLst>
                                    <p:set>
                                      <p:cBhvr>
                                        <p:cTn id="22" dur="1" fill="hold">
                                          <p:stCondLst>
                                            <p:cond delay="0"/>
                                          </p:stCondLst>
                                        </p:cTn>
                                        <p:tgtEl>
                                          <p:spTgt spid="43013"/>
                                        </p:tgtEl>
                                        <p:attrNameLst>
                                          <p:attrName>style.visibility</p:attrName>
                                        </p:attrNameLst>
                                      </p:cBhvr>
                                      <p:to>
                                        <p:strVal val="visible"/>
                                      </p:to>
                                    </p:set>
                                    <p:animEffect transition="in" filter="wipe(up)">
                                      <p:cBhvr>
                                        <p:cTn id="23" dur="500"/>
                                        <p:tgtEl>
                                          <p:spTgt spid="43013"/>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43014"/>
                                        </p:tgtEl>
                                        <p:attrNameLst>
                                          <p:attrName>style.visibility</p:attrName>
                                        </p:attrNameLst>
                                      </p:cBhvr>
                                      <p:to>
                                        <p:strVal val="visible"/>
                                      </p:to>
                                    </p:set>
                                    <p:animEffect transition="in" filter="wipe(up)">
                                      <p:cBhvr>
                                        <p:cTn id="26" dur="500"/>
                                        <p:tgtEl>
                                          <p:spTgt spid="430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3" grpId="0" animBg="1"/>
      <p:bldP spid="43014" grpId="0" animBg="1"/>
      <p:bldP spid="430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747" name="Group 315"/>
          <p:cNvGraphicFramePr>
            <a:graphicFrameLocks noGrp="1"/>
          </p:cNvGraphicFramePr>
          <p:nvPr/>
        </p:nvGraphicFramePr>
        <p:xfrm>
          <a:off x="107950" y="1071546"/>
          <a:ext cx="8964613" cy="3168651"/>
        </p:xfrm>
        <a:graphic>
          <a:graphicData uri="http://schemas.openxmlformats.org/drawingml/2006/table">
            <a:tbl>
              <a:tblPr/>
              <a:tblGrid>
                <a:gridCol w="2265363"/>
                <a:gridCol w="1335087"/>
                <a:gridCol w="1284288"/>
                <a:gridCol w="1362075"/>
                <a:gridCol w="1357312"/>
                <a:gridCol w="1360488"/>
              </a:tblGrid>
              <a:tr h="92075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7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平成</a:t>
                      </a:r>
                      <a:r>
                        <a:rPr kumimoji="1" lang="en-US" altLang="ja-JP"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15</a:t>
                      </a:r>
                      <a:r>
                        <a:rPr kumimoji="1" lang="ja-JP" altLang="en-US"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年度</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平成</a:t>
                      </a:r>
                      <a:r>
                        <a:rPr kumimoji="1" lang="en-US" altLang="ja-JP"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16</a:t>
                      </a:r>
                      <a:r>
                        <a:rPr kumimoji="1" lang="ja-JP" altLang="en-US"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年度</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平成</a:t>
                      </a:r>
                      <a:r>
                        <a:rPr kumimoji="1" lang="en-US" altLang="ja-JP"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17</a:t>
                      </a:r>
                      <a:r>
                        <a:rPr kumimoji="1" lang="ja-JP" altLang="en-US"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年度</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平成</a:t>
                      </a:r>
                      <a:r>
                        <a:rPr kumimoji="1" lang="en-US" altLang="ja-JP"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18</a:t>
                      </a:r>
                      <a:r>
                        <a:rPr kumimoji="1" lang="ja-JP" altLang="en-US"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年度</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平成</a:t>
                      </a:r>
                      <a:r>
                        <a:rPr kumimoji="1" lang="en-US" altLang="ja-JP"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19</a:t>
                      </a:r>
                      <a:r>
                        <a:rPr kumimoji="1" lang="ja-JP" altLang="en-US" sz="16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年度</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3563">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JR</a:t>
                      </a:r>
                      <a:r>
                        <a:rPr kumimoji="1" lang="ja-JP" altLang="en-US" sz="17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バス</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694,635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615,036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561,370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515,464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507,204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038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関東鉄道バス</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4,008,645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3,897,047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3,874,984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3,887,799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3,967,109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197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関東鉄道観光バス</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205,287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182,438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199,205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183,571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160,607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197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1" lang="ja-JP" altLang="en-US"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キララちゃんバス</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111,474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smtClean="0">
                          <a:ln>
                            <a:noFill/>
                          </a:ln>
                          <a:solidFill>
                            <a:schemeClr val="tx1"/>
                          </a:solidFill>
                          <a:effectLst/>
                          <a:latin typeface="HGS創英角ｺﾞｼｯｸUB" pitchFamily="50" charset="-128"/>
                          <a:ea typeface="HGS創英角ｺﾞｼｯｸUB" pitchFamily="50" charset="-128"/>
                        </a:rPr>
                        <a:t>125,921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ctr" latinLnBrk="0" hangingPunct="1">
                        <a:lnSpc>
                          <a:spcPct val="100000"/>
                        </a:lnSpc>
                        <a:spcBef>
                          <a:spcPct val="0"/>
                        </a:spcBef>
                        <a:spcAft>
                          <a:spcPct val="0"/>
                        </a:spcAft>
                        <a:buClrTx/>
                        <a:buSzTx/>
                        <a:buFontTx/>
                        <a:buNone/>
                        <a:tabLst/>
                      </a:pPr>
                      <a:r>
                        <a:rPr kumimoji="1" lang="en-US" altLang="ja-JP" sz="1700" b="0" i="0" u="none" strike="noStrike" cap="none" normalizeH="0" baseline="0" dirty="0" smtClean="0">
                          <a:ln>
                            <a:noFill/>
                          </a:ln>
                          <a:solidFill>
                            <a:schemeClr val="tx1"/>
                          </a:solidFill>
                          <a:effectLst/>
                          <a:latin typeface="HGS創英角ｺﾞｼｯｸUB" pitchFamily="50" charset="-128"/>
                          <a:ea typeface="HGS創英角ｺﾞｼｯｸUB" pitchFamily="50" charset="-128"/>
                        </a:rPr>
                        <a:t>139,831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8739" name="Text Box 307"/>
          <p:cNvSpPr txBox="1">
            <a:spLocks noChangeArrowheads="1"/>
          </p:cNvSpPr>
          <p:nvPr/>
        </p:nvSpPr>
        <p:spPr bwMode="auto">
          <a:xfrm>
            <a:off x="112713" y="5157788"/>
            <a:ext cx="9118202" cy="1323439"/>
          </a:xfrm>
          <a:prstGeom prst="rect">
            <a:avLst/>
          </a:prstGeom>
          <a:noFill/>
          <a:ln w="9525">
            <a:noFill/>
            <a:miter lim="800000"/>
            <a:headEnd/>
            <a:tailEnd/>
          </a:ln>
          <a:effectLst/>
        </p:spPr>
        <p:txBody>
          <a:bodyPr wrap="none">
            <a:spAutoFit/>
          </a:bodyPr>
          <a:lstStyle/>
          <a:p>
            <a:pPr algn="ctr"/>
            <a:r>
              <a:rPr lang="ja-JP" altLang="en-US" sz="2000" b="1" dirty="0"/>
              <a:t>キララちゃんバス以外のバスは増加傾向にないため、</a:t>
            </a:r>
          </a:p>
          <a:p>
            <a:pPr algn="ctr"/>
            <a:r>
              <a:rPr lang="ja-JP" altLang="en-US" sz="2000" b="1" dirty="0"/>
              <a:t>安易にバス</a:t>
            </a:r>
            <a:r>
              <a:rPr lang="ja-JP" altLang="en-US" sz="2000" b="1" dirty="0" smtClean="0"/>
              <a:t>の路線数・便数を</a:t>
            </a:r>
            <a:r>
              <a:rPr lang="ja-JP" altLang="en-US" sz="2000" b="1" dirty="0"/>
              <a:t>増やすことはできない</a:t>
            </a:r>
            <a:r>
              <a:rPr lang="ja-JP" altLang="en-US" sz="2000" b="1" dirty="0" smtClean="0"/>
              <a:t>。</a:t>
            </a:r>
            <a:endParaRPr lang="en-US" altLang="ja-JP" sz="2000" b="1" dirty="0" smtClean="0"/>
          </a:p>
          <a:p>
            <a:pPr algn="ctr"/>
            <a:endParaRPr lang="ja-JP" altLang="en-US" sz="2000" b="1" dirty="0"/>
          </a:p>
          <a:p>
            <a:pPr algn="ctr"/>
            <a:r>
              <a:rPr lang="ja-JP" altLang="en-US" sz="2000" b="1" dirty="0"/>
              <a:t>したがって、土日祝日、および行事が行われるときにのみシャトルバスは運行する。</a:t>
            </a:r>
          </a:p>
        </p:txBody>
      </p:sp>
      <p:sp>
        <p:nvSpPr>
          <p:cNvPr id="18740" name="AutoShape 308"/>
          <p:cNvSpPr>
            <a:spLocks noChangeArrowheads="1"/>
          </p:cNvSpPr>
          <p:nvPr/>
        </p:nvSpPr>
        <p:spPr bwMode="auto">
          <a:xfrm>
            <a:off x="3852862" y="4292601"/>
            <a:ext cx="1362079" cy="850911"/>
          </a:xfrm>
          <a:prstGeom prst="downArrow">
            <a:avLst>
              <a:gd name="adj1" fmla="val 50000"/>
              <a:gd name="adj2" fmla="val 48880"/>
            </a:avLst>
          </a:prstGeom>
          <a:ln>
            <a:headEnd/>
            <a:tailEnd/>
          </a:ln>
        </p:spPr>
        <p:style>
          <a:lnRef idx="1">
            <a:schemeClr val="accent1"/>
          </a:lnRef>
          <a:fillRef idx="3">
            <a:schemeClr val="accent1"/>
          </a:fillRef>
          <a:effectRef idx="2">
            <a:schemeClr val="accent1"/>
          </a:effectRef>
          <a:fontRef idx="minor">
            <a:schemeClr val="lt1"/>
          </a:fontRef>
        </p:style>
        <p:txBody>
          <a:bodyPr vert="eaVert" wrap="none" anchor="ctr"/>
          <a:lstStyle/>
          <a:p>
            <a:endParaRPr lang="ja-JP" altLang="en-US"/>
          </a:p>
        </p:txBody>
      </p:sp>
      <p:sp>
        <p:nvSpPr>
          <p:cNvPr id="18748" name="Rectangle 316"/>
          <p:cNvSpPr>
            <a:spLocks noChangeArrowheads="1"/>
          </p:cNvSpPr>
          <p:nvPr/>
        </p:nvSpPr>
        <p:spPr bwMode="auto">
          <a:xfrm>
            <a:off x="2357422" y="2006583"/>
            <a:ext cx="6696075" cy="584193"/>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a:r>
              <a:rPr lang="ja-JP" altLang="en-US">
                <a:latin typeface="HGPｺﾞｼｯｸE" pitchFamily="50" charset="-128"/>
                <a:ea typeface="HGPｺﾞｼｯｸE" pitchFamily="50" charset="-128"/>
              </a:rPr>
              <a:t>減少傾向</a:t>
            </a:r>
          </a:p>
        </p:txBody>
      </p:sp>
      <p:sp>
        <p:nvSpPr>
          <p:cNvPr id="18749" name="Rectangle 317"/>
          <p:cNvSpPr>
            <a:spLocks noChangeArrowheads="1"/>
          </p:cNvSpPr>
          <p:nvPr/>
        </p:nvSpPr>
        <p:spPr bwMode="auto">
          <a:xfrm>
            <a:off x="2339975" y="2586018"/>
            <a:ext cx="6696075" cy="576263"/>
          </a:xfrm>
          <a:prstGeom prst="rect">
            <a:avLst/>
          </a:prstGeom>
          <a:ln>
            <a:headEnd/>
            <a:tailEnd/>
          </a:ln>
        </p:spPr>
        <p:style>
          <a:lnRef idx="1">
            <a:schemeClr val="dk1"/>
          </a:lnRef>
          <a:fillRef idx="3">
            <a:schemeClr val="dk1"/>
          </a:fillRef>
          <a:effectRef idx="2">
            <a:schemeClr val="dk1"/>
          </a:effectRef>
          <a:fontRef idx="minor">
            <a:schemeClr val="lt1"/>
          </a:fontRef>
        </p:style>
        <p:txBody>
          <a:bodyPr wrap="none" anchor="ctr"/>
          <a:lstStyle/>
          <a:p>
            <a:pPr algn="ctr"/>
            <a:r>
              <a:rPr lang="ja-JP" altLang="en-US">
                <a:latin typeface="HGPｺﾞｼｯｸE" pitchFamily="50" charset="-128"/>
                <a:ea typeface="HGPｺﾞｼｯｸE" pitchFamily="50" charset="-128"/>
              </a:rPr>
              <a:t>ほぼ横ばい</a:t>
            </a:r>
          </a:p>
        </p:txBody>
      </p:sp>
      <p:sp>
        <p:nvSpPr>
          <p:cNvPr id="18750" name="Rectangle 318"/>
          <p:cNvSpPr>
            <a:spLocks noChangeArrowheads="1"/>
          </p:cNvSpPr>
          <p:nvPr/>
        </p:nvSpPr>
        <p:spPr bwMode="auto">
          <a:xfrm>
            <a:off x="2339975" y="3162281"/>
            <a:ext cx="6696075" cy="501653"/>
          </a:xfrm>
          <a:prstGeom prst="rect">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a:r>
              <a:rPr lang="ja-JP" altLang="en-US">
                <a:latin typeface="HGPｺﾞｼｯｸE" pitchFamily="50" charset="-128"/>
                <a:ea typeface="HGPｺﾞｼｯｸE" pitchFamily="50" charset="-128"/>
              </a:rPr>
              <a:t>減少傾向</a:t>
            </a:r>
          </a:p>
        </p:txBody>
      </p:sp>
      <p:sp>
        <p:nvSpPr>
          <p:cNvPr id="18751" name="Rectangle 319"/>
          <p:cNvSpPr>
            <a:spLocks noChangeArrowheads="1"/>
          </p:cNvSpPr>
          <p:nvPr/>
        </p:nvSpPr>
        <p:spPr bwMode="auto">
          <a:xfrm>
            <a:off x="2339975" y="3663934"/>
            <a:ext cx="6696075" cy="576262"/>
          </a:xfrm>
          <a:prstGeom prst="rect">
            <a:avLst/>
          </a:prstGeom>
          <a:ln>
            <a:headEnd/>
            <a:tailEnd/>
          </a:ln>
        </p:spPr>
        <p:style>
          <a:lnRef idx="1">
            <a:schemeClr val="accent6"/>
          </a:lnRef>
          <a:fillRef idx="3">
            <a:schemeClr val="accent6"/>
          </a:fillRef>
          <a:effectRef idx="2">
            <a:schemeClr val="accent6"/>
          </a:effectRef>
          <a:fontRef idx="minor">
            <a:schemeClr val="lt1"/>
          </a:fontRef>
        </p:style>
        <p:txBody>
          <a:bodyPr wrap="none" anchor="ctr"/>
          <a:lstStyle/>
          <a:p>
            <a:pPr algn="ctr"/>
            <a:r>
              <a:rPr lang="ja-JP" altLang="en-US" dirty="0">
                <a:latin typeface="HGPｺﾞｼｯｸE" pitchFamily="50" charset="-128"/>
                <a:ea typeface="HGPｺﾞｼｯｸE" pitchFamily="50" charset="-128"/>
              </a:rPr>
              <a:t>増加傾向</a:t>
            </a:r>
          </a:p>
        </p:txBody>
      </p:sp>
      <p:sp>
        <p:nvSpPr>
          <p:cNvPr id="15" name="タイトル 14"/>
          <p:cNvSpPr>
            <a:spLocks noGrp="1"/>
          </p:cNvSpPr>
          <p:nvPr>
            <p:ph type="title"/>
          </p:nvPr>
        </p:nvSpPr>
        <p:spPr/>
        <p:txBody>
          <a:bodyPr/>
          <a:lstStyle/>
          <a:p>
            <a:r>
              <a:rPr kumimoji="1" lang="ja-JP" altLang="en-US" dirty="0" smtClean="0"/>
              <a:t>観光シャトルバス</a:t>
            </a:r>
            <a:endParaRPr kumimoji="1" lang="ja-JP" altLang="en-US" dirty="0"/>
          </a:p>
        </p:txBody>
      </p:sp>
      <p:sp>
        <p:nvSpPr>
          <p:cNvPr id="14" name="テキスト ボックス 13"/>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8748"/>
                                        </p:tgtEl>
                                        <p:attrNameLst>
                                          <p:attrName>style.visibility</p:attrName>
                                        </p:attrNameLst>
                                      </p:cBhvr>
                                      <p:to>
                                        <p:strVal val="visible"/>
                                      </p:to>
                                    </p:set>
                                    <p:animEffect transition="in" filter="wipe(left)">
                                      <p:cBhvr>
                                        <p:cTn id="7" dur="500"/>
                                        <p:tgtEl>
                                          <p:spTgt spid="1874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8749"/>
                                        </p:tgtEl>
                                        <p:attrNameLst>
                                          <p:attrName>style.visibility</p:attrName>
                                        </p:attrNameLst>
                                      </p:cBhvr>
                                      <p:to>
                                        <p:strVal val="visible"/>
                                      </p:to>
                                    </p:set>
                                    <p:animEffect transition="in" filter="wipe(left)">
                                      <p:cBhvr>
                                        <p:cTn id="12" dur="500"/>
                                        <p:tgtEl>
                                          <p:spTgt spid="1874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8750"/>
                                        </p:tgtEl>
                                        <p:attrNameLst>
                                          <p:attrName>style.visibility</p:attrName>
                                        </p:attrNameLst>
                                      </p:cBhvr>
                                      <p:to>
                                        <p:strVal val="visible"/>
                                      </p:to>
                                    </p:set>
                                    <p:animEffect transition="in" filter="wipe(left)">
                                      <p:cBhvr>
                                        <p:cTn id="17" dur="500"/>
                                        <p:tgtEl>
                                          <p:spTgt spid="1875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8751"/>
                                        </p:tgtEl>
                                        <p:attrNameLst>
                                          <p:attrName>style.visibility</p:attrName>
                                        </p:attrNameLst>
                                      </p:cBhvr>
                                      <p:to>
                                        <p:strVal val="visible"/>
                                      </p:to>
                                    </p:set>
                                    <p:animEffect transition="in" filter="wipe(left)">
                                      <p:cBhvr>
                                        <p:cTn id="22" dur="500"/>
                                        <p:tgtEl>
                                          <p:spTgt spid="18751"/>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8740"/>
                                        </p:tgtEl>
                                        <p:attrNameLst>
                                          <p:attrName>style.visibility</p:attrName>
                                        </p:attrNameLst>
                                      </p:cBhvr>
                                      <p:to>
                                        <p:strVal val="visible"/>
                                      </p:to>
                                    </p:set>
                                    <p:animEffect transition="in" filter="blinds(horizontal)">
                                      <p:cBhvr>
                                        <p:cTn id="27" dur="500"/>
                                        <p:tgtEl>
                                          <p:spTgt spid="18740"/>
                                        </p:tgtEl>
                                      </p:cBhvr>
                                    </p:animEffect>
                                  </p:childTnLst>
                                </p:cTn>
                              </p:par>
                              <p:par>
                                <p:cTn id="28" presetID="2" presetClass="entr" presetSubtype="4" fill="hold" grpId="0" nodeType="withEffect">
                                  <p:stCondLst>
                                    <p:cond delay="0"/>
                                  </p:stCondLst>
                                  <p:childTnLst>
                                    <p:set>
                                      <p:cBhvr>
                                        <p:cTn id="29" dur="1" fill="hold">
                                          <p:stCondLst>
                                            <p:cond delay="0"/>
                                          </p:stCondLst>
                                        </p:cTn>
                                        <p:tgtEl>
                                          <p:spTgt spid="18739"/>
                                        </p:tgtEl>
                                        <p:attrNameLst>
                                          <p:attrName>style.visibility</p:attrName>
                                        </p:attrNameLst>
                                      </p:cBhvr>
                                      <p:to>
                                        <p:strVal val="visible"/>
                                      </p:to>
                                    </p:set>
                                    <p:anim calcmode="lin" valueType="num">
                                      <p:cBhvr additive="base">
                                        <p:cTn id="30" dur="500" fill="hold"/>
                                        <p:tgtEl>
                                          <p:spTgt spid="18739"/>
                                        </p:tgtEl>
                                        <p:attrNameLst>
                                          <p:attrName>ppt_x</p:attrName>
                                        </p:attrNameLst>
                                      </p:cBhvr>
                                      <p:tavLst>
                                        <p:tav tm="0">
                                          <p:val>
                                            <p:strVal val="#ppt_x"/>
                                          </p:val>
                                        </p:tav>
                                        <p:tav tm="100000">
                                          <p:val>
                                            <p:strVal val="#ppt_x"/>
                                          </p:val>
                                        </p:tav>
                                      </p:tavLst>
                                    </p:anim>
                                    <p:anim calcmode="lin" valueType="num">
                                      <p:cBhvr additive="base">
                                        <p:cTn id="31" dur="500" fill="hold"/>
                                        <p:tgtEl>
                                          <p:spTgt spid="187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 grpId="0"/>
      <p:bldP spid="18740" grpId="0" animBg="1"/>
      <p:bldP spid="18748" grpId="0" animBg="1"/>
      <p:bldP spid="18749" grpId="0" animBg="1"/>
      <p:bldP spid="18750" grpId="0" animBg="1"/>
      <p:bldP spid="187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7" name="Rectangle 7"/>
          <p:cNvSpPr>
            <a:spLocks noChangeArrowheads="1"/>
          </p:cNvSpPr>
          <p:nvPr/>
        </p:nvSpPr>
        <p:spPr bwMode="auto">
          <a:xfrm>
            <a:off x="214282" y="1214422"/>
            <a:ext cx="8713787" cy="385765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r>
              <a:rPr lang="ja-JP" altLang="en-US" sz="2800"/>
              <a:t>・土日祝日</a:t>
            </a:r>
          </a:p>
          <a:p>
            <a:r>
              <a:rPr lang="ja-JP" altLang="en-US" sz="2800"/>
              <a:t>・筑波山梅まつり</a:t>
            </a:r>
            <a:r>
              <a:rPr lang="en-US" altLang="ja-JP" sz="2800"/>
              <a:t>【200,000</a:t>
            </a:r>
            <a:r>
              <a:rPr lang="ja-JP" altLang="en-US" sz="2800"/>
              <a:t>人、２月中旬～３月下旬</a:t>
            </a:r>
            <a:r>
              <a:rPr lang="en-US" altLang="ja-JP" sz="2800"/>
              <a:t>】</a:t>
            </a:r>
          </a:p>
          <a:p>
            <a:r>
              <a:rPr lang="ja-JP" altLang="en-US" sz="2800"/>
              <a:t>・土浦桜祭</a:t>
            </a:r>
            <a:r>
              <a:rPr lang="en-US" altLang="ja-JP" sz="2800"/>
              <a:t>【150,000</a:t>
            </a:r>
            <a:r>
              <a:rPr lang="ja-JP" altLang="en-US" sz="2800"/>
              <a:t>人、３月下旬～４月上旬</a:t>
            </a:r>
            <a:r>
              <a:rPr lang="en-US" altLang="ja-JP" sz="2800"/>
              <a:t>】</a:t>
            </a:r>
          </a:p>
          <a:p>
            <a:r>
              <a:rPr lang="ja-JP" altLang="en-US" sz="2800"/>
              <a:t>・夏休み</a:t>
            </a:r>
            <a:r>
              <a:rPr lang="en-US" altLang="ja-JP" sz="2800"/>
              <a:t>【</a:t>
            </a:r>
            <a:r>
              <a:rPr lang="ja-JP" altLang="en-US" sz="2800"/>
              <a:t>７月下旬～８月下旬</a:t>
            </a:r>
            <a:r>
              <a:rPr lang="en-US" altLang="ja-JP" sz="2800"/>
              <a:t>】</a:t>
            </a:r>
            <a:endParaRPr lang="ja-JP" altLang="en-US" sz="2800"/>
          </a:p>
          <a:p>
            <a:r>
              <a:rPr lang="ja-JP" altLang="en-US" sz="2800"/>
              <a:t>・キララまつり</a:t>
            </a:r>
            <a:r>
              <a:rPr lang="en-US" altLang="ja-JP" sz="2800"/>
              <a:t>【270,000</a:t>
            </a:r>
            <a:r>
              <a:rPr lang="ja-JP" altLang="en-US" sz="2800"/>
              <a:t>人、８月上旬</a:t>
            </a:r>
            <a:r>
              <a:rPr lang="en-US" altLang="ja-JP" sz="2800"/>
              <a:t>】</a:t>
            </a:r>
          </a:p>
          <a:p>
            <a:r>
              <a:rPr lang="ja-JP" altLang="en-US" sz="2800"/>
              <a:t>・まつりつくば</a:t>
            </a:r>
            <a:r>
              <a:rPr lang="en-US" altLang="ja-JP" sz="2800"/>
              <a:t>【415,000</a:t>
            </a:r>
            <a:r>
              <a:rPr lang="ja-JP" altLang="en-US" sz="2800"/>
              <a:t>人、８月下旬</a:t>
            </a:r>
            <a:r>
              <a:rPr lang="en-US" altLang="ja-JP" sz="2800"/>
              <a:t>】</a:t>
            </a:r>
          </a:p>
          <a:p>
            <a:r>
              <a:rPr lang="ja-JP" altLang="en-US" sz="2800"/>
              <a:t>・土浦全国花火競技大会</a:t>
            </a:r>
            <a:r>
              <a:rPr lang="en-US" altLang="ja-JP" sz="2800"/>
              <a:t>【700,000</a:t>
            </a:r>
            <a:r>
              <a:rPr lang="ja-JP" altLang="en-US" sz="2800"/>
              <a:t>人、</a:t>
            </a:r>
            <a:r>
              <a:rPr lang="en-US" altLang="ja-JP" sz="2800"/>
              <a:t>10</a:t>
            </a:r>
            <a:r>
              <a:rPr lang="ja-JP" altLang="en-US" sz="2800"/>
              <a:t>月上旬</a:t>
            </a:r>
            <a:r>
              <a:rPr lang="en-US" altLang="ja-JP" sz="2800"/>
              <a:t>】</a:t>
            </a:r>
          </a:p>
          <a:p>
            <a:r>
              <a:rPr lang="ja-JP" altLang="en-US" sz="2800"/>
              <a:t>・筑波山もみじまつり</a:t>
            </a:r>
            <a:r>
              <a:rPr lang="en-US" altLang="ja-JP" sz="2800"/>
              <a:t>【</a:t>
            </a:r>
            <a:r>
              <a:rPr lang="ja-JP" altLang="en-US" sz="2800"/>
              <a:t>１１月上旬～下旬</a:t>
            </a:r>
            <a:r>
              <a:rPr lang="en-US" altLang="ja-JP" sz="2800"/>
              <a:t>】</a:t>
            </a:r>
            <a:endParaRPr lang="ja-JP" altLang="en-US" sz="2800"/>
          </a:p>
        </p:txBody>
      </p:sp>
      <p:sp>
        <p:nvSpPr>
          <p:cNvPr id="20484" name="Text Box 4"/>
          <p:cNvSpPr txBox="1">
            <a:spLocks noChangeArrowheads="1"/>
          </p:cNvSpPr>
          <p:nvPr/>
        </p:nvSpPr>
        <p:spPr bwMode="auto">
          <a:xfrm>
            <a:off x="44450" y="5695970"/>
            <a:ext cx="9099550" cy="519112"/>
          </a:xfrm>
          <a:prstGeom prst="rect">
            <a:avLst/>
          </a:prstGeom>
          <a:noFill/>
          <a:ln w="9525">
            <a:noFill/>
            <a:miter lim="800000"/>
            <a:headEnd/>
            <a:tailEnd/>
          </a:ln>
          <a:effectLst/>
        </p:spPr>
        <p:txBody>
          <a:bodyPr wrap="none">
            <a:spAutoFit/>
          </a:bodyPr>
          <a:lstStyle/>
          <a:p>
            <a:r>
              <a:rPr lang="ja-JP" altLang="en-US" sz="2800" dirty="0"/>
              <a:t>これ以外の平日には基本的にはシャトルバスを運行しない。</a:t>
            </a:r>
          </a:p>
        </p:txBody>
      </p:sp>
      <p:sp>
        <p:nvSpPr>
          <p:cNvPr id="5" name="タイトル 4"/>
          <p:cNvSpPr>
            <a:spLocks noGrp="1"/>
          </p:cNvSpPr>
          <p:nvPr>
            <p:ph type="title"/>
          </p:nvPr>
        </p:nvSpPr>
        <p:spPr/>
        <p:txBody>
          <a:bodyPr/>
          <a:lstStyle/>
          <a:p>
            <a:r>
              <a:rPr kumimoji="1" lang="ja-JP" altLang="en-US" dirty="0" smtClean="0"/>
              <a:t>シャトルバス運行時期</a:t>
            </a:r>
            <a:endParaRPr kumimoji="1" lang="ja-JP" altLang="en-US" dirty="0"/>
          </a:p>
        </p:txBody>
      </p:sp>
      <p:sp>
        <p:nvSpPr>
          <p:cNvPr id="6" name="テキスト ボックス 5"/>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7">
                                            <p:txEl>
                                              <p:pRg st="0" end="0"/>
                                            </p:txEl>
                                          </p:spTgt>
                                        </p:tgtEl>
                                        <p:attrNameLst>
                                          <p:attrName>style.visibility</p:attrName>
                                        </p:attrNameLst>
                                      </p:cBhvr>
                                      <p:to>
                                        <p:strVal val="visible"/>
                                      </p:to>
                                    </p:set>
                                    <p:anim calcmode="lin" valueType="num">
                                      <p:cBhvr additive="base">
                                        <p:cTn id="7" dur="500" fill="hold"/>
                                        <p:tgtEl>
                                          <p:spTgt spid="204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4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487">
                                            <p:txEl>
                                              <p:pRg st="1" end="1"/>
                                            </p:txEl>
                                          </p:spTgt>
                                        </p:tgtEl>
                                        <p:attrNameLst>
                                          <p:attrName>style.visibility</p:attrName>
                                        </p:attrNameLst>
                                      </p:cBhvr>
                                      <p:to>
                                        <p:strVal val="visible"/>
                                      </p:to>
                                    </p:set>
                                    <p:anim calcmode="lin" valueType="num">
                                      <p:cBhvr additive="base">
                                        <p:cTn id="13" dur="500" fill="hold"/>
                                        <p:tgtEl>
                                          <p:spTgt spid="2048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048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0487">
                                            <p:txEl>
                                              <p:pRg st="2" end="2"/>
                                            </p:txEl>
                                          </p:spTgt>
                                        </p:tgtEl>
                                        <p:attrNameLst>
                                          <p:attrName>style.visibility</p:attrName>
                                        </p:attrNameLst>
                                      </p:cBhvr>
                                      <p:to>
                                        <p:strVal val="visible"/>
                                      </p:to>
                                    </p:set>
                                    <p:anim calcmode="lin" valueType="num">
                                      <p:cBhvr additive="base">
                                        <p:cTn id="17" dur="500" fill="hold"/>
                                        <p:tgtEl>
                                          <p:spTgt spid="2048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04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0487">
                                            <p:txEl>
                                              <p:pRg st="3" end="3"/>
                                            </p:txEl>
                                          </p:spTgt>
                                        </p:tgtEl>
                                        <p:attrNameLst>
                                          <p:attrName>style.visibility</p:attrName>
                                        </p:attrNameLst>
                                      </p:cBhvr>
                                      <p:to>
                                        <p:strVal val="visible"/>
                                      </p:to>
                                    </p:set>
                                    <p:anim calcmode="lin" valueType="num">
                                      <p:cBhvr additive="base">
                                        <p:cTn id="23" dur="500" fill="hold"/>
                                        <p:tgtEl>
                                          <p:spTgt spid="20487">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0487">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0487">
                                            <p:txEl>
                                              <p:pRg st="4" end="4"/>
                                            </p:txEl>
                                          </p:spTgt>
                                        </p:tgtEl>
                                        <p:attrNameLst>
                                          <p:attrName>style.visibility</p:attrName>
                                        </p:attrNameLst>
                                      </p:cBhvr>
                                      <p:to>
                                        <p:strVal val="visible"/>
                                      </p:to>
                                    </p:set>
                                    <p:anim calcmode="lin" valueType="num">
                                      <p:cBhvr additive="base">
                                        <p:cTn id="27" dur="500" fill="hold"/>
                                        <p:tgtEl>
                                          <p:spTgt spid="20487">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0487">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0487">
                                            <p:txEl>
                                              <p:pRg st="5" end="5"/>
                                            </p:txEl>
                                          </p:spTgt>
                                        </p:tgtEl>
                                        <p:attrNameLst>
                                          <p:attrName>style.visibility</p:attrName>
                                        </p:attrNameLst>
                                      </p:cBhvr>
                                      <p:to>
                                        <p:strVal val="visible"/>
                                      </p:to>
                                    </p:set>
                                    <p:anim calcmode="lin" valueType="num">
                                      <p:cBhvr additive="base">
                                        <p:cTn id="31" dur="500" fill="hold"/>
                                        <p:tgtEl>
                                          <p:spTgt spid="20487">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048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0487">
                                            <p:txEl>
                                              <p:pRg st="6" end="6"/>
                                            </p:txEl>
                                          </p:spTgt>
                                        </p:tgtEl>
                                        <p:attrNameLst>
                                          <p:attrName>style.visibility</p:attrName>
                                        </p:attrNameLst>
                                      </p:cBhvr>
                                      <p:to>
                                        <p:strVal val="visible"/>
                                      </p:to>
                                    </p:set>
                                    <p:anim calcmode="lin" valueType="num">
                                      <p:cBhvr additive="base">
                                        <p:cTn id="37" dur="500" fill="hold"/>
                                        <p:tgtEl>
                                          <p:spTgt spid="2048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487">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0487">
                                            <p:txEl>
                                              <p:pRg st="7" end="7"/>
                                            </p:txEl>
                                          </p:spTgt>
                                        </p:tgtEl>
                                        <p:attrNameLst>
                                          <p:attrName>style.visibility</p:attrName>
                                        </p:attrNameLst>
                                      </p:cBhvr>
                                      <p:to>
                                        <p:strVal val="visible"/>
                                      </p:to>
                                    </p:set>
                                    <p:anim calcmode="lin" valueType="num">
                                      <p:cBhvr additive="base">
                                        <p:cTn id="41" dur="500" fill="hold"/>
                                        <p:tgtEl>
                                          <p:spTgt spid="20487">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048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20484"/>
                                        </p:tgtEl>
                                        <p:attrNameLst>
                                          <p:attrName>style.visibility</p:attrName>
                                        </p:attrNameLst>
                                      </p:cBhvr>
                                      <p:to>
                                        <p:strVal val="visible"/>
                                      </p:to>
                                    </p:set>
                                    <p:anim calcmode="lin" valueType="num">
                                      <p:cBhvr additive="base">
                                        <p:cTn id="47" dur="500" fill="hold"/>
                                        <p:tgtEl>
                                          <p:spTgt spid="20484"/>
                                        </p:tgtEl>
                                        <p:attrNameLst>
                                          <p:attrName>ppt_x</p:attrName>
                                        </p:attrNameLst>
                                      </p:cBhvr>
                                      <p:tavLst>
                                        <p:tav tm="0">
                                          <p:val>
                                            <p:strVal val="#ppt_x"/>
                                          </p:val>
                                        </p:tav>
                                        <p:tav tm="100000">
                                          <p:val>
                                            <p:strVal val="#ppt_x"/>
                                          </p:val>
                                        </p:tav>
                                      </p:tavLst>
                                    </p:anim>
                                    <p:anim calcmode="lin" valueType="num">
                                      <p:cBhvr additive="base">
                                        <p:cTn id="48" dur="500" fill="hold"/>
                                        <p:tgtEl>
                                          <p:spTgt spid="204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Oval 2"/>
          <p:cNvSpPr>
            <a:spLocks noChangeArrowheads="1"/>
          </p:cNvSpPr>
          <p:nvPr/>
        </p:nvSpPr>
        <p:spPr bwMode="auto">
          <a:xfrm>
            <a:off x="5364163" y="5589588"/>
            <a:ext cx="4103687" cy="1728787"/>
          </a:xfrm>
          <a:prstGeom prst="ellipse">
            <a:avLst/>
          </a:prstGeom>
          <a:solidFill>
            <a:schemeClr val="accent6">
              <a:lumMod val="40000"/>
              <a:lumOff val="60000"/>
            </a:schemeClr>
          </a:solidFill>
          <a:ln w="6350" algn="ctr">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pic>
        <p:nvPicPr>
          <p:cNvPr id="30724" name="Picture 4"/>
          <p:cNvPicPr>
            <a:picLocks noChangeAspect="1" noChangeArrowheads="1"/>
          </p:cNvPicPr>
          <p:nvPr/>
        </p:nvPicPr>
        <p:blipFill>
          <a:blip r:embed="rId2"/>
          <a:srcRect l="1799"/>
          <a:stretch>
            <a:fillRect/>
          </a:stretch>
        </p:blipFill>
        <p:spPr bwMode="auto">
          <a:xfrm>
            <a:off x="1214414" y="-571528"/>
            <a:ext cx="7099300" cy="10583863"/>
          </a:xfrm>
          <a:prstGeom prst="rect">
            <a:avLst/>
          </a:prstGeom>
          <a:noFill/>
          <a:ln w="9525">
            <a:noFill/>
            <a:miter lim="800000"/>
            <a:headEnd/>
            <a:tailEnd/>
          </a:ln>
        </p:spPr>
      </p:pic>
      <p:sp>
        <p:nvSpPr>
          <p:cNvPr id="30725" name="Freeform 5"/>
          <p:cNvSpPr>
            <a:spLocks/>
          </p:cNvSpPr>
          <p:nvPr/>
        </p:nvSpPr>
        <p:spPr bwMode="auto">
          <a:xfrm>
            <a:off x="4643438" y="1816100"/>
            <a:ext cx="1223962" cy="935038"/>
          </a:xfrm>
          <a:custGeom>
            <a:avLst/>
            <a:gdLst>
              <a:gd name="T0" fmla="*/ 45 w 544"/>
              <a:gd name="T1" fmla="*/ 363 h 363"/>
              <a:gd name="T2" fmla="*/ 544 w 544"/>
              <a:gd name="T3" fmla="*/ 363 h 363"/>
              <a:gd name="T4" fmla="*/ 453 w 544"/>
              <a:gd name="T5" fmla="*/ 91 h 363"/>
              <a:gd name="T6" fmla="*/ 363 w 544"/>
              <a:gd name="T7" fmla="*/ 0 h 363"/>
              <a:gd name="T8" fmla="*/ 317 w 544"/>
              <a:gd name="T9" fmla="*/ 0 h 363"/>
              <a:gd name="T10" fmla="*/ 181 w 544"/>
              <a:gd name="T11" fmla="*/ 0 h 363"/>
              <a:gd name="T12" fmla="*/ 90 w 544"/>
              <a:gd name="T13" fmla="*/ 91 h 363"/>
              <a:gd name="T14" fmla="*/ 0 w 544"/>
              <a:gd name="T15" fmla="*/ 363 h 363"/>
              <a:gd name="T16" fmla="*/ 90 w 544"/>
              <a:gd name="T17" fmla="*/ 363 h 363"/>
              <a:gd name="T18" fmla="*/ 544 w 544"/>
              <a:gd name="T19" fmla="*/ 363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44"/>
              <a:gd name="T31" fmla="*/ 0 h 363"/>
              <a:gd name="T32" fmla="*/ 544 w 544"/>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44" h="363">
                <a:moveTo>
                  <a:pt x="45" y="363"/>
                </a:moveTo>
                <a:lnTo>
                  <a:pt x="544" y="363"/>
                </a:lnTo>
                <a:lnTo>
                  <a:pt x="453" y="91"/>
                </a:lnTo>
                <a:lnTo>
                  <a:pt x="363" y="0"/>
                </a:lnTo>
                <a:lnTo>
                  <a:pt x="317" y="0"/>
                </a:lnTo>
                <a:lnTo>
                  <a:pt x="181" y="0"/>
                </a:lnTo>
                <a:lnTo>
                  <a:pt x="90" y="91"/>
                </a:lnTo>
                <a:lnTo>
                  <a:pt x="0" y="363"/>
                </a:lnTo>
                <a:lnTo>
                  <a:pt x="90" y="363"/>
                </a:lnTo>
                <a:lnTo>
                  <a:pt x="544" y="363"/>
                </a:lnTo>
              </a:path>
            </a:pathLst>
          </a:custGeom>
          <a:solidFill>
            <a:srgbClr val="00B050"/>
          </a:solidFill>
          <a:ln>
            <a:noFill/>
            <a:headEnd/>
            <a:tailEnd/>
          </a:ln>
        </p:spPr>
        <p:style>
          <a:lnRef idx="1">
            <a:schemeClr val="accent2"/>
          </a:lnRef>
          <a:fillRef idx="3">
            <a:schemeClr val="accent2"/>
          </a:fillRef>
          <a:effectRef idx="2">
            <a:schemeClr val="accent2"/>
          </a:effectRef>
          <a:fontRef idx="minor">
            <a:schemeClr val="lt1"/>
          </a:fontRef>
        </p:style>
        <p:txBody>
          <a:bodyPr/>
          <a:lstStyle/>
          <a:p>
            <a:endParaRPr lang="ja-JP" altLang="en-US">
              <a:latin typeface="Calibri" pitchFamily="34" charset="0"/>
            </a:endParaRPr>
          </a:p>
        </p:txBody>
      </p:sp>
      <p:sp>
        <p:nvSpPr>
          <p:cNvPr id="30726" name="Freeform 6"/>
          <p:cNvSpPr>
            <a:spLocks/>
          </p:cNvSpPr>
          <p:nvPr/>
        </p:nvSpPr>
        <p:spPr bwMode="auto">
          <a:xfrm>
            <a:off x="4067175" y="1700213"/>
            <a:ext cx="1327150" cy="1050925"/>
          </a:xfrm>
          <a:custGeom>
            <a:avLst/>
            <a:gdLst>
              <a:gd name="T0" fmla="*/ 590 w 590"/>
              <a:gd name="T1" fmla="*/ 408 h 408"/>
              <a:gd name="T2" fmla="*/ 453 w 590"/>
              <a:gd name="T3" fmla="*/ 91 h 408"/>
              <a:gd name="T4" fmla="*/ 363 w 590"/>
              <a:gd name="T5" fmla="*/ 0 h 408"/>
              <a:gd name="T6" fmla="*/ 227 w 590"/>
              <a:gd name="T7" fmla="*/ 0 h 408"/>
              <a:gd name="T8" fmla="*/ 136 w 590"/>
              <a:gd name="T9" fmla="*/ 91 h 408"/>
              <a:gd name="T10" fmla="*/ 0 w 590"/>
              <a:gd name="T11" fmla="*/ 408 h 408"/>
              <a:gd name="T12" fmla="*/ 590 w 590"/>
              <a:gd name="T13" fmla="*/ 408 h 408"/>
              <a:gd name="T14" fmla="*/ 0 60000 65536"/>
              <a:gd name="T15" fmla="*/ 0 60000 65536"/>
              <a:gd name="T16" fmla="*/ 0 60000 65536"/>
              <a:gd name="T17" fmla="*/ 0 60000 65536"/>
              <a:gd name="T18" fmla="*/ 0 60000 65536"/>
              <a:gd name="T19" fmla="*/ 0 60000 65536"/>
              <a:gd name="T20" fmla="*/ 0 60000 65536"/>
              <a:gd name="T21" fmla="*/ 0 w 590"/>
              <a:gd name="T22" fmla="*/ 0 h 408"/>
              <a:gd name="T23" fmla="*/ 590 w 590"/>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0" h="408">
                <a:moveTo>
                  <a:pt x="590" y="408"/>
                </a:moveTo>
                <a:lnTo>
                  <a:pt x="453" y="91"/>
                </a:lnTo>
                <a:lnTo>
                  <a:pt x="363" y="0"/>
                </a:lnTo>
                <a:lnTo>
                  <a:pt x="227" y="0"/>
                </a:lnTo>
                <a:lnTo>
                  <a:pt x="136" y="91"/>
                </a:lnTo>
                <a:lnTo>
                  <a:pt x="0" y="408"/>
                </a:lnTo>
                <a:lnTo>
                  <a:pt x="590" y="408"/>
                </a:lnTo>
                <a:close/>
              </a:path>
            </a:pathLst>
          </a:custGeom>
          <a:solidFill>
            <a:srgbClr val="00B050"/>
          </a:solidFill>
          <a:ln>
            <a:noFill/>
            <a:headEnd/>
            <a:tailEnd/>
          </a:ln>
        </p:spPr>
        <p:style>
          <a:lnRef idx="1">
            <a:schemeClr val="accent2"/>
          </a:lnRef>
          <a:fillRef idx="3">
            <a:schemeClr val="accent2"/>
          </a:fillRef>
          <a:effectRef idx="2">
            <a:schemeClr val="accent2"/>
          </a:effectRef>
          <a:fontRef idx="minor">
            <a:schemeClr val="lt1"/>
          </a:fontRef>
        </p:style>
        <p:txBody>
          <a:bodyPr/>
          <a:lstStyle/>
          <a:p>
            <a:endParaRPr lang="ja-JP" altLang="en-US">
              <a:latin typeface="Calibri" pitchFamily="34" charset="0"/>
            </a:endParaRPr>
          </a:p>
        </p:txBody>
      </p:sp>
      <p:pic>
        <p:nvPicPr>
          <p:cNvPr id="44040" name="Picture 8" descr="01"/>
          <p:cNvPicPr>
            <a:picLocks noChangeAspect="1" noChangeArrowheads="1"/>
          </p:cNvPicPr>
          <p:nvPr/>
        </p:nvPicPr>
        <p:blipFill>
          <a:blip r:embed="rId3"/>
          <a:srcRect/>
          <a:stretch>
            <a:fillRect/>
          </a:stretch>
        </p:blipFill>
        <p:spPr bwMode="auto">
          <a:xfrm>
            <a:off x="2484438" y="6858000"/>
            <a:ext cx="574675" cy="320675"/>
          </a:xfrm>
          <a:prstGeom prst="rect">
            <a:avLst/>
          </a:prstGeom>
          <a:noFill/>
          <a:ln w="9525">
            <a:noFill/>
            <a:miter lim="800000"/>
            <a:headEnd/>
            <a:tailEnd/>
          </a:ln>
        </p:spPr>
      </p:pic>
      <p:pic>
        <p:nvPicPr>
          <p:cNvPr id="44041" name="Picture 9" descr="01"/>
          <p:cNvPicPr>
            <a:picLocks noChangeAspect="1" noChangeArrowheads="1"/>
          </p:cNvPicPr>
          <p:nvPr/>
        </p:nvPicPr>
        <p:blipFill>
          <a:blip r:embed="rId4"/>
          <a:srcRect/>
          <a:stretch>
            <a:fillRect/>
          </a:stretch>
        </p:blipFill>
        <p:spPr bwMode="auto">
          <a:xfrm>
            <a:off x="6084888" y="5229225"/>
            <a:ext cx="430212" cy="182563"/>
          </a:xfrm>
          <a:prstGeom prst="rect">
            <a:avLst/>
          </a:prstGeom>
          <a:noFill/>
          <a:ln w="9525">
            <a:noFill/>
            <a:miter lim="800000"/>
            <a:headEnd/>
            <a:tailEnd/>
          </a:ln>
        </p:spPr>
      </p:pic>
      <p:pic>
        <p:nvPicPr>
          <p:cNvPr id="44042" name="Picture 10" descr="tozan2[1]"/>
          <p:cNvPicPr>
            <a:picLocks noChangeAspect="1" noChangeArrowheads="1"/>
          </p:cNvPicPr>
          <p:nvPr/>
        </p:nvPicPr>
        <p:blipFill>
          <a:blip r:embed="rId5"/>
          <a:srcRect/>
          <a:stretch>
            <a:fillRect/>
          </a:stretch>
        </p:blipFill>
        <p:spPr bwMode="auto">
          <a:xfrm>
            <a:off x="4356100" y="2420938"/>
            <a:ext cx="196850" cy="288925"/>
          </a:xfrm>
          <a:prstGeom prst="rect">
            <a:avLst/>
          </a:prstGeom>
          <a:noFill/>
          <a:ln w="9525">
            <a:noFill/>
            <a:miter lim="800000"/>
            <a:headEnd/>
            <a:tailEnd/>
          </a:ln>
        </p:spPr>
      </p:pic>
      <p:pic>
        <p:nvPicPr>
          <p:cNvPr id="44043" name="Picture 11"/>
          <p:cNvPicPr>
            <a:picLocks noChangeAspect="1" noChangeArrowheads="1"/>
          </p:cNvPicPr>
          <p:nvPr/>
        </p:nvPicPr>
        <p:blipFill>
          <a:blip r:embed="rId6"/>
          <a:srcRect/>
          <a:stretch>
            <a:fillRect/>
          </a:stretch>
        </p:blipFill>
        <p:spPr bwMode="auto">
          <a:xfrm>
            <a:off x="6588125" y="5483225"/>
            <a:ext cx="1079500" cy="265113"/>
          </a:xfrm>
          <a:prstGeom prst="rect">
            <a:avLst/>
          </a:prstGeom>
          <a:noFill/>
          <a:ln w="9525">
            <a:noFill/>
            <a:miter lim="800000"/>
            <a:headEnd/>
            <a:tailEnd/>
          </a:ln>
        </p:spPr>
      </p:pic>
      <p:sp>
        <p:nvSpPr>
          <p:cNvPr id="30732" name="AutoShape 12"/>
          <p:cNvSpPr>
            <a:spLocks noChangeArrowheads="1"/>
          </p:cNvSpPr>
          <p:nvPr/>
        </p:nvSpPr>
        <p:spPr bwMode="auto">
          <a:xfrm>
            <a:off x="5867400" y="1268413"/>
            <a:ext cx="3132138" cy="792162"/>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r>
              <a:rPr lang="ja-JP" altLang="en-US" sz="2400" b="1">
                <a:latin typeface="Calibri" pitchFamily="34" charset="0"/>
              </a:rPr>
              <a:t>筑波山きっぷ</a:t>
            </a:r>
          </a:p>
        </p:txBody>
      </p:sp>
      <p:sp>
        <p:nvSpPr>
          <p:cNvPr id="44045" name="AutoShape 13"/>
          <p:cNvSpPr>
            <a:spLocks noChangeArrowheads="1"/>
          </p:cNvSpPr>
          <p:nvPr/>
        </p:nvSpPr>
        <p:spPr bwMode="auto">
          <a:xfrm>
            <a:off x="5867400" y="1279516"/>
            <a:ext cx="3132138" cy="792162"/>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r>
              <a:rPr lang="ja-JP" altLang="en-US" sz="2400" b="1" dirty="0">
                <a:latin typeface="Calibri" pitchFamily="34" charset="0"/>
              </a:rPr>
              <a:t>提案：シャトルバス</a:t>
            </a:r>
          </a:p>
        </p:txBody>
      </p:sp>
      <p:sp>
        <p:nvSpPr>
          <p:cNvPr id="44046" name="AutoShape 14"/>
          <p:cNvSpPr>
            <a:spLocks noChangeArrowheads="1"/>
          </p:cNvSpPr>
          <p:nvPr/>
        </p:nvSpPr>
        <p:spPr bwMode="auto">
          <a:xfrm rot="3105334">
            <a:off x="3860801" y="3692525"/>
            <a:ext cx="3384550" cy="358775"/>
          </a:xfrm>
          <a:prstGeom prst="rightArrow">
            <a:avLst>
              <a:gd name="adj1" fmla="val 50000"/>
              <a:gd name="adj2" fmla="val 235841"/>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endParaRPr lang="ja-JP" altLang="en-US">
              <a:latin typeface="Calibri" pitchFamily="34" charset="0"/>
            </a:endParaRPr>
          </a:p>
        </p:txBody>
      </p:sp>
      <p:pic>
        <p:nvPicPr>
          <p:cNvPr id="30735" name="Picture 15" descr="img001"/>
          <p:cNvPicPr>
            <a:picLocks noChangeAspect="1" noChangeArrowheads="1"/>
          </p:cNvPicPr>
          <p:nvPr/>
        </p:nvPicPr>
        <p:blipFill>
          <a:blip r:embed="rId7"/>
          <a:srcRect/>
          <a:stretch>
            <a:fillRect/>
          </a:stretch>
        </p:blipFill>
        <p:spPr bwMode="auto">
          <a:xfrm>
            <a:off x="6877050" y="2133600"/>
            <a:ext cx="1895475" cy="2681288"/>
          </a:xfrm>
          <a:prstGeom prst="rect">
            <a:avLst/>
          </a:prstGeom>
          <a:noFill/>
          <a:ln w="9525">
            <a:noFill/>
            <a:miter lim="800000"/>
            <a:headEnd/>
            <a:tailEnd/>
          </a:ln>
        </p:spPr>
      </p:pic>
      <p:sp>
        <p:nvSpPr>
          <p:cNvPr id="15" name="テキスト ボックス 14"/>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sp>
        <p:nvSpPr>
          <p:cNvPr id="16" name="テキスト ボックス 15"/>
          <p:cNvSpPr txBox="1"/>
          <p:nvPr/>
        </p:nvSpPr>
        <p:spPr>
          <a:xfrm>
            <a:off x="3843219" y="4845618"/>
            <a:ext cx="800219" cy="276999"/>
          </a:xfrm>
          <a:prstGeom prst="rect">
            <a:avLst/>
          </a:prstGeom>
          <a:noFill/>
        </p:spPr>
        <p:txBody>
          <a:bodyPr wrap="none" rtlCol="0">
            <a:spAutoFit/>
          </a:bodyPr>
          <a:lstStyle/>
          <a:p>
            <a:r>
              <a:rPr kumimoji="1" lang="ja-JP" altLang="en-US" sz="1200" dirty="0" smtClean="0">
                <a:latin typeface="HGS創英角ｺﾞｼｯｸUB" pitchFamily="50" charset="-128"/>
                <a:ea typeface="HGS創英角ｺﾞｼｯｸUB" pitchFamily="50" charset="-128"/>
              </a:rPr>
              <a:t>つくば駅</a:t>
            </a:r>
            <a:endParaRPr kumimoji="1" lang="ja-JP" altLang="en-US" sz="1200" dirty="0">
              <a:latin typeface="HGS創英角ｺﾞｼｯｸUB" pitchFamily="50" charset="-128"/>
              <a:ea typeface="HGS創英角ｺﾞｼｯｸUB" pitchFamily="50" charset="-128"/>
            </a:endParaRPr>
          </a:p>
        </p:txBody>
      </p:sp>
      <p:pic>
        <p:nvPicPr>
          <p:cNvPr id="44039" name="Picture 7" descr="都営バス"/>
          <p:cNvPicPr>
            <a:picLocks noChangeAspect="1" noChangeArrowheads="1"/>
          </p:cNvPicPr>
          <p:nvPr/>
        </p:nvPicPr>
        <p:blipFill>
          <a:blip r:embed="rId8"/>
          <a:srcRect/>
          <a:stretch>
            <a:fillRect/>
          </a:stretch>
        </p:blipFill>
        <p:spPr bwMode="auto">
          <a:xfrm>
            <a:off x="3995738" y="5045088"/>
            <a:ext cx="504825" cy="312738"/>
          </a:xfrm>
          <a:prstGeom prst="rect">
            <a:avLst/>
          </a:prstGeom>
          <a:noFill/>
          <a:ln w="9525">
            <a:noFill/>
            <a:miter lim="800000"/>
            <a:headEnd/>
            <a:tailEnd/>
          </a:ln>
        </p:spPr>
      </p:pic>
      <p:sp>
        <p:nvSpPr>
          <p:cNvPr id="17" name="テキスト ボックス 16"/>
          <p:cNvSpPr txBox="1"/>
          <p:nvPr/>
        </p:nvSpPr>
        <p:spPr>
          <a:xfrm>
            <a:off x="5643570" y="4929198"/>
            <a:ext cx="646331" cy="276999"/>
          </a:xfrm>
          <a:prstGeom prst="rect">
            <a:avLst/>
          </a:prstGeom>
          <a:noFill/>
        </p:spPr>
        <p:txBody>
          <a:bodyPr wrap="none" rtlCol="0">
            <a:spAutoFit/>
          </a:bodyPr>
          <a:lstStyle/>
          <a:p>
            <a:r>
              <a:rPr kumimoji="1" lang="ja-JP" altLang="en-US" sz="1200" dirty="0" smtClean="0">
                <a:latin typeface="HGS創英角ｺﾞｼｯｸUB" pitchFamily="50" charset="-128"/>
                <a:ea typeface="HGS創英角ｺﾞｼｯｸUB" pitchFamily="50" charset="-128"/>
              </a:rPr>
              <a:t>土浦駅</a:t>
            </a:r>
            <a:endParaRPr kumimoji="1" lang="ja-JP" altLang="en-US" sz="1200" dirty="0">
              <a:latin typeface="HGS創英角ｺﾞｼｯｸUB" pitchFamily="50" charset="-128"/>
              <a:ea typeface="HGS創英角ｺﾞｼｯｸUB" pitchFamily="50" charset="-128"/>
            </a:endParaRPr>
          </a:p>
        </p:txBody>
      </p:sp>
      <p:sp>
        <p:nvSpPr>
          <p:cNvPr id="18" name="テキスト ボックス 17"/>
          <p:cNvSpPr txBox="1"/>
          <p:nvPr/>
        </p:nvSpPr>
        <p:spPr>
          <a:xfrm>
            <a:off x="6929454" y="6072206"/>
            <a:ext cx="646331" cy="276999"/>
          </a:xfrm>
          <a:prstGeom prst="rect">
            <a:avLst/>
          </a:prstGeom>
          <a:noFill/>
        </p:spPr>
        <p:txBody>
          <a:bodyPr wrap="none" rtlCol="0">
            <a:spAutoFit/>
          </a:bodyPr>
          <a:lstStyle/>
          <a:p>
            <a:r>
              <a:rPr kumimoji="1" lang="ja-JP" altLang="en-US" sz="1200" dirty="0" smtClean="0">
                <a:latin typeface="HGS創英角ｺﾞｼｯｸUB" pitchFamily="50" charset="-128"/>
                <a:ea typeface="HGS創英角ｺﾞｼｯｸUB" pitchFamily="50" charset="-128"/>
              </a:rPr>
              <a:t>霞ヶ浦</a:t>
            </a:r>
            <a:endParaRPr kumimoji="1" lang="ja-JP" altLang="en-US" sz="1200" dirty="0">
              <a:latin typeface="HGS創英角ｺﾞｼｯｸUB" pitchFamily="50" charset="-128"/>
              <a:ea typeface="HGS創英角ｺﾞｼｯｸUB" pitchFamily="50" charset="-128"/>
            </a:endParaRPr>
          </a:p>
        </p:txBody>
      </p:sp>
      <p:sp>
        <p:nvSpPr>
          <p:cNvPr id="19" name="テキスト ボックス 18"/>
          <p:cNvSpPr txBox="1"/>
          <p:nvPr/>
        </p:nvSpPr>
        <p:spPr>
          <a:xfrm>
            <a:off x="3643306" y="1714488"/>
            <a:ext cx="646331" cy="276999"/>
          </a:xfrm>
          <a:prstGeom prst="rect">
            <a:avLst/>
          </a:prstGeom>
          <a:noFill/>
        </p:spPr>
        <p:txBody>
          <a:bodyPr wrap="none" rtlCol="0">
            <a:spAutoFit/>
          </a:bodyPr>
          <a:lstStyle/>
          <a:p>
            <a:r>
              <a:rPr kumimoji="1" lang="ja-JP" altLang="en-US" sz="1200" dirty="0" smtClean="0">
                <a:latin typeface="HGS創英角ｺﾞｼｯｸUB" pitchFamily="50" charset="-128"/>
                <a:ea typeface="HGS創英角ｺﾞｼｯｸUB" pitchFamily="50" charset="-128"/>
              </a:rPr>
              <a:t>筑波山</a:t>
            </a:r>
            <a:endParaRPr kumimoji="1" lang="ja-JP" altLang="en-US" sz="1200" dirty="0">
              <a:latin typeface="HGS創英角ｺﾞｼｯｸUB" pitchFamily="50" charset="-128"/>
              <a:ea typeface="HGS創英角ｺﾞｼｯｸUB" pitchFamily="50" charset="-128"/>
            </a:endParaRPr>
          </a:p>
        </p:txBody>
      </p:sp>
      <p:sp>
        <p:nvSpPr>
          <p:cNvPr id="20" name="テキスト ボックス 19"/>
          <p:cNvSpPr txBox="1"/>
          <p:nvPr/>
        </p:nvSpPr>
        <p:spPr>
          <a:xfrm>
            <a:off x="4572000" y="3929066"/>
            <a:ext cx="954107" cy="276999"/>
          </a:xfrm>
          <a:prstGeom prst="rect">
            <a:avLst/>
          </a:prstGeom>
          <a:noFill/>
        </p:spPr>
        <p:txBody>
          <a:bodyPr wrap="none" rtlCol="0">
            <a:spAutoFit/>
          </a:bodyPr>
          <a:lstStyle/>
          <a:p>
            <a:r>
              <a:rPr kumimoji="1" lang="ja-JP" altLang="en-US" sz="1200" dirty="0" smtClean="0">
                <a:latin typeface="HGS創英角ｺﾞｼｯｸUB" pitchFamily="50" charset="-128"/>
                <a:ea typeface="HGS創英角ｺﾞｼｯｸUB" pitchFamily="50" charset="-128"/>
              </a:rPr>
              <a:t>新治直売所</a:t>
            </a:r>
            <a:endParaRPr kumimoji="1" lang="ja-JP" altLang="en-US" sz="1200" dirty="0">
              <a:latin typeface="HGS創英角ｺﾞｼｯｸUB" pitchFamily="50" charset="-128"/>
              <a:ea typeface="HGS創英角ｺﾞｼｯｸUB" pitchFamily="50" charset="-128"/>
            </a:endParaRPr>
          </a:p>
        </p:txBody>
      </p:sp>
      <p:sp>
        <p:nvSpPr>
          <p:cNvPr id="23" name="AutoShape 4"/>
          <p:cNvSpPr>
            <a:spLocks noChangeArrowheads="1"/>
          </p:cNvSpPr>
          <p:nvPr/>
        </p:nvSpPr>
        <p:spPr bwMode="auto">
          <a:xfrm>
            <a:off x="4787900" y="3068638"/>
            <a:ext cx="4032250" cy="792162"/>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fontAlgn="auto">
              <a:spcBef>
                <a:spcPts val="0"/>
              </a:spcBef>
              <a:spcAft>
                <a:spcPts val="0"/>
              </a:spcAft>
              <a:defRPr/>
            </a:pPr>
            <a:r>
              <a:rPr lang="ja-JP" altLang="en-US" sz="3200" b="1" dirty="0" smtClean="0"/>
              <a:t>地元農業</a:t>
            </a:r>
            <a:r>
              <a:rPr lang="ja-JP" altLang="en-US" sz="3200" b="1" dirty="0"/>
              <a:t>の振興</a:t>
            </a:r>
          </a:p>
        </p:txBody>
      </p:sp>
      <p:sp>
        <p:nvSpPr>
          <p:cNvPr id="24" name="AutoShape 5"/>
          <p:cNvSpPr>
            <a:spLocks noChangeArrowheads="1"/>
          </p:cNvSpPr>
          <p:nvPr/>
        </p:nvSpPr>
        <p:spPr bwMode="auto">
          <a:xfrm>
            <a:off x="684213" y="3068638"/>
            <a:ext cx="4032250" cy="792162"/>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fontAlgn="auto">
              <a:spcBef>
                <a:spcPts val="0"/>
              </a:spcBef>
              <a:spcAft>
                <a:spcPts val="0"/>
              </a:spcAft>
              <a:defRPr/>
            </a:pPr>
            <a:r>
              <a:rPr lang="ja-JP" altLang="en-US" sz="3200" b="1"/>
              <a:t>霞ヶ浦の魅力発見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0781 0.03958 L 0.00782 -0.03403 L 0.0158 -0.07592 L 0.0158 -0.13889 L 0.02362 -0.19143 L 0.04723 -0.24398 L 0.07882 -0.24398 L 0.11806 -0.23356 L 0.14966 -0.2544 " pathEditMode="relative" ptsTypes="AAAAAAAAA">
                                      <p:cBhvr>
                                        <p:cTn id="6" dur="2000" fill="hold"/>
                                        <p:tgtEl>
                                          <p:spTgt spid="44040"/>
                                        </p:tgtEl>
                                        <p:attrNameLst>
                                          <p:attrName>ppt_x</p:attrName>
                                          <p:attrName>ppt_y</p:attrName>
                                        </p:attrNameLst>
                                      </p:cBhvr>
                                    </p:animMotion>
                                  </p:childTnLst>
                                </p:cTn>
                              </p:par>
                            </p:childTnLst>
                          </p:cTn>
                        </p:par>
                        <p:par>
                          <p:cTn id="7" fill="hold">
                            <p:stCondLst>
                              <p:cond delay="2000"/>
                            </p:stCondLst>
                            <p:childTnLst>
                              <p:par>
                                <p:cTn id="8" presetID="1" presetClass="exit" presetSubtype="0" fill="hold" nodeType="afterEffect">
                                  <p:stCondLst>
                                    <p:cond delay="0"/>
                                  </p:stCondLst>
                                  <p:childTnLst>
                                    <p:set>
                                      <p:cBhvr>
                                        <p:cTn id="9" dur="1" fill="hold">
                                          <p:stCondLst>
                                            <p:cond delay="0"/>
                                          </p:stCondLst>
                                        </p:cTn>
                                        <p:tgtEl>
                                          <p:spTgt spid="44040"/>
                                        </p:tgtEl>
                                        <p:attrNameLst>
                                          <p:attrName>style.visibility</p:attrName>
                                        </p:attrNameLst>
                                      </p:cBhvr>
                                      <p:to>
                                        <p:strVal val="hidden"/>
                                      </p:to>
                                    </p:set>
                                  </p:childTnLst>
                                </p:cTn>
                              </p:par>
                              <p:par>
                                <p:cTn id="10" presetID="1" presetClass="entr" presetSubtype="0" fill="hold" nodeType="withEffect">
                                  <p:stCondLst>
                                    <p:cond delay="0"/>
                                  </p:stCondLst>
                                  <p:childTnLst>
                                    <p:set>
                                      <p:cBhvr>
                                        <p:cTn id="11" dur="1" fill="hold">
                                          <p:stCondLst>
                                            <p:cond delay="0"/>
                                          </p:stCondLst>
                                        </p:cTn>
                                        <p:tgtEl>
                                          <p:spTgt spid="44039"/>
                                        </p:tgtEl>
                                        <p:attrNameLst>
                                          <p:attrName>style.visibility</p:attrName>
                                        </p:attrNameLst>
                                      </p:cBhvr>
                                      <p:to>
                                        <p:strVal val="visible"/>
                                      </p:to>
                                    </p:set>
                                  </p:childTnLst>
                                </p:cTn>
                              </p:par>
                            </p:childTnLst>
                          </p:cTn>
                        </p:par>
                        <p:par>
                          <p:cTn id="12" fill="hold">
                            <p:stCondLst>
                              <p:cond delay="2000"/>
                            </p:stCondLst>
                            <p:childTnLst>
                              <p:par>
                                <p:cTn id="13" presetID="0" presetClass="path" presetSubtype="0" accel="50000" decel="50000" fill="hold" nodeType="afterEffect">
                                  <p:stCondLst>
                                    <p:cond delay="0"/>
                                  </p:stCondLst>
                                  <p:childTnLst>
                                    <p:animMotion origin="layout" path="M 5.55556E-6 -3.33333E-6 L 0.02362 -0.06319 L -0.01579 -0.27314 L 0.00782 -0.30463 L 0.02362 -0.37801 " pathEditMode="relative" ptsTypes="AAAAA">
                                      <p:cBhvr>
                                        <p:cTn id="14" dur="2000" fill="hold"/>
                                        <p:tgtEl>
                                          <p:spTgt spid="44039"/>
                                        </p:tgtEl>
                                        <p:attrNameLst>
                                          <p:attrName>ppt_x</p:attrName>
                                          <p:attrName>ppt_y</p:attrName>
                                        </p:attrNameLst>
                                      </p:cBhvr>
                                    </p:animMotion>
                                  </p:childTnLst>
                                </p:cTn>
                              </p:par>
                            </p:childTnLst>
                          </p:cTn>
                        </p:par>
                        <p:par>
                          <p:cTn id="15" fill="hold">
                            <p:stCondLst>
                              <p:cond delay="4000"/>
                            </p:stCondLst>
                            <p:childTnLst>
                              <p:par>
                                <p:cTn id="16" presetID="1" presetClass="exit" presetSubtype="0" fill="hold" nodeType="afterEffect">
                                  <p:stCondLst>
                                    <p:cond delay="0"/>
                                  </p:stCondLst>
                                  <p:childTnLst>
                                    <p:set>
                                      <p:cBhvr>
                                        <p:cTn id="17" dur="1" fill="hold">
                                          <p:stCondLst>
                                            <p:cond delay="0"/>
                                          </p:stCondLst>
                                        </p:cTn>
                                        <p:tgtEl>
                                          <p:spTgt spid="44039"/>
                                        </p:tgtEl>
                                        <p:attrNameLst>
                                          <p:attrName>style.visibility</p:attrName>
                                        </p:attrNameLst>
                                      </p:cBhvr>
                                      <p:to>
                                        <p:strVal val="hidden"/>
                                      </p:to>
                                    </p:set>
                                  </p:childTnLst>
                                </p:cTn>
                              </p:par>
                            </p:childTnLst>
                          </p:cTn>
                        </p:par>
                        <p:par>
                          <p:cTn id="18" fill="hold">
                            <p:stCondLst>
                              <p:cond delay="4000"/>
                            </p:stCondLst>
                            <p:childTnLst>
                              <p:par>
                                <p:cTn id="19" presetID="1" presetClass="entr" presetSubtype="0" fill="hold" nodeType="afterEffect">
                                  <p:stCondLst>
                                    <p:cond delay="0"/>
                                  </p:stCondLst>
                                  <p:childTnLst>
                                    <p:set>
                                      <p:cBhvr>
                                        <p:cTn id="20" dur="1" fill="hold">
                                          <p:stCondLst>
                                            <p:cond delay="0"/>
                                          </p:stCondLst>
                                        </p:cTn>
                                        <p:tgtEl>
                                          <p:spTgt spid="44042"/>
                                        </p:tgtEl>
                                        <p:attrNameLst>
                                          <p:attrName>style.visibility</p:attrName>
                                        </p:attrNameLst>
                                      </p:cBhvr>
                                      <p:to>
                                        <p:strVal val="visible"/>
                                      </p:to>
                                    </p:set>
                                  </p:childTnLst>
                                </p:cTn>
                              </p:par>
                            </p:childTnLst>
                          </p:cTn>
                        </p:par>
                        <p:par>
                          <p:cTn id="21" fill="hold">
                            <p:stCondLst>
                              <p:cond delay="4000"/>
                            </p:stCondLst>
                            <p:childTnLst>
                              <p:par>
                                <p:cTn id="22" presetID="0" presetClass="path" presetSubtype="0" accel="50000" decel="50000" fill="hold" nodeType="afterEffect">
                                  <p:stCondLst>
                                    <p:cond delay="0"/>
                                  </p:stCondLst>
                                  <p:childTnLst>
                                    <p:animMotion origin="layout" path="M 5.27778E-6 -4.07407E-6 L 0.02362 -0.12615 L 0.03924 -0.12615 L 0.05504 -0.10509 L 0.07865 -0.11551 L 0.11025 -0.02106 " pathEditMode="relative" ptsTypes="AAAAAA">
                                      <p:cBhvr>
                                        <p:cTn id="23" dur="2000" fill="hold"/>
                                        <p:tgtEl>
                                          <p:spTgt spid="44042"/>
                                        </p:tgtEl>
                                        <p:attrNameLst>
                                          <p:attrName>ppt_x</p:attrName>
                                          <p:attrName>ppt_y</p:attrName>
                                        </p:attrNameLst>
                                      </p:cBhvr>
                                    </p:animMotion>
                                  </p:childTnLst>
                                </p:cTn>
                              </p:par>
                            </p:childTnLst>
                          </p:cTn>
                        </p:par>
                        <p:par>
                          <p:cTn id="24" fill="hold">
                            <p:stCondLst>
                              <p:cond delay="6000"/>
                            </p:stCondLst>
                            <p:childTnLst>
                              <p:par>
                                <p:cTn id="25" presetID="1" presetClass="exit" presetSubtype="0" fill="hold" nodeType="afterEffect">
                                  <p:stCondLst>
                                    <p:cond delay="0"/>
                                  </p:stCondLst>
                                  <p:childTnLst>
                                    <p:set>
                                      <p:cBhvr>
                                        <p:cTn id="26" dur="1" fill="hold">
                                          <p:stCondLst>
                                            <p:cond delay="0"/>
                                          </p:stCondLst>
                                        </p:cTn>
                                        <p:tgtEl>
                                          <p:spTgt spid="44042"/>
                                        </p:tgtEl>
                                        <p:attrNameLst>
                                          <p:attrName>style.visibility</p:attrName>
                                        </p:attrNameLst>
                                      </p:cBhvr>
                                      <p:to>
                                        <p:strVal val="hidden"/>
                                      </p:to>
                                    </p:set>
                                  </p:childTnLst>
                                </p:cTn>
                              </p:par>
                            </p:childTnLst>
                          </p:cTn>
                        </p:par>
                        <p:par>
                          <p:cTn id="27" fill="hold">
                            <p:stCondLst>
                              <p:cond delay="6000"/>
                            </p:stCondLst>
                            <p:childTnLst>
                              <p:par>
                                <p:cTn id="28" presetID="1" presetClass="entr" presetSubtype="0" fill="hold" nodeType="afterEffect">
                                  <p:stCondLst>
                                    <p:cond delay="0"/>
                                  </p:stCondLst>
                                  <p:childTnLst>
                                    <p:set>
                                      <p:cBhvr>
                                        <p:cTn id="29" dur="1" fill="hold">
                                          <p:stCondLst>
                                            <p:cond delay="0"/>
                                          </p:stCondLst>
                                        </p:cTn>
                                        <p:tgtEl>
                                          <p:spTgt spid="44039"/>
                                        </p:tgtEl>
                                        <p:attrNameLst>
                                          <p:attrName>style.visibility</p:attrName>
                                        </p:attrNameLst>
                                      </p:cBhvr>
                                      <p:to>
                                        <p:strVal val="visible"/>
                                      </p:to>
                                    </p:set>
                                  </p:childTnLst>
                                </p:cTn>
                              </p:par>
                            </p:childTnLst>
                          </p:cTn>
                        </p:par>
                        <p:par>
                          <p:cTn id="30" fill="hold">
                            <p:stCondLst>
                              <p:cond delay="6000"/>
                            </p:stCondLst>
                            <p:childTnLst>
                              <p:par>
                                <p:cTn id="31" presetID="0" presetClass="path" presetSubtype="0" accel="50000" decel="50000" fill="hold" nodeType="afterEffect">
                                  <p:stCondLst>
                                    <p:cond delay="0"/>
                                  </p:stCondLst>
                                  <p:childTnLst>
                                    <p:animMotion origin="layout" path="M 0.13281 -0.40324 L 0.02257 -0.38218 L 0.00695 -0.29815 L -0.01684 -0.26667 L 0.02257 -0.06736 L -0.00104 -0.00417 " pathEditMode="relative" ptsTypes="AAAAAA">
                                      <p:cBhvr>
                                        <p:cTn id="32" dur="2000" fill="hold"/>
                                        <p:tgtEl>
                                          <p:spTgt spid="44039"/>
                                        </p:tgtEl>
                                        <p:attrNameLst>
                                          <p:attrName>ppt_x</p:attrName>
                                          <p:attrName>ppt_y</p:attrName>
                                        </p:attrNameLst>
                                      </p:cBhvr>
                                    </p:animMotion>
                                  </p:childTnLst>
                                </p:cTn>
                              </p:par>
                            </p:childTnLst>
                          </p:cTn>
                        </p:par>
                        <p:par>
                          <p:cTn id="33" fill="hold">
                            <p:stCondLst>
                              <p:cond delay="8000"/>
                            </p:stCondLst>
                            <p:childTnLst>
                              <p:par>
                                <p:cTn id="34" presetID="1" presetClass="exit" presetSubtype="0" fill="hold" nodeType="afterEffect">
                                  <p:stCondLst>
                                    <p:cond delay="0"/>
                                  </p:stCondLst>
                                  <p:childTnLst>
                                    <p:set>
                                      <p:cBhvr>
                                        <p:cTn id="35" dur="1" fill="hold">
                                          <p:stCondLst>
                                            <p:cond delay="0"/>
                                          </p:stCondLst>
                                        </p:cTn>
                                        <p:tgtEl>
                                          <p:spTgt spid="44039"/>
                                        </p:tgtEl>
                                        <p:attrNameLst>
                                          <p:attrName>style.visibility</p:attrName>
                                        </p:attrNameLst>
                                      </p:cBhvr>
                                      <p:to>
                                        <p:strVal val="hidden"/>
                                      </p:to>
                                    </p:set>
                                  </p:childTnLst>
                                </p:cTn>
                              </p:par>
                            </p:childTnLst>
                          </p:cTn>
                        </p:par>
                        <p:par>
                          <p:cTn id="36" fill="hold">
                            <p:stCondLst>
                              <p:cond delay="8000"/>
                            </p:stCondLst>
                            <p:childTnLst>
                              <p:par>
                                <p:cTn id="37" presetID="1" presetClass="entr" presetSubtype="0" fill="hold" nodeType="afterEffect">
                                  <p:stCondLst>
                                    <p:cond delay="0"/>
                                  </p:stCondLst>
                                  <p:childTnLst>
                                    <p:set>
                                      <p:cBhvr>
                                        <p:cTn id="38" dur="1" fill="hold">
                                          <p:stCondLst>
                                            <p:cond delay="0"/>
                                          </p:stCondLst>
                                        </p:cTn>
                                        <p:tgtEl>
                                          <p:spTgt spid="44040"/>
                                        </p:tgtEl>
                                        <p:attrNameLst>
                                          <p:attrName>style.visibility</p:attrName>
                                        </p:attrNameLst>
                                      </p:cBhvr>
                                      <p:to>
                                        <p:strVal val="visible"/>
                                      </p:to>
                                    </p:set>
                                  </p:childTnLst>
                                </p:cTn>
                              </p:par>
                            </p:childTnLst>
                          </p:cTn>
                        </p:par>
                        <p:par>
                          <p:cTn id="39" fill="hold">
                            <p:stCondLst>
                              <p:cond delay="8000"/>
                            </p:stCondLst>
                            <p:childTnLst>
                              <p:par>
                                <p:cTn id="40" presetID="0" presetClass="path" presetSubtype="0" accel="50000" decel="50000" fill="hold" nodeType="afterEffect">
                                  <p:stCondLst>
                                    <p:cond delay="0"/>
                                  </p:stCondLst>
                                  <p:childTnLst>
                                    <p:animMotion origin="layout" path="M 0.14966 -0.2544 L 0.11824 -0.23356 L 0.07101 -0.24398 L 0.03942 -0.24398 L 0.01581 -0.19143 L 0.00799 -0.14954 L 0.00799 -0.07592 L 7.5E-6 -0.03403 L -0.02361 0.05 " pathEditMode="relative" ptsTypes="AAAAAAAAA">
                                      <p:cBhvr>
                                        <p:cTn id="41" dur="2000" fill="hold"/>
                                        <p:tgtEl>
                                          <p:spTgt spid="44040"/>
                                        </p:tgtEl>
                                        <p:attrNameLst>
                                          <p:attrName>ppt_x</p:attrName>
                                          <p:attrName>ppt_y</p:attrName>
                                        </p:attrNameLst>
                                      </p:cBhvr>
                                    </p:animMotion>
                                  </p:childTnLst>
                                </p:cTn>
                              </p:par>
                            </p:childTnLst>
                          </p:cTn>
                        </p:par>
                      </p:childTnLst>
                    </p:cTn>
                  </p:par>
                  <p:par>
                    <p:cTn id="42" fill="hold">
                      <p:stCondLst>
                        <p:cond delay="indefinite"/>
                      </p:stCondLst>
                      <p:childTnLst>
                        <p:par>
                          <p:cTn id="43" fill="hold">
                            <p:stCondLst>
                              <p:cond delay="0"/>
                            </p:stCondLst>
                            <p:childTnLst>
                              <p:par>
                                <p:cTn id="44" presetID="4" presetClass="entr" presetSubtype="16" fill="hold" grpId="0" nodeType="clickEffect">
                                  <p:stCondLst>
                                    <p:cond delay="0"/>
                                  </p:stCondLst>
                                  <p:childTnLst>
                                    <p:set>
                                      <p:cBhvr>
                                        <p:cTn id="45" dur="1" fill="hold">
                                          <p:stCondLst>
                                            <p:cond delay="0"/>
                                          </p:stCondLst>
                                        </p:cTn>
                                        <p:tgtEl>
                                          <p:spTgt spid="44045"/>
                                        </p:tgtEl>
                                        <p:attrNameLst>
                                          <p:attrName>style.visibility</p:attrName>
                                        </p:attrNameLst>
                                      </p:cBhvr>
                                      <p:to>
                                        <p:strVal val="visible"/>
                                      </p:to>
                                    </p:set>
                                    <p:animEffect transition="in" filter="box(in)">
                                      <p:cBhvr>
                                        <p:cTn id="46" dur="500"/>
                                        <p:tgtEl>
                                          <p:spTgt spid="44045"/>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44046"/>
                                        </p:tgtEl>
                                        <p:attrNameLst>
                                          <p:attrName>style.visibility</p:attrName>
                                        </p:attrNameLst>
                                      </p:cBhvr>
                                      <p:to>
                                        <p:strVal val="visible"/>
                                      </p:to>
                                    </p:set>
                                    <p:animEffect transition="in" filter="wipe(up)">
                                      <p:cBhvr>
                                        <p:cTn id="51" dur="500"/>
                                        <p:tgtEl>
                                          <p:spTgt spid="44046"/>
                                        </p:tgtEl>
                                      </p:cBhvr>
                                    </p:animEffec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1" nodeType="clickEffect">
                                  <p:stCondLst>
                                    <p:cond delay="0"/>
                                  </p:stCondLst>
                                  <p:childTnLst>
                                    <p:set>
                                      <p:cBhvr>
                                        <p:cTn id="55" dur="1" fill="hold">
                                          <p:stCondLst>
                                            <p:cond delay="0"/>
                                          </p:stCondLst>
                                        </p:cTn>
                                        <p:tgtEl>
                                          <p:spTgt spid="44046"/>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0" presetClass="path" presetSubtype="0" accel="50000" decel="50000" fill="hold" nodeType="clickEffect">
                                  <p:stCondLst>
                                    <p:cond delay="0"/>
                                  </p:stCondLst>
                                  <p:childTnLst>
                                    <p:animMotion origin="layout" path="M -0.02361 0.05 L 7.5E-6 -0.03403 L 0.00799 -0.14954 L 0.03942 -0.24398 L 0.07101 -0.24398 L 0.11824 -0.23356 L 0.14966 -0.2544 " pathEditMode="relative" ptsTypes="AAAAAAA">
                                      <p:cBhvr>
                                        <p:cTn id="59" dur="2000" fill="hold"/>
                                        <p:tgtEl>
                                          <p:spTgt spid="44040"/>
                                        </p:tgtEl>
                                        <p:attrNameLst>
                                          <p:attrName>ppt_x</p:attrName>
                                          <p:attrName>ppt_y</p:attrName>
                                        </p:attrNameLst>
                                      </p:cBhvr>
                                    </p:animMotion>
                                  </p:childTnLst>
                                </p:cTn>
                              </p:par>
                            </p:childTnLst>
                          </p:cTn>
                        </p:par>
                        <p:par>
                          <p:cTn id="60" fill="hold">
                            <p:stCondLst>
                              <p:cond delay="2000"/>
                            </p:stCondLst>
                            <p:childTnLst>
                              <p:par>
                                <p:cTn id="61" presetID="1" presetClass="exit" presetSubtype="0" fill="hold" nodeType="afterEffect">
                                  <p:stCondLst>
                                    <p:cond delay="0"/>
                                  </p:stCondLst>
                                  <p:childTnLst>
                                    <p:set>
                                      <p:cBhvr>
                                        <p:cTn id="62" dur="1" fill="hold">
                                          <p:stCondLst>
                                            <p:cond delay="0"/>
                                          </p:stCondLst>
                                        </p:cTn>
                                        <p:tgtEl>
                                          <p:spTgt spid="44040"/>
                                        </p:tgtEl>
                                        <p:attrNameLst>
                                          <p:attrName>style.visibility</p:attrName>
                                        </p:attrNameLst>
                                      </p:cBhvr>
                                      <p:to>
                                        <p:strVal val="hidden"/>
                                      </p:to>
                                    </p:set>
                                  </p:childTnLst>
                                </p:cTn>
                              </p:par>
                            </p:childTnLst>
                          </p:cTn>
                        </p:par>
                        <p:par>
                          <p:cTn id="63" fill="hold">
                            <p:stCondLst>
                              <p:cond delay="2000"/>
                            </p:stCondLst>
                            <p:childTnLst>
                              <p:par>
                                <p:cTn id="64" presetID="1" presetClass="entr" presetSubtype="0" fill="hold" nodeType="afterEffect">
                                  <p:stCondLst>
                                    <p:cond delay="0"/>
                                  </p:stCondLst>
                                  <p:childTnLst>
                                    <p:set>
                                      <p:cBhvr>
                                        <p:cTn id="65" dur="1" fill="hold">
                                          <p:stCondLst>
                                            <p:cond delay="0"/>
                                          </p:stCondLst>
                                        </p:cTn>
                                        <p:tgtEl>
                                          <p:spTgt spid="44039"/>
                                        </p:tgtEl>
                                        <p:attrNameLst>
                                          <p:attrName>style.visibility</p:attrName>
                                        </p:attrNameLst>
                                      </p:cBhvr>
                                      <p:to>
                                        <p:strVal val="visible"/>
                                      </p:to>
                                    </p:set>
                                  </p:childTnLst>
                                </p:cTn>
                              </p:par>
                            </p:childTnLst>
                          </p:cTn>
                        </p:par>
                        <p:par>
                          <p:cTn id="66" fill="hold">
                            <p:stCondLst>
                              <p:cond delay="2000"/>
                            </p:stCondLst>
                            <p:childTnLst>
                              <p:par>
                                <p:cTn id="67" presetID="0" presetClass="path" presetSubtype="0" accel="50000" decel="50000" fill="hold" nodeType="afterEffect">
                                  <p:stCondLst>
                                    <p:cond delay="0"/>
                                  </p:stCondLst>
                                  <p:childTnLst>
                                    <p:animMotion origin="layout" path="M 3.05556E-6 3.7037E-7 L 0.02361 -0.06319 L -0.0158 -0.27314 L 0.0158 -0.30463 L 0.02361 -0.37801 L 0.13385 -0.39907 " pathEditMode="relative" ptsTypes="AAAAAA">
                                      <p:cBhvr>
                                        <p:cTn id="68" dur="2000" fill="hold"/>
                                        <p:tgtEl>
                                          <p:spTgt spid="44039"/>
                                        </p:tgtEl>
                                        <p:attrNameLst>
                                          <p:attrName>ppt_x</p:attrName>
                                          <p:attrName>ppt_y</p:attrName>
                                        </p:attrNameLst>
                                      </p:cBhvr>
                                    </p:animMotion>
                                  </p:childTnLst>
                                </p:cTn>
                              </p:par>
                            </p:childTnLst>
                          </p:cTn>
                        </p:par>
                        <p:par>
                          <p:cTn id="69" fill="hold">
                            <p:stCondLst>
                              <p:cond delay="4000"/>
                            </p:stCondLst>
                            <p:childTnLst>
                              <p:par>
                                <p:cTn id="70" presetID="1" presetClass="exit" presetSubtype="0" fill="hold" nodeType="afterEffect">
                                  <p:stCondLst>
                                    <p:cond delay="0"/>
                                  </p:stCondLst>
                                  <p:childTnLst>
                                    <p:set>
                                      <p:cBhvr>
                                        <p:cTn id="71" dur="1" fill="hold">
                                          <p:stCondLst>
                                            <p:cond delay="0"/>
                                          </p:stCondLst>
                                        </p:cTn>
                                        <p:tgtEl>
                                          <p:spTgt spid="44039"/>
                                        </p:tgtEl>
                                        <p:attrNameLst>
                                          <p:attrName>style.visibility</p:attrName>
                                        </p:attrNameLst>
                                      </p:cBhvr>
                                      <p:to>
                                        <p:strVal val="hidden"/>
                                      </p:to>
                                    </p:set>
                                  </p:childTnLst>
                                </p:cTn>
                              </p:par>
                            </p:childTnLst>
                          </p:cTn>
                        </p:par>
                        <p:par>
                          <p:cTn id="72" fill="hold">
                            <p:stCondLst>
                              <p:cond delay="4000"/>
                            </p:stCondLst>
                            <p:childTnLst>
                              <p:par>
                                <p:cTn id="73" presetID="1" presetClass="entr" presetSubtype="0" fill="hold" nodeType="afterEffect">
                                  <p:stCondLst>
                                    <p:cond delay="0"/>
                                  </p:stCondLst>
                                  <p:childTnLst>
                                    <p:set>
                                      <p:cBhvr>
                                        <p:cTn id="74" dur="1" fill="hold">
                                          <p:stCondLst>
                                            <p:cond delay="0"/>
                                          </p:stCondLst>
                                        </p:cTn>
                                        <p:tgtEl>
                                          <p:spTgt spid="44042"/>
                                        </p:tgtEl>
                                        <p:attrNameLst>
                                          <p:attrName>style.visibility</p:attrName>
                                        </p:attrNameLst>
                                      </p:cBhvr>
                                      <p:to>
                                        <p:strVal val="visible"/>
                                      </p:to>
                                    </p:set>
                                  </p:childTnLst>
                                </p:cTn>
                              </p:par>
                              <p:par>
                                <p:cTn id="75" presetID="0" presetClass="path" presetSubtype="0" accel="50000" decel="50000" fill="hold" nodeType="withEffect">
                                  <p:stCondLst>
                                    <p:cond delay="0"/>
                                  </p:stCondLst>
                                  <p:childTnLst>
                                    <p:animMotion origin="layout" path="M 0.11024 -0.02106 L 0.07882 -0.11551 L 0.05521 -0.10509 L 0.03941 -0.12615 L 0.02361 -0.12615 L 1.38889E-6 -4.07407E-6 " pathEditMode="relative" ptsTypes="AAAAAA">
                                      <p:cBhvr>
                                        <p:cTn id="76" dur="2000" fill="hold"/>
                                        <p:tgtEl>
                                          <p:spTgt spid="44042"/>
                                        </p:tgtEl>
                                        <p:attrNameLst>
                                          <p:attrName>ppt_x</p:attrName>
                                          <p:attrName>ppt_y</p:attrName>
                                        </p:attrNameLst>
                                      </p:cBhvr>
                                    </p:animMotion>
                                  </p:childTnLst>
                                </p:cTn>
                              </p:par>
                            </p:childTnLst>
                          </p:cTn>
                        </p:par>
                        <p:par>
                          <p:cTn id="77" fill="hold">
                            <p:stCondLst>
                              <p:cond delay="6000"/>
                            </p:stCondLst>
                            <p:childTnLst>
                              <p:par>
                                <p:cTn id="78" presetID="1" presetClass="exit" presetSubtype="0" fill="hold" nodeType="afterEffect">
                                  <p:stCondLst>
                                    <p:cond delay="0"/>
                                  </p:stCondLst>
                                  <p:childTnLst>
                                    <p:set>
                                      <p:cBhvr>
                                        <p:cTn id="79" dur="1" fill="hold">
                                          <p:stCondLst>
                                            <p:cond delay="0"/>
                                          </p:stCondLst>
                                        </p:cTn>
                                        <p:tgtEl>
                                          <p:spTgt spid="44042"/>
                                        </p:tgtEl>
                                        <p:attrNameLst>
                                          <p:attrName>style.visibility</p:attrName>
                                        </p:attrNameLst>
                                      </p:cBhvr>
                                      <p:to>
                                        <p:strVal val="hidden"/>
                                      </p:to>
                                    </p:set>
                                  </p:childTnLst>
                                </p:cTn>
                              </p:par>
                            </p:childTnLst>
                          </p:cTn>
                        </p:par>
                        <p:par>
                          <p:cTn id="80" fill="hold">
                            <p:stCondLst>
                              <p:cond delay="6000"/>
                            </p:stCondLst>
                            <p:childTnLst>
                              <p:par>
                                <p:cTn id="81" presetID="1" presetClass="entr" presetSubtype="0" fill="hold" nodeType="afterEffect">
                                  <p:stCondLst>
                                    <p:cond delay="0"/>
                                  </p:stCondLst>
                                  <p:childTnLst>
                                    <p:set>
                                      <p:cBhvr>
                                        <p:cTn id="82" dur="1" fill="hold">
                                          <p:stCondLst>
                                            <p:cond delay="0"/>
                                          </p:stCondLst>
                                        </p:cTn>
                                        <p:tgtEl>
                                          <p:spTgt spid="44039"/>
                                        </p:tgtEl>
                                        <p:attrNameLst>
                                          <p:attrName>style.visibility</p:attrName>
                                        </p:attrNameLst>
                                      </p:cBhvr>
                                      <p:to>
                                        <p:strVal val="visible"/>
                                      </p:to>
                                    </p:set>
                                  </p:childTnLst>
                                </p:cTn>
                              </p:par>
                            </p:childTnLst>
                          </p:cTn>
                        </p:par>
                        <p:par>
                          <p:cTn id="83" fill="hold">
                            <p:stCondLst>
                              <p:cond delay="6000"/>
                            </p:stCondLst>
                            <p:childTnLst>
                              <p:par>
                                <p:cTn id="84" presetID="0" presetClass="path" presetSubtype="0" accel="50000" decel="50000" fill="hold" nodeType="afterEffect">
                                  <p:stCondLst>
                                    <p:cond delay="0"/>
                                  </p:stCondLst>
                                  <p:childTnLst>
                                    <p:animMotion origin="layout" path="M 0.02361 -0.37801 L 0.0158 -0.29398 L 0.09462 -0.21018 " pathEditMode="relative" ptsTypes="AAA">
                                      <p:cBhvr>
                                        <p:cTn id="85" dur="2000" fill="hold"/>
                                        <p:tgtEl>
                                          <p:spTgt spid="44039"/>
                                        </p:tgtEl>
                                        <p:attrNameLst>
                                          <p:attrName>ppt_x</p:attrName>
                                          <p:attrName>ppt_y</p:attrName>
                                        </p:attrNameLst>
                                      </p:cBhvr>
                                    </p:animMotion>
                                  </p:childTnLst>
                                </p:cTn>
                              </p:par>
                            </p:childTnLst>
                          </p:cTn>
                        </p:par>
                        <p:par>
                          <p:cTn id="86" fill="hold">
                            <p:stCondLst>
                              <p:cond delay="8000"/>
                            </p:stCondLst>
                            <p:childTnLst>
                              <p:par>
                                <p:cTn id="87" presetID="0" presetClass="path" presetSubtype="0" accel="50000" decel="50000" fill="hold" nodeType="afterEffect">
                                  <p:stCondLst>
                                    <p:cond delay="0"/>
                                  </p:stCondLst>
                                  <p:childTnLst>
                                    <p:animMotion origin="layout" path="M 0.09462 -0.21018 L 0.20486 -0.09467 L 0.22066 -0.04213 L 0.22066 -0.01065 L 0.2757 0.06296 " pathEditMode="relative" rAng="0" ptsTypes="AAAAA">
                                      <p:cBhvr>
                                        <p:cTn id="88" dur="2000" fill="hold"/>
                                        <p:tgtEl>
                                          <p:spTgt spid="44039"/>
                                        </p:tgtEl>
                                        <p:attrNameLst>
                                          <p:attrName>ppt_x</p:attrName>
                                          <p:attrName>ppt_y</p:attrName>
                                        </p:attrNameLst>
                                      </p:cBhvr>
                                      <p:rCtr x="90" y="137"/>
                                    </p:animMotion>
                                  </p:childTnLst>
                                </p:cTn>
                              </p:par>
                            </p:childTnLst>
                          </p:cTn>
                        </p:par>
                        <p:par>
                          <p:cTn id="89" fill="hold">
                            <p:stCondLst>
                              <p:cond delay="10000"/>
                            </p:stCondLst>
                            <p:childTnLst>
                              <p:par>
                                <p:cTn id="90" presetID="1" presetClass="exit" presetSubtype="0" fill="hold" nodeType="afterEffect">
                                  <p:stCondLst>
                                    <p:cond delay="0"/>
                                  </p:stCondLst>
                                  <p:childTnLst>
                                    <p:set>
                                      <p:cBhvr>
                                        <p:cTn id="91" dur="1" fill="hold">
                                          <p:stCondLst>
                                            <p:cond delay="0"/>
                                          </p:stCondLst>
                                        </p:cTn>
                                        <p:tgtEl>
                                          <p:spTgt spid="44039"/>
                                        </p:tgtEl>
                                        <p:attrNameLst>
                                          <p:attrName>style.visibility</p:attrName>
                                        </p:attrNameLst>
                                      </p:cBhvr>
                                      <p:to>
                                        <p:strVal val="hidden"/>
                                      </p:to>
                                    </p:set>
                                  </p:childTnLst>
                                </p:cTn>
                              </p:par>
                            </p:childTnLst>
                          </p:cTn>
                        </p:par>
                        <p:par>
                          <p:cTn id="92" fill="hold">
                            <p:stCondLst>
                              <p:cond delay="10000"/>
                            </p:stCondLst>
                            <p:childTnLst>
                              <p:par>
                                <p:cTn id="93" presetID="1" presetClass="entr" presetSubtype="0" fill="hold" nodeType="afterEffect">
                                  <p:stCondLst>
                                    <p:cond delay="0"/>
                                  </p:stCondLst>
                                  <p:childTnLst>
                                    <p:set>
                                      <p:cBhvr>
                                        <p:cTn id="94" dur="1" fill="hold">
                                          <p:stCondLst>
                                            <p:cond delay="0"/>
                                          </p:stCondLst>
                                        </p:cTn>
                                        <p:tgtEl>
                                          <p:spTgt spid="44043"/>
                                        </p:tgtEl>
                                        <p:attrNameLst>
                                          <p:attrName>style.visibility</p:attrName>
                                        </p:attrNameLst>
                                      </p:cBhvr>
                                      <p:to>
                                        <p:strVal val="visible"/>
                                      </p:to>
                                    </p:set>
                                  </p:childTnLst>
                                </p:cTn>
                              </p:par>
                            </p:childTnLst>
                          </p:cTn>
                        </p:par>
                        <p:par>
                          <p:cTn id="95" fill="hold">
                            <p:stCondLst>
                              <p:cond delay="10000"/>
                            </p:stCondLst>
                            <p:childTnLst>
                              <p:par>
                                <p:cTn id="96" presetID="0" presetClass="path" presetSubtype="0" accel="50000" decel="50000" fill="hold" nodeType="afterEffect">
                                  <p:stCondLst>
                                    <p:cond delay="0"/>
                                  </p:stCondLst>
                                  <p:childTnLst>
                                    <p:animMotion origin="layout" path="M 5.55556E-6 -2.59259E-6 L 0.04723 0.11551 L 0.07084 0.20996 L 0.18907 0.28357 L 0.2599 0.18912 L 0.23629 0.09445 L 0.14185 0.05255 L -0.00781 -0.01041 " pathEditMode="relative" ptsTypes="AAAAAAAA">
                                      <p:cBhvr>
                                        <p:cTn id="97" dur="3000" fill="hold"/>
                                        <p:tgtEl>
                                          <p:spTgt spid="44043"/>
                                        </p:tgtEl>
                                        <p:attrNameLst>
                                          <p:attrName>ppt_x</p:attrName>
                                          <p:attrName>ppt_y</p:attrName>
                                        </p:attrNameLst>
                                      </p:cBhvr>
                                    </p:animMotion>
                                  </p:childTnLst>
                                </p:cTn>
                              </p:par>
                            </p:childTnLst>
                          </p:cTn>
                        </p:par>
                      </p:childTnLst>
                    </p:cTn>
                  </p:par>
                  <p:par>
                    <p:cTn id="98" fill="hold">
                      <p:stCondLst>
                        <p:cond delay="indefinite"/>
                      </p:stCondLst>
                      <p:childTnLst>
                        <p:par>
                          <p:cTn id="99" fill="hold">
                            <p:stCondLst>
                              <p:cond delay="0"/>
                            </p:stCondLst>
                            <p:childTnLst>
                              <p:par>
                                <p:cTn id="100" presetID="1" presetClass="exit" presetSubtype="0" fill="hold" nodeType="clickEffect">
                                  <p:stCondLst>
                                    <p:cond delay="0"/>
                                  </p:stCondLst>
                                  <p:childTnLst>
                                    <p:set>
                                      <p:cBhvr>
                                        <p:cTn id="101" dur="1" fill="hold">
                                          <p:stCondLst>
                                            <p:cond delay="0"/>
                                          </p:stCondLst>
                                        </p:cTn>
                                        <p:tgtEl>
                                          <p:spTgt spid="44043"/>
                                        </p:tgtEl>
                                        <p:attrNameLst>
                                          <p:attrName>style.visibility</p:attrName>
                                        </p:attrNameLst>
                                      </p:cBhvr>
                                      <p:to>
                                        <p:strVal val="hidden"/>
                                      </p:to>
                                    </p:set>
                                  </p:childTnLst>
                                </p:cTn>
                              </p:par>
                            </p:childTnLst>
                          </p:cTn>
                        </p:par>
                        <p:par>
                          <p:cTn id="102" fill="hold">
                            <p:stCondLst>
                              <p:cond delay="0"/>
                            </p:stCondLst>
                            <p:childTnLst>
                              <p:par>
                                <p:cTn id="103" presetID="1" presetClass="entr" presetSubtype="0" fill="hold" nodeType="afterEffect">
                                  <p:stCondLst>
                                    <p:cond delay="0"/>
                                  </p:stCondLst>
                                  <p:childTnLst>
                                    <p:set>
                                      <p:cBhvr>
                                        <p:cTn id="104" dur="1" fill="hold">
                                          <p:stCondLst>
                                            <p:cond delay="0"/>
                                          </p:stCondLst>
                                        </p:cTn>
                                        <p:tgtEl>
                                          <p:spTgt spid="44041"/>
                                        </p:tgtEl>
                                        <p:attrNameLst>
                                          <p:attrName>style.visibility</p:attrName>
                                        </p:attrNameLst>
                                      </p:cBhvr>
                                      <p:to>
                                        <p:strVal val="visible"/>
                                      </p:to>
                                    </p:set>
                                  </p:childTnLst>
                                </p:cTn>
                              </p:par>
                            </p:childTnLst>
                          </p:cTn>
                        </p:par>
                        <p:par>
                          <p:cTn id="105" fill="hold">
                            <p:stCondLst>
                              <p:cond delay="0"/>
                            </p:stCondLst>
                            <p:childTnLst>
                              <p:par>
                                <p:cTn id="106" presetID="0" presetClass="path" presetSubtype="0" accel="50000" decel="50000" fill="hold" nodeType="afterEffect">
                                  <p:stCondLst>
                                    <p:cond delay="0"/>
                                  </p:stCondLst>
                                  <p:childTnLst>
                                    <p:animMotion origin="layout" path="M -3.61111E-6 7.77778E-6 L -0.00798 0.02107 L -0.03941 0.05255 L -0.04739 0.08403 L -0.10243 0.19954 L -0.11823 0.29399 L -0.13385 0.35718 " pathEditMode="relative" ptsTypes="AAAAAAA">
                                      <p:cBhvr>
                                        <p:cTn id="107" dur="2000" fill="hold"/>
                                        <p:tgtEl>
                                          <p:spTgt spid="44041"/>
                                        </p:tgtEl>
                                        <p:attrNameLst>
                                          <p:attrName>ppt_x</p:attrName>
                                          <p:attrName>ppt_y</p:attrName>
                                        </p:attrNameLst>
                                      </p:cBhvr>
                                    </p:animMotion>
                                  </p:childTnLst>
                                </p:cTn>
                              </p:par>
                            </p:childTnLst>
                          </p:cTn>
                        </p:par>
                      </p:childTnLst>
                    </p:cTn>
                  </p:par>
                  <p:par>
                    <p:cTn id="108" fill="hold">
                      <p:stCondLst>
                        <p:cond delay="indefinite"/>
                      </p:stCondLst>
                      <p:childTnLst>
                        <p:par>
                          <p:cTn id="109" fill="hold">
                            <p:stCondLst>
                              <p:cond delay="0"/>
                            </p:stCondLst>
                            <p:childTnLst>
                              <p:par>
                                <p:cTn id="110" presetID="22" presetClass="entr" presetSubtype="1" fill="hold" grpId="0" nodeType="click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wipe(up)">
                                      <p:cBhvr>
                                        <p:cTn id="112" dur="500"/>
                                        <p:tgtEl>
                                          <p:spTgt spid="24"/>
                                        </p:tgtEl>
                                      </p:cBhvr>
                                    </p:animEffect>
                                  </p:childTnLst>
                                </p:cTn>
                              </p:par>
                            </p:childTnLst>
                          </p:cTn>
                        </p:par>
                        <p:par>
                          <p:cTn id="113" fill="hold">
                            <p:stCondLst>
                              <p:cond delay="500"/>
                            </p:stCondLst>
                            <p:childTnLst>
                              <p:par>
                                <p:cTn id="114" presetID="22" presetClass="entr" presetSubtype="1" fill="hold" grpId="0" nodeType="afterEffect">
                                  <p:stCondLst>
                                    <p:cond delay="0"/>
                                  </p:stCondLst>
                                  <p:childTnLst>
                                    <p:set>
                                      <p:cBhvr>
                                        <p:cTn id="115" dur="1" fill="hold">
                                          <p:stCondLst>
                                            <p:cond delay="0"/>
                                          </p:stCondLst>
                                        </p:cTn>
                                        <p:tgtEl>
                                          <p:spTgt spid="23"/>
                                        </p:tgtEl>
                                        <p:attrNameLst>
                                          <p:attrName>style.visibility</p:attrName>
                                        </p:attrNameLst>
                                      </p:cBhvr>
                                      <p:to>
                                        <p:strVal val="visible"/>
                                      </p:to>
                                    </p:set>
                                    <p:animEffect transition="in" filter="wipe(up)">
                                      <p:cBhvr>
                                        <p:cTn id="11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5" grpId="0" animBg="1"/>
      <p:bldP spid="44046" grpId="0" animBg="1"/>
      <p:bldP spid="44046" grpId="1"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357158" y="1500174"/>
            <a:ext cx="7772400" cy="1857388"/>
          </a:xfrm>
        </p:spPr>
        <p:txBody>
          <a:bodyPr/>
          <a:lstStyle/>
          <a:p>
            <a:r>
              <a:rPr kumimoji="1" lang="ja-JP" altLang="en-US" dirty="0" smtClean="0"/>
              <a:t>市民によるまちづくり推進プラン</a:t>
            </a:r>
            <a:r>
              <a:rPr kumimoji="1" lang="en-US" altLang="ja-JP" dirty="0" smtClean="0"/>
              <a:t/>
            </a:r>
            <a:br>
              <a:rPr kumimoji="1" lang="en-US" altLang="ja-JP" dirty="0" smtClean="0"/>
            </a:br>
            <a:r>
              <a:rPr lang="ja-JP" altLang="en-US" dirty="0" smtClean="0"/>
              <a:t>「</a:t>
            </a:r>
            <a:r>
              <a:rPr lang="en-US" altLang="ja-JP" dirty="0" smtClean="0"/>
              <a:t>TAP</a:t>
            </a:r>
            <a:r>
              <a:rPr lang="ja-JP" altLang="en-US" dirty="0" smtClean="0"/>
              <a:t>　</a:t>
            </a:r>
            <a:r>
              <a:rPr lang="en-US" altLang="ja-JP" dirty="0" smtClean="0"/>
              <a:t>(</a:t>
            </a:r>
            <a:r>
              <a:rPr lang="en-US" altLang="ja-JP" dirty="0" err="1" smtClean="0"/>
              <a:t>Tsuchiura</a:t>
            </a:r>
            <a:r>
              <a:rPr lang="ja-JP" altLang="en-US" dirty="0" smtClean="0"/>
              <a:t> </a:t>
            </a:r>
            <a:r>
              <a:rPr lang="en-US" altLang="ja-JP" dirty="0" smtClean="0"/>
              <a:t>Action Project)</a:t>
            </a:r>
            <a:r>
              <a:rPr lang="ja-JP" altLang="en-US" dirty="0" smtClean="0"/>
              <a:t>」</a:t>
            </a:r>
            <a:endParaRPr kumimoji="1" lang="ja-JP" altLang="en-US" dirty="0"/>
          </a:p>
        </p:txBody>
      </p:sp>
      <p:sp>
        <p:nvSpPr>
          <p:cNvPr id="6" name="Oval 21"/>
          <p:cNvSpPr>
            <a:spLocks noChangeArrowheads="1"/>
          </p:cNvSpPr>
          <p:nvPr/>
        </p:nvSpPr>
        <p:spPr bwMode="auto">
          <a:xfrm>
            <a:off x="3428992" y="5500702"/>
            <a:ext cx="1233902" cy="1164106"/>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r>
              <a:rPr lang="ja-JP" altLang="en-US" sz="2400" dirty="0">
                <a:effectLst>
                  <a:outerShdw blurRad="50800" dist="38100" dir="2700000" algn="tl" rotWithShape="0">
                    <a:prstClr val="black">
                      <a:alpha val="40000"/>
                    </a:prstClr>
                  </a:outerShdw>
                </a:effectLst>
                <a:ea typeface="HG創英角ｺﾞｼｯｸUB" pitchFamily="49" charset="-128"/>
              </a:rPr>
              <a:t>住民</a:t>
            </a:r>
          </a:p>
        </p:txBody>
      </p:sp>
      <p:sp>
        <p:nvSpPr>
          <p:cNvPr id="7" name="Oval 22"/>
          <p:cNvSpPr>
            <a:spLocks noChangeArrowheads="1"/>
          </p:cNvSpPr>
          <p:nvPr/>
        </p:nvSpPr>
        <p:spPr bwMode="auto">
          <a:xfrm>
            <a:off x="5357818" y="3500438"/>
            <a:ext cx="1328035" cy="1192773"/>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fontAlgn="auto">
              <a:spcBef>
                <a:spcPts val="0"/>
              </a:spcBef>
              <a:spcAft>
                <a:spcPts val="0"/>
              </a:spcAft>
              <a:defRPr/>
            </a:pPr>
            <a:r>
              <a:rPr lang="ja-JP" altLang="en-US" sz="2400" dirty="0" smtClean="0">
                <a:effectLst>
                  <a:outerShdw blurRad="50800" dist="38100" dir="2700000" algn="tl" rotWithShape="0">
                    <a:prstClr val="black">
                      <a:alpha val="40000"/>
                    </a:prstClr>
                  </a:outerShdw>
                </a:effectLst>
                <a:ea typeface="HG創英角ｺﾞｼｯｸUB" pitchFamily="49" charset="-128"/>
              </a:rPr>
              <a:t>土浦市</a:t>
            </a:r>
            <a:endParaRPr lang="ja-JP" altLang="en-US" sz="2400" dirty="0">
              <a:effectLst>
                <a:outerShdw blurRad="50800" dist="38100" dir="2700000" algn="tl" rotWithShape="0">
                  <a:prstClr val="black">
                    <a:alpha val="40000"/>
                  </a:prstClr>
                </a:outerShdw>
              </a:effectLst>
              <a:ea typeface="HG創英角ｺﾞｼｯｸUB" pitchFamily="49" charset="-128"/>
            </a:endParaRPr>
          </a:p>
        </p:txBody>
      </p:sp>
      <p:sp>
        <p:nvSpPr>
          <p:cNvPr id="9" name="右矢印 8"/>
          <p:cNvSpPr/>
          <p:nvPr/>
        </p:nvSpPr>
        <p:spPr>
          <a:xfrm rot="5400000">
            <a:off x="5211370" y="5068505"/>
            <a:ext cx="1150152" cy="571504"/>
          </a:xfrm>
          <a:prstGeom prst="righ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sz="3200"/>
          </a:p>
        </p:txBody>
      </p:sp>
      <p:sp>
        <p:nvSpPr>
          <p:cNvPr id="10" name="左矢印 9"/>
          <p:cNvSpPr/>
          <p:nvPr/>
        </p:nvSpPr>
        <p:spPr>
          <a:xfrm>
            <a:off x="4786314" y="6286520"/>
            <a:ext cx="2500330" cy="357190"/>
          </a:xfrm>
          <a:prstGeom prst="left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ja-JP" altLang="en-US" sz="3200"/>
          </a:p>
        </p:txBody>
      </p:sp>
      <p:sp>
        <p:nvSpPr>
          <p:cNvPr id="11" name="右矢印 10"/>
          <p:cNvSpPr/>
          <p:nvPr/>
        </p:nvSpPr>
        <p:spPr>
          <a:xfrm>
            <a:off x="4786314" y="5929330"/>
            <a:ext cx="2500330" cy="285752"/>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sz="3200"/>
          </a:p>
        </p:txBody>
      </p:sp>
      <p:sp>
        <p:nvSpPr>
          <p:cNvPr id="12" name="円/楕円 11"/>
          <p:cNvSpPr/>
          <p:nvPr/>
        </p:nvSpPr>
        <p:spPr>
          <a:xfrm>
            <a:off x="7358082" y="5500702"/>
            <a:ext cx="1187632" cy="1151642"/>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ja-JP" altLang="en-US" sz="2400" dirty="0" smtClean="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魅力</a:t>
            </a:r>
            <a:endParaRPr lang="ja-JP" altLang="en-US" sz="24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endParaRPr>
          </a:p>
        </p:txBody>
      </p:sp>
      <p:sp>
        <p:nvSpPr>
          <p:cNvPr id="13" name="右矢印 12"/>
          <p:cNvSpPr/>
          <p:nvPr/>
        </p:nvSpPr>
        <p:spPr>
          <a:xfrm rot="5400000">
            <a:off x="5536413" y="5322107"/>
            <a:ext cx="1643074" cy="571504"/>
          </a:xfrm>
          <a:prstGeom prst="righ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sz="3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childTnLst>
                          </p:cTn>
                        </p:par>
                        <p:par>
                          <p:cTn id="15" fill="hold">
                            <p:stCondLst>
                              <p:cond delay="1000"/>
                            </p:stCondLst>
                            <p:childTnLst>
                              <p:par>
                                <p:cTn id="16" presetID="22" presetClass="entr" presetSubtype="2"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childTnLst>
                          </p:cTn>
                        </p:par>
                        <p:par>
                          <p:cTn id="19" fill="hold">
                            <p:stCondLst>
                              <p:cond delay="1500"/>
                            </p:stCondLst>
                            <p:childTnLst>
                              <p:par>
                                <p:cTn id="20" presetID="22" presetClass="entr" presetSubtype="8" fill="hold" grpId="1"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left)">
                                      <p:cBhvr>
                                        <p:cTn id="22" dur="500"/>
                                        <p:tgtEl>
                                          <p:spTgt spid="11"/>
                                        </p:tgtEl>
                                      </p:cBhvr>
                                    </p:animEffect>
                                  </p:childTnLst>
                                </p:cTn>
                              </p:par>
                            </p:childTnLst>
                          </p:cTn>
                        </p:par>
                        <p:par>
                          <p:cTn id="23" fill="hold">
                            <p:stCondLst>
                              <p:cond delay="2000"/>
                            </p:stCondLst>
                            <p:childTnLst>
                              <p:par>
                                <p:cTn id="24" presetID="22" presetClass="entr" presetSubtype="2" fill="hold" grpId="1"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right)">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0" grpId="1" animBg="1"/>
      <p:bldP spid="11" grpId="0" animBg="1"/>
      <p:bldP spid="11" grpId="1" animBg="1"/>
      <p:bldP spid="1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4"/>
          <p:cNvSpPr>
            <a:spLocks noGrp="1" noChangeArrowheads="1"/>
          </p:cNvSpPr>
          <p:nvPr>
            <p:ph type="title"/>
          </p:nvPr>
        </p:nvSpPr>
        <p:spPr>
          <a:xfrm>
            <a:off x="395288" y="1268413"/>
            <a:ext cx="7848600" cy="792162"/>
          </a:xfrm>
        </p:spPr>
        <p:txBody>
          <a:bodyPr/>
          <a:lstStyle/>
          <a:p>
            <a:pPr algn="l"/>
            <a:r>
              <a:rPr lang="ja-JP" altLang="en-US" sz="2400"/>
              <a:t>アンケート：生涯学習に必要なものは？</a:t>
            </a:r>
            <a:br>
              <a:rPr lang="ja-JP" altLang="en-US" sz="2400"/>
            </a:br>
            <a:r>
              <a:rPr lang="ja-JP" altLang="en-US" sz="1800"/>
              <a:t/>
            </a:r>
            <a:br>
              <a:rPr lang="ja-JP" altLang="en-US" sz="1800"/>
            </a:br>
            <a:endParaRPr lang="ja-JP" altLang="en-US" sz="1800"/>
          </a:p>
        </p:txBody>
      </p:sp>
      <p:grpSp>
        <p:nvGrpSpPr>
          <p:cNvPr id="2" name="Group 12"/>
          <p:cNvGrpSpPr>
            <a:grpSpLocks/>
          </p:cNvGrpSpPr>
          <p:nvPr/>
        </p:nvGrpSpPr>
        <p:grpSpPr bwMode="auto">
          <a:xfrm>
            <a:off x="107950" y="1628774"/>
            <a:ext cx="8178826" cy="3165933"/>
            <a:chOff x="0" y="935"/>
            <a:chExt cx="4105" cy="1589"/>
          </a:xfrm>
        </p:grpSpPr>
        <p:pic>
          <p:nvPicPr>
            <p:cNvPr id="52231" name="Picture 7"/>
            <p:cNvPicPr>
              <a:picLocks noChangeAspect="1" noChangeArrowheads="1"/>
            </p:cNvPicPr>
            <p:nvPr/>
          </p:nvPicPr>
          <p:blipFill>
            <a:blip r:embed="rId2"/>
            <a:srcRect/>
            <a:stretch>
              <a:fillRect/>
            </a:stretch>
          </p:blipFill>
          <p:spPr bwMode="auto">
            <a:xfrm>
              <a:off x="68" y="935"/>
              <a:ext cx="4037" cy="1589"/>
            </a:xfrm>
            <a:prstGeom prst="rect">
              <a:avLst/>
            </a:prstGeom>
            <a:noFill/>
            <a:ln>
              <a:noFill/>
            </a:ln>
            <a:effectLst/>
          </p:spPr>
        </p:pic>
        <p:sp>
          <p:nvSpPr>
            <p:cNvPr id="52232" name="Oval 8"/>
            <p:cNvSpPr>
              <a:spLocks noChangeArrowheads="1"/>
            </p:cNvSpPr>
            <p:nvPr/>
          </p:nvSpPr>
          <p:spPr bwMode="auto">
            <a:xfrm>
              <a:off x="0" y="1616"/>
              <a:ext cx="2404" cy="181"/>
            </a:xfrm>
            <a:prstGeom prst="ellipse">
              <a:avLst/>
            </a:prstGeom>
            <a:solidFill>
              <a:schemeClr val="accent1">
                <a:alpha val="0"/>
              </a:schemeClr>
            </a:solidFill>
            <a:ln w="12700">
              <a:solidFill>
                <a:srgbClr val="FF0000"/>
              </a:solidFill>
              <a:round/>
              <a:headEnd/>
              <a:tailEnd/>
            </a:ln>
            <a:effectLst/>
          </p:spPr>
          <p:txBody>
            <a:bodyPr wrap="none" anchor="ctr"/>
            <a:lstStyle/>
            <a:p>
              <a:endParaRPr lang="ja-JP" altLang="en-US"/>
            </a:p>
          </p:txBody>
        </p:sp>
      </p:grpSp>
      <p:sp>
        <p:nvSpPr>
          <p:cNvPr id="52233" name="Rectangle 9"/>
          <p:cNvSpPr>
            <a:spLocks noChangeArrowheads="1"/>
          </p:cNvSpPr>
          <p:nvPr/>
        </p:nvSpPr>
        <p:spPr bwMode="auto">
          <a:xfrm>
            <a:off x="0" y="285727"/>
            <a:ext cx="7561263" cy="830285"/>
          </a:xfrm>
          <a:prstGeom prst="rect">
            <a:avLst/>
          </a:prstGeom>
          <a:noFill/>
          <a:ln w="9525">
            <a:noFill/>
            <a:miter lim="800000"/>
            <a:headEnd/>
            <a:tailEnd/>
          </a:ln>
          <a:effectLst/>
        </p:spPr>
        <p:txBody>
          <a:bodyPr anchor="ctr"/>
          <a:lstStyle/>
          <a:p>
            <a:endParaRPr lang="ja-JP" altLang="en-US" sz="3600" dirty="0">
              <a:solidFill>
                <a:schemeClr val="tx2"/>
              </a:solidFill>
            </a:endParaRPr>
          </a:p>
        </p:txBody>
      </p:sp>
      <p:sp>
        <p:nvSpPr>
          <p:cNvPr id="52234" name="Text Box 10"/>
          <p:cNvSpPr txBox="1">
            <a:spLocks noChangeArrowheads="1"/>
          </p:cNvSpPr>
          <p:nvPr/>
        </p:nvSpPr>
        <p:spPr bwMode="auto">
          <a:xfrm>
            <a:off x="5148263" y="6453188"/>
            <a:ext cx="3995737" cy="366712"/>
          </a:xfrm>
          <a:prstGeom prst="rect">
            <a:avLst/>
          </a:prstGeom>
          <a:noFill/>
          <a:ln w="9525">
            <a:noFill/>
            <a:miter lim="800000"/>
            <a:headEnd/>
            <a:tailEnd/>
          </a:ln>
          <a:effectLst/>
        </p:spPr>
        <p:txBody>
          <a:bodyPr>
            <a:spAutoFit/>
          </a:bodyPr>
          <a:lstStyle/>
          <a:p>
            <a:pPr>
              <a:spcBef>
                <a:spcPct val="50000"/>
              </a:spcBef>
            </a:pPr>
            <a:r>
              <a:rPr lang="ja-JP" altLang="en-US"/>
              <a:t>出展：第二次土浦市生涯学習推進計画</a:t>
            </a:r>
          </a:p>
        </p:txBody>
      </p:sp>
      <p:sp>
        <p:nvSpPr>
          <p:cNvPr id="52251" name="Text Box 27"/>
          <p:cNvSpPr txBox="1">
            <a:spLocks noChangeArrowheads="1"/>
          </p:cNvSpPr>
          <p:nvPr/>
        </p:nvSpPr>
        <p:spPr bwMode="auto">
          <a:xfrm>
            <a:off x="0" y="4714884"/>
            <a:ext cx="8786842" cy="193899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square">
            <a:spAutoFit/>
          </a:bodyPr>
          <a:lstStyle/>
          <a:p>
            <a:r>
              <a:rPr lang="ja-JP" altLang="en-US" sz="2000" dirty="0"/>
              <a:t>市の重点施策</a:t>
            </a:r>
          </a:p>
          <a:p>
            <a:r>
              <a:rPr lang="ja-JP" altLang="en-US" sz="2000" b="1" dirty="0"/>
              <a:t>１．公民館活動の充実</a:t>
            </a:r>
            <a:r>
              <a:rPr lang="en-US" altLang="ja-JP" sz="2000" b="1" dirty="0"/>
              <a:t>(</a:t>
            </a:r>
            <a:r>
              <a:rPr lang="ja-JP" altLang="en-US" sz="2000" b="1" dirty="0"/>
              <a:t>新治公民館等</a:t>
            </a:r>
            <a:r>
              <a:rPr lang="en-US" altLang="ja-JP" sz="2000" b="1" dirty="0"/>
              <a:t>)</a:t>
            </a:r>
            <a:endParaRPr lang="en-US" altLang="ja-JP" sz="2000" dirty="0"/>
          </a:p>
          <a:p>
            <a:r>
              <a:rPr lang="ja-JP" altLang="en-US" sz="2000" b="1" dirty="0"/>
              <a:t>２．新図書館の整備（土浦駅北再開発地域）</a:t>
            </a:r>
            <a:endParaRPr lang="ja-JP" altLang="en-US" sz="2000" dirty="0"/>
          </a:p>
          <a:p>
            <a:r>
              <a:rPr lang="ja-JP" altLang="en-US" sz="2000" b="1" dirty="0">
                <a:solidFill>
                  <a:srgbClr val="FF0000"/>
                </a:solidFill>
              </a:rPr>
              <a:t>３．生涯学習情報提供システムの構築</a:t>
            </a:r>
            <a:endParaRPr lang="ja-JP" altLang="en-US" sz="2000" dirty="0">
              <a:solidFill>
                <a:srgbClr val="FF0000"/>
              </a:solidFill>
            </a:endParaRPr>
          </a:p>
          <a:p>
            <a:r>
              <a:rPr lang="ja-JP" altLang="en-US" sz="2000" b="1" dirty="0"/>
              <a:t>４．人材バンク制度の充実（指導者の育成など</a:t>
            </a:r>
            <a:r>
              <a:rPr lang="ja-JP" altLang="en-US" sz="2000" b="1" dirty="0" smtClean="0"/>
              <a:t>）</a:t>
            </a:r>
            <a:endParaRPr lang="en-US" altLang="ja-JP" sz="2000" b="1" dirty="0" smtClean="0"/>
          </a:p>
          <a:p>
            <a:endParaRPr lang="en-US" altLang="ja-JP" sz="2000" dirty="0"/>
          </a:p>
        </p:txBody>
      </p:sp>
      <p:sp>
        <p:nvSpPr>
          <p:cNvPr id="52252" name="Rectangle 28"/>
          <p:cNvSpPr>
            <a:spLocks noChangeArrowheads="1"/>
          </p:cNvSpPr>
          <p:nvPr/>
        </p:nvSpPr>
        <p:spPr bwMode="auto">
          <a:xfrm>
            <a:off x="1476375" y="3071810"/>
            <a:ext cx="6551613" cy="1870078"/>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r>
              <a:rPr lang="ja-JP" altLang="en-US" sz="2800" dirty="0"/>
              <a:t>・きっかけづくりが求められている</a:t>
            </a:r>
          </a:p>
          <a:p>
            <a:r>
              <a:rPr lang="ja-JP" altLang="en-US" sz="2800" dirty="0"/>
              <a:t>・重点施策で</a:t>
            </a:r>
            <a:r>
              <a:rPr lang="ja-JP" altLang="en-US" sz="2800" dirty="0" smtClean="0"/>
              <a:t>は情報提供などの施策が</a:t>
            </a:r>
            <a:endParaRPr lang="en-US" altLang="ja-JP" sz="2800" dirty="0" smtClean="0"/>
          </a:p>
          <a:p>
            <a:r>
              <a:rPr lang="en-US" altLang="ja-JP" sz="2800" dirty="0" smtClean="0"/>
              <a:t>   </a:t>
            </a:r>
            <a:r>
              <a:rPr lang="ja-JP" altLang="en-US" sz="2800" dirty="0" smtClean="0"/>
              <a:t>考えられている</a:t>
            </a:r>
            <a:endParaRPr lang="ja-JP" altLang="en-US" sz="2800" dirty="0"/>
          </a:p>
        </p:txBody>
      </p:sp>
      <p:sp>
        <p:nvSpPr>
          <p:cNvPr id="11" name="Rectangle 2"/>
          <p:cNvSpPr txBox="1">
            <a:spLocks noChangeArrowheads="1"/>
          </p:cNvSpPr>
          <p:nvPr/>
        </p:nvSpPr>
        <p:spPr bwMode="auto">
          <a:xfrm>
            <a:off x="142875" y="428625"/>
            <a:ext cx="5214938" cy="64293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fontScale="70000" lnSpcReduction="20000"/>
          </a:bodyPr>
          <a:lstStyle/>
          <a:p>
            <a:r>
              <a:rPr lang="ja-JP" altLang="en-US" sz="4000" dirty="0" smtClean="0">
                <a:solidFill>
                  <a:schemeClr val="tx2"/>
                </a:solidFill>
                <a:latin typeface="HG丸ｺﾞｼｯｸM-PRO" pitchFamily="50" charset="-128"/>
                <a:ea typeface="HG丸ｺﾞｼｯｸM-PRO" pitchFamily="50" charset="-128"/>
              </a:rPr>
              <a:t>住民による生涯学習活動の現状</a:t>
            </a:r>
            <a:endParaRPr lang="ja-JP" altLang="en-US" sz="4000" dirty="0">
              <a:solidFill>
                <a:schemeClr val="tx2"/>
              </a:solidFill>
              <a:latin typeface="HG丸ｺﾞｼｯｸM-PRO" pitchFamily="50" charset="-128"/>
              <a:ea typeface="HG丸ｺﾞｼｯｸM-PRO" pitchFamily="50" charset="-128"/>
            </a:endParaRPr>
          </a:p>
        </p:txBody>
      </p:sp>
      <p:sp>
        <p:nvSpPr>
          <p:cNvPr id="12" name="テキスト ボックス 11"/>
          <p:cNvSpPr txBox="1"/>
          <p:nvPr/>
        </p:nvSpPr>
        <p:spPr>
          <a:xfrm>
            <a:off x="5715008" y="0"/>
            <a:ext cx="3271561"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市民によるまちづくり推進プラン</a:t>
            </a:r>
            <a:endParaRPr kumimoji="1" lang="ja-JP" altLang="en-US" sz="1600" dirty="0">
              <a:solidFill>
                <a:schemeClr val="bg1"/>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mph" presetSubtype="0" nodeType="clickEffect">
                                  <p:stCondLst>
                                    <p:cond delay="0"/>
                                  </p:stCondLst>
                                  <p:childTnLst>
                                    <p:set>
                                      <p:cBhvr override="childStyle">
                                        <p:cTn id="6" dur="indefinite"/>
                                        <p:tgtEl>
                                          <p:spTgt spid="52251">
                                            <p:txEl>
                                              <p:pRg st="3" end="3"/>
                                            </p:txEl>
                                          </p:spTgt>
                                        </p:tgtEl>
                                        <p:attrNameLst>
                                          <p:attrName>style.fontFamily</p:attrName>
                                        </p:attrNameLst>
                                      </p:cBhvr>
                                      <p:to>
                                        <p:strVal val="ＭＳ Ｐ明朝"/>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2252"/>
                                        </p:tgtEl>
                                        <p:attrNameLst>
                                          <p:attrName>style.visibility</p:attrName>
                                        </p:attrNameLst>
                                      </p:cBhvr>
                                      <p:to>
                                        <p:strVal val="visible"/>
                                      </p:to>
                                    </p:set>
                                    <p:anim calcmode="lin" valueType="num">
                                      <p:cBhvr additive="base">
                                        <p:cTn id="11" dur="500" fill="hold"/>
                                        <p:tgtEl>
                                          <p:spTgt spid="52252"/>
                                        </p:tgtEl>
                                        <p:attrNameLst>
                                          <p:attrName>ppt_x</p:attrName>
                                        </p:attrNameLst>
                                      </p:cBhvr>
                                      <p:tavLst>
                                        <p:tav tm="0">
                                          <p:val>
                                            <p:strVal val="#ppt_x"/>
                                          </p:val>
                                        </p:tav>
                                        <p:tav tm="100000">
                                          <p:val>
                                            <p:strVal val="#ppt_x"/>
                                          </p:val>
                                        </p:tav>
                                      </p:tavLst>
                                    </p:anim>
                                    <p:anim calcmode="lin" valueType="num">
                                      <p:cBhvr additive="base">
                                        <p:cTn id="12" dur="500" fill="hold"/>
                                        <p:tgtEl>
                                          <p:spTgt spid="522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5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a:buNone/>
            </a:pPr>
            <a:r>
              <a:rPr lang="ja-JP" altLang="en-US" dirty="0" smtClean="0"/>
              <a:t>土浦市には市の魅力となりうる資源がたくさんある</a:t>
            </a:r>
            <a:endParaRPr kumimoji="1" lang="ja-JP" altLang="en-US" dirty="0"/>
          </a:p>
        </p:txBody>
      </p:sp>
      <p:sp>
        <p:nvSpPr>
          <p:cNvPr id="4" name="円/楕円 3"/>
          <p:cNvSpPr/>
          <p:nvPr/>
        </p:nvSpPr>
        <p:spPr>
          <a:xfrm>
            <a:off x="1571604" y="2357430"/>
            <a:ext cx="1571636" cy="135732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dirty="0" smtClean="0"/>
              <a:t>霞ヶ浦</a:t>
            </a:r>
            <a:endParaRPr kumimoji="1" lang="ja-JP" altLang="en-US" dirty="0"/>
          </a:p>
        </p:txBody>
      </p:sp>
      <p:sp>
        <p:nvSpPr>
          <p:cNvPr id="5" name="円/楕円 4"/>
          <p:cNvSpPr/>
          <p:nvPr/>
        </p:nvSpPr>
        <p:spPr>
          <a:xfrm>
            <a:off x="2643174" y="4071942"/>
            <a:ext cx="1500198" cy="135732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ja-JP" altLang="en-US" dirty="0"/>
              <a:t>県</a:t>
            </a:r>
            <a:r>
              <a:rPr lang="ja-JP" altLang="en-US" dirty="0" smtClean="0"/>
              <a:t>南</a:t>
            </a:r>
            <a:endParaRPr lang="en-US" altLang="ja-JP" dirty="0" smtClean="0"/>
          </a:p>
          <a:p>
            <a:pPr algn="ctr"/>
            <a:r>
              <a:rPr kumimoji="1" lang="ja-JP" altLang="en-US" dirty="0" smtClean="0"/>
              <a:t>第二位の</a:t>
            </a:r>
            <a:r>
              <a:rPr lang="ja-JP" altLang="en-US" dirty="0" smtClean="0"/>
              <a:t>都市</a:t>
            </a:r>
            <a:endParaRPr kumimoji="1" lang="en-US" altLang="ja-JP" dirty="0" smtClean="0"/>
          </a:p>
        </p:txBody>
      </p:sp>
      <p:sp>
        <p:nvSpPr>
          <p:cNvPr id="8" name="円/楕円 7"/>
          <p:cNvSpPr/>
          <p:nvPr/>
        </p:nvSpPr>
        <p:spPr>
          <a:xfrm>
            <a:off x="3714744" y="2357430"/>
            <a:ext cx="1571636" cy="135732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dirty="0" smtClean="0"/>
              <a:t>筑波山</a:t>
            </a:r>
            <a:endParaRPr kumimoji="1" lang="ja-JP" altLang="en-US" dirty="0"/>
          </a:p>
        </p:txBody>
      </p:sp>
      <p:sp>
        <p:nvSpPr>
          <p:cNvPr id="9" name="円/楕円 8"/>
          <p:cNvSpPr/>
          <p:nvPr/>
        </p:nvSpPr>
        <p:spPr>
          <a:xfrm>
            <a:off x="4929190" y="4143380"/>
            <a:ext cx="1571636" cy="135732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dirty="0" smtClean="0"/>
              <a:t>水運都市</a:t>
            </a:r>
            <a:endParaRPr kumimoji="1" lang="en-US" altLang="ja-JP" dirty="0" smtClean="0"/>
          </a:p>
          <a:p>
            <a:pPr algn="ctr"/>
            <a:r>
              <a:rPr lang="ja-JP" altLang="en-US" dirty="0" smtClean="0"/>
              <a:t>としての</a:t>
            </a:r>
            <a:endParaRPr lang="en-US" altLang="ja-JP" dirty="0" smtClean="0"/>
          </a:p>
          <a:p>
            <a:pPr algn="ctr"/>
            <a:r>
              <a:rPr kumimoji="1" lang="ja-JP" altLang="en-US" dirty="0" smtClean="0"/>
              <a:t>歴史</a:t>
            </a:r>
            <a:endParaRPr kumimoji="1" lang="ja-JP" altLang="en-US" dirty="0"/>
          </a:p>
        </p:txBody>
      </p:sp>
      <p:sp>
        <p:nvSpPr>
          <p:cNvPr id="10" name="円/楕円 9"/>
          <p:cNvSpPr/>
          <p:nvPr/>
        </p:nvSpPr>
        <p:spPr>
          <a:xfrm>
            <a:off x="6072198" y="2428868"/>
            <a:ext cx="1571636" cy="135732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dirty="0" smtClean="0"/>
              <a:t>小町の里</a:t>
            </a:r>
            <a:endParaRPr kumimoji="1" lang="ja-JP" altLang="en-US" dirty="0"/>
          </a:p>
        </p:txBody>
      </p:sp>
      <p:sp>
        <p:nvSpPr>
          <p:cNvPr id="12" name="タイトル 11"/>
          <p:cNvSpPr>
            <a:spLocks noGrp="1"/>
          </p:cNvSpPr>
          <p:nvPr>
            <p:ph type="title"/>
          </p:nvPr>
        </p:nvSpPr>
        <p:spPr/>
        <p:txBody>
          <a:bodyPr/>
          <a:lstStyle/>
          <a:p>
            <a:endParaRPr kumimoji="1" lang="ja-JP" altLang="en-US" dirty="0"/>
          </a:p>
        </p:txBody>
      </p:sp>
      <p:sp>
        <p:nvSpPr>
          <p:cNvPr id="13" name="角丸四角形 12"/>
          <p:cNvSpPr/>
          <p:nvPr/>
        </p:nvSpPr>
        <p:spPr>
          <a:xfrm>
            <a:off x="1428728" y="5786454"/>
            <a:ext cx="6000792"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sz="2800" dirty="0" smtClean="0"/>
              <a:t>住民が資源に気づけていない</a:t>
            </a:r>
            <a:endParaRPr lang="en-US" altLang="ja-JP" sz="28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500034" y="5143512"/>
            <a:ext cx="7929618" cy="1500198"/>
          </a:xfrm>
          <a:prstGeom prst="roundRect">
            <a:avLst/>
          </a:prstGeom>
          <a:solidFill>
            <a:schemeClr val="accent3">
              <a:lumMod val="40000"/>
              <a:lumOff val="60000"/>
            </a:schemeClr>
          </a:solidFill>
          <a:ln w="34925">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275" name="Rectangle 3"/>
          <p:cNvSpPr>
            <a:spLocks noGrp="1" noChangeArrowheads="1"/>
          </p:cNvSpPr>
          <p:nvPr>
            <p:ph type="body" idx="1"/>
          </p:nvPr>
        </p:nvSpPr>
        <p:spPr>
          <a:xfrm>
            <a:off x="0" y="908050"/>
            <a:ext cx="9036050" cy="1397000"/>
          </a:xfrm>
        </p:spPr>
        <p:txBody>
          <a:bodyPr/>
          <a:lstStyle/>
          <a:p>
            <a:pPr>
              <a:buFontTx/>
              <a:buNone/>
            </a:pPr>
            <a:r>
              <a:rPr lang="ja-JP" altLang="en-US" dirty="0"/>
              <a:t>・情報の提供だけでは市民が受身になってしまう</a:t>
            </a:r>
          </a:p>
          <a:p>
            <a:pPr>
              <a:buFontTx/>
              <a:buNone/>
            </a:pPr>
            <a:r>
              <a:rPr lang="ja-JP" altLang="en-US" dirty="0"/>
              <a:t>・積極的に市民から提案する場を設けることが重要で</a:t>
            </a:r>
            <a:r>
              <a:rPr lang="ja-JP" altLang="en-US" dirty="0" smtClean="0"/>
              <a:t>は</a:t>
            </a:r>
            <a:endParaRPr lang="en-US" altLang="ja-JP" dirty="0" smtClean="0"/>
          </a:p>
          <a:p>
            <a:pPr>
              <a:buFontTx/>
              <a:buNone/>
            </a:pPr>
            <a:r>
              <a:rPr lang="en-US" altLang="ja-JP" dirty="0" smtClean="0"/>
              <a:t>  </a:t>
            </a:r>
            <a:r>
              <a:rPr lang="ja-JP" altLang="en-US" dirty="0" smtClean="0"/>
              <a:t>ない</a:t>
            </a:r>
            <a:r>
              <a:rPr lang="ja-JP" altLang="en-US" dirty="0"/>
              <a:t>か</a:t>
            </a:r>
          </a:p>
          <a:p>
            <a:endParaRPr lang="ja-JP" altLang="en-US" dirty="0"/>
          </a:p>
          <a:p>
            <a:pPr>
              <a:buFontTx/>
              <a:buNone/>
            </a:pPr>
            <a:endParaRPr lang="ja-JP" altLang="en-US" dirty="0"/>
          </a:p>
          <a:p>
            <a:pPr>
              <a:buFontTx/>
              <a:buNone/>
            </a:pPr>
            <a:endParaRPr lang="en-US" altLang="ja-JP" dirty="0"/>
          </a:p>
        </p:txBody>
      </p:sp>
      <p:sp>
        <p:nvSpPr>
          <p:cNvPr id="54276" name="Rectangle 4"/>
          <p:cNvSpPr>
            <a:spLocks noChangeArrowheads="1"/>
          </p:cNvSpPr>
          <p:nvPr/>
        </p:nvSpPr>
        <p:spPr bwMode="auto">
          <a:xfrm>
            <a:off x="179388" y="3286124"/>
            <a:ext cx="8964612" cy="703277"/>
          </a:xfrm>
          <a:prstGeom prst="rect">
            <a:avLst/>
          </a:prstGeom>
          <a:noFill/>
          <a:ln w="9525">
            <a:noFill/>
            <a:miter lim="800000"/>
            <a:headEnd/>
            <a:tailEnd/>
          </a:ln>
          <a:effectLst/>
        </p:spPr>
        <p:txBody>
          <a:bodyPr/>
          <a:lstStyle/>
          <a:p>
            <a:pPr marL="342900" indent="-342900" algn="ctr">
              <a:spcBef>
                <a:spcPct val="20000"/>
              </a:spcBef>
            </a:pPr>
            <a:r>
              <a:rPr lang="ja-JP" altLang="en-US" sz="3200" dirty="0"/>
              <a:t>市民が主体的に活動を起こす</a:t>
            </a:r>
            <a:r>
              <a:rPr lang="ja-JP" altLang="en-US" sz="3200" dirty="0" smtClean="0"/>
              <a:t>仕組み作り</a:t>
            </a:r>
            <a:endParaRPr lang="ja-JP" altLang="en-US" sz="3200" dirty="0"/>
          </a:p>
          <a:p>
            <a:pPr marL="342900" indent="-342900">
              <a:spcBef>
                <a:spcPct val="20000"/>
              </a:spcBef>
              <a:buFontTx/>
              <a:buChar char="•"/>
            </a:pPr>
            <a:endParaRPr lang="ja-JP" altLang="en-US" sz="3200" dirty="0"/>
          </a:p>
          <a:p>
            <a:pPr marL="342900" indent="-342900">
              <a:spcBef>
                <a:spcPct val="20000"/>
              </a:spcBef>
              <a:buFontTx/>
              <a:buChar char="•"/>
            </a:pPr>
            <a:endParaRPr lang="ja-JP" altLang="en-US" sz="3200" dirty="0"/>
          </a:p>
          <a:p>
            <a:pPr marL="342900" indent="-342900">
              <a:spcBef>
                <a:spcPct val="20000"/>
              </a:spcBef>
            </a:pPr>
            <a:endParaRPr lang="en-US" altLang="ja-JP" sz="3200" dirty="0"/>
          </a:p>
        </p:txBody>
      </p:sp>
      <p:sp>
        <p:nvSpPr>
          <p:cNvPr id="54277" name="AutoShape 5"/>
          <p:cNvSpPr>
            <a:spLocks noChangeArrowheads="1"/>
          </p:cNvSpPr>
          <p:nvPr/>
        </p:nvSpPr>
        <p:spPr bwMode="auto">
          <a:xfrm>
            <a:off x="3857620" y="2143116"/>
            <a:ext cx="1071570" cy="1081087"/>
          </a:xfrm>
          <a:prstGeom prst="downArrow">
            <a:avLst>
              <a:gd name="adj1" fmla="val 50000"/>
              <a:gd name="adj2" fmla="val 62592"/>
            </a:avLst>
          </a:prstGeom>
          <a:solidFill>
            <a:schemeClr val="accent1"/>
          </a:solidFill>
          <a:ln w="9525">
            <a:solidFill>
              <a:schemeClr val="tx1"/>
            </a:solidFill>
            <a:miter lim="800000"/>
            <a:headEnd/>
            <a:tailEnd/>
          </a:ln>
          <a:effectLst/>
        </p:spPr>
        <p:txBody>
          <a:bodyPr vert="eaVert" wrap="none" anchor="ctr"/>
          <a:lstStyle/>
          <a:p>
            <a:endParaRPr lang="ja-JP" altLang="en-US"/>
          </a:p>
        </p:txBody>
      </p:sp>
      <p:sp>
        <p:nvSpPr>
          <p:cNvPr id="5" name="テキスト ボックス 4"/>
          <p:cNvSpPr txBox="1"/>
          <p:nvPr/>
        </p:nvSpPr>
        <p:spPr>
          <a:xfrm>
            <a:off x="5715008" y="0"/>
            <a:ext cx="3271561"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市民によるまちづくり推進プラン</a:t>
            </a:r>
            <a:endParaRPr kumimoji="1" lang="ja-JP" altLang="en-US" sz="1600" dirty="0">
              <a:solidFill>
                <a:schemeClr val="bg1"/>
              </a:solidFill>
              <a:latin typeface="HG丸ｺﾞｼｯｸM-PRO" pitchFamily="50" charset="-128"/>
              <a:ea typeface="HG丸ｺﾞｼｯｸM-PRO" pitchFamily="50" charset="-128"/>
            </a:endParaRPr>
          </a:p>
        </p:txBody>
      </p:sp>
      <p:sp>
        <p:nvSpPr>
          <p:cNvPr id="6" name="AutoShape 5"/>
          <p:cNvSpPr>
            <a:spLocks noChangeArrowheads="1"/>
          </p:cNvSpPr>
          <p:nvPr/>
        </p:nvSpPr>
        <p:spPr bwMode="auto">
          <a:xfrm>
            <a:off x="3857620" y="3929066"/>
            <a:ext cx="1071570" cy="1081087"/>
          </a:xfrm>
          <a:prstGeom prst="downArrow">
            <a:avLst>
              <a:gd name="adj1" fmla="val 50000"/>
              <a:gd name="adj2" fmla="val 62592"/>
            </a:avLst>
          </a:prstGeom>
          <a:solidFill>
            <a:schemeClr val="accent1"/>
          </a:solidFill>
          <a:ln w="9525">
            <a:solidFill>
              <a:schemeClr val="tx1"/>
            </a:solidFill>
            <a:miter lim="800000"/>
            <a:headEnd/>
            <a:tailEnd/>
          </a:ln>
          <a:effectLst/>
        </p:spPr>
        <p:txBody>
          <a:bodyPr vert="eaVert" wrap="none" anchor="ctr"/>
          <a:lstStyle/>
          <a:p>
            <a:endParaRPr lang="ja-JP" altLang="en-US"/>
          </a:p>
        </p:txBody>
      </p:sp>
      <p:sp>
        <p:nvSpPr>
          <p:cNvPr id="8" name="タイトル 3"/>
          <p:cNvSpPr>
            <a:spLocks noGrp="1"/>
          </p:cNvSpPr>
          <p:nvPr>
            <p:ph type="title"/>
          </p:nvPr>
        </p:nvSpPr>
        <p:spPr>
          <a:xfrm>
            <a:off x="714348" y="5214950"/>
            <a:ext cx="7500958" cy="1357322"/>
          </a:xfrm>
        </p:spPr>
        <p:txBody>
          <a:bodyPr anchor="t" anchorCtr="0"/>
          <a:lstStyle/>
          <a:p>
            <a:r>
              <a:rPr lang="ja-JP" altLang="en-US" dirty="0" smtClean="0">
                <a:latin typeface="+mj-ea"/>
                <a:ea typeface="+mj-ea"/>
              </a:rPr>
              <a:t>「</a:t>
            </a:r>
            <a:r>
              <a:rPr lang="en-US" altLang="ja-JP" dirty="0" smtClean="0">
                <a:latin typeface="+mj-ea"/>
                <a:ea typeface="+mj-ea"/>
              </a:rPr>
              <a:t>TAP</a:t>
            </a:r>
            <a:r>
              <a:rPr lang="ja-JP" altLang="en-US" dirty="0" smtClean="0">
                <a:latin typeface="+mj-ea"/>
                <a:ea typeface="+mj-ea"/>
              </a:rPr>
              <a:t>　</a:t>
            </a:r>
            <a:r>
              <a:rPr lang="en-US" altLang="ja-JP" dirty="0" smtClean="0">
                <a:latin typeface="+mj-ea"/>
                <a:ea typeface="+mj-ea"/>
              </a:rPr>
              <a:t>(</a:t>
            </a:r>
            <a:r>
              <a:rPr lang="en-US" altLang="ja-JP" dirty="0" err="1" smtClean="0">
                <a:latin typeface="+mj-ea"/>
                <a:ea typeface="+mj-ea"/>
              </a:rPr>
              <a:t>Tsuchiura</a:t>
            </a:r>
            <a:r>
              <a:rPr lang="ja-JP" altLang="en-US" dirty="0" smtClean="0">
                <a:latin typeface="+mj-ea"/>
                <a:ea typeface="+mj-ea"/>
              </a:rPr>
              <a:t> </a:t>
            </a:r>
            <a:r>
              <a:rPr lang="en-US" altLang="ja-JP" dirty="0" smtClean="0">
                <a:latin typeface="+mj-ea"/>
                <a:ea typeface="+mj-ea"/>
              </a:rPr>
              <a:t>Action Project)</a:t>
            </a:r>
            <a:r>
              <a:rPr lang="ja-JP" altLang="en-US" dirty="0" smtClean="0">
                <a:latin typeface="+mj-ea"/>
                <a:ea typeface="+mj-ea"/>
              </a:rPr>
              <a:t>」</a:t>
            </a:r>
            <a:r>
              <a:rPr lang="en-US" altLang="ja-JP" dirty="0" smtClean="0">
                <a:latin typeface="+mj-ea"/>
                <a:ea typeface="+mj-ea"/>
              </a:rPr>
              <a:t/>
            </a:r>
            <a:br>
              <a:rPr lang="en-US" altLang="ja-JP" dirty="0" smtClean="0">
                <a:latin typeface="+mj-ea"/>
                <a:ea typeface="+mj-ea"/>
              </a:rPr>
            </a:br>
            <a:r>
              <a:rPr lang="en-US" altLang="ja-JP" sz="2800" dirty="0" smtClean="0">
                <a:latin typeface="+mj-ea"/>
                <a:ea typeface="+mj-ea"/>
              </a:rPr>
              <a:t>(</a:t>
            </a:r>
            <a:r>
              <a:rPr lang="ja-JP" altLang="en-US" sz="2800" dirty="0" smtClean="0">
                <a:latin typeface="+mj-ea"/>
                <a:ea typeface="+mj-ea"/>
              </a:rPr>
              <a:t>１</a:t>
            </a:r>
            <a:r>
              <a:rPr lang="en-US" altLang="ja-JP" sz="2800" dirty="0" smtClean="0">
                <a:latin typeface="+mj-ea"/>
                <a:ea typeface="+mj-ea"/>
              </a:rPr>
              <a:t>)</a:t>
            </a:r>
            <a:r>
              <a:rPr lang="ja-JP" altLang="en-US" sz="2800" dirty="0" smtClean="0">
                <a:latin typeface="+mj-ea"/>
                <a:ea typeface="+mj-ea"/>
              </a:rPr>
              <a:t>　基幹システム</a:t>
            </a:r>
            <a:r>
              <a:rPr lang="en-US" altLang="ja-JP" sz="2800" dirty="0" smtClean="0">
                <a:latin typeface="+mj-ea"/>
                <a:ea typeface="+mj-ea"/>
              </a:rPr>
              <a:t/>
            </a:r>
            <a:br>
              <a:rPr lang="en-US" altLang="ja-JP" sz="2800" dirty="0" smtClean="0">
                <a:latin typeface="+mj-ea"/>
                <a:ea typeface="+mj-ea"/>
              </a:rPr>
            </a:br>
            <a:r>
              <a:rPr lang="en-US" altLang="ja-JP" sz="2800" dirty="0" smtClean="0">
                <a:latin typeface="+mj-ea"/>
                <a:ea typeface="+mj-ea"/>
              </a:rPr>
              <a:t>(</a:t>
            </a:r>
            <a:r>
              <a:rPr lang="ja-JP" altLang="en-US" sz="2800" dirty="0" smtClean="0">
                <a:latin typeface="+mj-ea"/>
                <a:ea typeface="+mj-ea"/>
              </a:rPr>
              <a:t>２</a:t>
            </a:r>
            <a:r>
              <a:rPr lang="en-US" altLang="ja-JP" sz="2800" dirty="0" smtClean="0">
                <a:latin typeface="+mj-ea"/>
                <a:ea typeface="+mj-ea"/>
              </a:rPr>
              <a:t>)</a:t>
            </a:r>
            <a:r>
              <a:rPr lang="ja-JP" altLang="en-US" sz="2800" dirty="0" smtClean="0">
                <a:latin typeface="+mj-ea"/>
                <a:ea typeface="+mj-ea"/>
              </a:rPr>
              <a:t>　還元システム</a:t>
            </a:r>
            <a:endParaRPr kumimoji="1" lang="ja-JP" altLang="en-US" sz="2800" dirty="0">
              <a:latin typeface="+mj-ea"/>
              <a:ea typeface="+mj-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57" name="AutoShape 41"/>
          <p:cNvSpPr>
            <a:spLocks noChangeArrowheads="1"/>
          </p:cNvSpPr>
          <p:nvPr/>
        </p:nvSpPr>
        <p:spPr bwMode="auto">
          <a:xfrm>
            <a:off x="827088" y="4292600"/>
            <a:ext cx="2016125" cy="1944688"/>
          </a:xfrm>
          <a:prstGeom prst="roundRect">
            <a:avLst>
              <a:gd name="adj" fmla="val 166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endParaRPr lang="ja-JP" altLang="en-US"/>
          </a:p>
        </p:txBody>
      </p:sp>
      <p:sp>
        <p:nvSpPr>
          <p:cNvPr id="34856" name="AutoShape 40"/>
          <p:cNvSpPr>
            <a:spLocks noChangeArrowheads="1"/>
          </p:cNvSpPr>
          <p:nvPr/>
        </p:nvSpPr>
        <p:spPr bwMode="auto">
          <a:xfrm>
            <a:off x="682625" y="1484313"/>
            <a:ext cx="2592388" cy="1800225"/>
          </a:xfrm>
          <a:prstGeom prst="roundRect">
            <a:avLst>
              <a:gd name="adj" fmla="val 16667"/>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endParaRPr lang="ja-JP" altLang="en-US"/>
          </a:p>
        </p:txBody>
      </p:sp>
      <p:pic>
        <p:nvPicPr>
          <p:cNvPr id="34852" name="Picture 36"/>
          <p:cNvPicPr>
            <a:picLocks noChangeAspect="1" noChangeArrowheads="1"/>
          </p:cNvPicPr>
          <p:nvPr/>
        </p:nvPicPr>
        <p:blipFill>
          <a:blip r:embed="rId2"/>
          <a:srcRect/>
          <a:stretch>
            <a:fillRect/>
          </a:stretch>
        </p:blipFill>
        <p:spPr bwMode="auto">
          <a:xfrm>
            <a:off x="4932363" y="4940300"/>
            <a:ext cx="966787" cy="1008063"/>
          </a:xfrm>
          <a:prstGeom prst="rect">
            <a:avLst/>
          </a:prstGeom>
          <a:noFill/>
          <a:ln w="9525">
            <a:noFill/>
            <a:miter lim="800000"/>
            <a:headEnd/>
            <a:tailEnd/>
          </a:ln>
        </p:spPr>
      </p:pic>
      <p:sp>
        <p:nvSpPr>
          <p:cNvPr id="34821" name="Rectangle 5"/>
          <p:cNvSpPr>
            <a:spLocks noGrp="1" noChangeArrowheads="1"/>
          </p:cNvSpPr>
          <p:nvPr>
            <p:ph sz="half" idx="1"/>
          </p:nvPr>
        </p:nvSpPr>
        <p:spPr>
          <a:xfrm>
            <a:off x="1331913" y="1052513"/>
            <a:ext cx="7129462" cy="5327650"/>
          </a:xfrm>
        </p:spPr>
        <p:txBody>
          <a:bodyPr/>
          <a:lstStyle/>
          <a:p>
            <a:pPr algn="just">
              <a:buFontTx/>
              <a:buNone/>
            </a:pPr>
            <a:r>
              <a:rPr lang="ja-JP" altLang="en-US" sz="1000" b="1" dirty="0">
                <a:solidFill>
                  <a:srgbClr val="000000"/>
                </a:solidFill>
                <a:latin typeface="ＭＳ Ｐゴシック" charset="-128"/>
                <a:ea typeface="HG丸ｺﾞｼｯｸM-PRO" pitchFamily="50" charset="-128"/>
                <a:cs typeface="Times New Roman" pitchFamily="18" charset="0"/>
              </a:rPr>
              <a:t>　　　　　　　　　　　　　　　　　　　　　　　　　　　　　　　　　　　　　　　</a:t>
            </a:r>
          </a:p>
        </p:txBody>
      </p:sp>
      <p:sp>
        <p:nvSpPr>
          <p:cNvPr id="34822" name="Rectangle 6"/>
          <p:cNvSpPr>
            <a:spLocks noGrp="1" noChangeArrowheads="1"/>
          </p:cNvSpPr>
          <p:nvPr>
            <p:ph type="body" sz="half" idx="2"/>
          </p:nvPr>
        </p:nvSpPr>
        <p:spPr>
          <a:xfrm>
            <a:off x="5003800" y="2786058"/>
            <a:ext cx="1439863" cy="503238"/>
          </a:xfrm>
        </p:spPr>
        <p:txBody>
          <a:bodyPr/>
          <a:lstStyle/>
          <a:p>
            <a:pPr algn="just">
              <a:buFontTx/>
              <a:buNone/>
            </a:pPr>
            <a:r>
              <a:rPr lang="ja-JP" altLang="en-US" sz="1800" b="1" dirty="0" smtClean="0">
                <a:solidFill>
                  <a:srgbClr val="000000"/>
                </a:solidFill>
                <a:latin typeface="ＭＳ Ｐゴシック" charset="-128"/>
                <a:ea typeface="HG丸ｺﾞｼｯｸM-PRO" pitchFamily="50" charset="-128"/>
                <a:cs typeface="Times New Roman" pitchFamily="18" charset="0"/>
              </a:rPr>
              <a:t>公表</a:t>
            </a:r>
            <a:endParaRPr lang="en-US" altLang="ja-JP" sz="1800" b="1" dirty="0" smtClean="0">
              <a:solidFill>
                <a:srgbClr val="000000"/>
              </a:solidFill>
              <a:latin typeface="ＭＳ Ｐゴシック" charset="-128"/>
              <a:ea typeface="HG丸ｺﾞｼｯｸM-PRO" pitchFamily="50" charset="-128"/>
              <a:cs typeface="Times New Roman" pitchFamily="18" charset="0"/>
            </a:endParaRPr>
          </a:p>
          <a:p>
            <a:pPr algn="just">
              <a:buFontTx/>
              <a:buNone/>
            </a:pPr>
            <a:r>
              <a:rPr lang="ja-JP" altLang="en-US" sz="1800" b="1" dirty="0" smtClean="0">
                <a:solidFill>
                  <a:srgbClr val="000000"/>
                </a:solidFill>
                <a:latin typeface="ＭＳ Ｐゴシック" charset="-128"/>
                <a:ea typeface="HG丸ｺﾞｼｯｸM-PRO" pitchFamily="50" charset="-128"/>
                <a:cs typeface="Times New Roman" pitchFamily="18" charset="0"/>
              </a:rPr>
              <a:t>波及</a:t>
            </a:r>
            <a:r>
              <a:rPr lang="ja-JP" altLang="en-US" sz="1800" b="1" dirty="0">
                <a:solidFill>
                  <a:srgbClr val="000000"/>
                </a:solidFill>
                <a:latin typeface="ＭＳ Ｐゴシック" charset="-128"/>
                <a:ea typeface="HG丸ｺﾞｼｯｸM-PRO" pitchFamily="50" charset="-128"/>
                <a:cs typeface="Times New Roman" pitchFamily="18" charset="0"/>
              </a:rPr>
              <a:t>　　</a:t>
            </a:r>
          </a:p>
        </p:txBody>
      </p:sp>
      <p:pic>
        <p:nvPicPr>
          <p:cNvPr id="34824" name="Picture 8"/>
          <p:cNvPicPr>
            <a:picLocks noChangeAspect="1" noChangeArrowheads="1"/>
          </p:cNvPicPr>
          <p:nvPr/>
        </p:nvPicPr>
        <p:blipFill>
          <a:blip r:embed="rId3"/>
          <a:srcRect/>
          <a:stretch>
            <a:fillRect/>
          </a:stretch>
        </p:blipFill>
        <p:spPr bwMode="auto">
          <a:xfrm>
            <a:off x="1331913" y="4364038"/>
            <a:ext cx="1152525" cy="1047750"/>
          </a:xfrm>
          <a:prstGeom prst="rect">
            <a:avLst/>
          </a:prstGeom>
          <a:noFill/>
          <a:ln w="9525">
            <a:noFill/>
            <a:miter lim="800000"/>
            <a:headEnd/>
            <a:tailEnd/>
          </a:ln>
        </p:spPr>
      </p:pic>
      <p:pic>
        <p:nvPicPr>
          <p:cNvPr id="34825" name="Picture 9"/>
          <p:cNvPicPr>
            <a:picLocks noChangeAspect="1" noChangeArrowheads="1"/>
          </p:cNvPicPr>
          <p:nvPr/>
        </p:nvPicPr>
        <p:blipFill>
          <a:blip r:embed="rId4"/>
          <a:srcRect/>
          <a:stretch>
            <a:fillRect/>
          </a:stretch>
        </p:blipFill>
        <p:spPr bwMode="auto">
          <a:xfrm>
            <a:off x="2051050" y="1771650"/>
            <a:ext cx="1050925" cy="1150938"/>
          </a:xfrm>
          <a:prstGeom prst="rect">
            <a:avLst/>
          </a:prstGeom>
          <a:noFill/>
          <a:ln w="9525">
            <a:noFill/>
            <a:miter lim="800000"/>
            <a:headEnd/>
            <a:tailEnd/>
          </a:ln>
        </p:spPr>
      </p:pic>
      <p:pic>
        <p:nvPicPr>
          <p:cNvPr id="34826" name="Picture 10"/>
          <p:cNvPicPr>
            <a:picLocks noChangeAspect="1" noChangeArrowheads="1"/>
          </p:cNvPicPr>
          <p:nvPr/>
        </p:nvPicPr>
        <p:blipFill>
          <a:blip r:embed="rId5"/>
          <a:srcRect t="-2693"/>
          <a:stretch>
            <a:fillRect/>
          </a:stretch>
        </p:blipFill>
        <p:spPr bwMode="auto">
          <a:xfrm>
            <a:off x="682625" y="1557338"/>
            <a:ext cx="1296988" cy="1331912"/>
          </a:xfrm>
          <a:prstGeom prst="rect">
            <a:avLst/>
          </a:prstGeom>
          <a:noFill/>
          <a:ln w="9525">
            <a:noFill/>
            <a:miter lim="800000"/>
            <a:headEnd/>
            <a:tailEnd/>
          </a:ln>
        </p:spPr>
      </p:pic>
      <p:sp>
        <p:nvSpPr>
          <p:cNvPr id="34831" name="Text Box 15"/>
          <p:cNvSpPr txBox="1">
            <a:spLocks noChangeArrowheads="1"/>
          </p:cNvSpPr>
          <p:nvPr/>
        </p:nvSpPr>
        <p:spPr bwMode="auto">
          <a:xfrm>
            <a:off x="971550" y="2851150"/>
            <a:ext cx="798513" cy="336550"/>
          </a:xfrm>
          <a:prstGeom prst="rect">
            <a:avLst/>
          </a:prstGeom>
          <a:noFill/>
          <a:ln w="9525">
            <a:noFill/>
            <a:miter lim="800000"/>
            <a:headEnd/>
            <a:tailEnd/>
          </a:ln>
          <a:effectLst/>
        </p:spPr>
        <p:txBody>
          <a:bodyPr>
            <a:spAutoFit/>
          </a:bodyPr>
          <a:lstStyle/>
          <a:p>
            <a:r>
              <a:rPr lang="ja-JP" altLang="en-US" sz="1600" b="1">
                <a:solidFill>
                  <a:srgbClr val="000000"/>
                </a:solidFill>
                <a:ea typeface="HG丸ｺﾞｼｯｸM-PRO" pitchFamily="50" charset="-128"/>
              </a:rPr>
              <a:t>発案者</a:t>
            </a:r>
          </a:p>
        </p:txBody>
      </p:sp>
      <p:sp>
        <p:nvSpPr>
          <p:cNvPr id="34833" name="Text Box 17"/>
          <p:cNvSpPr txBox="1">
            <a:spLocks noChangeArrowheads="1"/>
          </p:cNvSpPr>
          <p:nvPr/>
        </p:nvSpPr>
        <p:spPr bwMode="auto">
          <a:xfrm>
            <a:off x="1692275" y="3573463"/>
            <a:ext cx="1296988" cy="336550"/>
          </a:xfrm>
          <a:prstGeom prst="rect">
            <a:avLst/>
          </a:prstGeom>
          <a:noFill/>
          <a:ln w="9525">
            <a:noFill/>
            <a:miter lim="800000"/>
            <a:headEnd/>
            <a:tailEnd/>
          </a:ln>
          <a:effectLst/>
        </p:spPr>
        <p:txBody>
          <a:bodyPr>
            <a:spAutoFit/>
          </a:bodyPr>
          <a:lstStyle/>
          <a:p>
            <a:r>
              <a:rPr lang="ja-JP" altLang="en-US" sz="1600" b="1">
                <a:solidFill>
                  <a:srgbClr val="000000"/>
                </a:solidFill>
                <a:ea typeface="HG丸ｺﾞｼｯｸM-PRO" pitchFamily="50" charset="-128"/>
              </a:rPr>
              <a:t>募集・助言</a:t>
            </a:r>
          </a:p>
        </p:txBody>
      </p:sp>
      <p:sp>
        <p:nvSpPr>
          <p:cNvPr id="34835" name="Text Box 19"/>
          <p:cNvSpPr txBox="1">
            <a:spLocks noChangeArrowheads="1"/>
          </p:cNvSpPr>
          <p:nvPr/>
        </p:nvSpPr>
        <p:spPr bwMode="auto">
          <a:xfrm>
            <a:off x="3276600" y="3573463"/>
            <a:ext cx="593725" cy="336550"/>
          </a:xfrm>
          <a:prstGeom prst="rect">
            <a:avLst/>
          </a:prstGeom>
          <a:noFill/>
          <a:ln w="9525">
            <a:noFill/>
            <a:miter lim="800000"/>
            <a:headEnd/>
            <a:tailEnd/>
          </a:ln>
          <a:effectLst/>
        </p:spPr>
        <p:txBody>
          <a:bodyPr wrap="none">
            <a:spAutoFit/>
          </a:bodyPr>
          <a:lstStyle/>
          <a:p>
            <a:r>
              <a:rPr lang="ja-JP" altLang="en-US" sz="1600" b="1">
                <a:solidFill>
                  <a:srgbClr val="000000"/>
                </a:solidFill>
                <a:ea typeface="HG丸ｺﾞｼｯｸM-PRO" pitchFamily="50" charset="-128"/>
              </a:rPr>
              <a:t>応募</a:t>
            </a:r>
          </a:p>
        </p:txBody>
      </p:sp>
      <p:sp>
        <p:nvSpPr>
          <p:cNvPr id="34836" name="Text Box 20"/>
          <p:cNvSpPr txBox="1">
            <a:spLocks noChangeArrowheads="1"/>
          </p:cNvSpPr>
          <p:nvPr/>
        </p:nvSpPr>
        <p:spPr bwMode="auto">
          <a:xfrm>
            <a:off x="3132138" y="4508500"/>
            <a:ext cx="465137" cy="336550"/>
          </a:xfrm>
          <a:prstGeom prst="rect">
            <a:avLst/>
          </a:prstGeom>
          <a:noFill/>
          <a:ln w="9525">
            <a:noFill/>
            <a:miter lim="800000"/>
            <a:headEnd/>
            <a:tailEnd/>
          </a:ln>
          <a:effectLst/>
        </p:spPr>
        <p:txBody>
          <a:bodyPr wrap="none">
            <a:spAutoFit/>
          </a:bodyPr>
          <a:lstStyle/>
          <a:p>
            <a:r>
              <a:rPr lang="en-US" altLang="ja-JP" sz="1600" b="1">
                <a:solidFill>
                  <a:srgbClr val="000000"/>
                </a:solidFill>
                <a:ea typeface="HG丸ｺﾞｼｯｸM-PRO" pitchFamily="50" charset="-128"/>
              </a:rPr>
              <a:t>PR</a:t>
            </a:r>
          </a:p>
        </p:txBody>
      </p:sp>
      <p:sp>
        <p:nvSpPr>
          <p:cNvPr id="34837" name="Rectangle 21"/>
          <p:cNvSpPr>
            <a:spLocks noChangeArrowheads="1"/>
          </p:cNvSpPr>
          <p:nvPr/>
        </p:nvSpPr>
        <p:spPr bwMode="auto">
          <a:xfrm>
            <a:off x="2124075" y="2851150"/>
            <a:ext cx="798513" cy="336550"/>
          </a:xfrm>
          <a:prstGeom prst="rect">
            <a:avLst/>
          </a:prstGeom>
          <a:noFill/>
          <a:ln w="9525">
            <a:noFill/>
            <a:miter lim="800000"/>
            <a:headEnd/>
            <a:tailEnd/>
          </a:ln>
          <a:effectLst/>
        </p:spPr>
        <p:txBody>
          <a:bodyPr wrap="none">
            <a:spAutoFit/>
          </a:bodyPr>
          <a:lstStyle/>
          <a:p>
            <a:r>
              <a:rPr lang="ja-JP" altLang="en-US" sz="1600" b="1">
                <a:solidFill>
                  <a:srgbClr val="000000"/>
                </a:solidFill>
                <a:ea typeface="HG丸ｺﾞｼｯｸM-PRO" pitchFamily="50" charset="-128"/>
              </a:rPr>
              <a:t>協力者</a:t>
            </a:r>
          </a:p>
        </p:txBody>
      </p:sp>
      <p:sp>
        <p:nvSpPr>
          <p:cNvPr id="34838" name="Rectangle 22"/>
          <p:cNvSpPr>
            <a:spLocks noChangeArrowheads="1"/>
          </p:cNvSpPr>
          <p:nvPr/>
        </p:nvSpPr>
        <p:spPr bwMode="auto">
          <a:xfrm>
            <a:off x="1258888" y="1052513"/>
            <a:ext cx="1412875" cy="336550"/>
          </a:xfrm>
          <a:prstGeom prst="rect">
            <a:avLst/>
          </a:prstGeom>
          <a:noFill/>
          <a:ln w="9525">
            <a:noFill/>
            <a:miter lim="800000"/>
            <a:headEnd/>
            <a:tailEnd/>
          </a:ln>
          <a:effectLst/>
        </p:spPr>
        <p:txBody>
          <a:bodyPr wrap="none">
            <a:spAutoFit/>
          </a:bodyPr>
          <a:lstStyle/>
          <a:p>
            <a:r>
              <a:rPr lang="ja-JP" altLang="en-US" sz="1600" b="1">
                <a:solidFill>
                  <a:srgbClr val="000000"/>
                </a:solidFill>
                <a:ea typeface="HG丸ｺﾞｼｯｸM-PRO" pitchFamily="50" charset="-128"/>
              </a:rPr>
              <a:t>市民グループ</a:t>
            </a:r>
          </a:p>
        </p:txBody>
      </p:sp>
      <p:sp>
        <p:nvSpPr>
          <p:cNvPr id="34839" name="Rectangle 23"/>
          <p:cNvSpPr>
            <a:spLocks noChangeArrowheads="1"/>
          </p:cNvSpPr>
          <p:nvPr/>
        </p:nvSpPr>
        <p:spPr bwMode="auto">
          <a:xfrm>
            <a:off x="0" y="3500438"/>
            <a:ext cx="1208088" cy="336550"/>
          </a:xfrm>
          <a:prstGeom prst="rect">
            <a:avLst/>
          </a:prstGeom>
          <a:noFill/>
          <a:ln w="9525">
            <a:noFill/>
            <a:miter lim="800000"/>
            <a:headEnd/>
            <a:tailEnd/>
          </a:ln>
          <a:effectLst/>
        </p:spPr>
        <p:txBody>
          <a:bodyPr wrap="none">
            <a:spAutoFit/>
          </a:bodyPr>
          <a:lstStyle/>
          <a:p>
            <a:r>
              <a:rPr lang="ja-JP" altLang="en-US" sz="1600" b="1">
                <a:solidFill>
                  <a:srgbClr val="000000"/>
                </a:solidFill>
                <a:ea typeface="HG丸ｺﾞｼｯｸM-PRO" pitchFamily="50" charset="-128"/>
              </a:rPr>
              <a:t>企画の提案</a:t>
            </a:r>
          </a:p>
        </p:txBody>
      </p:sp>
      <p:sp>
        <p:nvSpPr>
          <p:cNvPr id="34840" name="Rectangle 24"/>
          <p:cNvSpPr>
            <a:spLocks noChangeArrowheads="1"/>
          </p:cNvSpPr>
          <p:nvPr/>
        </p:nvSpPr>
        <p:spPr bwMode="auto">
          <a:xfrm>
            <a:off x="1547813" y="5443538"/>
            <a:ext cx="593725" cy="336550"/>
          </a:xfrm>
          <a:prstGeom prst="rect">
            <a:avLst/>
          </a:prstGeom>
          <a:noFill/>
          <a:ln w="9525">
            <a:noFill/>
            <a:miter lim="800000"/>
            <a:headEnd/>
            <a:tailEnd/>
          </a:ln>
          <a:effectLst/>
        </p:spPr>
        <p:txBody>
          <a:bodyPr wrap="none">
            <a:spAutoFit/>
          </a:bodyPr>
          <a:lstStyle/>
          <a:p>
            <a:r>
              <a:rPr lang="ja-JP" altLang="en-US" sz="1600" b="1">
                <a:solidFill>
                  <a:srgbClr val="000000"/>
                </a:solidFill>
                <a:ea typeface="HG丸ｺﾞｼｯｸM-PRO" pitchFamily="50" charset="-128"/>
              </a:rPr>
              <a:t>職員</a:t>
            </a:r>
          </a:p>
        </p:txBody>
      </p:sp>
      <p:sp>
        <p:nvSpPr>
          <p:cNvPr id="34841" name="Rectangle 25"/>
          <p:cNvSpPr>
            <a:spLocks noChangeArrowheads="1"/>
          </p:cNvSpPr>
          <p:nvPr/>
        </p:nvSpPr>
        <p:spPr bwMode="auto">
          <a:xfrm>
            <a:off x="971550" y="5876925"/>
            <a:ext cx="1693863" cy="336550"/>
          </a:xfrm>
          <a:prstGeom prst="rect">
            <a:avLst/>
          </a:prstGeom>
          <a:noFill/>
          <a:ln w="9525">
            <a:noFill/>
            <a:miter lim="800000"/>
            <a:headEnd/>
            <a:tailEnd/>
          </a:ln>
          <a:effectLst/>
        </p:spPr>
        <p:txBody>
          <a:bodyPr wrap="none">
            <a:spAutoFit/>
          </a:bodyPr>
          <a:lstStyle/>
          <a:p>
            <a:r>
              <a:rPr lang="ja-JP" altLang="en-US" sz="1600" b="1">
                <a:solidFill>
                  <a:srgbClr val="000000"/>
                </a:solidFill>
                <a:ea typeface="HG丸ｺﾞｼｯｸM-PRO" pitchFamily="50" charset="-128"/>
              </a:rPr>
              <a:t>公民館窓口・</a:t>
            </a:r>
            <a:r>
              <a:rPr lang="en-US" altLang="ja-JP" sz="1600" b="1">
                <a:solidFill>
                  <a:srgbClr val="000000"/>
                </a:solidFill>
                <a:ea typeface="HG丸ｺﾞｼｯｸM-PRO" pitchFamily="50" charset="-128"/>
              </a:rPr>
              <a:t>HP</a:t>
            </a:r>
          </a:p>
        </p:txBody>
      </p:sp>
      <p:sp>
        <p:nvSpPr>
          <p:cNvPr id="34842" name="Rectangle 26"/>
          <p:cNvSpPr>
            <a:spLocks noChangeArrowheads="1"/>
          </p:cNvSpPr>
          <p:nvPr/>
        </p:nvSpPr>
        <p:spPr bwMode="auto">
          <a:xfrm>
            <a:off x="4787900" y="6019800"/>
            <a:ext cx="593725" cy="336550"/>
          </a:xfrm>
          <a:prstGeom prst="rect">
            <a:avLst/>
          </a:prstGeom>
          <a:noFill/>
          <a:ln w="9525">
            <a:noFill/>
            <a:miter lim="800000"/>
            <a:headEnd/>
            <a:tailEnd/>
          </a:ln>
          <a:effectLst/>
        </p:spPr>
        <p:txBody>
          <a:bodyPr wrap="none">
            <a:spAutoFit/>
          </a:bodyPr>
          <a:lstStyle/>
          <a:p>
            <a:r>
              <a:rPr lang="ja-JP" altLang="en-US" sz="1600" b="1">
                <a:solidFill>
                  <a:srgbClr val="000000"/>
                </a:solidFill>
                <a:ea typeface="HG丸ｺﾞｼｯｸM-PRO" pitchFamily="50" charset="-128"/>
              </a:rPr>
              <a:t>市民</a:t>
            </a:r>
          </a:p>
        </p:txBody>
      </p:sp>
      <p:sp>
        <p:nvSpPr>
          <p:cNvPr id="34843" name="Rectangle 27"/>
          <p:cNvSpPr>
            <a:spLocks noChangeArrowheads="1"/>
          </p:cNvSpPr>
          <p:nvPr/>
        </p:nvSpPr>
        <p:spPr bwMode="auto">
          <a:xfrm>
            <a:off x="4284663" y="2132013"/>
            <a:ext cx="1368425" cy="396875"/>
          </a:xfrm>
          <a:prstGeom prst="rect">
            <a:avLst/>
          </a:prstGeom>
          <a:noFill/>
          <a:ln w="9525">
            <a:noFill/>
            <a:miter lim="800000"/>
            <a:headEnd/>
            <a:tailEnd/>
          </a:ln>
          <a:effectLst/>
        </p:spPr>
        <p:txBody>
          <a:bodyPr>
            <a:spAutoFit/>
          </a:bodyPr>
          <a:lstStyle/>
          <a:p>
            <a:r>
              <a:rPr lang="ja-JP" altLang="en-US" sz="2000" b="1">
                <a:solidFill>
                  <a:srgbClr val="000000"/>
                </a:solidFill>
                <a:ea typeface="HG丸ｺﾞｼｯｸM-PRO" pitchFamily="50" charset="-128"/>
              </a:rPr>
              <a:t>市民活動</a:t>
            </a:r>
          </a:p>
        </p:txBody>
      </p:sp>
      <p:sp>
        <p:nvSpPr>
          <p:cNvPr id="34844" name="Rectangle 28"/>
          <p:cNvSpPr>
            <a:spLocks noChangeArrowheads="1"/>
          </p:cNvSpPr>
          <p:nvPr/>
        </p:nvSpPr>
        <p:spPr bwMode="auto">
          <a:xfrm>
            <a:off x="755650" y="1627188"/>
            <a:ext cx="287338" cy="433387"/>
          </a:xfrm>
          <a:prstGeom prst="rect">
            <a:avLst/>
          </a:prstGeom>
          <a:solidFill>
            <a:schemeClr val="bg1"/>
          </a:solidFill>
          <a:ln w="9525">
            <a:noFill/>
            <a:miter lim="800000"/>
            <a:headEnd/>
            <a:tailEnd/>
          </a:ln>
          <a:effectLst/>
        </p:spPr>
        <p:txBody>
          <a:bodyPr wrap="none" anchor="ctr"/>
          <a:lstStyle/>
          <a:p>
            <a:endParaRPr lang="ja-JP" altLang="en-US"/>
          </a:p>
        </p:txBody>
      </p:sp>
      <p:sp>
        <p:nvSpPr>
          <p:cNvPr id="34845" name="AutoShape 29"/>
          <p:cNvSpPr>
            <a:spLocks noChangeArrowheads="1"/>
          </p:cNvSpPr>
          <p:nvPr/>
        </p:nvSpPr>
        <p:spPr bwMode="auto">
          <a:xfrm>
            <a:off x="1187450" y="3357563"/>
            <a:ext cx="287338" cy="720725"/>
          </a:xfrm>
          <a:prstGeom prst="downArrow">
            <a:avLst>
              <a:gd name="adj1" fmla="val 50000"/>
              <a:gd name="adj2" fmla="val 62707"/>
            </a:avLst>
          </a:prstGeom>
          <a:ln>
            <a:headEnd/>
            <a:tailEnd/>
          </a:ln>
        </p:spPr>
        <p:style>
          <a:lnRef idx="1">
            <a:schemeClr val="accent3"/>
          </a:lnRef>
          <a:fillRef idx="3">
            <a:schemeClr val="accent3"/>
          </a:fillRef>
          <a:effectRef idx="2">
            <a:schemeClr val="accent3"/>
          </a:effectRef>
          <a:fontRef idx="minor">
            <a:schemeClr val="lt1"/>
          </a:fontRef>
        </p:style>
        <p:txBody>
          <a:bodyPr vert="eaVert" wrap="none" anchor="ctr"/>
          <a:lstStyle/>
          <a:p>
            <a:endParaRPr lang="ja-JP" altLang="en-US"/>
          </a:p>
        </p:txBody>
      </p:sp>
      <p:sp>
        <p:nvSpPr>
          <p:cNvPr id="34846" name="AutoShape 30"/>
          <p:cNvSpPr>
            <a:spLocks noChangeArrowheads="1"/>
          </p:cNvSpPr>
          <p:nvPr/>
        </p:nvSpPr>
        <p:spPr bwMode="auto">
          <a:xfrm rot="10800000">
            <a:off x="1547813" y="3357563"/>
            <a:ext cx="288925" cy="649287"/>
          </a:xfrm>
          <a:prstGeom prst="downArrow">
            <a:avLst>
              <a:gd name="adj1" fmla="val 50000"/>
              <a:gd name="adj2" fmla="val 56181"/>
            </a:avLst>
          </a:prstGeom>
          <a:ln>
            <a:headEnd/>
            <a:tailEnd/>
          </a:ln>
        </p:spPr>
        <p:style>
          <a:lnRef idx="1">
            <a:schemeClr val="accent1"/>
          </a:lnRef>
          <a:fillRef idx="3">
            <a:schemeClr val="accent1"/>
          </a:fillRef>
          <a:effectRef idx="2">
            <a:schemeClr val="accent1"/>
          </a:effectRef>
          <a:fontRef idx="minor">
            <a:schemeClr val="lt1"/>
          </a:fontRef>
        </p:style>
        <p:txBody>
          <a:bodyPr vert="eaVert" wrap="none" anchor="ctr"/>
          <a:lstStyle/>
          <a:p>
            <a:endParaRPr lang="ja-JP" altLang="en-US"/>
          </a:p>
        </p:txBody>
      </p:sp>
      <p:sp>
        <p:nvSpPr>
          <p:cNvPr id="34847" name="AutoShape 31"/>
          <p:cNvSpPr>
            <a:spLocks noChangeArrowheads="1"/>
          </p:cNvSpPr>
          <p:nvPr/>
        </p:nvSpPr>
        <p:spPr bwMode="auto">
          <a:xfrm>
            <a:off x="2843213" y="3429000"/>
            <a:ext cx="287337" cy="649288"/>
          </a:xfrm>
          <a:prstGeom prst="downArrow">
            <a:avLst>
              <a:gd name="adj1" fmla="val 50000"/>
              <a:gd name="adj2" fmla="val 56492"/>
            </a:avLst>
          </a:prstGeom>
          <a:ln>
            <a:headEnd/>
            <a:tailEnd/>
          </a:ln>
        </p:spPr>
        <p:style>
          <a:lnRef idx="1">
            <a:schemeClr val="accent3"/>
          </a:lnRef>
          <a:fillRef idx="3">
            <a:schemeClr val="accent3"/>
          </a:fillRef>
          <a:effectRef idx="2">
            <a:schemeClr val="accent3"/>
          </a:effectRef>
          <a:fontRef idx="minor">
            <a:schemeClr val="lt1"/>
          </a:fontRef>
        </p:style>
        <p:txBody>
          <a:bodyPr vert="eaVert" wrap="none" anchor="ctr"/>
          <a:lstStyle/>
          <a:p>
            <a:endParaRPr lang="ja-JP" altLang="en-US"/>
          </a:p>
        </p:txBody>
      </p:sp>
      <p:sp>
        <p:nvSpPr>
          <p:cNvPr id="34848" name="AutoShape 32"/>
          <p:cNvSpPr>
            <a:spLocks noChangeArrowheads="1"/>
          </p:cNvSpPr>
          <p:nvPr/>
        </p:nvSpPr>
        <p:spPr bwMode="auto">
          <a:xfrm rot="16200000">
            <a:off x="3617913" y="1933575"/>
            <a:ext cx="288925" cy="828675"/>
          </a:xfrm>
          <a:prstGeom prst="downArrow">
            <a:avLst>
              <a:gd name="adj1" fmla="val 50000"/>
              <a:gd name="adj2" fmla="val 71703"/>
            </a:avLst>
          </a:prstGeom>
          <a:ln>
            <a:headEnd/>
            <a:tailEnd/>
          </a:ln>
        </p:spPr>
        <p:style>
          <a:lnRef idx="1">
            <a:schemeClr val="accent3"/>
          </a:lnRef>
          <a:fillRef idx="3">
            <a:schemeClr val="accent3"/>
          </a:fillRef>
          <a:effectRef idx="2">
            <a:schemeClr val="accent3"/>
          </a:effectRef>
          <a:fontRef idx="minor">
            <a:schemeClr val="lt1"/>
          </a:fontRef>
        </p:style>
        <p:txBody>
          <a:bodyPr vert="eaVert" wrap="none" anchor="ctr"/>
          <a:lstStyle/>
          <a:p>
            <a:endParaRPr lang="ja-JP" altLang="en-US"/>
          </a:p>
        </p:txBody>
      </p:sp>
      <p:sp>
        <p:nvSpPr>
          <p:cNvPr id="34849" name="AutoShape 33"/>
          <p:cNvSpPr>
            <a:spLocks noChangeArrowheads="1"/>
          </p:cNvSpPr>
          <p:nvPr/>
        </p:nvSpPr>
        <p:spPr bwMode="auto">
          <a:xfrm>
            <a:off x="4787900" y="2851150"/>
            <a:ext cx="287338" cy="793750"/>
          </a:xfrm>
          <a:prstGeom prst="downArrow">
            <a:avLst>
              <a:gd name="adj1" fmla="val 50000"/>
              <a:gd name="adj2" fmla="val 69061"/>
            </a:avLst>
          </a:prstGeom>
          <a:ln>
            <a:headEnd/>
            <a:tailEnd/>
          </a:ln>
        </p:spPr>
        <p:style>
          <a:lnRef idx="1">
            <a:schemeClr val="accent4"/>
          </a:lnRef>
          <a:fillRef idx="3">
            <a:schemeClr val="accent4"/>
          </a:fillRef>
          <a:effectRef idx="2">
            <a:schemeClr val="accent4"/>
          </a:effectRef>
          <a:fontRef idx="minor">
            <a:schemeClr val="lt1"/>
          </a:fontRef>
        </p:style>
        <p:txBody>
          <a:bodyPr vert="eaVert" wrap="none" anchor="ctr"/>
          <a:lstStyle/>
          <a:p>
            <a:endParaRPr lang="ja-JP" altLang="en-US"/>
          </a:p>
        </p:txBody>
      </p:sp>
      <p:sp>
        <p:nvSpPr>
          <p:cNvPr id="34850" name="AutoShape 34"/>
          <p:cNvSpPr>
            <a:spLocks noChangeArrowheads="1"/>
          </p:cNvSpPr>
          <p:nvPr/>
        </p:nvSpPr>
        <p:spPr bwMode="auto">
          <a:xfrm rot="16200000">
            <a:off x="3310731" y="4761707"/>
            <a:ext cx="252413" cy="755650"/>
          </a:xfrm>
          <a:prstGeom prst="downArrow">
            <a:avLst>
              <a:gd name="adj1" fmla="val 50000"/>
              <a:gd name="adj2" fmla="val 74843"/>
            </a:avLst>
          </a:prstGeom>
          <a:solidFill>
            <a:srgbClr val="FFCC99"/>
          </a:solidFill>
          <a:ln w="9525">
            <a:noFill/>
            <a:miter lim="800000"/>
            <a:headEnd/>
            <a:tailEnd/>
          </a:ln>
          <a:effectLst/>
        </p:spPr>
        <p:txBody>
          <a:bodyPr vert="eaVert" wrap="none" anchor="ctr"/>
          <a:lstStyle/>
          <a:p>
            <a:endParaRPr lang="ja-JP" altLang="en-US"/>
          </a:p>
        </p:txBody>
      </p:sp>
      <p:pic>
        <p:nvPicPr>
          <p:cNvPr id="34851" name="Picture 35"/>
          <p:cNvPicPr>
            <a:picLocks noChangeAspect="1" noChangeArrowheads="1"/>
          </p:cNvPicPr>
          <p:nvPr/>
        </p:nvPicPr>
        <p:blipFill>
          <a:blip r:embed="rId2"/>
          <a:srcRect/>
          <a:stretch>
            <a:fillRect/>
          </a:stretch>
        </p:blipFill>
        <p:spPr bwMode="auto">
          <a:xfrm>
            <a:off x="3995738" y="4940300"/>
            <a:ext cx="966787" cy="1008063"/>
          </a:xfrm>
          <a:prstGeom prst="rect">
            <a:avLst/>
          </a:prstGeom>
          <a:noFill/>
          <a:ln w="9525">
            <a:noFill/>
            <a:miter lim="800000"/>
            <a:headEnd/>
            <a:tailEnd/>
          </a:ln>
        </p:spPr>
      </p:pic>
      <p:pic>
        <p:nvPicPr>
          <p:cNvPr id="34853" name="Picture 37"/>
          <p:cNvPicPr>
            <a:picLocks noChangeAspect="1" noChangeArrowheads="1"/>
          </p:cNvPicPr>
          <p:nvPr/>
        </p:nvPicPr>
        <p:blipFill>
          <a:blip r:embed="rId2"/>
          <a:srcRect/>
          <a:stretch>
            <a:fillRect/>
          </a:stretch>
        </p:blipFill>
        <p:spPr bwMode="auto">
          <a:xfrm>
            <a:off x="4427538" y="3860800"/>
            <a:ext cx="966787" cy="1008063"/>
          </a:xfrm>
          <a:prstGeom prst="rect">
            <a:avLst/>
          </a:prstGeom>
          <a:noFill/>
          <a:ln w="9525">
            <a:noFill/>
            <a:miter lim="800000"/>
            <a:headEnd/>
            <a:tailEnd/>
          </a:ln>
        </p:spPr>
      </p:pic>
      <p:sp>
        <p:nvSpPr>
          <p:cNvPr id="34854" name="Rectangle 38"/>
          <p:cNvSpPr>
            <a:spLocks noChangeArrowheads="1"/>
          </p:cNvSpPr>
          <p:nvPr/>
        </p:nvSpPr>
        <p:spPr bwMode="auto">
          <a:xfrm>
            <a:off x="1116013" y="1555750"/>
            <a:ext cx="431800" cy="431800"/>
          </a:xfrm>
          <a:prstGeom prst="rect">
            <a:avLst/>
          </a:prstGeom>
          <a:solidFill>
            <a:schemeClr val="bg1"/>
          </a:solidFill>
          <a:ln w="9525">
            <a:noFill/>
            <a:miter lim="800000"/>
            <a:headEnd/>
            <a:tailEnd/>
          </a:ln>
          <a:effectLst/>
        </p:spPr>
        <p:txBody>
          <a:bodyPr wrap="none" anchor="ctr"/>
          <a:lstStyle/>
          <a:p>
            <a:endParaRPr lang="ja-JP" altLang="en-US"/>
          </a:p>
        </p:txBody>
      </p:sp>
      <p:sp>
        <p:nvSpPr>
          <p:cNvPr id="34855" name="Rectangle 39"/>
          <p:cNvSpPr>
            <a:spLocks noChangeArrowheads="1"/>
          </p:cNvSpPr>
          <p:nvPr/>
        </p:nvSpPr>
        <p:spPr bwMode="auto">
          <a:xfrm>
            <a:off x="2266950" y="2851150"/>
            <a:ext cx="593725" cy="336550"/>
          </a:xfrm>
          <a:prstGeom prst="rect">
            <a:avLst/>
          </a:prstGeom>
          <a:noFill/>
          <a:ln w="9525">
            <a:noFill/>
            <a:miter lim="800000"/>
            <a:headEnd/>
            <a:tailEnd/>
          </a:ln>
          <a:effectLst/>
        </p:spPr>
        <p:txBody>
          <a:bodyPr wrap="none">
            <a:spAutoFit/>
          </a:bodyPr>
          <a:lstStyle/>
          <a:p>
            <a:r>
              <a:rPr lang="ja-JP" altLang="en-US" sz="1600" b="1">
                <a:solidFill>
                  <a:srgbClr val="000000"/>
                </a:solidFill>
                <a:ea typeface="HG丸ｺﾞｼｯｸM-PRO" pitchFamily="50" charset="-128"/>
              </a:rPr>
              <a:t>市民</a:t>
            </a:r>
          </a:p>
        </p:txBody>
      </p:sp>
      <p:sp>
        <p:nvSpPr>
          <p:cNvPr id="34858" name="Rectangle 42"/>
          <p:cNvSpPr>
            <a:spLocks noChangeArrowheads="1"/>
          </p:cNvSpPr>
          <p:nvPr/>
        </p:nvSpPr>
        <p:spPr bwMode="auto">
          <a:xfrm>
            <a:off x="3276600" y="4797425"/>
            <a:ext cx="3384550" cy="762000"/>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a:spAutoFit/>
          </a:bodyPr>
          <a:lstStyle/>
          <a:p>
            <a:pPr algn="ctr"/>
            <a:r>
              <a:rPr lang="ja-JP" altLang="en-US" sz="2400" b="1">
                <a:solidFill>
                  <a:srgbClr val="000000"/>
                </a:solidFill>
                <a:ea typeface="HG丸ｺﾞｼｯｸM-PRO" pitchFamily="50" charset="-128"/>
              </a:rPr>
              <a:t>活動への参加</a:t>
            </a:r>
          </a:p>
          <a:p>
            <a:pPr algn="ctr"/>
            <a:r>
              <a:rPr lang="ja-JP" altLang="en-US" sz="2000" b="1">
                <a:solidFill>
                  <a:srgbClr val="000000"/>
                </a:solidFill>
                <a:ea typeface="HG丸ｺﾞｼｯｸM-PRO" pitchFamily="50" charset="-128"/>
              </a:rPr>
              <a:t>新規プロジェクトの企画</a:t>
            </a:r>
          </a:p>
        </p:txBody>
      </p:sp>
      <p:pic>
        <p:nvPicPr>
          <p:cNvPr id="34861" name="Picture 45" descr="MCj02909300000[1]"/>
          <p:cNvPicPr>
            <a:picLocks noChangeAspect="1" noChangeArrowheads="1"/>
          </p:cNvPicPr>
          <p:nvPr/>
        </p:nvPicPr>
        <p:blipFill>
          <a:blip r:embed="rId6"/>
          <a:srcRect/>
          <a:stretch>
            <a:fillRect/>
          </a:stretch>
        </p:blipFill>
        <p:spPr bwMode="auto">
          <a:xfrm>
            <a:off x="1258888" y="1557338"/>
            <a:ext cx="239712" cy="360362"/>
          </a:xfrm>
          <a:prstGeom prst="rect">
            <a:avLst/>
          </a:prstGeom>
          <a:noFill/>
        </p:spPr>
      </p:pic>
      <p:sp>
        <p:nvSpPr>
          <p:cNvPr id="34863" name="Text Box 47"/>
          <p:cNvSpPr txBox="1">
            <a:spLocks noChangeArrowheads="1"/>
          </p:cNvSpPr>
          <p:nvPr/>
        </p:nvSpPr>
        <p:spPr bwMode="auto">
          <a:xfrm>
            <a:off x="6691313" y="2857496"/>
            <a:ext cx="2452687" cy="762000"/>
          </a:xfrm>
          <a:prstGeom prst="rect">
            <a:avLst/>
          </a:prstGeom>
          <a:noFill/>
          <a:ln w="9525">
            <a:noFill/>
            <a:miter lim="800000"/>
            <a:headEnd/>
            <a:tailEnd/>
          </a:ln>
          <a:effectLst/>
        </p:spPr>
        <p:txBody>
          <a:bodyPr wrap="none">
            <a:spAutoFit/>
          </a:bodyPr>
          <a:lstStyle/>
          <a:p>
            <a:pPr algn="ctr"/>
            <a:r>
              <a:rPr lang="ja-JP" altLang="en-US" sz="2400" dirty="0"/>
              <a:t>先行事例：</a:t>
            </a:r>
            <a:r>
              <a:rPr lang="en-US" altLang="ja-JP" sz="2400" dirty="0"/>
              <a:t>T-ACT</a:t>
            </a:r>
          </a:p>
          <a:p>
            <a:pPr algn="ctr"/>
            <a:r>
              <a:rPr lang="ja-JP" altLang="en-US" sz="2000" dirty="0"/>
              <a:t>（筑波大学）</a:t>
            </a:r>
          </a:p>
        </p:txBody>
      </p:sp>
      <p:pic>
        <p:nvPicPr>
          <p:cNvPr id="34864" name="Picture 48"/>
          <p:cNvPicPr>
            <a:picLocks noChangeAspect="1" noChangeArrowheads="1"/>
          </p:cNvPicPr>
          <p:nvPr/>
        </p:nvPicPr>
        <p:blipFill>
          <a:blip r:embed="rId7" cstate="print"/>
          <a:srcRect/>
          <a:stretch>
            <a:fillRect/>
          </a:stretch>
        </p:blipFill>
        <p:spPr bwMode="auto">
          <a:xfrm>
            <a:off x="5435600" y="642918"/>
            <a:ext cx="3708400" cy="2214563"/>
          </a:xfrm>
          <a:prstGeom prst="rect">
            <a:avLst/>
          </a:prstGeom>
          <a:noFill/>
          <a:ln w="9525">
            <a:noFill/>
            <a:miter lim="800000"/>
            <a:headEnd/>
            <a:tailEnd/>
          </a:ln>
        </p:spPr>
      </p:pic>
      <p:sp>
        <p:nvSpPr>
          <p:cNvPr id="38" name="Rectangle 2"/>
          <p:cNvSpPr txBox="1">
            <a:spLocks noChangeArrowheads="1"/>
          </p:cNvSpPr>
          <p:nvPr/>
        </p:nvSpPr>
        <p:spPr bwMode="auto">
          <a:xfrm>
            <a:off x="142875" y="428625"/>
            <a:ext cx="5214938" cy="64293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fontScale="92500" lnSpcReduction="10000"/>
          </a:bodyPr>
          <a:lstStyle/>
          <a:p>
            <a:r>
              <a:rPr lang="en-US" altLang="ja-JP" sz="4000" dirty="0" smtClean="0">
                <a:solidFill>
                  <a:schemeClr val="tx2"/>
                </a:solidFill>
                <a:latin typeface="HG丸ｺﾞｼｯｸM-PRO" pitchFamily="50" charset="-128"/>
                <a:ea typeface="HG丸ｺﾞｼｯｸM-PRO" pitchFamily="50" charset="-128"/>
              </a:rPr>
              <a:t>TAP(</a:t>
            </a:r>
            <a:r>
              <a:rPr lang="ja-JP" altLang="en-US" sz="4000" dirty="0" smtClean="0">
                <a:solidFill>
                  <a:schemeClr val="tx2"/>
                </a:solidFill>
                <a:latin typeface="HG丸ｺﾞｼｯｸM-PRO" pitchFamily="50" charset="-128"/>
                <a:ea typeface="HG丸ｺﾞｼｯｸM-PRO" pitchFamily="50" charset="-128"/>
              </a:rPr>
              <a:t>１</a:t>
            </a:r>
            <a:r>
              <a:rPr lang="en-US" altLang="ja-JP" sz="4000" dirty="0" smtClean="0">
                <a:solidFill>
                  <a:schemeClr val="tx2"/>
                </a:solidFill>
                <a:latin typeface="HG丸ｺﾞｼｯｸM-PRO" pitchFamily="50" charset="-128"/>
                <a:ea typeface="HG丸ｺﾞｼｯｸM-PRO" pitchFamily="50" charset="-128"/>
              </a:rPr>
              <a:t>)</a:t>
            </a:r>
            <a:r>
              <a:rPr lang="ja-JP" altLang="en-US" sz="4000" dirty="0" smtClean="0">
                <a:solidFill>
                  <a:schemeClr val="tx2"/>
                </a:solidFill>
                <a:latin typeface="HG丸ｺﾞｼｯｸM-PRO" pitchFamily="50" charset="-128"/>
                <a:ea typeface="HG丸ｺﾞｼｯｸM-PRO" pitchFamily="50" charset="-128"/>
              </a:rPr>
              <a:t>基幹システム</a:t>
            </a:r>
            <a:endParaRPr lang="ja-JP" altLang="en-US" sz="4000" dirty="0">
              <a:solidFill>
                <a:schemeClr val="tx2"/>
              </a:solidFill>
              <a:latin typeface="HG丸ｺﾞｼｯｸM-PRO" pitchFamily="50" charset="-128"/>
              <a:ea typeface="HG丸ｺﾞｼｯｸM-PRO" pitchFamily="50" charset="-128"/>
            </a:endParaRPr>
          </a:p>
        </p:txBody>
      </p:sp>
      <p:sp>
        <p:nvSpPr>
          <p:cNvPr id="37" name="テキスト ボックス 36"/>
          <p:cNvSpPr txBox="1"/>
          <p:nvPr/>
        </p:nvSpPr>
        <p:spPr>
          <a:xfrm>
            <a:off x="5715008" y="0"/>
            <a:ext cx="3271561"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市民によるまちづくり推進プラン</a:t>
            </a:r>
            <a:endParaRPr kumimoji="1" lang="ja-JP" altLang="en-US" sz="1600" dirty="0">
              <a:solidFill>
                <a:schemeClr val="bg1"/>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8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83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48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485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84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8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34855"/>
                                        </p:tgtEl>
                                        <p:attrNameLst>
                                          <p:attrName>style.visibility</p:attrName>
                                        </p:attrNameLst>
                                      </p:cBhvr>
                                      <p:to>
                                        <p:strVal val="hidden"/>
                                      </p:to>
                                    </p:set>
                                  </p:childTnLst>
                                </p:cTn>
                              </p:par>
                              <p:par>
                                <p:cTn id="27" presetID="9" presetClass="entr" presetSubtype="0" fill="hold" grpId="0" nodeType="withEffect">
                                  <p:stCondLst>
                                    <p:cond delay="0"/>
                                  </p:stCondLst>
                                  <p:childTnLst>
                                    <p:set>
                                      <p:cBhvr>
                                        <p:cTn id="28" dur="1" fill="hold">
                                          <p:stCondLst>
                                            <p:cond delay="0"/>
                                          </p:stCondLst>
                                        </p:cTn>
                                        <p:tgtEl>
                                          <p:spTgt spid="34837"/>
                                        </p:tgtEl>
                                        <p:attrNameLst>
                                          <p:attrName>style.visibility</p:attrName>
                                        </p:attrNameLst>
                                      </p:cBhvr>
                                      <p:to>
                                        <p:strVal val="visible"/>
                                      </p:to>
                                    </p:set>
                                    <p:animEffect transition="in" filter="dissolve">
                                      <p:cBhvr>
                                        <p:cTn id="29" dur="500"/>
                                        <p:tgtEl>
                                          <p:spTgt spid="34837"/>
                                        </p:tgtEl>
                                      </p:cBhvr>
                                    </p:animEffect>
                                  </p:childTnLst>
                                </p:cTn>
                              </p:par>
                              <p:par>
                                <p:cTn id="30" presetID="1" presetClass="entr" presetSubtype="0" fill="hold" grpId="0" nodeType="withEffect">
                                  <p:stCondLst>
                                    <p:cond delay="0"/>
                                  </p:stCondLst>
                                  <p:childTnLst>
                                    <p:set>
                                      <p:cBhvr>
                                        <p:cTn id="31" dur="1" fill="hold">
                                          <p:stCondLst>
                                            <p:cond delay="0"/>
                                          </p:stCondLst>
                                        </p:cTn>
                                        <p:tgtEl>
                                          <p:spTgt spid="34847"/>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4835"/>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4838"/>
                                        </p:tgtEl>
                                        <p:attrNameLst>
                                          <p:attrName>style.visibility</p:attrName>
                                        </p:attrNameLst>
                                      </p:cBhvr>
                                      <p:to>
                                        <p:strVal val="visible"/>
                                      </p:to>
                                    </p:set>
                                  </p:childTnLst>
                                </p:cTn>
                              </p:par>
                              <p:par>
                                <p:cTn id="38" presetID="18" presetClass="entr" presetSubtype="12" fill="hold" grpId="0" nodeType="withEffect">
                                  <p:stCondLst>
                                    <p:cond delay="0"/>
                                  </p:stCondLst>
                                  <p:childTnLst>
                                    <p:set>
                                      <p:cBhvr>
                                        <p:cTn id="39" dur="1" fill="hold">
                                          <p:stCondLst>
                                            <p:cond delay="0"/>
                                          </p:stCondLst>
                                        </p:cTn>
                                        <p:tgtEl>
                                          <p:spTgt spid="34856"/>
                                        </p:tgtEl>
                                        <p:attrNameLst>
                                          <p:attrName>style.visibility</p:attrName>
                                        </p:attrNameLst>
                                      </p:cBhvr>
                                      <p:to>
                                        <p:strVal val="visible"/>
                                      </p:to>
                                    </p:set>
                                    <p:animEffect transition="in" filter="strips(downLeft)">
                                      <p:cBhvr>
                                        <p:cTn id="40" dur="500"/>
                                        <p:tgtEl>
                                          <p:spTgt spid="34856"/>
                                        </p:tgtEl>
                                      </p:cBhvr>
                                    </p:animEffec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484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84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9" presetClass="entr" presetSubtype="0" fill="hold" grpId="0" nodeType="clickEffect">
                                  <p:stCondLst>
                                    <p:cond delay="0"/>
                                  </p:stCondLst>
                                  <p:childTnLst>
                                    <p:set>
                                      <p:cBhvr>
                                        <p:cTn id="50" dur="1" fill="hold">
                                          <p:stCondLst>
                                            <p:cond delay="0"/>
                                          </p:stCondLst>
                                        </p:cTn>
                                        <p:tgtEl>
                                          <p:spTgt spid="34849"/>
                                        </p:tgtEl>
                                        <p:attrNameLst>
                                          <p:attrName>style.visibility</p:attrName>
                                        </p:attrNameLst>
                                      </p:cBhvr>
                                      <p:to>
                                        <p:strVal val="visible"/>
                                      </p:to>
                                    </p:set>
                                    <p:animEffect transition="in" filter="dissolve">
                                      <p:cBhvr>
                                        <p:cTn id="51" dur="500"/>
                                        <p:tgtEl>
                                          <p:spTgt spid="34849"/>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34850"/>
                                        </p:tgtEl>
                                        <p:attrNameLst>
                                          <p:attrName>style.visibility</p:attrName>
                                        </p:attrNameLst>
                                      </p:cBhvr>
                                      <p:to>
                                        <p:strVal val="visible"/>
                                      </p:to>
                                    </p:set>
                                    <p:animEffect transition="in" filter="dissolve">
                                      <p:cBhvr>
                                        <p:cTn id="54" dur="500"/>
                                        <p:tgtEl>
                                          <p:spTgt spid="34850"/>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34822">
                                            <p:txEl>
                                              <p:pRg st="0" end="0"/>
                                            </p:txEl>
                                          </p:spTgt>
                                        </p:tgtEl>
                                        <p:attrNameLst>
                                          <p:attrName>style.visibility</p:attrName>
                                        </p:attrNameLst>
                                      </p:cBhvr>
                                      <p:to>
                                        <p:strVal val="visible"/>
                                      </p:to>
                                    </p:set>
                                    <p:animEffect transition="in" filter="dissolve">
                                      <p:cBhvr>
                                        <p:cTn id="57" dur="500"/>
                                        <p:tgtEl>
                                          <p:spTgt spid="34822">
                                            <p:txEl>
                                              <p:pRg st="0" end="0"/>
                                            </p:txEl>
                                          </p:spTgt>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34822">
                                            <p:txEl>
                                              <p:pRg st="1" end="1"/>
                                            </p:txEl>
                                          </p:spTgt>
                                        </p:tgtEl>
                                        <p:attrNameLst>
                                          <p:attrName>style.visibility</p:attrName>
                                        </p:attrNameLst>
                                      </p:cBhvr>
                                      <p:to>
                                        <p:strVal val="visible"/>
                                      </p:to>
                                    </p:set>
                                    <p:animEffect transition="in" filter="dissolve">
                                      <p:cBhvr>
                                        <p:cTn id="60" dur="500"/>
                                        <p:tgtEl>
                                          <p:spTgt spid="34822">
                                            <p:txEl>
                                              <p:pRg st="1" end="1"/>
                                            </p:txEl>
                                          </p:spTgt>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34836"/>
                                        </p:tgtEl>
                                        <p:attrNameLst>
                                          <p:attrName>style.visibility</p:attrName>
                                        </p:attrNameLst>
                                      </p:cBhvr>
                                      <p:to>
                                        <p:strVal val="visible"/>
                                      </p:to>
                                    </p:set>
                                    <p:animEffect transition="in" filter="dissolve">
                                      <p:cBhvr>
                                        <p:cTn id="63" dur="500"/>
                                        <p:tgtEl>
                                          <p:spTgt spid="34836"/>
                                        </p:tgtEl>
                                      </p:cBhvr>
                                    </p:animEffect>
                                  </p:childTnLst>
                                </p:cTn>
                              </p:par>
                            </p:childTnLst>
                          </p:cTn>
                        </p:par>
                      </p:childTnLst>
                    </p:cTn>
                  </p:par>
                  <p:par>
                    <p:cTn id="64" fill="hold">
                      <p:stCondLst>
                        <p:cond delay="indefinite"/>
                      </p:stCondLst>
                      <p:childTnLst>
                        <p:par>
                          <p:cTn id="65" fill="hold">
                            <p:stCondLst>
                              <p:cond delay="0"/>
                            </p:stCondLst>
                            <p:childTnLst>
                              <p:par>
                                <p:cTn id="66" presetID="17" presetClass="entr" presetSubtype="10" fill="hold" grpId="0" nodeType="clickEffect">
                                  <p:stCondLst>
                                    <p:cond delay="0"/>
                                  </p:stCondLst>
                                  <p:childTnLst>
                                    <p:set>
                                      <p:cBhvr>
                                        <p:cTn id="67" dur="1" fill="hold">
                                          <p:stCondLst>
                                            <p:cond delay="0"/>
                                          </p:stCondLst>
                                        </p:cTn>
                                        <p:tgtEl>
                                          <p:spTgt spid="34858"/>
                                        </p:tgtEl>
                                        <p:attrNameLst>
                                          <p:attrName>style.visibility</p:attrName>
                                        </p:attrNameLst>
                                      </p:cBhvr>
                                      <p:to>
                                        <p:strVal val="visible"/>
                                      </p:to>
                                    </p:set>
                                    <p:anim calcmode="lin" valueType="num">
                                      <p:cBhvr>
                                        <p:cTn id="68" dur="500" fill="hold"/>
                                        <p:tgtEl>
                                          <p:spTgt spid="34858"/>
                                        </p:tgtEl>
                                        <p:attrNameLst>
                                          <p:attrName>ppt_w</p:attrName>
                                        </p:attrNameLst>
                                      </p:cBhvr>
                                      <p:tavLst>
                                        <p:tav tm="0">
                                          <p:val>
                                            <p:fltVal val="0"/>
                                          </p:val>
                                        </p:tav>
                                        <p:tav tm="100000">
                                          <p:val>
                                            <p:strVal val="#ppt_w"/>
                                          </p:val>
                                        </p:tav>
                                      </p:tavLst>
                                    </p:anim>
                                    <p:anim calcmode="lin" valueType="num">
                                      <p:cBhvr>
                                        <p:cTn id="69" dur="500" fill="hold"/>
                                        <p:tgtEl>
                                          <p:spTgt spid="34858"/>
                                        </p:tgtEl>
                                        <p:attrNameLst>
                                          <p:attrName>ppt_h</p:attrName>
                                        </p:attrNameLst>
                                      </p:cBhvr>
                                      <p:tavLst>
                                        <p:tav tm="0">
                                          <p:val>
                                            <p:strVal val="#ppt_h"/>
                                          </p:val>
                                        </p:tav>
                                        <p:tav tm="100000">
                                          <p:val>
                                            <p:strVal val="#ppt_h"/>
                                          </p:val>
                                        </p:tav>
                                      </p:tavLst>
                                    </p:anim>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34863"/>
                                        </p:tgtEl>
                                        <p:attrNameLst>
                                          <p:attrName>style.visibility</p:attrName>
                                        </p:attrNameLst>
                                      </p:cBhvr>
                                      <p:to>
                                        <p:strVal val="visible"/>
                                      </p:to>
                                    </p:set>
                                  </p:childTnLst>
                                </p:cTn>
                              </p:par>
                              <p:par>
                                <p:cTn id="74" presetID="1" presetClass="entr" presetSubtype="0" fill="hold" nodeType="withEffect">
                                  <p:stCondLst>
                                    <p:cond delay="0"/>
                                  </p:stCondLst>
                                  <p:childTnLst>
                                    <p:set>
                                      <p:cBhvr>
                                        <p:cTn id="75" dur="1" fill="hold">
                                          <p:stCondLst>
                                            <p:cond delay="0"/>
                                          </p:stCondLst>
                                        </p:cTn>
                                        <p:tgtEl>
                                          <p:spTgt spid="348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56" grpId="0" animBg="1"/>
      <p:bldP spid="34822" grpId="0" build="p"/>
      <p:bldP spid="34833" grpId="0"/>
      <p:bldP spid="34835" grpId="0"/>
      <p:bldP spid="34836" grpId="0"/>
      <p:bldP spid="34837" grpId="0"/>
      <p:bldP spid="34838" grpId="0"/>
      <p:bldP spid="34839" grpId="0"/>
      <p:bldP spid="34843" grpId="0"/>
      <p:bldP spid="34845" grpId="0" animBg="1"/>
      <p:bldP spid="34846" grpId="0" animBg="1"/>
      <p:bldP spid="34847" grpId="0" animBg="1"/>
      <p:bldP spid="34848" grpId="0" animBg="1"/>
      <p:bldP spid="34849" grpId="0" animBg="1"/>
      <p:bldP spid="34850" grpId="0" animBg="1"/>
      <p:bldP spid="34855" grpId="0"/>
      <p:bldP spid="34855" grpId="1"/>
      <p:bldP spid="34858" grpId="0" animBg="1"/>
      <p:bldP spid="3486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type="body" idx="1"/>
          </p:nvPr>
        </p:nvSpPr>
        <p:spPr>
          <a:xfrm>
            <a:off x="500034" y="2143116"/>
            <a:ext cx="8143932" cy="3500462"/>
          </a:xfrm>
        </p:spPr>
        <p:style>
          <a:lnRef idx="1">
            <a:schemeClr val="accent1"/>
          </a:lnRef>
          <a:fillRef idx="2">
            <a:schemeClr val="accent1"/>
          </a:fillRef>
          <a:effectRef idx="1">
            <a:schemeClr val="accent1"/>
          </a:effectRef>
          <a:fontRef idx="minor">
            <a:schemeClr val="dk1"/>
          </a:fontRef>
        </p:style>
        <p:txBody>
          <a:bodyPr/>
          <a:lstStyle/>
          <a:p>
            <a:pPr>
              <a:buFontTx/>
              <a:buNone/>
            </a:pPr>
            <a:r>
              <a:rPr lang="ja-JP" altLang="en-US" sz="3200" dirty="0"/>
              <a:t>・市民間コミュニテイの再生、形成</a:t>
            </a:r>
          </a:p>
          <a:p>
            <a:pPr>
              <a:buFontTx/>
              <a:buNone/>
            </a:pPr>
            <a:r>
              <a:rPr lang="ja-JP" altLang="en-US" sz="3200" dirty="0"/>
              <a:t>・活動による人材の育成</a:t>
            </a:r>
          </a:p>
          <a:p>
            <a:pPr>
              <a:buFontTx/>
              <a:buNone/>
            </a:pPr>
            <a:r>
              <a:rPr lang="ja-JP" altLang="en-US" sz="3200" dirty="0"/>
              <a:t>・地域資源の有効活用（施設や人的資本）</a:t>
            </a:r>
          </a:p>
          <a:p>
            <a:pPr>
              <a:buFontTx/>
              <a:buNone/>
            </a:pPr>
            <a:r>
              <a:rPr lang="ja-JP" altLang="en-US" sz="3200" dirty="0"/>
              <a:t>・楽しみの創出（イベント等）</a:t>
            </a:r>
          </a:p>
          <a:p>
            <a:pPr>
              <a:buFontTx/>
              <a:buNone/>
            </a:pPr>
            <a:r>
              <a:rPr lang="ja-JP" altLang="en-US" sz="3200" dirty="0"/>
              <a:t>・生活における安全の確保（防犯） </a:t>
            </a:r>
            <a:endParaRPr lang="en-US" altLang="ja-JP" sz="3200" dirty="0" smtClean="0"/>
          </a:p>
          <a:p>
            <a:pPr>
              <a:buFontTx/>
              <a:buNone/>
            </a:pPr>
            <a:r>
              <a:rPr lang="ja-JP" altLang="en-US" sz="3200" dirty="0" smtClean="0"/>
              <a:t>・市民のオーナーシップの創出</a:t>
            </a:r>
            <a:endParaRPr lang="ja-JP" altLang="en-US" sz="3200" dirty="0"/>
          </a:p>
          <a:p>
            <a:pPr>
              <a:buFontTx/>
              <a:buNone/>
            </a:pPr>
            <a:endParaRPr lang="ja-JP" altLang="en-US" sz="3200" dirty="0"/>
          </a:p>
          <a:p>
            <a:pPr>
              <a:buFontTx/>
              <a:buNone/>
            </a:pPr>
            <a:endParaRPr lang="en-US" altLang="ja-JP" sz="3200" dirty="0"/>
          </a:p>
        </p:txBody>
      </p:sp>
      <p:sp>
        <p:nvSpPr>
          <p:cNvPr id="6" name="Rectangle 2"/>
          <p:cNvSpPr txBox="1">
            <a:spLocks noChangeArrowheads="1"/>
          </p:cNvSpPr>
          <p:nvPr/>
        </p:nvSpPr>
        <p:spPr bwMode="auto">
          <a:xfrm>
            <a:off x="214282" y="785794"/>
            <a:ext cx="7000924" cy="78581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fontScale="77500" lnSpcReduction="20000"/>
          </a:bodyPr>
          <a:lstStyle/>
          <a:p>
            <a:r>
              <a:rPr lang="en-US" altLang="ja-JP" sz="4000" dirty="0" smtClean="0">
                <a:solidFill>
                  <a:schemeClr val="tx2"/>
                </a:solidFill>
                <a:latin typeface="HG丸ｺﾞｼｯｸM-PRO" pitchFamily="50" charset="-128"/>
                <a:ea typeface="HG丸ｺﾞｼｯｸM-PRO" pitchFamily="50" charset="-128"/>
              </a:rPr>
              <a:t>TAP(</a:t>
            </a:r>
            <a:r>
              <a:rPr lang="ja-JP" altLang="en-US" sz="4000" dirty="0" smtClean="0">
                <a:solidFill>
                  <a:schemeClr val="tx2"/>
                </a:solidFill>
                <a:latin typeface="HG丸ｺﾞｼｯｸM-PRO" pitchFamily="50" charset="-128"/>
                <a:ea typeface="HG丸ｺﾞｼｯｸM-PRO" pitchFamily="50" charset="-128"/>
              </a:rPr>
              <a:t>１</a:t>
            </a:r>
            <a:r>
              <a:rPr lang="en-US" altLang="ja-JP" sz="4000" dirty="0" smtClean="0">
                <a:solidFill>
                  <a:schemeClr val="tx2"/>
                </a:solidFill>
                <a:latin typeface="HG丸ｺﾞｼｯｸM-PRO" pitchFamily="50" charset="-128"/>
                <a:ea typeface="HG丸ｺﾞｼｯｸM-PRO" pitchFamily="50" charset="-128"/>
              </a:rPr>
              <a:t>)</a:t>
            </a:r>
            <a:r>
              <a:rPr lang="ja-JP" altLang="en-US" sz="4000" dirty="0" smtClean="0">
                <a:solidFill>
                  <a:schemeClr val="tx2"/>
                </a:solidFill>
                <a:latin typeface="HG丸ｺﾞｼｯｸM-PRO" pitchFamily="50" charset="-128"/>
                <a:ea typeface="HG丸ｺﾞｼｯｸM-PRO" pitchFamily="50" charset="-128"/>
              </a:rPr>
              <a:t>基幹システムにおける効果</a:t>
            </a:r>
            <a:endParaRPr lang="ja-JP" altLang="en-US" sz="4000" dirty="0">
              <a:solidFill>
                <a:schemeClr val="tx2"/>
              </a:solidFill>
              <a:latin typeface="HG丸ｺﾞｼｯｸM-PRO" pitchFamily="50" charset="-128"/>
              <a:ea typeface="HG丸ｺﾞｼｯｸM-PRO" pitchFamily="50" charset="-128"/>
            </a:endParaRPr>
          </a:p>
        </p:txBody>
      </p:sp>
      <p:sp>
        <p:nvSpPr>
          <p:cNvPr id="4" name="テキスト ボックス 3"/>
          <p:cNvSpPr txBox="1"/>
          <p:nvPr/>
        </p:nvSpPr>
        <p:spPr>
          <a:xfrm>
            <a:off x="5715008" y="0"/>
            <a:ext cx="3271561"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市民によるまちづくり推進プラン</a:t>
            </a:r>
            <a:endParaRPr kumimoji="1" lang="ja-JP" altLang="en-US" sz="1600" dirty="0">
              <a:solidFill>
                <a:schemeClr val="bg1"/>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6323">
                                            <p:txEl>
                                              <p:pRg st="0" end="0"/>
                                            </p:txEl>
                                          </p:spTgt>
                                        </p:tgtEl>
                                        <p:attrNameLst>
                                          <p:attrName>style.visibility</p:attrName>
                                        </p:attrNameLst>
                                      </p:cBhvr>
                                      <p:to>
                                        <p:strVal val="visible"/>
                                      </p:to>
                                    </p:set>
                                    <p:anim calcmode="lin" valueType="num">
                                      <p:cBhvr additive="base">
                                        <p:cTn id="7" dur="500" fill="hold"/>
                                        <p:tgtEl>
                                          <p:spTgt spid="5632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632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6323">
                                            <p:txEl>
                                              <p:pRg st="1" end="1"/>
                                            </p:txEl>
                                          </p:spTgt>
                                        </p:tgtEl>
                                        <p:attrNameLst>
                                          <p:attrName>style.visibility</p:attrName>
                                        </p:attrNameLst>
                                      </p:cBhvr>
                                      <p:to>
                                        <p:strVal val="visible"/>
                                      </p:to>
                                    </p:set>
                                    <p:anim calcmode="lin" valueType="num">
                                      <p:cBhvr additive="base">
                                        <p:cTn id="12" dur="500" fill="hold"/>
                                        <p:tgtEl>
                                          <p:spTgt spid="5632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632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6323">
                                            <p:txEl>
                                              <p:pRg st="2" end="2"/>
                                            </p:txEl>
                                          </p:spTgt>
                                        </p:tgtEl>
                                        <p:attrNameLst>
                                          <p:attrName>style.visibility</p:attrName>
                                        </p:attrNameLst>
                                      </p:cBhvr>
                                      <p:to>
                                        <p:strVal val="visible"/>
                                      </p:to>
                                    </p:set>
                                    <p:anim calcmode="lin" valueType="num">
                                      <p:cBhvr additive="base">
                                        <p:cTn id="17" dur="500" fill="hold"/>
                                        <p:tgtEl>
                                          <p:spTgt spid="5632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632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6323">
                                            <p:txEl>
                                              <p:pRg st="3" end="3"/>
                                            </p:txEl>
                                          </p:spTgt>
                                        </p:tgtEl>
                                        <p:attrNameLst>
                                          <p:attrName>style.visibility</p:attrName>
                                        </p:attrNameLst>
                                      </p:cBhvr>
                                      <p:to>
                                        <p:strVal val="visible"/>
                                      </p:to>
                                    </p:set>
                                    <p:anim calcmode="lin" valueType="num">
                                      <p:cBhvr additive="base">
                                        <p:cTn id="22" dur="500" fill="hold"/>
                                        <p:tgtEl>
                                          <p:spTgt spid="5632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6323">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6323">
                                            <p:txEl>
                                              <p:pRg st="4" end="4"/>
                                            </p:txEl>
                                          </p:spTgt>
                                        </p:tgtEl>
                                        <p:attrNameLst>
                                          <p:attrName>style.visibility</p:attrName>
                                        </p:attrNameLst>
                                      </p:cBhvr>
                                      <p:to>
                                        <p:strVal val="visible"/>
                                      </p:to>
                                    </p:set>
                                    <p:anim calcmode="lin" valueType="num">
                                      <p:cBhvr additive="base">
                                        <p:cTn id="27" dur="500" fill="hold"/>
                                        <p:tgtEl>
                                          <p:spTgt spid="5632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6323">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56323">
                                            <p:txEl>
                                              <p:pRg st="5" end="5"/>
                                            </p:txEl>
                                          </p:spTgt>
                                        </p:tgtEl>
                                        <p:attrNameLst>
                                          <p:attrName>style.visibility</p:attrName>
                                        </p:attrNameLst>
                                      </p:cBhvr>
                                      <p:to>
                                        <p:strVal val="visible"/>
                                      </p:to>
                                    </p:set>
                                    <p:anim calcmode="lin" valueType="num">
                                      <p:cBhvr additive="base">
                                        <p:cTn id="32" dur="500" fill="hold"/>
                                        <p:tgtEl>
                                          <p:spTgt spid="5632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5632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2" name="Oval 8"/>
          <p:cNvSpPr>
            <a:spLocks noChangeArrowheads="1"/>
          </p:cNvSpPr>
          <p:nvPr/>
        </p:nvSpPr>
        <p:spPr bwMode="auto">
          <a:xfrm>
            <a:off x="719107" y="4221163"/>
            <a:ext cx="7929618" cy="1295400"/>
          </a:xfrm>
          <a:prstGeom prst="ellipse">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r>
              <a:rPr lang="ja-JP" altLang="en-US" sz="2400" dirty="0" smtClean="0"/>
              <a:t>還元システムの導入</a:t>
            </a:r>
            <a:endParaRPr lang="ja-JP" altLang="en-US" sz="2400" dirty="0"/>
          </a:p>
        </p:txBody>
      </p:sp>
      <p:sp>
        <p:nvSpPr>
          <p:cNvPr id="57346" name="Rectangle 2"/>
          <p:cNvSpPr>
            <a:spLocks noGrp="1" noChangeArrowheads="1"/>
          </p:cNvSpPr>
          <p:nvPr>
            <p:ph type="body" idx="1"/>
          </p:nvPr>
        </p:nvSpPr>
        <p:spPr>
          <a:xfrm>
            <a:off x="250825" y="1341438"/>
            <a:ext cx="8604250" cy="1943100"/>
          </a:xfrm>
        </p:spPr>
        <p:txBody>
          <a:bodyPr/>
          <a:lstStyle/>
          <a:p>
            <a:pPr algn="ctr">
              <a:buFontTx/>
              <a:buNone/>
            </a:pPr>
            <a:r>
              <a:rPr lang="ja-JP" altLang="en-US" sz="4000" b="1" dirty="0" smtClean="0"/>
              <a:t>活動</a:t>
            </a:r>
            <a:r>
              <a:rPr lang="ja-JP" altLang="en-US" sz="4000" b="1" dirty="0"/>
              <a:t>の効果による利益を市民</a:t>
            </a:r>
            <a:r>
              <a:rPr lang="ja-JP" altLang="en-US" sz="4000" b="1" dirty="0" smtClean="0"/>
              <a:t>に</a:t>
            </a:r>
            <a:endParaRPr lang="en-US" altLang="ja-JP" sz="4000" b="1" dirty="0" smtClean="0"/>
          </a:p>
          <a:p>
            <a:pPr algn="ctr">
              <a:buFontTx/>
              <a:buNone/>
            </a:pPr>
            <a:r>
              <a:rPr lang="ja-JP" altLang="en-US" sz="4000" b="1" dirty="0" smtClean="0"/>
              <a:t>フィードバック</a:t>
            </a:r>
            <a:r>
              <a:rPr lang="ja-JP" altLang="en-US" sz="4000" b="1" dirty="0"/>
              <a:t>する仕組みを構築</a:t>
            </a:r>
            <a:endParaRPr lang="ja-JP" altLang="en-US" sz="2800" b="1" dirty="0"/>
          </a:p>
          <a:p>
            <a:pPr algn="ctr"/>
            <a:endParaRPr lang="ja-JP" altLang="en-US" sz="4000" dirty="0"/>
          </a:p>
          <a:p>
            <a:pPr algn="ctr"/>
            <a:endParaRPr lang="en-US" altLang="ja-JP" sz="4000" dirty="0"/>
          </a:p>
        </p:txBody>
      </p:sp>
      <p:sp>
        <p:nvSpPr>
          <p:cNvPr id="57347" name="AutoShape 3"/>
          <p:cNvSpPr>
            <a:spLocks noChangeArrowheads="1"/>
          </p:cNvSpPr>
          <p:nvPr/>
        </p:nvSpPr>
        <p:spPr bwMode="auto">
          <a:xfrm>
            <a:off x="4429124" y="2857496"/>
            <a:ext cx="433388" cy="1366838"/>
          </a:xfrm>
          <a:prstGeom prst="downArrow">
            <a:avLst>
              <a:gd name="adj1" fmla="val 50000"/>
              <a:gd name="adj2" fmla="val 78846"/>
            </a:avLst>
          </a:prstGeom>
          <a:ln>
            <a:headEnd/>
            <a:tailEnd/>
          </a:ln>
        </p:spPr>
        <p:style>
          <a:lnRef idx="1">
            <a:schemeClr val="accent1"/>
          </a:lnRef>
          <a:fillRef idx="3">
            <a:schemeClr val="accent1"/>
          </a:fillRef>
          <a:effectRef idx="2">
            <a:schemeClr val="accent1"/>
          </a:effectRef>
          <a:fontRef idx="minor">
            <a:schemeClr val="lt1"/>
          </a:fontRef>
        </p:style>
        <p:txBody>
          <a:bodyPr vert="eaVert" wrap="none" anchor="ctr"/>
          <a:lstStyle/>
          <a:p>
            <a:endParaRPr lang="ja-JP" altLang="en-US"/>
          </a:p>
        </p:txBody>
      </p:sp>
      <p:sp>
        <p:nvSpPr>
          <p:cNvPr id="6" name="テキスト ボックス 5"/>
          <p:cNvSpPr txBox="1"/>
          <p:nvPr/>
        </p:nvSpPr>
        <p:spPr>
          <a:xfrm>
            <a:off x="5715008" y="0"/>
            <a:ext cx="3271561"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市民によるまちづくり推進プラン</a:t>
            </a:r>
            <a:endParaRPr kumimoji="1" lang="ja-JP" altLang="en-US" sz="1600" dirty="0">
              <a:solidFill>
                <a:schemeClr val="bg1"/>
              </a:solidFill>
              <a:latin typeface="HG丸ｺﾞｼｯｸM-PRO" pitchFamily="50" charset="-128"/>
              <a:ea typeface="HG丸ｺﾞｼｯｸM-PRO" pitchFamily="50" charset="-128"/>
            </a:endParaRPr>
          </a:p>
        </p:txBody>
      </p:sp>
      <p:sp>
        <p:nvSpPr>
          <p:cNvPr id="7" name="Rectangle 2"/>
          <p:cNvSpPr txBox="1">
            <a:spLocks noChangeArrowheads="1"/>
          </p:cNvSpPr>
          <p:nvPr/>
        </p:nvSpPr>
        <p:spPr bwMode="auto">
          <a:xfrm>
            <a:off x="0" y="642918"/>
            <a:ext cx="5214938" cy="64293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rmAutofit fontScale="92500" lnSpcReduction="10000"/>
          </a:bodyPr>
          <a:lstStyle/>
          <a:p>
            <a:r>
              <a:rPr lang="en-US" altLang="ja-JP" sz="4000" dirty="0" smtClean="0">
                <a:solidFill>
                  <a:schemeClr val="tx2"/>
                </a:solidFill>
                <a:latin typeface="HG丸ｺﾞｼｯｸM-PRO" pitchFamily="50" charset="-128"/>
                <a:ea typeface="HG丸ｺﾞｼｯｸM-PRO" pitchFamily="50" charset="-128"/>
              </a:rPr>
              <a:t>TAP(</a:t>
            </a:r>
            <a:r>
              <a:rPr lang="ja-JP" altLang="en-US" sz="4000" dirty="0" smtClean="0">
                <a:solidFill>
                  <a:schemeClr val="tx2"/>
                </a:solidFill>
                <a:latin typeface="HG丸ｺﾞｼｯｸM-PRO" pitchFamily="50" charset="-128"/>
                <a:ea typeface="HG丸ｺﾞｼｯｸM-PRO" pitchFamily="50" charset="-128"/>
              </a:rPr>
              <a:t>２</a:t>
            </a:r>
            <a:r>
              <a:rPr lang="en-US" altLang="ja-JP" sz="4000" dirty="0" smtClean="0">
                <a:solidFill>
                  <a:schemeClr val="tx2"/>
                </a:solidFill>
                <a:latin typeface="HG丸ｺﾞｼｯｸM-PRO" pitchFamily="50" charset="-128"/>
                <a:ea typeface="HG丸ｺﾞｼｯｸM-PRO" pitchFamily="50" charset="-128"/>
              </a:rPr>
              <a:t>)</a:t>
            </a:r>
            <a:r>
              <a:rPr lang="ja-JP" altLang="en-US" sz="4000" dirty="0" smtClean="0">
                <a:solidFill>
                  <a:schemeClr val="tx2"/>
                </a:solidFill>
                <a:latin typeface="HG丸ｺﾞｼｯｸM-PRO" pitchFamily="50" charset="-128"/>
                <a:ea typeface="HG丸ｺﾞｼｯｸM-PRO" pitchFamily="50" charset="-128"/>
              </a:rPr>
              <a:t>還元システム</a:t>
            </a:r>
            <a:endParaRPr lang="ja-JP" altLang="en-US" sz="4000" dirty="0">
              <a:solidFill>
                <a:schemeClr val="tx2"/>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1" name="Picture 3" descr="hn080304_02a"/>
          <p:cNvPicPr>
            <a:picLocks noChangeAspect="1" noChangeArrowheads="1"/>
          </p:cNvPicPr>
          <p:nvPr/>
        </p:nvPicPr>
        <p:blipFill>
          <a:blip r:embed="rId2"/>
          <a:srcRect/>
          <a:stretch>
            <a:fillRect/>
          </a:stretch>
        </p:blipFill>
        <p:spPr bwMode="auto">
          <a:xfrm>
            <a:off x="1116013" y="1341438"/>
            <a:ext cx="2305050" cy="1533525"/>
          </a:xfrm>
          <a:prstGeom prst="rect">
            <a:avLst/>
          </a:prstGeom>
          <a:noFill/>
        </p:spPr>
      </p:pic>
      <p:sp>
        <p:nvSpPr>
          <p:cNvPr id="58372" name="Text Box 4"/>
          <p:cNvSpPr txBox="1">
            <a:spLocks noChangeArrowheads="1"/>
          </p:cNvSpPr>
          <p:nvPr/>
        </p:nvSpPr>
        <p:spPr bwMode="auto">
          <a:xfrm>
            <a:off x="3708400" y="1484313"/>
            <a:ext cx="5219700" cy="1000125"/>
          </a:xfrm>
          <a:prstGeom prst="rect">
            <a:avLst/>
          </a:prstGeom>
          <a:noFill/>
          <a:ln w="9525">
            <a:noFill/>
            <a:miter lim="800000"/>
            <a:headEnd/>
            <a:tailEnd/>
          </a:ln>
          <a:effectLst/>
        </p:spPr>
        <p:txBody>
          <a:bodyPr>
            <a:spAutoFit/>
          </a:bodyPr>
          <a:lstStyle/>
          <a:p>
            <a:pPr>
              <a:spcBef>
                <a:spcPct val="50000"/>
              </a:spcBef>
            </a:pPr>
            <a:r>
              <a:rPr lang="ja-JP" altLang="en-US" sz="2000" dirty="0"/>
              <a:t>住民による霞ヶ浦浄化活動の効果を定量把握・効果測定</a:t>
            </a:r>
          </a:p>
          <a:p>
            <a:pPr>
              <a:spcBef>
                <a:spcPct val="50000"/>
              </a:spcBef>
            </a:pPr>
            <a:r>
              <a:rPr lang="en-US" altLang="ja-JP" sz="1300" dirty="0"/>
              <a:t>ex) </a:t>
            </a:r>
            <a:r>
              <a:rPr lang="ja-JP" altLang="en-US" sz="1300" dirty="0"/>
              <a:t>活動がどれだけ</a:t>
            </a:r>
            <a:r>
              <a:rPr lang="en-US" altLang="ja-JP" sz="1300" dirty="0"/>
              <a:t>COD</a:t>
            </a:r>
            <a:r>
              <a:rPr lang="ja-JP" altLang="en-US" sz="1300" dirty="0"/>
              <a:t>などの指標を低下させたかを測定する　　　</a:t>
            </a:r>
          </a:p>
        </p:txBody>
      </p:sp>
      <p:pic>
        <p:nvPicPr>
          <p:cNvPr id="58373" name="Picture 5" descr="2151801086_e9306fdc85"/>
          <p:cNvPicPr>
            <a:picLocks noChangeAspect="1" noChangeArrowheads="1"/>
          </p:cNvPicPr>
          <p:nvPr/>
        </p:nvPicPr>
        <p:blipFill>
          <a:blip r:embed="rId3"/>
          <a:srcRect/>
          <a:stretch>
            <a:fillRect/>
          </a:stretch>
        </p:blipFill>
        <p:spPr bwMode="auto">
          <a:xfrm>
            <a:off x="1187450" y="5013325"/>
            <a:ext cx="2305050" cy="1728788"/>
          </a:xfrm>
          <a:prstGeom prst="rect">
            <a:avLst/>
          </a:prstGeom>
          <a:noFill/>
        </p:spPr>
      </p:pic>
      <p:sp>
        <p:nvSpPr>
          <p:cNvPr id="58374" name="Text Box 6"/>
          <p:cNvSpPr txBox="1">
            <a:spLocks noChangeArrowheads="1"/>
          </p:cNvSpPr>
          <p:nvPr/>
        </p:nvSpPr>
        <p:spPr bwMode="auto">
          <a:xfrm>
            <a:off x="3779838" y="5084763"/>
            <a:ext cx="4248150" cy="396875"/>
          </a:xfrm>
          <a:prstGeom prst="rect">
            <a:avLst/>
          </a:prstGeom>
          <a:noFill/>
          <a:ln w="9525">
            <a:noFill/>
            <a:miter lim="800000"/>
            <a:headEnd/>
            <a:tailEnd/>
          </a:ln>
          <a:effectLst/>
        </p:spPr>
        <p:txBody>
          <a:bodyPr>
            <a:spAutoFit/>
          </a:bodyPr>
          <a:lstStyle/>
          <a:p>
            <a:pPr>
              <a:spcBef>
                <a:spcPct val="50000"/>
              </a:spcBef>
            </a:pPr>
            <a:r>
              <a:rPr lang="ja-JP" altLang="en-US" sz="2000"/>
              <a:t>評価同等分の下水道処理費用値下げ</a:t>
            </a:r>
            <a:endParaRPr lang="ja-JP" altLang="en-US"/>
          </a:p>
        </p:txBody>
      </p:sp>
      <p:sp>
        <p:nvSpPr>
          <p:cNvPr id="58375" name="Rectangle 7"/>
          <p:cNvSpPr>
            <a:spLocks noChangeArrowheads="1"/>
          </p:cNvSpPr>
          <p:nvPr/>
        </p:nvSpPr>
        <p:spPr bwMode="auto">
          <a:xfrm>
            <a:off x="179388" y="1341438"/>
            <a:ext cx="720725" cy="15113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vert="eaVert" wrap="none" anchor="ctr"/>
          <a:lstStyle/>
          <a:p>
            <a:pPr algn="ctr"/>
            <a:r>
              <a:rPr lang="ja-JP" altLang="en-US" sz="2400">
                <a:latin typeface="HGS創英角ｺﾞｼｯｸUB" pitchFamily="50" charset="-128"/>
                <a:ea typeface="HGS創英角ｺﾞｼｯｸUB" pitchFamily="50" charset="-128"/>
              </a:rPr>
              <a:t>測定</a:t>
            </a:r>
          </a:p>
        </p:txBody>
      </p:sp>
      <p:sp>
        <p:nvSpPr>
          <p:cNvPr id="58376" name="Rectangle 8"/>
          <p:cNvSpPr>
            <a:spLocks noChangeArrowheads="1"/>
          </p:cNvSpPr>
          <p:nvPr/>
        </p:nvSpPr>
        <p:spPr bwMode="auto">
          <a:xfrm>
            <a:off x="179388" y="3068638"/>
            <a:ext cx="720725" cy="15113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vert="eaVert" wrap="none" anchor="ctr"/>
          <a:lstStyle/>
          <a:p>
            <a:pPr algn="ctr"/>
            <a:r>
              <a:rPr lang="ja-JP" altLang="en-US" sz="2400">
                <a:latin typeface="HGS創英角ｺﾞｼｯｸUB" pitchFamily="50" charset="-128"/>
                <a:ea typeface="HGS創英角ｺﾞｼｯｸUB" pitchFamily="50" charset="-128"/>
              </a:rPr>
              <a:t>評価</a:t>
            </a:r>
          </a:p>
        </p:txBody>
      </p:sp>
      <p:sp>
        <p:nvSpPr>
          <p:cNvPr id="58377" name="Rectangle 9"/>
          <p:cNvSpPr>
            <a:spLocks noChangeArrowheads="1"/>
          </p:cNvSpPr>
          <p:nvPr/>
        </p:nvSpPr>
        <p:spPr bwMode="auto">
          <a:xfrm>
            <a:off x="179388" y="5084763"/>
            <a:ext cx="720725" cy="15113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vert="eaVert" wrap="none" anchor="ctr"/>
          <a:lstStyle/>
          <a:p>
            <a:pPr algn="ctr"/>
            <a:r>
              <a:rPr lang="ja-JP" altLang="en-US" sz="2400">
                <a:latin typeface="HGS創英角ｺﾞｼｯｸUB" pitchFamily="50" charset="-128"/>
                <a:ea typeface="HGS創英角ｺﾞｼｯｸUB" pitchFamily="50" charset="-128"/>
              </a:rPr>
              <a:t>還元</a:t>
            </a:r>
          </a:p>
        </p:txBody>
      </p:sp>
      <p:pic>
        <p:nvPicPr>
          <p:cNvPr id="58378" name="Picture 10" descr="BS03_09"/>
          <p:cNvPicPr>
            <a:picLocks noChangeAspect="1" noChangeArrowheads="1"/>
          </p:cNvPicPr>
          <p:nvPr/>
        </p:nvPicPr>
        <p:blipFill>
          <a:blip r:embed="rId4"/>
          <a:srcRect/>
          <a:stretch>
            <a:fillRect/>
          </a:stretch>
        </p:blipFill>
        <p:spPr bwMode="auto">
          <a:xfrm>
            <a:off x="1258888" y="2997200"/>
            <a:ext cx="2089150" cy="1784350"/>
          </a:xfrm>
          <a:prstGeom prst="rect">
            <a:avLst/>
          </a:prstGeom>
          <a:noFill/>
        </p:spPr>
      </p:pic>
      <p:sp>
        <p:nvSpPr>
          <p:cNvPr id="58379" name="Text Box 11"/>
          <p:cNvSpPr txBox="1">
            <a:spLocks noChangeArrowheads="1"/>
          </p:cNvSpPr>
          <p:nvPr/>
        </p:nvSpPr>
        <p:spPr bwMode="auto">
          <a:xfrm>
            <a:off x="3714744" y="3214686"/>
            <a:ext cx="5219700" cy="1000125"/>
          </a:xfrm>
          <a:prstGeom prst="rect">
            <a:avLst/>
          </a:prstGeom>
          <a:noFill/>
          <a:ln w="9525">
            <a:noFill/>
            <a:miter lim="800000"/>
            <a:headEnd/>
            <a:tailEnd/>
          </a:ln>
          <a:effectLst/>
        </p:spPr>
        <p:txBody>
          <a:bodyPr>
            <a:spAutoFit/>
          </a:bodyPr>
          <a:lstStyle/>
          <a:p>
            <a:pPr>
              <a:spcBef>
                <a:spcPct val="50000"/>
              </a:spcBef>
            </a:pPr>
            <a:r>
              <a:rPr lang="ja-JP" altLang="en-US" sz="2000" dirty="0"/>
              <a:t>測定した効果における経済的な価値を評価する</a:t>
            </a:r>
          </a:p>
          <a:p>
            <a:pPr>
              <a:spcBef>
                <a:spcPct val="50000"/>
              </a:spcBef>
            </a:pPr>
            <a:r>
              <a:rPr lang="en-US" altLang="ja-JP" sz="1300" dirty="0"/>
              <a:t>ex)</a:t>
            </a:r>
            <a:r>
              <a:rPr lang="ja-JP" altLang="en-US" sz="1300" dirty="0"/>
              <a:t>　同規模の</a:t>
            </a:r>
            <a:r>
              <a:rPr lang="en-US" altLang="ja-JP" sz="1300" dirty="0"/>
              <a:t>COD</a:t>
            </a:r>
            <a:r>
              <a:rPr lang="ja-JP" altLang="en-US" sz="1300" dirty="0" err="1"/>
              <a:t>を低</a:t>
            </a:r>
            <a:r>
              <a:rPr lang="ja-JP" altLang="en-US" sz="1300" dirty="0"/>
              <a:t>下させるのに必要な下水処理費用を評価する</a:t>
            </a:r>
          </a:p>
        </p:txBody>
      </p:sp>
      <p:sp>
        <p:nvSpPr>
          <p:cNvPr id="58380" name="Text Box 12"/>
          <p:cNvSpPr txBox="1">
            <a:spLocks noChangeArrowheads="1"/>
          </p:cNvSpPr>
          <p:nvPr/>
        </p:nvSpPr>
        <p:spPr bwMode="auto">
          <a:xfrm>
            <a:off x="3851275" y="5876925"/>
            <a:ext cx="5292725" cy="519113"/>
          </a:xfrm>
          <a:prstGeom prst="rect">
            <a:avLst/>
          </a:prstGeom>
          <a:noFill/>
          <a:ln w="9525">
            <a:noFill/>
            <a:miter lim="800000"/>
            <a:headEnd/>
            <a:tailEnd/>
          </a:ln>
          <a:effectLst/>
        </p:spPr>
        <p:txBody>
          <a:bodyPr>
            <a:spAutoFit/>
          </a:bodyPr>
          <a:lstStyle/>
          <a:p>
            <a:pPr>
              <a:spcBef>
                <a:spcPct val="50000"/>
              </a:spcBef>
            </a:pPr>
            <a:r>
              <a:rPr lang="en-US" altLang="ja-JP" sz="2800"/>
              <a:t>→</a:t>
            </a:r>
            <a:r>
              <a:rPr lang="ja-JP" altLang="en-US" sz="2800"/>
              <a:t>ここで住民に効果の利益を還元</a:t>
            </a:r>
          </a:p>
        </p:txBody>
      </p:sp>
      <p:sp>
        <p:nvSpPr>
          <p:cNvPr id="14" name="テキスト ボックス 13"/>
          <p:cNvSpPr txBox="1"/>
          <p:nvPr/>
        </p:nvSpPr>
        <p:spPr>
          <a:xfrm>
            <a:off x="5715008" y="0"/>
            <a:ext cx="3271561"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市民によるまちづくり推進プラン</a:t>
            </a:r>
            <a:endParaRPr kumimoji="1" lang="ja-JP" altLang="en-US" sz="1600" dirty="0">
              <a:solidFill>
                <a:schemeClr val="bg1"/>
              </a:solidFill>
              <a:latin typeface="HG丸ｺﾞｼｯｸM-PRO" pitchFamily="50" charset="-128"/>
              <a:ea typeface="HG丸ｺﾞｼｯｸM-PRO" pitchFamily="50" charset="-128"/>
            </a:endParaRPr>
          </a:p>
        </p:txBody>
      </p:sp>
      <p:sp>
        <p:nvSpPr>
          <p:cNvPr id="17" name="Rectangle 2"/>
          <p:cNvSpPr txBox="1">
            <a:spLocks noChangeArrowheads="1"/>
          </p:cNvSpPr>
          <p:nvPr/>
        </p:nvSpPr>
        <p:spPr bwMode="auto">
          <a:xfrm>
            <a:off x="0" y="642918"/>
            <a:ext cx="9144000" cy="64293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r>
              <a:rPr lang="en-US" altLang="ja-JP" sz="2800" dirty="0" smtClean="0">
                <a:solidFill>
                  <a:schemeClr val="tx2"/>
                </a:solidFill>
                <a:latin typeface="HG丸ｺﾞｼｯｸM-PRO" pitchFamily="50" charset="-128"/>
                <a:ea typeface="HG丸ｺﾞｼｯｸM-PRO" pitchFamily="50" charset="-128"/>
              </a:rPr>
              <a:t>TAP(</a:t>
            </a:r>
            <a:r>
              <a:rPr lang="ja-JP" altLang="en-US" sz="2800" dirty="0" smtClean="0">
                <a:solidFill>
                  <a:schemeClr val="tx2"/>
                </a:solidFill>
                <a:latin typeface="HG丸ｺﾞｼｯｸM-PRO" pitchFamily="50" charset="-128"/>
                <a:ea typeface="HG丸ｺﾞｼｯｸM-PRO" pitchFamily="50" charset="-128"/>
              </a:rPr>
              <a:t>２</a:t>
            </a:r>
            <a:r>
              <a:rPr lang="en-US" altLang="ja-JP" sz="2800" dirty="0" smtClean="0">
                <a:solidFill>
                  <a:schemeClr val="tx2"/>
                </a:solidFill>
                <a:latin typeface="HG丸ｺﾞｼｯｸM-PRO" pitchFamily="50" charset="-128"/>
                <a:ea typeface="HG丸ｺﾞｼｯｸM-PRO" pitchFamily="50" charset="-128"/>
              </a:rPr>
              <a:t>)</a:t>
            </a:r>
            <a:r>
              <a:rPr lang="ja-JP" altLang="en-US" sz="2800" dirty="0" smtClean="0">
                <a:solidFill>
                  <a:schemeClr val="tx2"/>
                </a:solidFill>
                <a:latin typeface="HG丸ｺﾞｼｯｸM-PRO" pitchFamily="50" charset="-128"/>
                <a:ea typeface="HG丸ｺﾞｼｯｸM-PRO" pitchFamily="50" charset="-128"/>
              </a:rPr>
              <a:t>還元システムの具体例：下水道料金還元プラン</a:t>
            </a:r>
            <a:endParaRPr lang="ja-JP" altLang="en-US" sz="2800" dirty="0">
              <a:solidFill>
                <a:schemeClr val="tx2"/>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8380"/>
                                        </p:tgtEl>
                                        <p:attrNameLst>
                                          <p:attrName>style.visibility</p:attrName>
                                        </p:attrNameLst>
                                      </p:cBhvr>
                                      <p:to>
                                        <p:strVal val="visible"/>
                                      </p:to>
                                    </p:set>
                                    <p:animEffect transition="in" filter="dissolve">
                                      <p:cBhvr>
                                        <p:cTn id="7" dur="500"/>
                                        <p:tgtEl>
                                          <p:spTgt spid="58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8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78" name="Rectangle 14"/>
          <p:cNvSpPr>
            <a:spLocks noChangeArrowheads="1"/>
          </p:cNvSpPr>
          <p:nvPr/>
        </p:nvSpPr>
        <p:spPr bwMode="auto">
          <a:xfrm>
            <a:off x="468313" y="4643446"/>
            <a:ext cx="8351837" cy="1954204"/>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r>
              <a:rPr lang="ja-JP" altLang="en-US" sz="2300"/>
              <a:t>・効果を目に見えるカタチにすることで住民の活動意欲を更に促す</a:t>
            </a:r>
          </a:p>
          <a:p>
            <a:endParaRPr lang="ja-JP" altLang="en-US" sz="2300"/>
          </a:p>
          <a:p>
            <a:r>
              <a:rPr lang="ja-JP" altLang="en-US" sz="2300"/>
              <a:t>・今まで活動に参加していなかった人に、活動に対する興味</a:t>
            </a:r>
          </a:p>
          <a:p>
            <a:r>
              <a:rPr lang="ja-JP" altLang="en-US" sz="2300"/>
              <a:t>　を持ってもらうことができる</a:t>
            </a:r>
          </a:p>
          <a:p>
            <a:endParaRPr lang="en-US" altLang="ja-JP" sz="2300"/>
          </a:p>
        </p:txBody>
      </p:sp>
      <p:sp>
        <p:nvSpPr>
          <p:cNvPr id="62467" name="Rectangle 3"/>
          <p:cNvSpPr>
            <a:spLocks noGrp="1" noChangeArrowheads="1"/>
          </p:cNvSpPr>
          <p:nvPr>
            <p:ph type="body" idx="1"/>
          </p:nvPr>
        </p:nvSpPr>
        <p:spPr>
          <a:xfrm>
            <a:off x="1908175" y="3632211"/>
            <a:ext cx="5113338" cy="1368425"/>
          </a:xfrm>
        </p:spPr>
        <p:txBody>
          <a:bodyPr/>
          <a:lstStyle/>
          <a:p>
            <a:pPr>
              <a:buFontTx/>
              <a:buNone/>
            </a:pPr>
            <a:r>
              <a:rPr lang="ja-JP" altLang="en-US" sz="2800" dirty="0"/>
              <a:t>　　下水道処理費用値下げ</a:t>
            </a:r>
          </a:p>
          <a:p>
            <a:pPr>
              <a:buFontTx/>
              <a:buNone/>
            </a:pPr>
            <a:r>
              <a:rPr lang="ja-JP" altLang="en-US" sz="2800" dirty="0"/>
              <a:t> （継続のための還元システム）　　　</a:t>
            </a:r>
          </a:p>
        </p:txBody>
      </p:sp>
      <p:sp>
        <p:nvSpPr>
          <p:cNvPr id="62468" name="Rectangle 4"/>
          <p:cNvSpPr>
            <a:spLocks noChangeArrowheads="1"/>
          </p:cNvSpPr>
          <p:nvPr/>
        </p:nvSpPr>
        <p:spPr bwMode="auto">
          <a:xfrm>
            <a:off x="1743092" y="1208077"/>
            <a:ext cx="5257800" cy="720725"/>
          </a:xfrm>
          <a:prstGeom prst="rect">
            <a:avLst/>
          </a:prstGeom>
          <a:noFill/>
          <a:ln w="9525">
            <a:noFill/>
            <a:miter lim="800000"/>
            <a:headEnd/>
            <a:tailEnd/>
          </a:ln>
          <a:effectLst/>
        </p:spPr>
        <p:txBody>
          <a:bodyPr/>
          <a:lstStyle/>
          <a:p>
            <a:pPr marL="342900" indent="-342900">
              <a:spcBef>
                <a:spcPct val="20000"/>
              </a:spcBef>
            </a:pPr>
            <a:r>
              <a:rPr lang="en-US" altLang="ja-JP" sz="3200" dirty="0" smtClean="0"/>
              <a:t>TAP</a:t>
            </a:r>
            <a:r>
              <a:rPr lang="ja-JP" altLang="en-US" sz="3200" dirty="0" smtClean="0"/>
              <a:t>に</a:t>
            </a:r>
            <a:r>
              <a:rPr lang="ja-JP" altLang="en-US" sz="3200" dirty="0"/>
              <a:t>よる霞ヶ浦浄化活動</a:t>
            </a:r>
          </a:p>
        </p:txBody>
      </p:sp>
      <p:sp>
        <p:nvSpPr>
          <p:cNvPr id="62469" name="Rectangle 5"/>
          <p:cNvSpPr>
            <a:spLocks noChangeArrowheads="1"/>
          </p:cNvSpPr>
          <p:nvPr/>
        </p:nvSpPr>
        <p:spPr bwMode="auto">
          <a:xfrm>
            <a:off x="4643438" y="3716338"/>
            <a:ext cx="2170112" cy="820737"/>
          </a:xfrm>
          <a:prstGeom prst="rect">
            <a:avLst/>
          </a:prstGeom>
          <a:noFill/>
          <a:ln w="9525">
            <a:noFill/>
            <a:miter lim="800000"/>
            <a:headEnd/>
            <a:tailEnd/>
          </a:ln>
          <a:effectLst/>
        </p:spPr>
        <p:txBody>
          <a:bodyPr/>
          <a:lstStyle/>
          <a:p>
            <a:pPr marL="342900" indent="-342900">
              <a:spcBef>
                <a:spcPct val="20000"/>
              </a:spcBef>
              <a:buFontTx/>
              <a:buChar char="•"/>
            </a:pPr>
            <a:endParaRPr lang="ja-JP" altLang="ja-JP" sz="3200"/>
          </a:p>
        </p:txBody>
      </p:sp>
      <p:sp>
        <p:nvSpPr>
          <p:cNvPr id="62472" name="Rectangle 8"/>
          <p:cNvSpPr>
            <a:spLocks noChangeArrowheads="1"/>
          </p:cNvSpPr>
          <p:nvPr/>
        </p:nvSpPr>
        <p:spPr bwMode="auto">
          <a:xfrm>
            <a:off x="3059113" y="1989138"/>
            <a:ext cx="2170112" cy="820737"/>
          </a:xfrm>
          <a:prstGeom prst="rect">
            <a:avLst/>
          </a:prstGeom>
          <a:noFill/>
          <a:ln w="9525">
            <a:noFill/>
            <a:miter lim="800000"/>
            <a:headEnd/>
            <a:tailEnd/>
          </a:ln>
          <a:effectLst/>
        </p:spPr>
        <p:txBody>
          <a:bodyPr/>
          <a:lstStyle/>
          <a:p>
            <a:pPr marL="342900" indent="-342900">
              <a:spcBef>
                <a:spcPct val="20000"/>
              </a:spcBef>
              <a:buFontTx/>
              <a:buChar char="•"/>
            </a:pPr>
            <a:endParaRPr lang="ja-JP" altLang="ja-JP" sz="3200"/>
          </a:p>
        </p:txBody>
      </p:sp>
      <p:sp>
        <p:nvSpPr>
          <p:cNvPr id="62477" name="Rectangle 13"/>
          <p:cNvSpPr>
            <a:spLocks noChangeArrowheads="1"/>
          </p:cNvSpPr>
          <p:nvPr/>
        </p:nvSpPr>
        <p:spPr bwMode="auto">
          <a:xfrm>
            <a:off x="0" y="4437063"/>
            <a:ext cx="9144000" cy="2420937"/>
          </a:xfrm>
          <a:prstGeom prst="rect">
            <a:avLst/>
          </a:prstGeom>
          <a:noFill/>
          <a:ln w="9525">
            <a:noFill/>
            <a:miter lim="800000"/>
            <a:headEnd/>
            <a:tailEnd/>
          </a:ln>
          <a:effectLst/>
        </p:spPr>
        <p:txBody>
          <a:bodyPr/>
          <a:lstStyle/>
          <a:p>
            <a:pPr marL="342900" indent="-342900" algn="ctr">
              <a:spcBef>
                <a:spcPct val="20000"/>
              </a:spcBef>
            </a:pPr>
            <a:endParaRPr lang="ja-JP" altLang="ja-JP" sz="3200"/>
          </a:p>
        </p:txBody>
      </p:sp>
      <p:sp>
        <p:nvSpPr>
          <p:cNvPr id="13" name="テキスト ボックス 12"/>
          <p:cNvSpPr txBox="1"/>
          <p:nvPr/>
        </p:nvSpPr>
        <p:spPr>
          <a:xfrm>
            <a:off x="5715008" y="0"/>
            <a:ext cx="3271561"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市民によるまちづくり推進プラン</a:t>
            </a:r>
            <a:endParaRPr kumimoji="1" lang="ja-JP" altLang="en-US" sz="1600" dirty="0">
              <a:solidFill>
                <a:schemeClr val="bg1"/>
              </a:solidFill>
              <a:latin typeface="HG丸ｺﾞｼｯｸM-PRO" pitchFamily="50" charset="-128"/>
              <a:ea typeface="HG丸ｺﾞｼｯｸM-PRO" pitchFamily="50" charset="-128"/>
            </a:endParaRPr>
          </a:p>
        </p:txBody>
      </p:sp>
      <p:graphicFrame>
        <p:nvGraphicFramePr>
          <p:cNvPr id="14" name="図表 13"/>
          <p:cNvGraphicFramePr/>
          <p:nvPr/>
        </p:nvGraphicFramePr>
        <p:xfrm>
          <a:off x="2571736" y="1928802"/>
          <a:ext cx="3929090" cy="15001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angle 2"/>
          <p:cNvSpPr txBox="1">
            <a:spLocks noChangeArrowheads="1"/>
          </p:cNvSpPr>
          <p:nvPr/>
        </p:nvSpPr>
        <p:spPr bwMode="auto">
          <a:xfrm>
            <a:off x="0" y="642918"/>
            <a:ext cx="9144000" cy="64293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r>
              <a:rPr lang="en-US" altLang="ja-JP" sz="2800" dirty="0" smtClean="0">
                <a:solidFill>
                  <a:schemeClr val="tx2"/>
                </a:solidFill>
                <a:latin typeface="HG丸ｺﾞｼｯｸM-PRO" pitchFamily="50" charset="-128"/>
                <a:ea typeface="HG丸ｺﾞｼｯｸM-PRO" pitchFamily="50" charset="-128"/>
              </a:rPr>
              <a:t>TAP(</a:t>
            </a:r>
            <a:r>
              <a:rPr lang="ja-JP" altLang="en-US" sz="2800" dirty="0" smtClean="0">
                <a:solidFill>
                  <a:schemeClr val="tx2"/>
                </a:solidFill>
                <a:latin typeface="HG丸ｺﾞｼｯｸM-PRO" pitchFamily="50" charset="-128"/>
                <a:ea typeface="HG丸ｺﾞｼｯｸM-PRO" pitchFamily="50" charset="-128"/>
              </a:rPr>
              <a:t>２</a:t>
            </a:r>
            <a:r>
              <a:rPr lang="en-US" altLang="ja-JP" sz="2800" dirty="0" smtClean="0">
                <a:solidFill>
                  <a:schemeClr val="tx2"/>
                </a:solidFill>
                <a:latin typeface="HG丸ｺﾞｼｯｸM-PRO" pitchFamily="50" charset="-128"/>
                <a:ea typeface="HG丸ｺﾞｼｯｸM-PRO" pitchFamily="50" charset="-128"/>
              </a:rPr>
              <a:t>)</a:t>
            </a:r>
            <a:r>
              <a:rPr lang="ja-JP" altLang="en-US" sz="2800" dirty="0" smtClean="0">
                <a:solidFill>
                  <a:schemeClr val="tx2"/>
                </a:solidFill>
                <a:latin typeface="HG丸ｺﾞｼｯｸM-PRO" pitchFamily="50" charset="-128"/>
                <a:ea typeface="HG丸ｺﾞｼｯｸM-PRO" pitchFamily="50" charset="-128"/>
              </a:rPr>
              <a:t>還元システムの具体例：下水道料金還元プラン</a:t>
            </a:r>
            <a:endParaRPr lang="ja-JP" altLang="en-US" sz="2800" dirty="0">
              <a:solidFill>
                <a:schemeClr val="tx2"/>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まとめ</a:t>
            </a:r>
            <a:endParaRPr kumimoji="1" lang="ja-JP" altLang="en-US" dirty="0"/>
          </a:p>
        </p:txBody>
      </p:sp>
      <p:sp>
        <p:nvSpPr>
          <p:cNvPr id="6" name="左矢印 5"/>
          <p:cNvSpPr/>
          <p:nvPr/>
        </p:nvSpPr>
        <p:spPr>
          <a:xfrm>
            <a:off x="3357554" y="6072206"/>
            <a:ext cx="3286148" cy="357190"/>
          </a:xfrm>
          <a:prstGeom prst="leftArrow">
            <a:avLst/>
          </a:prstGeom>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ja-JP" altLang="en-US"/>
          </a:p>
        </p:txBody>
      </p:sp>
      <p:sp>
        <p:nvSpPr>
          <p:cNvPr id="7" name="Oval 21"/>
          <p:cNvSpPr>
            <a:spLocks noChangeArrowheads="1"/>
          </p:cNvSpPr>
          <p:nvPr/>
        </p:nvSpPr>
        <p:spPr bwMode="auto">
          <a:xfrm>
            <a:off x="785786" y="4500570"/>
            <a:ext cx="2143140" cy="2021912"/>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r>
              <a:rPr lang="ja-JP" altLang="en-US" sz="4400" dirty="0">
                <a:effectLst>
                  <a:outerShdw blurRad="50800" dist="38100" dir="2700000" algn="tl" rotWithShape="0">
                    <a:prstClr val="black">
                      <a:alpha val="40000"/>
                    </a:prstClr>
                  </a:outerShdw>
                </a:effectLst>
                <a:ea typeface="HG創英角ｺﾞｼｯｸUB" pitchFamily="49" charset="-128"/>
              </a:rPr>
              <a:t>住民</a:t>
            </a:r>
          </a:p>
        </p:txBody>
      </p:sp>
      <p:sp>
        <p:nvSpPr>
          <p:cNvPr id="8" name="Oval 22"/>
          <p:cNvSpPr>
            <a:spLocks noChangeArrowheads="1"/>
          </p:cNvSpPr>
          <p:nvPr/>
        </p:nvSpPr>
        <p:spPr bwMode="auto">
          <a:xfrm>
            <a:off x="3714744" y="1857364"/>
            <a:ext cx="2306636" cy="2071702"/>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fontAlgn="auto">
              <a:spcBef>
                <a:spcPts val="0"/>
              </a:spcBef>
              <a:spcAft>
                <a:spcPts val="0"/>
              </a:spcAft>
              <a:defRPr/>
            </a:pPr>
            <a:r>
              <a:rPr lang="ja-JP" altLang="en-US" sz="4400" dirty="0" smtClean="0">
                <a:effectLst>
                  <a:outerShdw blurRad="50800" dist="38100" dir="2700000" algn="tl" rotWithShape="0">
                    <a:prstClr val="black">
                      <a:alpha val="40000"/>
                    </a:prstClr>
                  </a:outerShdw>
                </a:effectLst>
                <a:ea typeface="HG創英角ｺﾞｼｯｸUB" pitchFamily="49" charset="-128"/>
              </a:rPr>
              <a:t>土浦市</a:t>
            </a:r>
            <a:endParaRPr lang="ja-JP" altLang="en-US" sz="4400" dirty="0">
              <a:effectLst>
                <a:outerShdw blurRad="50800" dist="38100" dir="2700000" algn="tl" rotWithShape="0">
                  <a:prstClr val="black">
                    <a:alpha val="40000"/>
                  </a:prstClr>
                </a:outerShdw>
              </a:effectLst>
              <a:ea typeface="HG創英角ｺﾞｼｯｸUB" pitchFamily="49" charset="-128"/>
            </a:endParaRPr>
          </a:p>
        </p:txBody>
      </p:sp>
      <p:sp>
        <p:nvSpPr>
          <p:cNvPr id="9" name="円/楕円 8"/>
          <p:cNvSpPr/>
          <p:nvPr/>
        </p:nvSpPr>
        <p:spPr>
          <a:xfrm>
            <a:off x="6786578" y="4500570"/>
            <a:ext cx="2062773" cy="2000264"/>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ja-JP" altLang="en-US" sz="4800" dirty="0" smtClean="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資源</a:t>
            </a:r>
            <a:endParaRPr lang="ja-JP" altLang="en-US" sz="48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endParaRPr>
          </a:p>
        </p:txBody>
      </p:sp>
      <p:sp>
        <p:nvSpPr>
          <p:cNvPr id="11" name="下矢印 10"/>
          <p:cNvSpPr/>
          <p:nvPr/>
        </p:nvSpPr>
        <p:spPr>
          <a:xfrm rot="19009967">
            <a:off x="6301326" y="3271432"/>
            <a:ext cx="407425" cy="1666393"/>
          </a:xfrm>
          <a:prstGeom prst="downArrow">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ja-JP" altLang="en-US"/>
          </a:p>
        </p:txBody>
      </p:sp>
      <p:sp>
        <p:nvSpPr>
          <p:cNvPr id="12" name="左矢印 11"/>
          <p:cNvSpPr/>
          <p:nvPr/>
        </p:nvSpPr>
        <p:spPr>
          <a:xfrm>
            <a:off x="3428992" y="5072074"/>
            <a:ext cx="3214710" cy="357190"/>
          </a:xfrm>
          <a:prstGeom prst="left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ja-JP" altLang="en-US"/>
          </a:p>
        </p:txBody>
      </p:sp>
      <p:sp>
        <p:nvSpPr>
          <p:cNvPr id="13" name="右矢印 12"/>
          <p:cNvSpPr/>
          <p:nvPr/>
        </p:nvSpPr>
        <p:spPr>
          <a:xfrm>
            <a:off x="3428992" y="5500702"/>
            <a:ext cx="3214710" cy="357190"/>
          </a:xfrm>
          <a:prstGeom prst="rightArrow">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a:p>
        </p:txBody>
      </p:sp>
      <p:sp>
        <p:nvSpPr>
          <p:cNvPr id="14" name="右矢印 13"/>
          <p:cNvSpPr/>
          <p:nvPr/>
        </p:nvSpPr>
        <p:spPr>
          <a:xfrm rot="5400000">
            <a:off x="3893338" y="4464852"/>
            <a:ext cx="1500199" cy="571504"/>
          </a:xfrm>
          <a:prstGeom prst="righ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15" name="左矢印 14"/>
          <p:cNvSpPr/>
          <p:nvPr/>
        </p:nvSpPr>
        <p:spPr>
          <a:xfrm>
            <a:off x="3357554" y="6072206"/>
            <a:ext cx="3286148" cy="357190"/>
          </a:xfrm>
          <a:prstGeom prst="left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ja-JP" altLang="en-US"/>
          </a:p>
        </p:txBody>
      </p:sp>
      <p:sp>
        <p:nvSpPr>
          <p:cNvPr id="16" name="右矢印 15"/>
          <p:cNvSpPr/>
          <p:nvPr/>
        </p:nvSpPr>
        <p:spPr>
          <a:xfrm>
            <a:off x="3428992" y="5500702"/>
            <a:ext cx="3214710" cy="35719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円/楕円 18"/>
          <p:cNvSpPr/>
          <p:nvPr/>
        </p:nvSpPr>
        <p:spPr>
          <a:xfrm>
            <a:off x="6786578" y="4500570"/>
            <a:ext cx="2062773" cy="2000264"/>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ja-JP" altLang="en-US" sz="4800" dirty="0" smtClean="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魅力</a:t>
            </a:r>
            <a:endParaRPr lang="ja-JP" altLang="en-US" sz="48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endParaRPr>
          </a:p>
        </p:txBody>
      </p:sp>
      <p:sp>
        <p:nvSpPr>
          <p:cNvPr id="20" name="右矢印 19"/>
          <p:cNvSpPr/>
          <p:nvPr/>
        </p:nvSpPr>
        <p:spPr>
          <a:xfrm rot="5400000">
            <a:off x="4071934" y="4786325"/>
            <a:ext cx="2143140" cy="571504"/>
          </a:xfrm>
          <a:prstGeom prst="righ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214282" y="1514291"/>
            <a:ext cx="3336170" cy="1200329"/>
          </a:xfrm>
          <a:prstGeom prst="rect">
            <a:avLst/>
          </a:prstGeom>
          <a:noFill/>
        </p:spPr>
        <p:txBody>
          <a:bodyPr wrap="none" rtlCol="0">
            <a:spAutoFit/>
          </a:bodyPr>
          <a:lstStyle/>
          <a:p>
            <a:r>
              <a:rPr kumimoji="1" lang="ja-JP" altLang="en-US" dirty="0" smtClean="0"/>
              <a:t>１．資源を魅力に変える取り組み</a:t>
            </a:r>
            <a:endParaRPr kumimoji="1" lang="en-US" altLang="ja-JP" dirty="0" smtClean="0"/>
          </a:p>
          <a:p>
            <a:r>
              <a:rPr lang="ja-JP" altLang="en-US" dirty="0" smtClean="0"/>
              <a:t>　　　土浦駅東口の整備</a:t>
            </a:r>
            <a:endParaRPr lang="en-US" altLang="ja-JP" dirty="0" smtClean="0"/>
          </a:p>
          <a:p>
            <a:r>
              <a:rPr kumimoji="1" lang="ja-JP" altLang="en-US" dirty="0" smtClean="0"/>
              <a:t>　　　筑波山・新治シャトル</a:t>
            </a:r>
            <a:endParaRPr kumimoji="1" lang="en-US" altLang="ja-JP" dirty="0" smtClean="0"/>
          </a:p>
          <a:p>
            <a:r>
              <a:rPr lang="ja-JP" altLang="en-US" dirty="0" smtClean="0"/>
              <a:t>　　　筑波山・霞ヶ浦観光ルート</a:t>
            </a:r>
            <a:endParaRPr lang="en-US" altLang="ja-JP" dirty="0" smtClean="0"/>
          </a:p>
        </p:txBody>
      </p:sp>
      <p:sp>
        <p:nvSpPr>
          <p:cNvPr id="22" name="テキスト ボックス 21"/>
          <p:cNvSpPr txBox="1"/>
          <p:nvPr/>
        </p:nvSpPr>
        <p:spPr>
          <a:xfrm>
            <a:off x="214282" y="2786058"/>
            <a:ext cx="3555782" cy="646331"/>
          </a:xfrm>
          <a:prstGeom prst="rect">
            <a:avLst/>
          </a:prstGeom>
          <a:noFill/>
        </p:spPr>
        <p:txBody>
          <a:bodyPr wrap="none" rtlCol="0">
            <a:spAutoFit/>
          </a:bodyPr>
          <a:lstStyle/>
          <a:p>
            <a:r>
              <a:rPr lang="ja-JP" altLang="en-US" dirty="0" smtClean="0"/>
              <a:t>２．市民によるまちづくり推進プラン</a:t>
            </a:r>
            <a:endParaRPr lang="en-US" altLang="ja-JP" dirty="0" smtClean="0"/>
          </a:p>
          <a:p>
            <a:r>
              <a:rPr kumimoji="1" lang="ja-JP" altLang="en-US" dirty="0" smtClean="0"/>
              <a:t>　　　「</a:t>
            </a:r>
            <a:r>
              <a:rPr kumimoji="1" lang="en-US" altLang="ja-JP" dirty="0" smtClean="0"/>
              <a:t>TAP</a:t>
            </a:r>
            <a:r>
              <a:rPr kumimoji="1" lang="ja-JP" altLang="en-US" dirty="0" smtClean="0"/>
              <a:t>」</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dissolve">
                                      <p:cBhvr>
                                        <p:cTn id="10" dur="500"/>
                                        <p:tgtEl>
                                          <p:spTgt spid="19"/>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dissolve">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50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dissolv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up)">
                                      <p:cBhvr>
                                        <p:cTn id="28" dur="500"/>
                                        <p:tgtEl>
                                          <p:spTgt spid="20"/>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dissolve">
                                      <p:cBhvr>
                                        <p:cTn id="31" dur="500"/>
                                        <p:tgtEl>
                                          <p:spTgt spid="22"/>
                                        </p:tgtEl>
                                      </p:cBhvr>
                                    </p:animEffect>
                                  </p:childTnLst>
                                </p:cTn>
                              </p:par>
                              <p:par>
                                <p:cTn id="32" presetID="22" presetClass="entr" presetSubtype="1"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wipe(right)">
                                      <p:cBhvr>
                                        <p:cTn id="37" dur="500"/>
                                        <p:tgtEl>
                                          <p:spTgt spid="6"/>
                                        </p:tgtEl>
                                      </p:cBhvr>
                                    </p:animEffect>
                                  </p:childTnLst>
                                </p:cTn>
                              </p:par>
                              <p:par>
                                <p:cTn id="38" presetID="10" presetClass="exit" presetSubtype="0" fill="hold" grpId="1" nodeType="withEffect">
                                  <p:stCondLst>
                                    <p:cond delay="0"/>
                                  </p:stCondLst>
                                  <p:childTnLst>
                                    <p:animEffect transition="out" filter="fade">
                                      <p:cBhvr>
                                        <p:cTn id="39" dur="500"/>
                                        <p:tgtEl>
                                          <p:spTgt spid="12"/>
                                        </p:tgtEl>
                                      </p:cBhvr>
                                    </p:animEffect>
                                    <p:set>
                                      <p:cBhvr>
                                        <p:cTn id="40" dur="1" fill="hold">
                                          <p:stCondLst>
                                            <p:cond delay="499"/>
                                          </p:stCondLst>
                                        </p:cTn>
                                        <p:tgtEl>
                                          <p:spTgt spid="12"/>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par>
                          <p:cTn id="46" fill="hold">
                            <p:stCondLst>
                              <p:cond delay="500"/>
                            </p:stCondLst>
                            <p:childTnLst>
                              <p:par>
                                <p:cTn id="47" presetID="22" presetClass="entr" presetSubtype="2"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right)">
                                      <p:cBhvr>
                                        <p:cTn id="49" dur="500"/>
                                        <p:tgtEl>
                                          <p:spTgt spid="15"/>
                                        </p:tgtEl>
                                      </p:cBhvr>
                                    </p:animEffect>
                                  </p:childTnLst>
                                </p:cTn>
                              </p:par>
                            </p:childTnLst>
                          </p:cTn>
                        </p:par>
                        <p:par>
                          <p:cTn id="50" fill="hold">
                            <p:stCondLst>
                              <p:cond delay="1000"/>
                            </p:stCondLst>
                            <p:childTnLst>
                              <p:par>
                                <p:cTn id="51" presetID="22" presetClass="entr" presetSubtype="8" fill="hold" grpId="1"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1500"/>
                            </p:stCondLst>
                            <p:childTnLst>
                              <p:par>
                                <p:cTn id="55" presetID="22" presetClass="entr" presetSubtype="2" fill="hold" grpId="1"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right)">
                                      <p:cBhvr>
                                        <p:cTn id="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P spid="12" grpId="1" animBg="1"/>
      <p:bldP spid="13" grpId="0" animBg="1"/>
      <p:bldP spid="14" grpId="0" animBg="1"/>
      <p:bldP spid="15" grpId="0" animBg="1"/>
      <p:bldP spid="15" grpId="1" animBg="1"/>
      <p:bldP spid="16" grpId="0" animBg="1"/>
      <p:bldP spid="16" grpId="1" animBg="1"/>
      <p:bldP spid="19" grpId="0" animBg="1"/>
      <p:bldP spid="20" grpId="0" animBg="1"/>
      <p:bldP spid="21" grpId="0"/>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AutoShape 44"/>
          <p:cNvSpPr>
            <a:spLocks noChangeArrowheads="1"/>
          </p:cNvSpPr>
          <p:nvPr/>
        </p:nvSpPr>
        <p:spPr bwMode="auto">
          <a:xfrm rot="4676398">
            <a:off x="6701244" y="5235647"/>
            <a:ext cx="516322" cy="1850249"/>
          </a:xfrm>
          <a:prstGeom prst="upArrow">
            <a:avLst>
              <a:gd name="adj1" fmla="val 36054"/>
              <a:gd name="adj2" fmla="val 82199"/>
            </a:avLst>
          </a:prstGeom>
          <a:solidFill>
            <a:srgbClr val="00CCFF"/>
          </a:solidFill>
          <a:ln w="9525">
            <a:noFill/>
            <a:miter lim="800000"/>
            <a:headEnd/>
            <a:tailEnd/>
          </a:ln>
          <a:effectLst/>
        </p:spPr>
        <p:txBody>
          <a:bodyPr vert="eaVert" wrap="none" anchor="ctr"/>
          <a:lstStyle/>
          <a:p>
            <a:endParaRPr lang="ja-JP" altLang="en-US"/>
          </a:p>
        </p:txBody>
      </p:sp>
      <p:sp>
        <p:nvSpPr>
          <p:cNvPr id="26" name="AutoShape 44"/>
          <p:cNvSpPr>
            <a:spLocks noChangeArrowheads="1"/>
          </p:cNvSpPr>
          <p:nvPr/>
        </p:nvSpPr>
        <p:spPr bwMode="auto">
          <a:xfrm rot="6324118">
            <a:off x="6172064" y="3822141"/>
            <a:ext cx="714380" cy="2559994"/>
          </a:xfrm>
          <a:prstGeom prst="upArrow">
            <a:avLst>
              <a:gd name="adj1" fmla="val 36054"/>
              <a:gd name="adj2" fmla="val 82199"/>
            </a:avLst>
          </a:prstGeom>
          <a:solidFill>
            <a:srgbClr val="00CCFF"/>
          </a:solidFill>
          <a:ln w="9525">
            <a:noFill/>
            <a:miter lim="800000"/>
            <a:headEnd/>
            <a:tailEnd/>
          </a:ln>
          <a:effectLst/>
        </p:spPr>
        <p:txBody>
          <a:bodyPr vert="eaVert" wrap="none" anchor="ctr"/>
          <a:lstStyle/>
          <a:p>
            <a:endParaRPr lang="ja-JP" altLang="en-US"/>
          </a:p>
        </p:txBody>
      </p:sp>
      <p:sp>
        <p:nvSpPr>
          <p:cNvPr id="25" name="Oval 22"/>
          <p:cNvSpPr>
            <a:spLocks noChangeArrowheads="1"/>
          </p:cNvSpPr>
          <p:nvPr/>
        </p:nvSpPr>
        <p:spPr bwMode="auto">
          <a:xfrm>
            <a:off x="3571868" y="4286256"/>
            <a:ext cx="1571636" cy="1411562"/>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fontAlgn="auto">
              <a:spcBef>
                <a:spcPts val="0"/>
              </a:spcBef>
              <a:spcAft>
                <a:spcPts val="0"/>
              </a:spcAft>
              <a:defRPr/>
            </a:pPr>
            <a:r>
              <a:rPr lang="ja-JP" altLang="en-US" sz="2800" dirty="0" smtClean="0">
                <a:effectLst>
                  <a:outerShdw blurRad="50800" dist="38100" dir="2700000" algn="tl" rotWithShape="0">
                    <a:prstClr val="black">
                      <a:alpha val="40000"/>
                    </a:prstClr>
                  </a:outerShdw>
                </a:effectLst>
                <a:ea typeface="HG創英角ｺﾞｼｯｸUB" pitchFamily="49" charset="-128"/>
              </a:rPr>
              <a:t>土浦市</a:t>
            </a:r>
            <a:endParaRPr lang="ja-JP" altLang="en-US" sz="2800" dirty="0">
              <a:effectLst>
                <a:outerShdw blurRad="50800" dist="38100" dir="2700000" algn="tl" rotWithShape="0">
                  <a:prstClr val="black">
                    <a:alpha val="40000"/>
                  </a:prstClr>
                </a:outerShdw>
              </a:effectLst>
              <a:ea typeface="HG創英角ｺﾞｼｯｸUB" pitchFamily="49" charset="-128"/>
            </a:endParaRPr>
          </a:p>
        </p:txBody>
      </p:sp>
      <p:sp>
        <p:nvSpPr>
          <p:cNvPr id="50177" name="タイトル 1"/>
          <p:cNvSpPr>
            <a:spLocks noGrp="1"/>
          </p:cNvSpPr>
          <p:nvPr>
            <p:ph type="title"/>
          </p:nvPr>
        </p:nvSpPr>
        <p:spPr>
          <a:xfrm>
            <a:off x="142875" y="428625"/>
            <a:ext cx="5214938" cy="642938"/>
          </a:xfrm>
        </p:spPr>
        <p:txBody>
          <a:bodyPr/>
          <a:lstStyle/>
          <a:p>
            <a:pPr eaLnBrk="1" hangingPunct="1"/>
            <a:r>
              <a:rPr lang="ja-JP" altLang="en-US" dirty="0" smtClean="0"/>
              <a:t>まとめ</a:t>
            </a:r>
          </a:p>
        </p:txBody>
      </p:sp>
      <p:sp>
        <p:nvSpPr>
          <p:cNvPr id="2053" name="AutoShape 5"/>
          <p:cNvSpPr>
            <a:spLocks noChangeArrowheads="1"/>
          </p:cNvSpPr>
          <p:nvPr/>
        </p:nvSpPr>
        <p:spPr bwMode="auto">
          <a:xfrm flipH="1">
            <a:off x="4500563" y="5084763"/>
            <a:ext cx="4176712" cy="1511300"/>
          </a:xfrm>
          <a:prstGeom prst="curvedRightArrow">
            <a:avLst>
              <a:gd name="adj1" fmla="val 20000"/>
              <a:gd name="adj2" fmla="val 40000"/>
              <a:gd name="adj3" fmla="val 0"/>
            </a:avLst>
          </a:prstGeom>
          <a:solidFill>
            <a:srgbClr val="FF99CC">
              <a:alpha val="67999"/>
            </a:srgbClr>
          </a:solidFill>
          <a:ln w="9525">
            <a:noFill/>
            <a:miter lim="800000"/>
            <a:headEnd/>
            <a:tailEnd/>
          </a:ln>
        </p:spPr>
        <p:txBody>
          <a:bodyPr wrap="none" anchor="ctr"/>
          <a:lstStyle/>
          <a:p>
            <a:endParaRPr lang="ja-JP" altLang="en-US"/>
          </a:p>
        </p:txBody>
      </p:sp>
      <p:sp>
        <p:nvSpPr>
          <p:cNvPr id="12" name="円/楕円 11"/>
          <p:cNvSpPr/>
          <p:nvPr/>
        </p:nvSpPr>
        <p:spPr>
          <a:xfrm>
            <a:off x="7846099" y="5266278"/>
            <a:ext cx="1227552" cy="959702"/>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ja-JP" altLang="en-US" sz="24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魅力</a:t>
            </a:r>
          </a:p>
        </p:txBody>
      </p:sp>
      <p:sp>
        <p:nvSpPr>
          <p:cNvPr id="2054" name="AutoShape 6"/>
          <p:cNvSpPr>
            <a:spLocks noChangeArrowheads="1"/>
          </p:cNvSpPr>
          <p:nvPr/>
        </p:nvSpPr>
        <p:spPr bwMode="auto">
          <a:xfrm>
            <a:off x="323850" y="4437063"/>
            <a:ext cx="4176713" cy="2230437"/>
          </a:xfrm>
          <a:prstGeom prst="curvedRightArrow">
            <a:avLst>
              <a:gd name="adj1" fmla="val 13380"/>
              <a:gd name="adj2" fmla="val 33380"/>
              <a:gd name="adj3" fmla="val 0"/>
            </a:avLst>
          </a:prstGeom>
          <a:solidFill>
            <a:srgbClr val="FF99CC">
              <a:alpha val="67999"/>
            </a:srgbClr>
          </a:solidFill>
          <a:ln w="9525">
            <a:noFill/>
            <a:miter lim="800000"/>
            <a:headEnd/>
            <a:tailEnd/>
          </a:ln>
        </p:spPr>
        <p:txBody>
          <a:bodyPr wrap="none" anchor="ctr"/>
          <a:lstStyle/>
          <a:p>
            <a:endParaRPr lang="ja-JP" altLang="en-US"/>
          </a:p>
        </p:txBody>
      </p:sp>
      <p:sp>
        <p:nvSpPr>
          <p:cNvPr id="6" name="Oval 21"/>
          <p:cNvSpPr>
            <a:spLocks noChangeArrowheads="1"/>
          </p:cNvSpPr>
          <p:nvPr/>
        </p:nvSpPr>
        <p:spPr bwMode="auto">
          <a:xfrm>
            <a:off x="72186" y="4978959"/>
            <a:ext cx="1275318" cy="970563"/>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r>
              <a:rPr lang="ja-JP" altLang="en-US" sz="2400" dirty="0">
                <a:effectLst>
                  <a:outerShdw blurRad="50800" dist="38100" dir="2700000" algn="tl" rotWithShape="0">
                    <a:prstClr val="black">
                      <a:alpha val="40000"/>
                    </a:prstClr>
                  </a:outerShdw>
                </a:effectLst>
                <a:ea typeface="HG創英角ｺﾞｼｯｸUB" pitchFamily="49" charset="-128"/>
              </a:rPr>
              <a:t>住民</a:t>
            </a:r>
          </a:p>
        </p:txBody>
      </p:sp>
      <p:sp>
        <p:nvSpPr>
          <p:cNvPr id="2055" name="AutoShape 7"/>
          <p:cNvSpPr>
            <a:spLocks noChangeArrowheads="1"/>
          </p:cNvSpPr>
          <p:nvPr/>
        </p:nvSpPr>
        <p:spPr bwMode="auto">
          <a:xfrm flipH="1">
            <a:off x="4500562" y="4418030"/>
            <a:ext cx="4176712" cy="1511300"/>
          </a:xfrm>
          <a:prstGeom prst="curvedRightArrow">
            <a:avLst>
              <a:gd name="adj1" fmla="val 20000"/>
              <a:gd name="adj2" fmla="val 40000"/>
              <a:gd name="adj3" fmla="val 0"/>
            </a:avLst>
          </a:prstGeom>
          <a:solidFill>
            <a:srgbClr val="FF99CC">
              <a:alpha val="67999"/>
            </a:srgbClr>
          </a:solidFill>
          <a:ln w="9525">
            <a:noFill/>
            <a:miter lim="800000"/>
            <a:headEnd/>
            <a:tailEnd/>
          </a:ln>
        </p:spPr>
        <p:txBody>
          <a:bodyPr wrap="none" anchor="ctr"/>
          <a:lstStyle/>
          <a:p>
            <a:endParaRPr lang="ja-JP" altLang="en-US"/>
          </a:p>
        </p:txBody>
      </p:sp>
      <p:sp>
        <p:nvSpPr>
          <p:cNvPr id="2056" name="AutoShape 8"/>
          <p:cNvSpPr>
            <a:spLocks noChangeArrowheads="1"/>
          </p:cNvSpPr>
          <p:nvPr/>
        </p:nvSpPr>
        <p:spPr bwMode="auto">
          <a:xfrm>
            <a:off x="323850" y="3789363"/>
            <a:ext cx="4176713" cy="2230437"/>
          </a:xfrm>
          <a:prstGeom prst="curvedRightArrow">
            <a:avLst>
              <a:gd name="adj1" fmla="val 13380"/>
              <a:gd name="adj2" fmla="val 33380"/>
              <a:gd name="adj3" fmla="val 0"/>
            </a:avLst>
          </a:prstGeom>
          <a:solidFill>
            <a:srgbClr val="FF99CC">
              <a:alpha val="67999"/>
            </a:srgbClr>
          </a:solidFill>
          <a:ln w="9525">
            <a:noFill/>
            <a:miter lim="800000"/>
            <a:headEnd/>
            <a:tailEnd/>
          </a:ln>
        </p:spPr>
        <p:txBody>
          <a:bodyPr wrap="none" anchor="ctr"/>
          <a:lstStyle/>
          <a:p>
            <a:endParaRPr lang="ja-JP" altLang="en-US"/>
          </a:p>
        </p:txBody>
      </p:sp>
      <p:sp>
        <p:nvSpPr>
          <p:cNvPr id="2057" name="AutoShape 9"/>
          <p:cNvSpPr>
            <a:spLocks noChangeArrowheads="1"/>
          </p:cNvSpPr>
          <p:nvPr/>
        </p:nvSpPr>
        <p:spPr bwMode="auto">
          <a:xfrm flipH="1">
            <a:off x="4500563" y="3789363"/>
            <a:ext cx="4176712" cy="1511300"/>
          </a:xfrm>
          <a:prstGeom prst="curvedRightArrow">
            <a:avLst>
              <a:gd name="adj1" fmla="val 20000"/>
              <a:gd name="adj2" fmla="val 40000"/>
              <a:gd name="adj3" fmla="val 0"/>
            </a:avLst>
          </a:prstGeom>
          <a:solidFill>
            <a:srgbClr val="FF99CC">
              <a:alpha val="67999"/>
            </a:srgbClr>
          </a:solidFill>
          <a:ln w="9525">
            <a:noFill/>
            <a:miter lim="800000"/>
            <a:headEnd/>
            <a:tailEnd/>
          </a:ln>
        </p:spPr>
        <p:txBody>
          <a:bodyPr wrap="none" anchor="ctr"/>
          <a:lstStyle/>
          <a:p>
            <a:endParaRPr lang="ja-JP" altLang="en-US"/>
          </a:p>
        </p:txBody>
      </p:sp>
      <p:sp>
        <p:nvSpPr>
          <p:cNvPr id="2" name="Oval 21"/>
          <p:cNvSpPr>
            <a:spLocks noChangeArrowheads="1"/>
          </p:cNvSpPr>
          <p:nvPr/>
        </p:nvSpPr>
        <p:spPr bwMode="auto">
          <a:xfrm>
            <a:off x="72186" y="4329671"/>
            <a:ext cx="1275318" cy="970563"/>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r>
              <a:rPr lang="ja-JP" altLang="en-US" sz="2400" dirty="0">
                <a:effectLst>
                  <a:outerShdw blurRad="50800" dist="38100" dir="2700000" algn="tl" rotWithShape="0">
                    <a:prstClr val="black">
                      <a:alpha val="40000"/>
                    </a:prstClr>
                  </a:outerShdw>
                </a:effectLst>
                <a:ea typeface="HG創英角ｺﾞｼｯｸUB" pitchFamily="49" charset="-128"/>
              </a:rPr>
              <a:t>住民</a:t>
            </a:r>
          </a:p>
        </p:txBody>
      </p:sp>
      <p:sp>
        <p:nvSpPr>
          <p:cNvPr id="2058" name="AutoShape 10"/>
          <p:cNvSpPr>
            <a:spLocks noChangeArrowheads="1"/>
          </p:cNvSpPr>
          <p:nvPr/>
        </p:nvSpPr>
        <p:spPr bwMode="auto">
          <a:xfrm>
            <a:off x="323850" y="3141663"/>
            <a:ext cx="4176713" cy="2230437"/>
          </a:xfrm>
          <a:prstGeom prst="curvedRightArrow">
            <a:avLst>
              <a:gd name="adj1" fmla="val 13380"/>
              <a:gd name="adj2" fmla="val 33380"/>
              <a:gd name="adj3" fmla="val 0"/>
            </a:avLst>
          </a:prstGeom>
          <a:solidFill>
            <a:srgbClr val="FF99CC">
              <a:alpha val="67999"/>
            </a:srgbClr>
          </a:solidFill>
          <a:ln w="9525">
            <a:noFill/>
            <a:miter lim="800000"/>
            <a:headEnd/>
            <a:tailEnd/>
          </a:ln>
        </p:spPr>
        <p:txBody>
          <a:bodyPr wrap="none" anchor="ctr"/>
          <a:lstStyle/>
          <a:p>
            <a:endParaRPr lang="ja-JP" altLang="en-US"/>
          </a:p>
        </p:txBody>
      </p:sp>
      <p:sp>
        <p:nvSpPr>
          <p:cNvPr id="2059" name="AutoShape 11"/>
          <p:cNvSpPr>
            <a:spLocks noChangeArrowheads="1"/>
          </p:cNvSpPr>
          <p:nvPr/>
        </p:nvSpPr>
        <p:spPr bwMode="auto">
          <a:xfrm flipH="1">
            <a:off x="4500563" y="3141663"/>
            <a:ext cx="4176712" cy="1511300"/>
          </a:xfrm>
          <a:prstGeom prst="curvedRightArrow">
            <a:avLst>
              <a:gd name="adj1" fmla="val 20000"/>
              <a:gd name="adj2" fmla="val 40000"/>
              <a:gd name="adj3" fmla="val 0"/>
            </a:avLst>
          </a:prstGeom>
          <a:solidFill>
            <a:srgbClr val="FF99CC">
              <a:alpha val="67999"/>
            </a:srgbClr>
          </a:solidFill>
          <a:ln w="9525">
            <a:noFill/>
            <a:miter lim="800000"/>
            <a:headEnd/>
            <a:tailEnd/>
          </a:ln>
        </p:spPr>
        <p:txBody>
          <a:bodyPr wrap="none" anchor="ctr"/>
          <a:lstStyle/>
          <a:p>
            <a:endParaRPr lang="ja-JP" altLang="en-US"/>
          </a:p>
        </p:txBody>
      </p:sp>
      <p:sp>
        <p:nvSpPr>
          <p:cNvPr id="3" name="Oval 21"/>
          <p:cNvSpPr>
            <a:spLocks noChangeArrowheads="1"/>
          </p:cNvSpPr>
          <p:nvPr/>
        </p:nvSpPr>
        <p:spPr bwMode="auto">
          <a:xfrm>
            <a:off x="72186" y="3681971"/>
            <a:ext cx="1275318" cy="970563"/>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r>
              <a:rPr lang="ja-JP" altLang="en-US" sz="2400" dirty="0">
                <a:effectLst>
                  <a:outerShdw blurRad="50800" dist="38100" dir="2700000" algn="tl" rotWithShape="0">
                    <a:prstClr val="black">
                      <a:alpha val="40000"/>
                    </a:prstClr>
                  </a:outerShdw>
                </a:effectLst>
                <a:ea typeface="HG創英角ｺﾞｼｯｸUB" pitchFamily="49" charset="-128"/>
              </a:rPr>
              <a:t>住民</a:t>
            </a:r>
          </a:p>
        </p:txBody>
      </p:sp>
      <p:sp>
        <p:nvSpPr>
          <p:cNvPr id="2060" name="AutoShape 12"/>
          <p:cNvSpPr>
            <a:spLocks noChangeArrowheads="1"/>
          </p:cNvSpPr>
          <p:nvPr/>
        </p:nvSpPr>
        <p:spPr bwMode="auto">
          <a:xfrm>
            <a:off x="323850" y="2493963"/>
            <a:ext cx="4176713" cy="2230437"/>
          </a:xfrm>
          <a:prstGeom prst="curvedRightArrow">
            <a:avLst>
              <a:gd name="adj1" fmla="val 13380"/>
              <a:gd name="adj2" fmla="val 33380"/>
              <a:gd name="adj3" fmla="val 0"/>
            </a:avLst>
          </a:prstGeom>
          <a:solidFill>
            <a:srgbClr val="FF99CC">
              <a:alpha val="67999"/>
            </a:srgbClr>
          </a:solidFill>
          <a:ln w="9525">
            <a:noFill/>
            <a:miter lim="800000"/>
            <a:headEnd/>
            <a:tailEnd/>
          </a:ln>
        </p:spPr>
        <p:txBody>
          <a:bodyPr wrap="none" anchor="ctr"/>
          <a:lstStyle/>
          <a:p>
            <a:endParaRPr lang="ja-JP" altLang="en-US"/>
          </a:p>
        </p:txBody>
      </p:sp>
      <p:sp>
        <p:nvSpPr>
          <p:cNvPr id="2061" name="AutoShape 13"/>
          <p:cNvSpPr>
            <a:spLocks noChangeArrowheads="1"/>
          </p:cNvSpPr>
          <p:nvPr/>
        </p:nvSpPr>
        <p:spPr bwMode="auto">
          <a:xfrm flipH="1">
            <a:off x="4500563" y="2492375"/>
            <a:ext cx="4176712" cy="1511300"/>
          </a:xfrm>
          <a:prstGeom prst="curvedRightArrow">
            <a:avLst>
              <a:gd name="adj1" fmla="val 20000"/>
              <a:gd name="adj2" fmla="val 40000"/>
              <a:gd name="adj3" fmla="val 0"/>
            </a:avLst>
          </a:prstGeom>
          <a:solidFill>
            <a:srgbClr val="FF99CC">
              <a:alpha val="67999"/>
            </a:srgbClr>
          </a:solidFill>
          <a:ln w="9525">
            <a:noFill/>
            <a:miter lim="800000"/>
            <a:headEnd/>
            <a:tailEnd/>
          </a:ln>
        </p:spPr>
        <p:txBody>
          <a:bodyPr wrap="none" anchor="ctr"/>
          <a:lstStyle/>
          <a:p>
            <a:endParaRPr lang="ja-JP" altLang="en-US"/>
          </a:p>
        </p:txBody>
      </p:sp>
      <p:sp>
        <p:nvSpPr>
          <p:cNvPr id="4" name="Oval 21"/>
          <p:cNvSpPr>
            <a:spLocks noChangeArrowheads="1"/>
          </p:cNvSpPr>
          <p:nvPr/>
        </p:nvSpPr>
        <p:spPr bwMode="auto">
          <a:xfrm>
            <a:off x="57898" y="3034271"/>
            <a:ext cx="1275318" cy="970563"/>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r>
              <a:rPr lang="ja-JP" altLang="en-US" sz="2400" dirty="0">
                <a:effectLst>
                  <a:outerShdw blurRad="50800" dist="38100" dir="2700000" algn="tl" rotWithShape="0">
                    <a:prstClr val="black">
                      <a:alpha val="40000"/>
                    </a:prstClr>
                  </a:outerShdw>
                </a:effectLst>
                <a:ea typeface="HG創英角ｺﾞｼｯｸUB" pitchFamily="49" charset="-128"/>
              </a:rPr>
              <a:t>住民</a:t>
            </a:r>
          </a:p>
        </p:txBody>
      </p:sp>
      <p:sp>
        <p:nvSpPr>
          <p:cNvPr id="2062" name="AutoShape 14"/>
          <p:cNvSpPr>
            <a:spLocks noChangeArrowheads="1"/>
          </p:cNvSpPr>
          <p:nvPr/>
        </p:nvSpPr>
        <p:spPr bwMode="auto">
          <a:xfrm>
            <a:off x="323850" y="1844675"/>
            <a:ext cx="4176713" cy="2230438"/>
          </a:xfrm>
          <a:prstGeom prst="curvedRightArrow">
            <a:avLst>
              <a:gd name="adj1" fmla="val 13380"/>
              <a:gd name="adj2" fmla="val 33380"/>
              <a:gd name="adj3" fmla="val 0"/>
            </a:avLst>
          </a:prstGeom>
          <a:solidFill>
            <a:srgbClr val="FF99CC">
              <a:alpha val="67999"/>
            </a:srgbClr>
          </a:solidFill>
          <a:ln w="9525">
            <a:noFill/>
            <a:miter lim="800000"/>
            <a:headEnd/>
            <a:tailEnd/>
          </a:ln>
        </p:spPr>
        <p:txBody>
          <a:bodyPr wrap="none" anchor="ctr"/>
          <a:lstStyle/>
          <a:p>
            <a:endParaRPr lang="ja-JP" altLang="en-US"/>
          </a:p>
        </p:txBody>
      </p:sp>
      <p:sp>
        <p:nvSpPr>
          <p:cNvPr id="5" name="Oval 21"/>
          <p:cNvSpPr>
            <a:spLocks noChangeArrowheads="1"/>
          </p:cNvSpPr>
          <p:nvPr/>
        </p:nvSpPr>
        <p:spPr bwMode="auto">
          <a:xfrm>
            <a:off x="57898" y="2383396"/>
            <a:ext cx="1275318" cy="970563"/>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r>
              <a:rPr lang="ja-JP" altLang="en-US" sz="2400" dirty="0">
                <a:effectLst>
                  <a:outerShdw blurRad="50800" dist="38100" dir="2700000" algn="tl" rotWithShape="0">
                    <a:prstClr val="black">
                      <a:alpha val="40000"/>
                    </a:prstClr>
                  </a:outerShdw>
                </a:effectLst>
                <a:ea typeface="HG創英角ｺﾞｼｯｸUB" pitchFamily="49" charset="-128"/>
              </a:rPr>
              <a:t>住民</a:t>
            </a:r>
          </a:p>
        </p:txBody>
      </p:sp>
      <p:sp>
        <p:nvSpPr>
          <p:cNvPr id="7" name="円/楕円 11"/>
          <p:cNvSpPr/>
          <p:nvPr/>
        </p:nvSpPr>
        <p:spPr>
          <a:xfrm>
            <a:off x="7846099" y="4618578"/>
            <a:ext cx="1227552" cy="959702"/>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ja-JP" altLang="en-US" sz="24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魅力</a:t>
            </a:r>
          </a:p>
        </p:txBody>
      </p:sp>
      <p:sp>
        <p:nvSpPr>
          <p:cNvPr id="8" name="円/楕円 11"/>
          <p:cNvSpPr/>
          <p:nvPr/>
        </p:nvSpPr>
        <p:spPr>
          <a:xfrm>
            <a:off x="7882611" y="3970878"/>
            <a:ext cx="1227553" cy="959702"/>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ja-JP" altLang="en-US" sz="24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魅力</a:t>
            </a:r>
          </a:p>
        </p:txBody>
      </p:sp>
      <p:sp>
        <p:nvSpPr>
          <p:cNvPr id="9" name="円/楕円 11"/>
          <p:cNvSpPr/>
          <p:nvPr/>
        </p:nvSpPr>
        <p:spPr>
          <a:xfrm>
            <a:off x="7881024" y="3321591"/>
            <a:ext cx="1227552" cy="959702"/>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ja-JP" altLang="en-US" sz="24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魅力</a:t>
            </a:r>
          </a:p>
        </p:txBody>
      </p:sp>
      <p:sp>
        <p:nvSpPr>
          <p:cNvPr id="10" name="円/楕円 11"/>
          <p:cNvSpPr/>
          <p:nvPr/>
        </p:nvSpPr>
        <p:spPr>
          <a:xfrm>
            <a:off x="7881024" y="2673891"/>
            <a:ext cx="1227552" cy="959702"/>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ja-JP" altLang="en-US" sz="24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魅力</a:t>
            </a:r>
          </a:p>
        </p:txBody>
      </p:sp>
      <p:sp>
        <p:nvSpPr>
          <p:cNvPr id="50220" name="AutoShape 44"/>
          <p:cNvSpPr>
            <a:spLocks noChangeArrowheads="1"/>
          </p:cNvSpPr>
          <p:nvPr/>
        </p:nvSpPr>
        <p:spPr bwMode="auto">
          <a:xfrm>
            <a:off x="395288" y="2133600"/>
            <a:ext cx="431800" cy="4319588"/>
          </a:xfrm>
          <a:prstGeom prst="upArrow">
            <a:avLst>
              <a:gd name="adj1" fmla="val 50000"/>
              <a:gd name="adj2" fmla="val 250092"/>
            </a:avLst>
          </a:prstGeom>
          <a:solidFill>
            <a:srgbClr val="00CCFF"/>
          </a:solidFill>
          <a:ln w="9525">
            <a:noFill/>
            <a:miter lim="800000"/>
            <a:headEnd/>
            <a:tailEnd/>
          </a:ln>
          <a:effectLst/>
        </p:spPr>
        <p:txBody>
          <a:bodyPr vert="eaVert" wrap="none" anchor="ctr"/>
          <a:lstStyle/>
          <a:p>
            <a:endParaRPr lang="ja-JP" altLang="en-US"/>
          </a:p>
        </p:txBody>
      </p:sp>
      <p:sp>
        <p:nvSpPr>
          <p:cNvPr id="50221" name="AutoShape 45"/>
          <p:cNvSpPr>
            <a:spLocks noChangeArrowheads="1"/>
          </p:cNvSpPr>
          <p:nvPr/>
        </p:nvSpPr>
        <p:spPr bwMode="auto">
          <a:xfrm>
            <a:off x="8316913" y="2133600"/>
            <a:ext cx="431800" cy="4319588"/>
          </a:xfrm>
          <a:prstGeom prst="upArrow">
            <a:avLst>
              <a:gd name="adj1" fmla="val 50000"/>
              <a:gd name="adj2" fmla="val 250092"/>
            </a:avLst>
          </a:prstGeom>
          <a:solidFill>
            <a:srgbClr val="00CCFF"/>
          </a:solidFill>
          <a:ln w="9525">
            <a:noFill/>
            <a:miter lim="800000"/>
            <a:headEnd/>
            <a:tailEnd/>
          </a:ln>
          <a:effectLst/>
        </p:spPr>
        <p:txBody>
          <a:bodyPr vert="eaVert" wrap="none" anchor="ctr"/>
          <a:lstStyle/>
          <a:p>
            <a:endParaRPr lang="ja-JP" altLang="en-US"/>
          </a:p>
        </p:txBody>
      </p:sp>
      <p:sp>
        <p:nvSpPr>
          <p:cNvPr id="27" name="テキスト ボックス 26"/>
          <p:cNvSpPr txBox="1"/>
          <p:nvPr/>
        </p:nvSpPr>
        <p:spPr>
          <a:xfrm>
            <a:off x="4500562" y="3286124"/>
            <a:ext cx="3158237" cy="1200329"/>
          </a:xfrm>
          <a:prstGeom prst="rect">
            <a:avLst/>
          </a:prstGeom>
          <a:noFill/>
        </p:spPr>
        <p:txBody>
          <a:bodyPr wrap="none" rtlCol="0">
            <a:spAutoFit/>
          </a:bodyPr>
          <a:lstStyle/>
          <a:p>
            <a:r>
              <a:rPr kumimoji="1" lang="ja-JP" altLang="en-US" dirty="0" smtClean="0"/>
              <a:t>１．資源を魅力に変える取組み</a:t>
            </a:r>
            <a:endParaRPr kumimoji="1" lang="en-US" altLang="ja-JP" dirty="0" smtClean="0"/>
          </a:p>
          <a:p>
            <a:r>
              <a:rPr lang="ja-JP" altLang="en-US" dirty="0" smtClean="0"/>
              <a:t>　　　土浦駅東口の整備</a:t>
            </a:r>
            <a:endParaRPr lang="en-US" altLang="ja-JP" dirty="0" smtClean="0"/>
          </a:p>
          <a:p>
            <a:r>
              <a:rPr kumimoji="1" lang="ja-JP" altLang="en-US" dirty="0" smtClean="0"/>
              <a:t>　　　筑波山・新治シャトル</a:t>
            </a:r>
            <a:endParaRPr kumimoji="1" lang="en-US" altLang="ja-JP" dirty="0" smtClean="0"/>
          </a:p>
          <a:p>
            <a:r>
              <a:rPr lang="ja-JP" altLang="en-US" dirty="0" smtClean="0"/>
              <a:t>　　　筑波山・霞ヶ浦観光ルート</a:t>
            </a:r>
            <a:endParaRPr lang="en-US" altLang="ja-JP" dirty="0" smtClean="0"/>
          </a:p>
        </p:txBody>
      </p:sp>
      <p:sp>
        <p:nvSpPr>
          <p:cNvPr id="28" name="テキスト ボックス 27"/>
          <p:cNvSpPr txBox="1"/>
          <p:nvPr/>
        </p:nvSpPr>
        <p:spPr>
          <a:xfrm>
            <a:off x="1571604" y="2571744"/>
            <a:ext cx="3555782" cy="646331"/>
          </a:xfrm>
          <a:prstGeom prst="rect">
            <a:avLst/>
          </a:prstGeom>
          <a:noFill/>
        </p:spPr>
        <p:txBody>
          <a:bodyPr wrap="none" rtlCol="0">
            <a:spAutoFit/>
          </a:bodyPr>
          <a:lstStyle/>
          <a:p>
            <a:r>
              <a:rPr lang="ja-JP" altLang="en-US" dirty="0" smtClean="0"/>
              <a:t>２．市民によるまちづくり推進プラン</a:t>
            </a:r>
            <a:endParaRPr lang="en-US" altLang="ja-JP" dirty="0" smtClean="0"/>
          </a:p>
          <a:p>
            <a:r>
              <a:rPr kumimoji="1" lang="ja-JP" altLang="en-US" dirty="0" smtClean="0"/>
              <a:t>　　　「</a:t>
            </a:r>
            <a:r>
              <a:rPr kumimoji="1" lang="en-US" altLang="ja-JP" dirty="0" smtClean="0"/>
              <a:t>TAP</a:t>
            </a:r>
            <a:r>
              <a:rPr kumimoji="1" lang="ja-JP" altLang="en-US" dirty="0" smtClean="0"/>
              <a:t>」</a:t>
            </a:r>
            <a:endParaRPr kumimoji="1" lang="ja-JP" altLang="en-US" dirty="0"/>
          </a:p>
        </p:txBody>
      </p:sp>
      <p:sp>
        <p:nvSpPr>
          <p:cNvPr id="29" name="角丸四角形 28"/>
          <p:cNvSpPr/>
          <p:nvPr/>
        </p:nvSpPr>
        <p:spPr>
          <a:xfrm>
            <a:off x="1714480" y="1285860"/>
            <a:ext cx="5500726" cy="1714512"/>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3200" dirty="0" smtClean="0">
                <a:latin typeface="HGP創英角ｺﾞｼｯｸUB" pitchFamily="50" charset="-128"/>
                <a:ea typeface="HGP創英角ｺﾞｼｯｸUB" pitchFamily="50" charset="-128"/>
              </a:rPr>
              <a:t>オーナーシップの創出による</a:t>
            </a:r>
            <a:endParaRPr kumimoji="1" lang="en-US" altLang="ja-JP" sz="3200" dirty="0" smtClean="0">
              <a:latin typeface="HGP創英角ｺﾞｼｯｸUB" pitchFamily="50" charset="-128"/>
              <a:ea typeface="HGP創英角ｺﾞｼｯｸUB" pitchFamily="50" charset="-128"/>
            </a:endParaRPr>
          </a:p>
          <a:p>
            <a:pPr algn="ctr"/>
            <a:r>
              <a:rPr lang="ja-JP" altLang="en-US" sz="3200" dirty="0" smtClean="0">
                <a:latin typeface="HGP創英角ｺﾞｼｯｸUB" pitchFamily="50" charset="-128"/>
                <a:ea typeface="HGP創英角ｺﾞｼｯｸUB" pitchFamily="50" charset="-128"/>
              </a:rPr>
              <a:t>「住民主体」の自治体の実現</a:t>
            </a:r>
            <a:endParaRPr lang="en-US" altLang="ja-JP" sz="3200" dirty="0" smtClean="0">
              <a:latin typeface="HGP創英角ｺﾞｼｯｸUB" pitchFamily="50" charset="-128"/>
              <a:ea typeface="HGP創英角ｺﾞｼｯｸUB" pitchFamily="50" charset="-128"/>
            </a:endParaRPr>
          </a:p>
        </p:txBody>
      </p:sp>
      <p:sp>
        <p:nvSpPr>
          <p:cNvPr id="31" name="円/楕円 30"/>
          <p:cNvSpPr/>
          <p:nvPr/>
        </p:nvSpPr>
        <p:spPr>
          <a:xfrm>
            <a:off x="4643438" y="5694581"/>
            <a:ext cx="1285884" cy="1163419"/>
          </a:xfrm>
          <a:prstGeom prst="ellipse">
            <a:avLst/>
          </a:prstGeom>
          <a:ln/>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ja-JP" altLang="en-US" sz="2800" dirty="0" smtClean="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外部</a:t>
            </a:r>
            <a:endParaRPr lang="ja-JP" altLang="en-US" sz="28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wipe(up)">
                                      <p:cBhvr>
                                        <p:cTn id="7" dur="200"/>
                                        <p:tgtEl>
                                          <p:spTgt spid="2053"/>
                                        </p:tgtEl>
                                      </p:cBhvr>
                                    </p:animEffect>
                                  </p:childTnLst>
                                </p:cTn>
                              </p:par>
                              <p:par>
                                <p:cTn id="8" presetID="22" presetClass="entr" presetSubtype="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dissolve">
                                      <p:cBhvr>
                                        <p:cTn id="13" dur="500"/>
                                        <p:tgtEl>
                                          <p:spTgt spid="27"/>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dissolve">
                                      <p:cBhvr>
                                        <p:cTn id="16" dur="500"/>
                                        <p:tgtEl>
                                          <p:spTgt spid="31"/>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2054"/>
                                        </p:tgtEl>
                                        <p:attrNameLst>
                                          <p:attrName>style.visibility</p:attrName>
                                        </p:attrNameLst>
                                      </p:cBhvr>
                                      <p:to>
                                        <p:strVal val="visible"/>
                                      </p:to>
                                    </p:set>
                                    <p:animEffect transition="in" filter="wipe(down)">
                                      <p:cBhvr>
                                        <p:cTn id="20" dur="200"/>
                                        <p:tgtEl>
                                          <p:spTgt spid="2054"/>
                                        </p:tgtEl>
                                      </p:cBhvr>
                                    </p:animEffect>
                                  </p:childTnLst>
                                </p:cTn>
                              </p:par>
                              <p:par>
                                <p:cTn id="21" presetID="22" presetClass="entr" presetSubtype="4"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2055"/>
                                        </p:tgtEl>
                                        <p:attrNameLst>
                                          <p:attrName>style.visibility</p:attrName>
                                        </p:attrNameLst>
                                      </p:cBhvr>
                                      <p:to>
                                        <p:strVal val="visible"/>
                                      </p:to>
                                    </p:set>
                                    <p:animEffect transition="in" filter="wipe(up)">
                                      <p:cBhvr>
                                        <p:cTn id="28" dur="300"/>
                                        <p:tgtEl>
                                          <p:spTgt spid="2055"/>
                                        </p:tgtEl>
                                      </p:cBhvr>
                                    </p:animEffect>
                                  </p:childTnLst>
                                </p:cTn>
                              </p:par>
                              <p:par>
                                <p:cTn id="29" presetID="22" presetClass="entr" presetSubtype="1" fill="hold"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2056"/>
                                        </p:tgtEl>
                                        <p:attrNameLst>
                                          <p:attrName>style.visibility</p:attrName>
                                        </p:attrNameLst>
                                      </p:cBhvr>
                                      <p:to>
                                        <p:strVal val="visible"/>
                                      </p:to>
                                    </p:set>
                                    <p:animEffect transition="in" filter="wipe(down)">
                                      <p:cBhvr>
                                        <p:cTn id="35" dur="300"/>
                                        <p:tgtEl>
                                          <p:spTgt spid="2056"/>
                                        </p:tgtEl>
                                      </p:cBhvr>
                                    </p:animEffect>
                                  </p:childTnLst>
                                </p:cTn>
                              </p:par>
                              <p:par>
                                <p:cTn id="36" presetID="22" presetClass="entr" presetSubtype="4" fill="hold"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wipe(down)">
                                      <p:cBhvr>
                                        <p:cTn id="38" dur="500"/>
                                        <p:tgtEl>
                                          <p:spTgt spid="2"/>
                                        </p:tgtEl>
                                      </p:cBhvr>
                                    </p:animEffect>
                                  </p:childTnLst>
                                </p:cTn>
                              </p:par>
                            </p:childTnLst>
                          </p:cTn>
                        </p:par>
                        <p:par>
                          <p:cTn id="39" fill="hold">
                            <p:stCondLst>
                              <p:cond delay="1000"/>
                            </p:stCondLst>
                            <p:childTnLst>
                              <p:par>
                                <p:cTn id="40" presetID="22" presetClass="entr" presetSubtype="1" fill="hold" grpId="0" nodeType="afterEffect">
                                  <p:stCondLst>
                                    <p:cond delay="0"/>
                                  </p:stCondLst>
                                  <p:childTnLst>
                                    <p:set>
                                      <p:cBhvr>
                                        <p:cTn id="41" dur="1" fill="hold">
                                          <p:stCondLst>
                                            <p:cond delay="0"/>
                                          </p:stCondLst>
                                        </p:cTn>
                                        <p:tgtEl>
                                          <p:spTgt spid="2057"/>
                                        </p:tgtEl>
                                        <p:attrNameLst>
                                          <p:attrName>style.visibility</p:attrName>
                                        </p:attrNameLst>
                                      </p:cBhvr>
                                      <p:to>
                                        <p:strVal val="visible"/>
                                      </p:to>
                                    </p:set>
                                    <p:animEffect transition="in" filter="wipe(up)">
                                      <p:cBhvr>
                                        <p:cTn id="42" dur="400"/>
                                        <p:tgtEl>
                                          <p:spTgt spid="2057"/>
                                        </p:tgtEl>
                                      </p:cBhvr>
                                    </p:animEffect>
                                  </p:childTnLst>
                                </p:cTn>
                              </p:par>
                              <p:par>
                                <p:cTn id="43" presetID="22" presetClass="entr" presetSubtype="1" fill="hold"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up)">
                                      <p:cBhvr>
                                        <p:cTn id="45" dur="500"/>
                                        <p:tgtEl>
                                          <p:spTgt spid="8"/>
                                        </p:tgtEl>
                                      </p:cBhvr>
                                    </p:animEffect>
                                  </p:childTnLst>
                                </p:cTn>
                              </p:par>
                            </p:childTnLst>
                          </p:cTn>
                        </p:par>
                        <p:par>
                          <p:cTn id="46" fill="hold">
                            <p:stCondLst>
                              <p:cond delay="1500"/>
                            </p:stCondLst>
                            <p:childTnLst>
                              <p:par>
                                <p:cTn id="47" presetID="22" presetClass="entr" presetSubtype="4" fill="hold" grpId="0" nodeType="afterEffect">
                                  <p:stCondLst>
                                    <p:cond delay="0"/>
                                  </p:stCondLst>
                                  <p:childTnLst>
                                    <p:set>
                                      <p:cBhvr>
                                        <p:cTn id="48" dur="1" fill="hold">
                                          <p:stCondLst>
                                            <p:cond delay="0"/>
                                          </p:stCondLst>
                                        </p:cTn>
                                        <p:tgtEl>
                                          <p:spTgt spid="2058"/>
                                        </p:tgtEl>
                                        <p:attrNameLst>
                                          <p:attrName>style.visibility</p:attrName>
                                        </p:attrNameLst>
                                      </p:cBhvr>
                                      <p:to>
                                        <p:strVal val="visible"/>
                                      </p:to>
                                    </p:set>
                                    <p:animEffect transition="in" filter="wipe(down)">
                                      <p:cBhvr>
                                        <p:cTn id="49" dur="400"/>
                                        <p:tgtEl>
                                          <p:spTgt spid="2058"/>
                                        </p:tgtEl>
                                      </p:cBhvr>
                                    </p:animEffect>
                                  </p:childTnLst>
                                </p:cTn>
                              </p:par>
                              <p:par>
                                <p:cTn id="50" presetID="22" presetClass="entr" presetSubtype="4" fill="hold" nodeType="withEffect">
                                  <p:stCondLst>
                                    <p:cond delay="0"/>
                                  </p:stCondLst>
                                  <p:childTnLst>
                                    <p:set>
                                      <p:cBhvr>
                                        <p:cTn id="51" dur="1" fill="hold">
                                          <p:stCondLst>
                                            <p:cond delay="0"/>
                                          </p:stCondLst>
                                        </p:cTn>
                                        <p:tgtEl>
                                          <p:spTgt spid="3"/>
                                        </p:tgtEl>
                                        <p:attrNameLst>
                                          <p:attrName>style.visibility</p:attrName>
                                        </p:attrNameLst>
                                      </p:cBhvr>
                                      <p:to>
                                        <p:strVal val="visible"/>
                                      </p:to>
                                    </p:set>
                                    <p:animEffect transition="in" filter="wipe(down)">
                                      <p:cBhvr>
                                        <p:cTn id="52" dur="500"/>
                                        <p:tgtEl>
                                          <p:spTgt spid="3"/>
                                        </p:tgtEl>
                                      </p:cBhvr>
                                    </p:animEffect>
                                  </p:childTnLst>
                                </p:cTn>
                              </p:par>
                            </p:childTnLst>
                          </p:cTn>
                        </p:par>
                        <p:par>
                          <p:cTn id="53" fill="hold">
                            <p:stCondLst>
                              <p:cond delay="2000"/>
                            </p:stCondLst>
                            <p:childTnLst>
                              <p:par>
                                <p:cTn id="54" presetID="22" presetClass="entr" presetSubtype="1" fill="hold" grpId="0" nodeType="afterEffect">
                                  <p:stCondLst>
                                    <p:cond delay="0"/>
                                  </p:stCondLst>
                                  <p:childTnLst>
                                    <p:set>
                                      <p:cBhvr>
                                        <p:cTn id="55" dur="1" fill="hold">
                                          <p:stCondLst>
                                            <p:cond delay="0"/>
                                          </p:stCondLst>
                                        </p:cTn>
                                        <p:tgtEl>
                                          <p:spTgt spid="2059"/>
                                        </p:tgtEl>
                                        <p:attrNameLst>
                                          <p:attrName>style.visibility</p:attrName>
                                        </p:attrNameLst>
                                      </p:cBhvr>
                                      <p:to>
                                        <p:strVal val="visible"/>
                                      </p:to>
                                    </p:set>
                                    <p:animEffect transition="in" filter="wipe(up)">
                                      <p:cBhvr>
                                        <p:cTn id="56" dur="500"/>
                                        <p:tgtEl>
                                          <p:spTgt spid="2059"/>
                                        </p:tgtEl>
                                      </p:cBhvr>
                                    </p:animEffect>
                                  </p:childTnLst>
                                </p:cTn>
                              </p:par>
                              <p:par>
                                <p:cTn id="57" presetID="22" presetClass="entr" presetSubtype="1" fill="hold" nodeType="with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up)">
                                      <p:cBhvr>
                                        <p:cTn id="59" dur="500"/>
                                        <p:tgtEl>
                                          <p:spTgt spid="9"/>
                                        </p:tgtEl>
                                      </p:cBhvr>
                                    </p:animEffect>
                                  </p:childTnLst>
                                </p:cTn>
                              </p:par>
                            </p:childTnLst>
                          </p:cTn>
                        </p:par>
                        <p:par>
                          <p:cTn id="60" fill="hold">
                            <p:stCondLst>
                              <p:cond delay="2500"/>
                            </p:stCondLst>
                            <p:childTnLst>
                              <p:par>
                                <p:cTn id="61" presetID="22" presetClass="entr" presetSubtype="4" fill="hold" grpId="0" nodeType="afterEffect">
                                  <p:stCondLst>
                                    <p:cond delay="0"/>
                                  </p:stCondLst>
                                  <p:childTnLst>
                                    <p:set>
                                      <p:cBhvr>
                                        <p:cTn id="62" dur="1" fill="hold">
                                          <p:stCondLst>
                                            <p:cond delay="0"/>
                                          </p:stCondLst>
                                        </p:cTn>
                                        <p:tgtEl>
                                          <p:spTgt spid="2060"/>
                                        </p:tgtEl>
                                        <p:attrNameLst>
                                          <p:attrName>style.visibility</p:attrName>
                                        </p:attrNameLst>
                                      </p:cBhvr>
                                      <p:to>
                                        <p:strVal val="visible"/>
                                      </p:to>
                                    </p:set>
                                    <p:animEffect transition="in" filter="wipe(down)">
                                      <p:cBhvr>
                                        <p:cTn id="63" dur="500"/>
                                        <p:tgtEl>
                                          <p:spTgt spid="2060"/>
                                        </p:tgtEl>
                                      </p:cBhvr>
                                    </p:animEffect>
                                  </p:childTnLst>
                                </p:cTn>
                              </p:par>
                              <p:par>
                                <p:cTn id="64" presetID="22" presetClass="entr" presetSubtype="4" fill="hold" nodeType="withEffect">
                                  <p:stCondLst>
                                    <p:cond delay="0"/>
                                  </p:stCondLst>
                                  <p:childTnLst>
                                    <p:set>
                                      <p:cBhvr>
                                        <p:cTn id="65" dur="1" fill="hold">
                                          <p:stCondLst>
                                            <p:cond delay="0"/>
                                          </p:stCondLst>
                                        </p:cTn>
                                        <p:tgtEl>
                                          <p:spTgt spid="4"/>
                                        </p:tgtEl>
                                        <p:attrNameLst>
                                          <p:attrName>style.visibility</p:attrName>
                                        </p:attrNameLst>
                                      </p:cBhvr>
                                      <p:to>
                                        <p:strVal val="visible"/>
                                      </p:to>
                                    </p:set>
                                    <p:animEffect transition="in" filter="wipe(down)">
                                      <p:cBhvr>
                                        <p:cTn id="66" dur="500"/>
                                        <p:tgtEl>
                                          <p:spTgt spid="4"/>
                                        </p:tgtEl>
                                      </p:cBhvr>
                                    </p:animEffect>
                                  </p:childTnLst>
                                </p:cTn>
                              </p:par>
                            </p:childTnLst>
                          </p:cTn>
                        </p:par>
                        <p:par>
                          <p:cTn id="67" fill="hold">
                            <p:stCondLst>
                              <p:cond delay="3000"/>
                            </p:stCondLst>
                            <p:childTnLst>
                              <p:par>
                                <p:cTn id="68" presetID="22" presetClass="entr" presetSubtype="1" fill="hold" grpId="0" nodeType="afterEffect">
                                  <p:stCondLst>
                                    <p:cond delay="0"/>
                                  </p:stCondLst>
                                  <p:childTnLst>
                                    <p:set>
                                      <p:cBhvr>
                                        <p:cTn id="69" dur="1" fill="hold">
                                          <p:stCondLst>
                                            <p:cond delay="0"/>
                                          </p:stCondLst>
                                        </p:cTn>
                                        <p:tgtEl>
                                          <p:spTgt spid="2061"/>
                                        </p:tgtEl>
                                        <p:attrNameLst>
                                          <p:attrName>style.visibility</p:attrName>
                                        </p:attrNameLst>
                                      </p:cBhvr>
                                      <p:to>
                                        <p:strVal val="visible"/>
                                      </p:to>
                                    </p:set>
                                    <p:animEffect transition="in" filter="wipe(up)">
                                      <p:cBhvr>
                                        <p:cTn id="70" dur="600"/>
                                        <p:tgtEl>
                                          <p:spTgt spid="2061"/>
                                        </p:tgtEl>
                                      </p:cBhvr>
                                    </p:animEffect>
                                  </p:childTnLst>
                                </p:cTn>
                              </p:par>
                              <p:par>
                                <p:cTn id="71" presetID="22" presetClass="entr" presetSubtype="1" fill="hold"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up)">
                                      <p:cBhvr>
                                        <p:cTn id="73" dur="500"/>
                                        <p:tgtEl>
                                          <p:spTgt spid="10"/>
                                        </p:tgtEl>
                                      </p:cBhvr>
                                    </p:animEffect>
                                  </p:childTnLst>
                                </p:cTn>
                              </p:par>
                            </p:childTnLst>
                          </p:cTn>
                        </p:par>
                        <p:par>
                          <p:cTn id="74" fill="hold">
                            <p:stCondLst>
                              <p:cond delay="3600"/>
                            </p:stCondLst>
                            <p:childTnLst>
                              <p:par>
                                <p:cTn id="75" presetID="22" presetClass="entr" presetSubtype="4" fill="hold" grpId="0" nodeType="afterEffect">
                                  <p:stCondLst>
                                    <p:cond delay="0"/>
                                  </p:stCondLst>
                                  <p:childTnLst>
                                    <p:set>
                                      <p:cBhvr>
                                        <p:cTn id="76" dur="1" fill="hold">
                                          <p:stCondLst>
                                            <p:cond delay="0"/>
                                          </p:stCondLst>
                                        </p:cTn>
                                        <p:tgtEl>
                                          <p:spTgt spid="2062"/>
                                        </p:tgtEl>
                                        <p:attrNameLst>
                                          <p:attrName>style.visibility</p:attrName>
                                        </p:attrNameLst>
                                      </p:cBhvr>
                                      <p:to>
                                        <p:strVal val="visible"/>
                                      </p:to>
                                    </p:set>
                                    <p:animEffect transition="in" filter="wipe(down)">
                                      <p:cBhvr>
                                        <p:cTn id="77" dur="600"/>
                                        <p:tgtEl>
                                          <p:spTgt spid="2062"/>
                                        </p:tgtEl>
                                      </p:cBhvr>
                                    </p:animEffect>
                                  </p:childTnLst>
                                </p:cTn>
                              </p:par>
                              <p:par>
                                <p:cTn id="78" presetID="22" presetClass="entr" presetSubtype="4" fill="hold" nodeType="withEffect">
                                  <p:stCondLst>
                                    <p:cond delay="0"/>
                                  </p:stCondLst>
                                  <p:childTnLst>
                                    <p:set>
                                      <p:cBhvr>
                                        <p:cTn id="79" dur="1" fill="hold">
                                          <p:stCondLst>
                                            <p:cond delay="0"/>
                                          </p:stCondLst>
                                        </p:cTn>
                                        <p:tgtEl>
                                          <p:spTgt spid="5"/>
                                        </p:tgtEl>
                                        <p:attrNameLst>
                                          <p:attrName>style.visibility</p:attrName>
                                        </p:attrNameLst>
                                      </p:cBhvr>
                                      <p:to>
                                        <p:strVal val="visible"/>
                                      </p:to>
                                    </p:set>
                                    <p:animEffect transition="in" filter="wipe(down)">
                                      <p:cBhvr>
                                        <p:cTn id="80" dur="500"/>
                                        <p:tgtEl>
                                          <p:spTgt spid="5"/>
                                        </p:tgtEl>
                                      </p:cBhvr>
                                    </p:animEffect>
                                  </p:childTnLst>
                                </p:cTn>
                              </p:par>
                            </p:childTnLst>
                          </p:cTn>
                        </p:par>
                      </p:childTnLst>
                    </p:cTn>
                  </p:par>
                  <p:par>
                    <p:cTn id="81" fill="hold">
                      <p:stCondLst>
                        <p:cond delay="indefinite"/>
                      </p:stCondLst>
                      <p:childTnLst>
                        <p:par>
                          <p:cTn id="82" fill="hold">
                            <p:stCondLst>
                              <p:cond delay="0"/>
                            </p:stCondLst>
                            <p:childTnLst>
                              <p:par>
                                <p:cTn id="83" presetID="22" presetClass="entr" presetSubtype="4" fill="hold" grpId="0" nodeType="clickEffect">
                                  <p:stCondLst>
                                    <p:cond delay="0"/>
                                  </p:stCondLst>
                                  <p:childTnLst>
                                    <p:set>
                                      <p:cBhvr>
                                        <p:cTn id="84" dur="1" fill="hold">
                                          <p:stCondLst>
                                            <p:cond delay="0"/>
                                          </p:stCondLst>
                                        </p:cTn>
                                        <p:tgtEl>
                                          <p:spTgt spid="50220"/>
                                        </p:tgtEl>
                                        <p:attrNameLst>
                                          <p:attrName>style.visibility</p:attrName>
                                        </p:attrNameLst>
                                      </p:cBhvr>
                                      <p:to>
                                        <p:strVal val="visible"/>
                                      </p:to>
                                    </p:set>
                                    <p:animEffect transition="in" filter="wipe(down)">
                                      <p:cBhvr>
                                        <p:cTn id="85" dur="500"/>
                                        <p:tgtEl>
                                          <p:spTgt spid="50220"/>
                                        </p:tgtEl>
                                      </p:cBhvr>
                                    </p:animEffect>
                                  </p:childTnLst>
                                </p:cTn>
                              </p:par>
                              <p:par>
                                <p:cTn id="86" presetID="22" presetClass="entr" presetSubtype="4" fill="hold" grpId="0" nodeType="withEffect">
                                  <p:stCondLst>
                                    <p:cond delay="0"/>
                                  </p:stCondLst>
                                  <p:childTnLst>
                                    <p:set>
                                      <p:cBhvr>
                                        <p:cTn id="87" dur="1" fill="hold">
                                          <p:stCondLst>
                                            <p:cond delay="0"/>
                                          </p:stCondLst>
                                        </p:cTn>
                                        <p:tgtEl>
                                          <p:spTgt spid="50221"/>
                                        </p:tgtEl>
                                        <p:attrNameLst>
                                          <p:attrName>style.visibility</p:attrName>
                                        </p:attrNameLst>
                                      </p:cBhvr>
                                      <p:to>
                                        <p:strVal val="visible"/>
                                      </p:to>
                                    </p:set>
                                    <p:animEffect transition="in" filter="wipe(down)">
                                      <p:cBhvr>
                                        <p:cTn id="88" dur="500"/>
                                        <p:tgtEl>
                                          <p:spTgt spid="50221"/>
                                        </p:tgtEl>
                                      </p:cBhvr>
                                    </p:animEffect>
                                  </p:childTnLst>
                                </p:cTn>
                              </p:par>
                              <p:par>
                                <p:cTn id="89" presetID="9" presetClass="entr" presetSubtype="0" fill="hold" grpId="0" nodeType="with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dissolve">
                                      <p:cBhvr>
                                        <p:cTn id="91" dur="500"/>
                                        <p:tgtEl>
                                          <p:spTgt spid="28"/>
                                        </p:tgtEl>
                                      </p:cBhvr>
                                    </p:animEffect>
                                  </p:childTnLst>
                                </p:cTn>
                              </p:par>
                            </p:childTnLst>
                          </p:cTn>
                        </p:par>
                      </p:childTnLst>
                    </p:cTn>
                  </p:par>
                  <p:par>
                    <p:cTn id="92" fill="hold">
                      <p:stCondLst>
                        <p:cond delay="indefinite"/>
                      </p:stCondLst>
                      <p:childTnLst>
                        <p:par>
                          <p:cTn id="93" fill="hold">
                            <p:stCondLst>
                              <p:cond delay="0"/>
                            </p:stCondLst>
                            <p:childTnLst>
                              <p:par>
                                <p:cTn id="94" presetID="2" presetClass="entr" presetSubtype="4" fill="hold" grpId="0" nodeType="clickEffect">
                                  <p:stCondLst>
                                    <p:cond delay="0"/>
                                  </p:stCondLst>
                                  <p:childTnLst>
                                    <p:set>
                                      <p:cBhvr>
                                        <p:cTn id="95" dur="1" fill="hold">
                                          <p:stCondLst>
                                            <p:cond delay="0"/>
                                          </p:stCondLst>
                                        </p:cTn>
                                        <p:tgtEl>
                                          <p:spTgt spid="29"/>
                                        </p:tgtEl>
                                        <p:attrNameLst>
                                          <p:attrName>style.visibility</p:attrName>
                                        </p:attrNameLst>
                                      </p:cBhvr>
                                      <p:to>
                                        <p:strVal val="visible"/>
                                      </p:to>
                                    </p:set>
                                    <p:anim calcmode="lin" valueType="num">
                                      <p:cBhvr additive="base">
                                        <p:cTn id="96" dur="500" fill="hold"/>
                                        <p:tgtEl>
                                          <p:spTgt spid="29"/>
                                        </p:tgtEl>
                                        <p:attrNameLst>
                                          <p:attrName>ppt_x</p:attrName>
                                        </p:attrNameLst>
                                      </p:cBhvr>
                                      <p:tavLst>
                                        <p:tav tm="0">
                                          <p:val>
                                            <p:strVal val="#ppt_x"/>
                                          </p:val>
                                        </p:tav>
                                        <p:tav tm="100000">
                                          <p:val>
                                            <p:strVal val="#ppt_x"/>
                                          </p:val>
                                        </p:tav>
                                      </p:tavLst>
                                    </p:anim>
                                    <p:anim calcmode="lin" valueType="num">
                                      <p:cBhvr additive="base">
                                        <p:cTn id="97"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3" grpId="0" animBg="1"/>
      <p:bldP spid="2054" grpId="0" animBg="1"/>
      <p:bldP spid="2055" grpId="0" animBg="1"/>
      <p:bldP spid="2056" grpId="0" animBg="1"/>
      <p:bldP spid="2057" grpId="0" animBg="1"/>
      <p:bldP spid="2058" grpId="0" animBg="1"/>
      <p:bldP spid="2059" grpId="0" animBg="1"/>
      <p:bldP spid="2060" grpId="0" animBg="1"/>
      <p:bldP spid="2061" grpId="0" animBg="1"/>
      <p:bldP spid="2062" grpId="0" animBg="1"/>
      <p:bldP spid="50220" grpId="0" animBg="1"/>
      <p:bldP spid="50221" grpId="0" animBg="1"/>
      <p:bldP spid="27" grpId="0"/>
      <p:bldP spid="28" grpId="0"/>
      <p:bldP spid="29" grpId="0" animBg="1"/>
      <p:bldP spid="3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142875" y="428625"/>
            <a:ext cx="5214938" cy="642938"/>
          </a:xfrm>
        </p:spPr>
        <p:txBody>
          <a:bodyPr/>
          <a:lstStyle/>
          <a:p>
            <a:r>
              <a:rPr lang="ja-JP" altLang="en-US" smtClean="0"/>
              <a:t>参考文献</a:t>
            </a:r>
          </a:p>
        </p:txBody>
      </p:sp>
      <p:sp>
        <p:nvSpPr>
          <p:cNvPr id="40963" name="Rectangle 3"/>
          <p:cNvSpPr>
            <a:spLocks noGrp="1" noChangeArrowheads="1"/>
          </p:cNvSpPr>
          <p:nvPr>
            <p:ph type="body" idx="1"/>
          </p:nvPr>
        </p:nvSpPr>
        <p:spPr>
          <a:xfrm>
            <a:off x="214282" y="1428736"/>
            <a:ext cx="8429684" cy="5002213"/>
          </a:xfrm>
        </p:spPr>
        <p:txBody>
          <a:bodyPr>
            <a:noAutofit/>
          </a:bodyPr>
          <a:lstStyle/>
          <a:p>
            <a:r>
              <a:rPr lang="ja-JP" altLang="en-US" sz="1400" dirty="0" smtClean="0"/>
              <a:t>土浦市　</a:t>
            </a:r>
            <a:endParaRPr lang="en-US" altLang="ja-JP" sz="1400" dirty="0" smtClean="0"/>
          </a:p>
          <a:p>
            <a:r>
              <a:rPr lang="ja-JP" altLang="en-US" sz="1400" dirty="0" smtClean="0"/>
              <a:t>関東地方整備局における事業評価　</a:t>
            </a:r>
            <a:r>
              <a:rPr lang="en-US" sz="1400" dirty="0" smtClean="0">
                <a:hlinkClick r:id="rId3"/>
              </a:rPr>
              <a:t>http://www.ktr.mlit.go.jp/kyoku/office2/jigyohyoka/</a:t>
            </a:r>
            <a:endParaRPr lang="en-US" sz="1400" dirty="0" smtClean="0"/>
          </a:p>
          <a:p>
            <a:r>
              <a:rPr lang="en-US" sz="1400" dirty="0" smtClean="0"/>
              <a:t> </a:t>
            </a:r>
            <a:r>
              <a:rPr lang="ja-JP" altLang="en-US" sz="1400" dirty="0" smtClean="0"/>
              <a:t>東北地方地域活性化における問題　　</a:t>
            </a:r>
            <a:endParaRPr lang="en-US" altLang="ja-JP" sz="1400" dirty="0" smtClean="0"/>
          </a:p>
          <a:p>
            <a:pPr>
              <a:buNone/>
            </a:pPr>
            <a:r>
              <a:rPr lang="ja-JP" altLang="en-US" sz="1400" dirty="0" smtClean="0">
                <a:hlinkClick r:id="rId4"/>
              </a:rPr>
              <a:t>　　　</a:t>
            </a:r>
            <a:r>
              <a:rPr lang="ja-JP" altLang="en-US" sz="1400" dirty="0" err="1" smtClean="0">
                <a:hlinkClick r:id="rId4"/>
              </a:rPr>
              <a:t>ｈ</a:t>
            </a:r>
            <a:r>
              <a:rPr lang="en-US" sz="1400" dirty="0" smtClean="0">
                <a:hlinkClick r:id="rId4"/>
              </a:rPr>
              <a:t>ttp://www.kantei.go.jp/jp/singi/tiiki/senryaku/kaigi/dai1/pdf/siryou6_2.pdf</a:t>
            </a:r>
            <a:endParaRPr lang="en-US" sz="1400" dirty="0" smtClean="0"/>
          </a:p>
          <a:p>
            <a:r>
              <a:rPr lang="en-US" sz="1400" dirty="0" smtClean="0"/>
              <a:t> </a:t>
            </a:r>
            <a:r>
              <a:rPr lang="ja-JP" altLang="en-US" sz="1400" dirty="0" smtClean="0"/>
              <a:t>茨城県教育委員会　</a:t>
            </a:r>
            <a:r>
              <a:rPr lang="en-US" sz="1400" dirty="0" smtClean="0">
                <a:hlinkClick r:id="rId5"/>
              </a:rPr>
              <a:t>http://www.edu.pref.ibaraki.jp/board/gyousei/gy-index.htm</a:t>
            </a:r>
            <a:endParaRPr lang="en-US" sz="1400" dirty="0" smtClean="0"/>
          </a:p>
          <a:p>
            <a:r>
              <a:rPr lang="en-US" sz="1400" dirty="0" smtClean="0"/>
              <a:t> </a:t>
            </a:r>
            <a:r>
              <a:rPr lang="ja-JP" altLang="en-US" sz="1400" dirty="0" smtClean="0"/>
              <a:t>費用便益分析マニュアル　</a:t>
            </a:r>
            <a:r>
              <a:rPr lang="en-US" sz="1400" dirty="0" smtClean="0"/>
              <a:t>http://www.mlit.go.jp/road/ir/hyouka/plcy/kijun/bin-eki.pdf</a:t>
            </a:r>
          </a:p>
          <a:p>
            <a:pPr>
              <a:buNone/>
            </a:pPr>
            <a:r>
              <a:rPr lang="ja-JP" altLang="en-US" sz="1400" dirty="0" smtClean="0"/>
              <a:t>・　　土浦の雇用状況調査　</a:t>
            </a:r>
            <a:r>
              <a:rPr lang="en-US" sz="1400" dirty="0" smtClean="0">
                <a:hlinkClick r:id="rId6"/>
              </a:rPr>
              <a:t>http://mainichi.jp/area/ibaraki/news/20090203ddlk08020302000c.html</a:t>
            </a:r>
            <a:endParaRPr lang="en-US" sz="1400" dirty="0" smtClean="0"/>
          </a:p>
          <a:p>
            <a:r>
              <a:rPr lang="en-US" sz="1400" dirty="0" smtClean="0"/>
              <a:t> </a:t>
            </a:r>
            <a:r>
              <a:rPr lang="ja-JP" altLang="en-US" sz="1400" dirty="0" smtClean="0"/>
              <a:t>公園整備による外部効果～ヘドニックアプローチ～　</a:t>
            </a:r>
            <a:endParaRPr lang="en-US" altLang="ja-JP" sz="1400" dirty="0" smtClean="0"/>
          </a:p>
          <a:p>
            <a:r>
              <a:rPr lang="ja-JP" altLang="en-US" sz="1400" dirty="0" smtClean="0">
                <a:hlinkClick r:id="rId7"/>
              </a:rPr>
              <a:t>　　</a:t>
            </a:r>
            <a:r>
              <a:rPr lang="en-US" sz="1400" dirty="0" smtClean="0">
                <a:hlinkClick r:id="rId7"/>
              </a:rPr>
              <a:t>http://www.db.shibaura-it.ac.jp/~iwakura/ronbun/b/06/itou.pdf</a:t>
            </a:r>
            <a:endParaRPr lang="en-US" sz="1400" dirty="0" smtClean="0"/>
          </a:p>
          <a:p>
            <a:r>
              <a:rPr lang="en-US" sz="1400" dirty="0" smtClean="0"/>
              <a:t> </a:t>
            </a:r>
            <a:r>
              <a:rPr lang="ja-JP" altLang="en-US" sz="1400" dirty="0" smtClean="0"/>
              <a:t>東京都区部における住区期間公園の経済評価（同じくヘドニックアプローチによる研究）</a:t>
            </a:r>
            <a:endParaRPr lang="en-US" altLang="ja-JP" sz="1400" dirty="0" smtClean="0"/>
          </a:p>
          <a:p>
            <a:r>
              <a:rPr lang="ja-JP" altLang="en-US" sz="1400" dirty="0" smtClean="0"/>
              <a:t>　　</a:t>
            </a:r>
            <a:r>
              <a:rPr lang="en-US" sz="1400" dirty="0" smtClean="0">
                <a:hlinkClick r:id="rId8"/>
              </a:rPr>
              <a:t>http://www.db.shibaura-it.ac.jp/~iwakura/ronbun/gakkai/200009-nenko_sirotori.pdf</a:t>
            </a:r>
            <a:endParaRPr lang="en-US" sz="1400" dirty="0" smtClean="0"/>
          </a:p>
          <a:p>
            <a:r>
              <a:rPr lang="ja-JP" altLang="en-US" sz="1400" dirty="0" smtClean="0"/>
              <a:t>公共交通支援情報センター　</a:t>
            </a:r>
            <a:r>
              <a:rPr lang="en-US" sz="1400" dirty="0" smtClean="0">
                <a:hlinkClick r:id="rId9"/>
              </a:rPr>
              <a:t>http://www.jterc.or.jp/koukyou_shien/index.html</a:t>
            </a:r>
            <a:endParaRPr lang="en-US" sz="1400" dirty="0" smtClean="0"/>
          </a:p>
          <a:p>
            <a:pPr>
              <a:buNone/>
            </a:pPr>
            <a:r>
              <a:rPr lang="ja-JP" altLang="en-US" sz="1400" dirty="0" smtClean="0"/>
              <a:t>　　　　土浦市・コミュニティバスの紹介　</a:t>
            </a:r>
            <a:r>
              <a:rPr lang="en-US" sz="1400" dirty="0" smtClean="0">
                <a:hlinkClick r:id="rId10"/>
              </a:rPr>
              <a:t>http://www.jamp.gr.jp/academia/images/academia_80_houmon.pdf</a:t>
            </a:r>
            <a:endParaRPr lang="en-US" sz="1400" dirty="0" smtClean="0"/>
          </a:p>
          <a:p>
            <a:r>
              <a:rPr lang="ja-JP" altLang="en-US" sz="1400" dirty="0" smtClean="0"/>
              <a:t>よみが</a:t>
            </a:r>
            <a:r>
              <a:rPr lang="ja-JP" altLang="en-US" sz="1400" dirty="0" err="1" smtClean="0"/>
              <a:t>えれ</a:t>
            </a:r>
            <a:r>
              <a:rPr lang="ja-JP" altLang="en-US" sz="1400" dirty="0" smtClean="0"/>
              <a:t>河内川！（小学生による浄化運動事例）　</a:t>
            </a:r>
            <a:endParaRPr lang="en-US" sz="1400" dirty="0" smtClean="0"/>
          </a:p>
          <a:p>
            <a:r>
              <a:rPr lang="ja-JP" altLang="en-US" sz="1400" dirty="0" smtClean="0"/>
              <a:t>諏訪湖・水質改善計画　</a:t>
            </a:r>
            <a:r>
              <a:rPr lang="en-US" sz="1400" dirty="0" smtClean="0">
                <a:hlinkClick r:id="rId11"/>
              </a:rPr>
              <a:t>http://www.pref.nagano.jp/kankyo/mizutaiki/suishitu/kosho/suwa/s-plan.pdf</a:t>
            </a:r>
            <a:br>
              <a:rPr lang="en-US" sz="1400" dirty="0" smtClean="0">
                <a:hlinkClick r:id="rId11"/>
              </a:rPr>
            </a:br>
            <a:endParaRPr lang="en-US" sz="1400" dirty="0" smtClean="0"/>
          </a:p>
          <a:p>
            <a:pPr>
              <a:buNone/>
            </a:pPr>
            <a:r>
              <a:rPr lang="ja-JP" altLang="en-US" sz="1400" dirty="0" smtClean="0"/>
              <a:t>・　　つくばアクションプロジェクト　</a:t>
            </a:r>
            <a:r>
              <a:rPr lang="en-US" sz="1400" dirty="0" smtClean="0">
                <a:hlinkClick r:id="rId12"/>
              </a:rPr>
              <a:t>http://www.jasso.go.jp/gakuseisien_gp/documents/jireih20_001.pdf</a:t>
            </a:r>
            <a:endParaRPr lang="en-US" sz="1400" dirty="0" smtClean="0"/>
          </a:p>
          <a:p>
            <a:r>
              <a:rPr lang="en-US" sz="1400" dirty="0" smtClean="0"/>
              <a:t> </a:t>
            </a:r>
            <a:r>
              <a:rPr lang="ja-JP" altLang="en-US" sz="1400" dirty="0" smtClean="0"/>
              <a:t>生活排水対策マニュアル　</a:t>
            </a:r>
            <a:r>
              <a:rPr lang="en-US" sz="1400" dirty="0" smtClean="0">
                <a:hlinkClick r:id="rId13"/>
              </a:rPr>
              <a:t>http://www.epcc.pref.osaka.jp/apec/jpn/major/clean_water/manual.html</a:t>
            </a:r>
            <a:r>
              <a:rPr lang="en-US" sz="1400" dirty="0" smtClean="0"/>
              <a:t> </a:t>
            </a:r>
          </a:p>
          <a:p>
            <a:r>
              <a:rPr lang="ja-JP" altLang="en-US" sz="1400" dirty="0" smtClean="0"/>
              <a:t>土浦桜祭の入込客数</a:t>
            </a:r>
          </a:p>
          <a:p>
            <a:pPr>
              <a:buNone/>
            </a:pPr>
            <a:r>
              <a:rPr lang="ja-JP" altLang="en-US" sz="1400" dirty="0" smtClean="0">
                <a:hlinkClick r:id="rId14"/>
              </a:rPr>
              <a:t>　　　</a:t>
            </a:r>
            <a:r>
              <a:rPr lang="en-US" sz="1400" dirty="0" smtClean="0">
                <a:hlinkClick r:id="rId14"/>
              </a:rPr>
              <a:t>http://hpcgi2.nifty.com/tradevents/wiki.cgi?p=%C5%DA%B1%BA%BA%F9%A4%DE%A4%C4%A4%EA</a:t>
            </a:r>
            <a:endParaRPr lang="en-US" sz="1400" dirty="0" smtClean="0"/>
          </a:p>
          <a:p>
            <a:pPr>
              <a:buNone/>
            </a:pPr>
            <a:endParaRPr lang="ja-JP" altLang="ja-JP" sz="1400" dirty="0" smtClean="0">
              <a:latin typeface="ＭＳ Ｐゴシック" charset="-128"/>
              <a:ea typeface="ＭＳ Ｐゴシック" charset="-128"/>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4"/>
          <p:cNvSpPr>
            <a:spLocks noGrp="1" noChangeArrowheads="1"/>
          </p:cNvSpPr>
          <p:nvPr>
            <p:ph type="title"/>
          </p:nvPr>
        </p:nvSpPr>
        <p:spPr/>
        <p:txBody>
          <a:bodyPr/>
          <a:lstStyle/>
          <a:p>
            <a:r>
              <a:rPr lang="ja-JP" altLang="en-US" smtClean="0"/>
              <a:t>御清聴ありがとうございました</a:t>
            </a:r>
          </a:p>
        </p:txBody>
      </p:sp>
      <p:sp>
        <p:nvSpPr>
          <p:cNvPr id="4" name="テキスト プレースホルダ 3"/>
          <p:cNvSpPr>
            <a:spLocks noGrp="1"/>
          </p:cNvSpPr>
          <p:nvPr>
            <p:ph type="body" idx="1"/>
          </p:nvPr>
        </p:nvSpPr>
        <p:spPr/>
        <p:txBody>
          <a:bodyPr/>
          <a:lstStyle/>
          <a:p>
            <a:endParaRPr kumimoji="1" lang="ja-JP" altLang="en-US"/>
          </a:p>
        </p:txBody>
      </p:sp>
      <p:pic>
        <p:nvPicPr>
          <p:cNvPr id="1026" name="Picture 2" descr="D:\写真\IMG_0022.JPG"/>
          <p:cNvPicPr>
            <a:picLocks noChangeAspect="1" noChangeArrowheads="1"/>
          </p:cNvPicPr>
          <p:nvPr/>
        </p:nvPicPr>
        <p:blipFill>
          <a:blip r:embed="rId2" cstate="print"/>
          <a:srcRect/>
          <a:stretch>
            <a:fillRect/>
          </a:stretch>
        </p:blipFill>
        <p:spPr bwMode="auto">
          <a:xfrm>
            <a:off x="5000628" y="3786190"/>
            <a:ext cx="3777732" cy="283329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左矢印 25"/>
          <p:cNvSpPr/>
          <p:nvPr/>
        </p:nvSpPr>
        <p:spPr>
          <a:xfrm>
            <a:off x="3071802" y="5072074"/>
            <a:ext cx="3286148" cy="357190"/>
          </a:xfrm>
          <a:prstGeom prst="leftArrow">
            <a:avLst/>
          </a:prstGeom>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ja-JP" altLang="en-US"/>
          </a:p>
        </p:txBody>
      </p:sp>
      <p:sp>
        <p:nvSpPr>
          <p:cNvPr id="2" name="タイトル 1"/>
          <p:cNvSpPr>
            <a:spLocks noGrp="1"/>
          </p:cNvSpPr>
          <p:nvPr>
            <p:ph type="title"/>
          </p:nvPr>
        </p:nvSpPr>
        <p:spPr/>
        <p:txBody>
          <a:bodyPr/>
          <a:lstStyle/>
          <a:p>
            <a:r>
              <a:rPr kumimoji="1" lang="ja-JP" altLang="en-US" dirty="0" smtClean="0"/>
              <a:t>気付かせるためには</a:t>
            </a:r>
            <a:r>
              <a:rPr kumimoji="1" lang="en-US" altLang="ja-JP" dirty="0" smtClean="0"/>
              <a:t>…</a:t>
            </a:r>
            <a:endParaRPr kumimoji="1" lang="ja-JP" altLang="en-US" dirty="0"/>
          </a:p>
        </p:txBody>
      </p:sp>
      <p:sp>
        <p:nvSpPr>
          <p:cNvPr id="4" name="Oval 21"/>
          <p:cNvSpPr>
            <a:spLocks noChangeArrowheads="1"/>
          </p:cNvSpPr>
          <p:nvPr/>
        </p:nvSpPr>
        <p:spPr bwMode="auto">
          <a:xfrm>
            <a:off x="500034" y="3571876"/>
            <a:ext cx="2143140" cy="2021912"/>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r>
              <a:rPr lang="ja-JP" altLang="en-US" sz="4400" dirty="0">
                <a:effectLst>
                  <a:outerShdw blurRad="50800" dist="38100" dir="2700000" algn="tl" rotWithShape="0">
                    <a:prstClr val="black">
                      <a:alpha val="40000"/>
                    </a:prstClr>
                  </a:outerShdw>
                </a:effectLst>
                <a:ea typeface="HG創英角ｺﾞｼｯｸUB" pitchFamily="49" charset="-128"/>
              </a:rPr>
              <a:t>住民</a:t>
            </a:r>
          </a:p>
        </p:txBody>
      </p:sp>
      <p:sp>
        <p:nvSpPr>
          <p:cNvPr id="5" name="Oval 22"/>
          <p:cNvSpPr>
            <a:spLocks noChangeArrowheads="1"/>
          </p:cNvSpPr>
          <p:nvPr/>
        </p:nvSpPr>
        <p:spPr bwMode="auto">
          <a:xfrm>
            <a:off x="3428992" y="857232"/>
            <a:ext cx="2306636" cy="2071702"/>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fontAlgn="auto">
              <a:spcBef>
                <a:spcPts val="0"/>
              </a:spcBef>
              <a:spcAft>
                <a:spcPts val="0"/>
              </a:spcAft>
              <a:defRPr/>
            </a:pPr>
            <a:r>
              <a:rPr lang="ja-JP" altLang="en-US" sz="4400" dirty="0" smtClean="0">
                <a:effectLst>
                  <a:outerShdw blurRad="50800" dist="38100" dir="2700000" algn="tl" rotWithShape="0">
                    <a:prstClr val="black">
                      <a:alpha val="40000"/>
                    </a:prstClr>
                  </a:outerShdw>
                </a:effectLst>
                <a:ea typeface="HG創英角ｺﾞｼｯｸUB" pitchFamily="49" charset="-128"/>
              </a:rPr>
              <a:t>土浦市</a:t>
            </a:r>
            <a:endParaRPr lang="ja-JP" altLang="en-US" sz="4400" dirty="0">
              <a:effectLst>
                <a:outerShdw blurRad="50800" dist="38100" dir="2700000" algn="tl" rotWithShape="0">
                  <a:prstClr val="black">
                    <a:alpha val="40000"/>
                  </a:prstClr>
                </a:outerShdw>
              </a:effectLst>
              <a:ea typeface="HG創英角ｺﾞｼｯｸUB" pitchFamily="49" charset="-128"/>
            </a:endParaRPr>
          </a:p>
        </p:txBody>
      </p:sp>
      <p:sp>
        <p:nvSpPr>
          <p:cNvPr id="6" name="円/楕円 5"/>
          <p:cNvSpPr/>
          <p:nvPr/>
        </p:nvSpPr>
        <p:spPr>
          <a:xfrm>
            <a:off x="6500826" y="3500438"/>
            <a:ext cx="2062773" cy="2000264"/>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ja-JP" altLang="en-US" sz="4800" dirty="0" smtClean="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資源</a:t>
            </a:r>
            <a:endParaRPr lang="ja-JP" altLang="en-US" sz="48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endParaRPr>
          </a:p>
        </p:txBody>
      </p:sp>
      <p:sp>
        <p:nvSpPr>
          <p:cNvPr id="8" name="円形吹き出し 7"/>
          <p:cNvSpPr/>
          <p:nvPr/>
        </p:nvSpPr>
        <p:spPr>
          <a:xfrm>
            <a:off x="1357290" y="2643182"/>
            <a:ext cx="2357454" cy="857256"/>
          </a:xfrm>
          <a:prstGeom prst="wedgeEllipseCallout">
            <a:avLst>
              <a:gd name="adj1" fmla="val -31594"/>
              <a:gd name="adj2" fmla="val 66942"/>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土浦の魅力？</a:t>
            </a:r>
            <a:r>
              <a:rPr lang="ja-JP" altLang="en-US" dirty="0" smtClean="0"/>
              <a:t> なにそれ？</a:t>
            </a:r>
            <a:endParaRPr kumimoji="1" lang="ja-JP" altLang="en-US" dirty="0"/>
          </a:p>
        </p:txBody>
      </p:sp>
      <p:sp>
        <p:nvSpPr>
          <p:cNvPr id="10" name="下矢印 9"/>
          <p:cNvSpPr/>
          <p:nvPr/>
        </p:nvSpPr>
        <p:spPr>
          <a:xfrm rot="19009967">
            <a:off x="6087013" y="2342738"/>
            <a:ext cx="407425" cy="1666393"/>
          </a:xfrm>
          <a:prstGeom prst="downArrow">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ja-JP" altLang="en-US"/>
          </a:p>
        </p:txBody>
      </p:sp>
      <p:sp>
        <p:nvSpPr>
          <p:cNvPr id="11" name="左矢印 10"/>
          <p:cNvSpPr/>
          <p:nvPr/>
        </p:nvSpPr>
        <p:spPr>
          <a:xfrm>
            <a:off x="3143240" y="4071942"/>
            <a:ext cx="3214710" cy="357190"/>
          </a:xfrm>
          <a:prstGeom prst="left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ja-JP" altLang="en-US"/>
          </a:p>
        </p:txBody>
      </p:sp>
      <p:sp>
        <p:nvSpPr>
          <p:cNvPr id="12" name="右矢印 11"/>
          <p:cNvSpPr/>
          <p:nvPr/>
        </p:nvSpPr>
        <p:spPr>
          <a:xfrm>
            <a:off x="3143240" y="4500570"/>
            <a:ext cx="3214710" cy="357190"/>
          </a:xfrm>
          <a:prstGeom prst="rightArrow">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a:p>
        </p:txBody>
      </p:sp>
      <p:sp>
        <p:nvSpPr>
          <p:cNvPr id="13" name="右矢印 12"/>
          <p:cNvSpPr/>
          <p:nvPr/>
        </p:nvSpPr>
        <p:spPr>
          <a:xfrm rot="5400000">
            <a:off x="3607586" y="3464720"/>
            <a:ext cx="1500199" cy="571504"/>
          </a:xfrm>
          <a:prstGeom prst="righ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15" name="左矢印 14"/>
          <p:cNvSpPr/>
          <p:nvPr/>
        </p:nvSpPr>
        <p:spPr>
          <a:xfrm>
            <a:off x="3071802" y="5072074"/>
            <a:ext cx="3286148" cy="357190"/>
          </a:xfrm>
          <a:prstGeom prst="left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ja-JP" altLang="en-US"/>
          </a:p>
        </p:txBody>
      </p:sp>
      <p:sp>
        <p:nvSpPr>
          <p:cNvPr id="16" name="右矢印 15"/>
          <p:cNvSpPr/>
          <p:nvPr/>
        </p:nvSpPr>
        <p:spPr>
          <a:xfrm>
            <a:off x="3143240" y="4500570"/>
            <a:ext cx="3214710" cy="35719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7" name="円形吹き出し 16"/>
          <p:cNvSpPr/>
          <p:nvPr/>
        </p:nvSpPr>
        <p:spPr>
          <a:xfrm>
            <a:off x="1357290" y="2643182"/>
            <a:ext cx="2357454" cy="857256"/>
          </a:xfrm>
          <a:prstGeom prst="wedgeEllipseCallout">
            <a:avLst>
              <a:gd name="adj1" fmla="val -32887"/>
              <a:gd name="adj2" fmla="val 7049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土浦・・・</a:t>
            </a:r>
            <a:endParaRPr kumimoji="1" lang="en-US" altLang="ja-JP" dirty="0" smtClean="0"/>
          </a:p>
          <a:p>
            <a:pPr algn="ctr"/>
            <a:r>
              <a:rPr kumimoji="1" lang="ja-JP" altLang="en-US" sz="1200" dirty="0" smtClean="0"/>
              <a:t>まずいなぁ・・・</a:t>
            </a:r>
            <a:endParaRPr kumimoji="1" lang="ja-JP" altLang="en-US" sz="1200" dirty="0"/>
          </a:p>
        </p:txBody>
      </p:sp>
      <p:sp>
        <p:nvSpPr>
          <p:cNvPr id="18" name="円形吹き出し 17"/>
          <p:cNvSpPr/>
          <p:nvPr/>
        </p:nvSpPr>
        <p:spPr>
          <a:xfrm>
            <a:off x="1357290" y="2643182"/>
            <a:ext cx="2357454" cy="857256"/>
          </a:xfrm>
          <a:prstGeom prst="wedgeEllipseCallout">
            <a:avLst>
              <a:gd name="adj1" fmla="val -32887"/>
              <a:gd name="adj2" fmla="val 70497"/>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600" dirty="0" err="1" smtClean="0"/>
              <a:t>よっしゃ</a:t>
            </a:r>
            <a:r>
              <a:rPr kumimoji="1" lang="ja-JP" altLang="en-US" sz="1600" dirty="0" smtClean="0"/>
              <a:t>～！！</a:t>
            </a:r>
            <a:endParaRPr kumimoji="1" lang="ja-JP" altLang="en-US" sz="1600" dirty="0"/>
          </a:p>
        </p:txBody>
      </p:sp>
      <p:sp>
        <p:nvSpPr>
          <p:cNvPr id="19" name="円/楕円 18"/>
          <p:cNvSpPr/>
          <p:nvPr/>
        </p:nvSpPr>
        <p:spPr>
          <a:xfrm>
            <a:off x="6500826" y="3500438"/>
            <a:ext cx="2062773" cy="2000264"/>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ja-JP" altLang="en-US" sz="4800" dirty="0" smtClean="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魅力</a:t>
            </a:r>
            <a:endParaRPr lang="ja-JP" altLang="en-US" sz="48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endParaRPr>
          </a:p>
        </p:txBody>
      </p:sp>
      <p:sp>
        <p:nvSpPr>
          <p:cNvPr id="20" name="角丸四角形 19"/>
          <p:cNvSpPr/>
          <p:nvPr/>
        </p:nvSpPr>
        <p:spPr>
          <a:xfrm>
            <a:off x="2143108" y="5786454"/>
            <a:ext cx="5000660"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smtClean="0"/>
              <a:t>資源がたくさんあることを住民は知らない</a:t>
            </a:r>
            <a:endParaRPr kumimoji="1" lang="ja-JP" altLang="en-US" dirty="0"/>
          </a:p>
        </p:txBody>
      </p:sp>
      <p:sp>
        <p:nvSpPr>
          <p:cNvPr id="21" name="角丸四角形 20"/>
          <p:cNvSpPr/>
          <p:nvPr/>
        </p:nvSpPr>
        <p:spPr>
          <a:xfrm>
            <a:off x="2143108" y="5786454"/>
            <a:ext cx="5000660"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市が資源を魅力にする基盤をつくる</a:t>
            </a:r>
            <a:endParaRPr kumimoji="1" lang="ja-JP" altLang="en-US" dirty="0"/>
          </a:p>
        </p:txBody>
      </p:sp>
      <p:sp>
        <p:nvSpPr>
          <p:cNvPr id="22" name="角丸四角形 21"/>
          <p:cNvSpPr/>
          <p:nvPr/>
        </p:nvSpPr>
        <p:spPr>
          <a:xfrm>
            <a:off x="2143108" y="5786454"/>
            <a:ext cx="5000660"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魅力に注目が集まると住民もそれに気づく</a:t>
            </a:r>
            <a:endParaRPr kumimoji="1" lang="ja-JP" altLang="en-US" dirty="0"/>
          </a:p>
        </p:txBody>
      </p:sp>
      <p:sp>
        <p:nvSpPr>
          <p:cNvPr id="23" name="角丸四角形 22"/>
          <p:cNvSpPr/>
          <p:nvPr/>
        </p:nvSpPr>
        <p:spPr>
          <a:xfrm>
            <a:off x="2143108" y="5786454"/>
            <a:ext cx="5000660"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住民が意識をし始める</a:t>
            </a:r>
            <a:endParaRPr kumimoji="1" lang="ja-JP" altLang="en-US" dirty="0"/>
          </a:p>
        </p:txBody>
      </p:sp>
      <p:sp>
        <p:nvSpPr>
          <p:cNvPr id="24" name="角丸四角形 23"/>
          <p:cNvSpPr/>
          <p:nvPr/>
        </p:nvSpPr>
        <p:spPr>
          <a:xfrm>
            <a:off x="2143108" y="5786454"/>
            <a:ext cx="5000660"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しかしそれを実行するきっかけがない</a:t>
            </a:r>
            <a:endParaRPr kumimoji="1" lang="ja-JP" altLang="en-US" dirty="0"/>
          </a:p>
        </p:txBody>
      </p:sp>
      <p:sp>
        <p:nvSpPr>
          <p:cNvPr id="25" name="角丸四角形 24"/>
          <p:cNvSpPr/>
          <p:nvPr/>
        </p:nvSpPr>
        <p:spPr>
          <a:xfrm>
            <a:off x="2143108" y="5786454"/>
            <a:ext cx="5000660"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そこで土浦市がそのきっかけと</a:t>
            </a:r>
            <a:endParaRPr kumimoji="1" lang="en-US" altLang="ja-JP" dirty="0" smtClean="0"/>
          </a:p>
          <a:p>
            <a:pPr algn="ctr"/>
            <a:r>
              <a:rPr lang="ja-JP" altLang="en-US" dirty="0" smtClean="0"/>
              <a:t>インセンティブをつくってあげる</a:t>
            </a:r>
            <a:endParaRPr kumimoji="1" lang="ja-JP" altLang="en-US" dirty="0"/>
          </a:p>
        </p:txBody>
      </p:sp>
      <p:sp>
        <p:nvSpPr>
          <p:cNvPr id="27" name="角丸四角形 26"/>
          <p:cNvSpPr/>
          <p:nvPr/>
        </p:nvSpPr>
        <p:spPr>
          <a:xfrm>
            <a:off x="2143108" y="5786454"/>
            <a:ext cx="5000660" cy="71438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smtClean="0"/>
              <a:t>住民と魅力とのサイクルが生まれる</a:t>
            </a:r>
            <a:endParaRPr lang="en-US" altLang="ja-JP" dirty="0" smtClean="0"/>
          </a:p>
        </p:txBody>
      </p:sp>
      <p:sp>
        <p:nvSpPr>
          <p:cNvPr id="14" name="右矢印 13"/>
          <p:cNvSpPr/>
          <p:nvPr/>
        </p:nvSpPr>
        <p:spPr>
          <a:xfrm rot="5400000">
            <a:off x="3786182" y="3786193"/>
            <a:ext cx="2143140" cy="571504"/>
          </a:xfrm>
          <a:prstGeom prst="righ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29" name="下矢印 28"/>
          <p:cNvSpPr/>
          <p:nvPr/>
        </p:nvSpPr>
        <p:spPr>
          <a:xfrm>
            <a:off x="7215206" y="2214554"/>
            <a:ext cx="454012" cy="1044065"/>
          </a:xfrm>
          <a:prstGeom prst="downArrow">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ja-JP" altLang="en-US"/>
          </a:p>
        </p:txBody>
      </p:sp>
      <p:sp>
        <p:nvSpPr>
          <p:cNvPr id="28" name="円/楕円 27"/>
          <p:cNvSpPr/>
          <p:nvPr/>
        </p:nvSpPr>
        <p:spPr>
          <a:xfrm>
            <a:off x="6715140" y="928670"/>
            <a:ext cx="1500198" cy="1357322"/>
          </a:xfrm>
          <a:prstGeom prst="ellipse">
            <a:avLst/>
          </a:prstGeom>
          <a:ln/>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ja-JP" altLang="en-US" sz="2800" dirty="0" smtClean="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外部</a:t>
            </a:r>
            <a:endParaRPr lang="ja-JP" altLang="en-US" sz="28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 calcmode="lin" valueType="num">
                                      <p:cBhvr additive="base">
                                        <p:cTn id="10" dur="500" fill="hold"/>
                                        <p:tgtEl>
                                          <p:spTgt spid="20"/>
                                        </p:tgtEl>
                                        <p:attrNameLst>
                                          <p:attrName>ppt_x</p:attrName>
                                        </p:attrNameLst>
                                      </p:cBhvr>
                                      <p:tavLst>
                                        <p:tav tm="0">
                                          <p:val>
                                            <p:strVal val="#ppt_x"/>
                                          </p:val>
                                        </p:tav>
                                        <p:tav tm="100000">
                                          <p:val>
                                            <p:strVal val="#ppt_x"/>
                                          </p:val>
                                        </p:tav>
                                      </p:tavLst>
                                    </p:anim>
                                    <p:anim calcmode="lin" valueType="num">
                                      <p:cBhvr additive="base">
                                        <p:cTn id="1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grpId="0" nodeType="click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dissolve">
                                      <p:cBhvr>
                                        <p:cTn id="16" dur="500"/>
                                        <p:tgtEl>
                                          <p:spTgt spid="10"/>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dissolve">
                                      <p:cBhvr>
                                        <p:cTn id="19" dur="500"/>
                                        <p:tgtEl>
                                          <p:spTgt spid="19"/>
                                        </p:tgtEl>
                                      </p:cBhvr>
                                    </p:animEffect>
                                  </p:childTnLst>
                                </p:cTn>
                              </p:par>
                              <p:par>
                                <p:cTn id="20" presetID="10" presetClass="exit" presetSubtype="0" fill="hold" grpId="1" nodeType="withEffect">
                                  <p:stCondLst>
                                    <p:cond delay="0"/>
                                  </p:stCondLst>
                                  <p:childTnLst>
                                    <p:animEffect transition="out" filter="fade">
                                      <p:cBhvr>
                                        <p:cTn id="21" dur="500"/>
                                        <p:tgtEl>
                                          <p:spTgt spid="20"/>
                                        </p:tgtEl>
                                      </p:cBhvr>
                                    </p:animEffect>
                                    <p:set>
                                      <p:cBhvr>
                                        <p:cTn id="22" dur="1" fill="hold">
                                          <p:stCondLst>
                                            <p:cond delay="499"/>
                                          </p:stCondLst>
                                        </p:cTn>
                                        <p:tgtEl>
                                          <p:spTgt spid="20"/>
                                        </p:tgtEl>
                                        <p:attrNameLst>
                                          <p:attrName>style.visibility</p:attrName>
                                        </p:attrNameLst>
                                      </p:cBhvr>
                                      <p:to>
                                        <p:strVal val="hidden"/>
                                      </p:to>
                                    </p:set>
                                  </p:childTnLst>
                                </p:cTn>
                              </p:par>
                              <p:par>
                                <p:cTn id="23" presetID="2" presetClass="entr" presetSubtype="4"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2"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right)">
                                      <p:cBhvr>
                                        <p:cTn id="31" dur="500"/>
                                        <p:tgtEl>
                                          <p:spTgt spid="11"/>
                                        </p:tgtEl>
                                      </p:cBhvr>
                                    </p:animEffect>
                                  </p:childTnLst>
                                </p:cTn>
                              </p:par>
                              <p:par>
                                <p:cTn id="32" presetID="2" presetClass="entr" presetSubtype="4"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ppt_x"/>
                                          </p:val>
                                        </p:tav>
                                        <p:tav tm="100000">
                                          <p:val>
                                            <p:strVal val="#ppt_x"/>
                                          </p:val>
                                        </p:tav>
                                      </p:tavLst>
                                    </p:anim>
                                    <p:anim calcmode="lin" valueType="num">
                                      <p:cBhvr additive="base">
                                        <p:cTn id="35" dur="500" fill="hold"/>
                                        <p:tgtEl>
                                          <p:spTgt spid="22"/>
                                        </p:tgtEl>
                                        <p:attrNameLst>
                                          <p:attrName>ppt_y</p:attrName>
                                        </p:attrNameLst>
                                      </p:cBhvr>
                                      <p:tavLst>
                                        <p:tav tm="0">
                                          <p:val>
                                            <p:strVal val="1+#ppt_h/2"/>
                                          </p:val>
                                        </p:tav>
                                        <p:tav tm="100000">
                                          <p:val>
                                            <p:strVal val="#ppt_y"/>
                                          </p:val>
                                        </p:tav>
                                      </p:tavLst>
                                    </p:anim>
                                  </p:childTnLst>
                                </p:cTn>
                              </p:par>
                              <p:par>
                                <p:cTn id="36" presetID="9" presetClass="entr" presetSubtype="0"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dissolve">
                                      <p:cBhvr>
                                        <p:cTn id="38" dur="500"/>
                                        <p:tgtEl>
                                          <p:spTgt spid="28"/>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dissolve">
                                      <p:cBhvr>
                                        <p:cTn id="41" dur="500"/>
                                        <p:tgtEl>
                                          <p:spTgt spid="29"/>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dissolve">
                                      <p:cBhvr>
                                        <p:cTn id="46" dur="500"/>
                                        <p:tgtEl>
                                          <p:spTgt spid="17"/>
                                        </p:tgtEl>
                                      </p:cBhvr>
                                    </p:animEffect>
                                  </p:childTnLst>
                                </p:cTn>
                              </p:par>
                              <p:par>
                                <p:cTn id="47" presetID="10" presetClass="exit" presetSubtype="0" fill="hold" grpId="1" nodeType="withEffect">
                                  <p:stCondLst>
                                    <p:cond delay="0"/>
                                  </p:stCondLst>
                                  <p:childTnLst>
                                    <p:animEffect transition="out" filter="fade">
                                      <p:cBhvr>
                                        <p:cTn id="48" dur="500"/>
                                        <p:tgtEl>
                                          <p:spTgt spid="8"/>
                                        </p:tgtEl>
                                      </p:cBhvr>
                                    </p:animEffect>
                                    <p:set>
                                      <p:cBhvr>
                                        <p:cTn id="49" dur="1" fill="hold">
                                          <p:stCondLst>
                                            <p:cond delay="499"/>
                                          </p:stCondLst>
                                        </p:cTn>
                                        <p:tgtEl>
                                          <p:spTgt spid="8"/>
                                        </p:tgtEl>
                                        <p:attrNameLst>
                                          <p:attrName>style.visibility</p:attrName>
                                        </p:attrNameLst>
                                      </p:cBhvr>
                                      <p:to>
                                        <p:strVal val="hidden"/>
                                      </p:to>
                                    </p:set>
                                  </p:childTnLst>
                                </p:cTn>
                              </p:par>
                              <p:par>
                                <p:cTn id="50" presetID="2" presetClass="entr" presetSubtype="4"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9" presetClass="entr" presetSubtype="0" fill="hold" grpId="0" nodeType="click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dissolve">
                                      <p:cBhvr>
                                        <p:cTn id="58" dur="500"/>
                                        <p:tgtEl>
                                          <p:spTgt spid="12"/>
                                        </p:tgtEl>
                                      </p:cBhvr>
                                    </p:animEffect>
                                  </p:childTnLst>
                                </p:cTn>
                              </p:par>
                              <p:par>
                                <p:cTn id="59" presetID="2" presetClass="entr" presetSubtype="4"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fill="hold"/>
                                        <p:tgtEl>
                                          <p:spTgt spid="24"/>
                                        </p:tgtEl>
                                        <p:attrNameLst>
                                          <p:attrName>ppt_x</p:attrName>
                                        </p:attrNameLst>
                                      </p:cBhvr>
                                      <p:tavLst>
                                        <p:tav tm="0">
                                          <p:val>
                                            <p:strVal val="#ppt_x"/>
                                          </p:val>
                                        </p:tav>
                                        <p:tav tm="100000">
                                          <p:val>
                                            <p:strVal val="#ppt_x"/>
                                          </p:val>
                                        </p:tav>
                                      </p:tavLst>
                                    </p:anim>
                                    <p:anim calcmode="lin" valueType="num">
                                      <p:cBhvr additive="base">
                                        <p:cTn id="6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up)">
                                      <p:cBhvr>
                                        <p:cTn id="67" dur="500"/>
                                        <p:tgtEl>
                                          <p:spTgt spid="14"/>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up)">
                                      <p:cBhvr>
                                        <p:cTn id="70" dur="500"/>
                                        <p:tgtEl>
                                          <p:spTgt spid="13"/>
                                        </p:tgtEl>
                                      </p:cBhvr>
                                    </p:animEffect>
                                  </p:childTnLst>
                                </p:cTn>
                              </p:par>
                              <p:par>
                                <p:cTn id="71" presetID="22" presetClass="entr" presetSubtype="2"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wipe(right)">
                                      <p:cBhvr>
                                        <p:cTn id="73" dur="500"/>
                                        <p:tgtEl>
                                          <p:spTgt spid="26"/>
                                        </p:tgtEl>
                                      </p:cBhvr>
                                    </p:animEffect>
                                  </p:childTnLst>
                                </p:cTn>
                              </p:par>
                              <p:par>
                                <p:cTn id="74" presetID="2" presetClass="entr" presetSubtype="4" fill="hold" grpId="0" nodeType="with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additive="base">
                                        <p:cTn id="76" dur="500" fill="hold"/>
                                        <p:tgtEl>
                                          <p:spTgt spid="25"/>
                                        </p:tgtEl>
                                        <p:attrNameLst>
                                          <p:attrName>ppt_x</p:attrName>
                                        </p:attrNameLst>
                                      </p:cBhvr>
                                      <p:tavLst>
                                        <p:tav tm="0">
                                          <p:val>
                                            <p:strVal val="#ppt_x"/>
                                          </p:val>
                                        </p:tav>
                                        <p:tav tm="100000">
                                          <p:val>
                                            <p:strVal val="#ppt_x"/>
                                          </p:val>
                                        </p:tav>
                                      </p:tavLst>
                                    </p:anim>
                                    <p:anim calcmode="lin" valueType="num">
                                      <p:cBhvr additive="base">
                                        <p:cTn id="77" dur="500" fill="hold"/>
                                        <p:tgtEl>
                                          <p:spTgt spid="25"/>
                                        </p:tgtEl>
                                        <p:attrNameLst>
                                          <p:attrName>ppt_y</p:attrName>
                                        </p:attrNameLst>
                                      </p:cBhvr>
                                      <p:tavLst>
                                        <p:tav tm="0">
                                          <p:val>
                                            <p:strVal val="1+#ppt_h/2"/>
                                          </p:val>
                                        </p:tav>
                                        <p:tav tm="100000">
                                          <p:val>
                                            <p:strVal val="#ppt_y"/>
                                          </p:val>
                                        </p:tav>
                                      </p:tavLst>
                                    </p:anim>
                                  </p:childTnLst>
                                </p:cTn>
                              </p:par>
                              <p:par>
                                <p:cTn id="78" presetID="10" presetClass="exit" presetSubtype="0" fill="hold" grpId="1" nodeType="withEffect">
                                  <p:stCondLst>
                                    <p:cond delay="0"/>
                                  </p:stCondLst>
                                  <p:childTnLst>
                                    <p:animEffect transition="out" filter="fade">
                                      <p:cBhvr>
                                        <p:cTn id="79" dur="500"/>
                                        <p:tgtEl>
                                          <p:spTgt spid="11"/>
                                        </p:tgtEl>
                                      </p:cBhvr>
                                    </p:animEffect>
                                    <p:set>
                                      <p:cBhvr>
                                        <p:cTn id="80" dur="1" fill="hold">
                                          <p:stCondLst>
                                            <p:cond delay="499"/>
                                          </p:stCondLst>
                                        </p:cTn>
                                        <p:tgtEl>
                                          <p:spTgt spid="11"/>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22" presetClass="entr" presetSubtype="8" fill="hold" grpId="0" nodeType="click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left)">
                                      <p:cBhvr>
                                        <p:cTn id="85" dur="500"/>
                                        <p:tgtEl>
                                          <p:spTgt spid="16"/>
                                        </p:tgtEl>
                                      </p:cBhvr>
                                    </p:animEffect>
                                  </p:childTnLst>
                                </p:cTn>
                              </p:par>
                              <p:par>
                                <p:cTn id="86" presetID="2" presetClass="entr" presetSubtype="4"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additive="base">
                                        <p:cTn id="88" dur="500" fill="hold"/>
                                        <p:tgtEl>
                                          <p:spTgt spid="27"/>
                                        </p:tgtEl>
                                        <p:attrNameLst>
                                          <p:attrName>ppt_x</p:attrName>
                                        </p:attrNameLst>
                                      </p:cBhvr>
                                      <p:tavLst>
                                        <p:tav tm="0">
                                          <p:val>
                                            <p:strVal val="#ppt_x"/>
                                          </p:val>
                                        </p:tav>
                                        <p:tav tm="100000">
                                          <p:val>
                                            <p:strVal val="#ppt_x"/>
                                          </p:val>
                                        </p:tav>
                                      </p:tavLst>
                                    </p:anim>
                                    <p:anim calcmode="lin" valueType="num">
                                      <p:cBhvr additive="base">
                                        <p:cTn id="89" dur="500" fill="hold"/>
                                        <p:tgtEl>
                                          <p:spTgt spid="27"/>
                                        </p:tgtEl>
                                        <p:attrNameLst>
                                          <p:attrName>ppt_y</p:attrName>
                                        </p:attrNameLst>
                                      </p:cBhvr>
                                      <p:tavLst>
                                        <p:tav tm="0">
                                          <p:val>
                                            <p:strVal val="1+#ppt_h/2"/>
                                          </p:val>
                                        </p:tav>
                                        <p:tav tm="100000">
                                          <p:val>
                                            <p:strVal val="#ppt_y"/>
                                          </p:val>
                                        </p:tav>
                                      </p:tavLst>
                                    </p:anim>
                                  </p:childTnLst>
                                </p:cTn>
                              </p:par>
                            </p:childTnLst>
                          </p:cTn>
                        </p:par>
                        <p:par>
                          <p:cTn id="90" fill="hold">
                            <p:stCondLst>
                              <p:cond delay="500"/>
                            </p:stCondLst>
                            <p:childTnLst>
                              <p:par>
                                <p:cTn id="91" presetID="22" presetClass="entr" presetSubtype="2"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right)">
                                      <p:cBhvr>
                                        <p:cTn id="93" dur="500"/>
                                        <p:tgtEl>
                                          <p:spTgt spid="15"/>
                                        </p:tgtEl>
                                      </p:cBhvr>
                                    </p:animEffect>
                                  </p:childTnLst>
                                </p:cTn>
                              </p:par>
                            </p:childTnLst>
                          </p:cTn>
                        </p:par>
                        <p:par>
                          <p:cTn id="94" fill="hold">
                            <p:stCondLst>
                              <p:cond delay="1000"/>
                            </p:stCondLst>
                            <p:childTnLst>
                              <p:par>
                                <p:cTn id="95" presetID="22" presetClass="entr" presetSubtype="8" fill="hold" grpId="1" nodeType="afterEffect">
                                  <p:stCondLst>
                                    <p:cond delay="0"/>
                                  </p:stCondLst>
                                  <p:childTnLst>
                                    <p:set>
                                      <p:cBhvr>
                                        <p:cTn id="96" dur="1" fill="hold">
                                          <p:stCondLst>
                                            <p:cond delay="0"/>
                                          </p:stCondLst>
                                        </p:cTn>
                                        <p:tgtEl>
                                          <p:spTgt spid="16"/>
                                        </p:tgtEl>
                                        <p:attrNameLst>
                                          <p:attrName>style.visibility</p:attrName>
                                        </p:attrNameLst>
                                      </p:cBhvr>
                                      <p:to>
                                        <p:strVal val="visible"/>
                                      </p:to>
                                    </p:set>
                                    <p:animEffect transition="in" filter="wipe(left)">
                                      <p:cBhvr>
                                        <p:cTn id="97" dur="500"/>
                                        <p:tgtEl>
                                          <p:spTgt spid="16"/>
                                        </p:tgtEl>
                                      </p:cBhvr>
                                    </p:animEffect>
                                  </p:childTnLst>
                                </p:cTn>
                              </p:par>
                            </p:childTnLst>
                          </p:cTn>
                        </p:par>
                        <p:par>
                          <p:cTn id="98" fill="hold">
                            <p:stCondLst>
                              <p:cond delay="1500"/>
                            </p:stCondLst>
                            <p:childTnLst>
                              <p:par>
                                <p:cTn id="99" presetID="22" presetClass="entr" presetSubtype="2" fill="hold" grpId="1" nodeType="afterEffect">
                                  <p:stCondLst>
                                    <p:cond delay="0"/>
                                  </p:stCondLst>
                                  <p:childTnLst>
                                    <p:set>
                                      <p:cBhvr>
                                        <p:cTn id="100" dur="1" fill="hold">
                                          <p:stCondLst>
                                            <p:cond delay="0"/>
                                          </p:stCondLst>
                                        </p:cTn>
                                        <p:tgtEl>
                                          <p:spTgt spid="15"/>
                                        </p:tgtEl>
                                        <p:attrNameLst>
                                          <p:attrName>style.visibility</p:attrName>
                                        </p:attrNameLst>
                                      </p:cBhvr>
                                      <p:to>
                                        <p:strVal val="visible"/>
                                      </p:to>
                                    </p:set>
                                    <p:animEffect transition="in" filter="wipe(right)">
                                      <p:cBhvr>
                                        <p:cTn id="101" dur="500"/>
                                        <p:tgtEl>
                                          <p:spTgt spid="15"/>
                                        </p:tgtEl>
                                      </p:cBhvr>
                                    </p:animEffect>
                                  </p:childTnLst>
                                </p:cTn>
                              </p:par>
                            </p:childTnLst>
                          </p:cTn>
                        </p:par>
                        <p:par>
                          <p:cTn id="102" fill="hold">
                            <p:stCondLst>
                              <p:cond delay="2000"/>
                            </p:stCondLst>
                            <p:childTnLst>
                              <p:par>
                                <p:cTn id="103" presetID="9" presetClass="entr" presetSubtype="0" fill="hold" grpId="0" nodeType="afterEffect">
                                  <p:stCondLst>
                                    <p:cond delay="0"/>
                                  </p:stCondLst>
                                  <p:childTnLst>
                                    <p:set>
                                      <p:cBhvr>
                                        <p:cTn id="104" dur="1" fill="hold">
                                          <p:stCondLst>
                                            <p:cond delay="0"/>
                                          </p:stCondLst>
                                        </p:cTn>
                                        <p:tgtEl>
                                          <p:spTgt spid="18"/>
                                        </p:tgtEl>
                                        <p:attrNameLst>
                                          <p:attrName>style.visibility</p:attrName>
                                        </p:attrNameLst>
                                      </p:cBhvr>
                                      <p:to>
                                        <p:strVal val="visible"/>
                                      </p:to>
                                    </p:set>
                                    <p:animEffect transition="in" filter="dissolve">
                                      <p:cBhvr>
                                        <p:cTn id="105" dur="500"/>
                                        <p:tgtEl>
                                          <p:spTgt spid="18"/>
                                        </p:tgtEl>
                                      </p:cBhvr>
                                    </p:animEffect>
                                  </p:childTnLst>
                                </p:cTn>
                              </p:par>
                              <p:par>
                                <p:cTn id="106" presetID="10" presetClass="exit" presetSubtype="0" fill="hold" grpId="1" nodeType="withEffect">
                                  <p:stCondLst>
                                    <p:cond delay="0"/>
                                  </p:stCondLst>
                                  <p:childTnLst>
                                    <p:animEffect transition="out" filter="fade">
                                      <p:cBhvr>
                                        <p:cTn id="107" dur="500"/>
                                        <p:tgtEl>
                                          <p:spTgt spid="17"/>
                                        </p:tgtEl>
                                      </p:cBhvr>
                                    </p:animEffect>
                                    <p:set>
                                      <p:cBhvr>
                                        <p:cTn id="108" dur="1" fill="hold">
                                          <p:stCondLst>
                                            <p:cond delay="499"/>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8" grpId="0" animBg="1"/>
      <p:bldP spid="8" grpId="1" animBg="1"/>
      <p:bldP spid="10" grpId="0" animBg="1"/>
      <p:bldP spid="11" grpId="0" animBg="1"/>
      <p:bldP spid="11" grpId="1" animBg="1"/>
      <p:bldP spid="12" grpId="0" animBg="1"/>
      <p:bldP spid="13" grpId="0" animBg="1"/>
      <p:bldP spid="15" grpId="0" animBg="1"/>
      <p:bldP spid="15" grpId="1" animBg="1"/>
      <p:bldP spid="16" grpId="0" animBg="1"/>
      <p:bldP spid="16" grpId="1" animBg="1"/>
      <p:bldP spid="17" grpId="0" animBg="1"/>
      <p:bldP spid="17" grpId="1" animBg="1"/>
      <p:bldP spid="18" grpId="0" animBg="1"/>
      <p:bldP spid="19" grpId="0" animBg="1"/>
      <p:bldP spid="20" grpId="0" animBg="1"/>
      <p:bldP spid="20" grpId="1" animBg="1"/>
      <p:bldP spid="21" grpId="0" animBg="1"/>
      <p:bldP spid="22" grpId="0" animBg="1"/>
      <p:bldP spid="23" grpId="0" animBg="1"/>
      <p:bldP spid="24" grpId="0" animBg="1"/>
      <p:bldP spid="25" grpId="0" animBg="1"/>
      <p:bldP spid="27" grpId="0" animBg="1"/>
      <p:bldP spid="14" grpId="0" animBg="1"/>
      <p:bldP spid="29" grpId="0" animBg="1"/>
      <p:bldP spid="28"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395" name="Rectangle 3"/>
          <p:cNvSpPr>
            <a:spLocks noChangeArrowheads="1"/>
          </p:cNvSpPr>
          <p:nvPr/>
        </p:nvSpPr>
        <p:spPr bwMode="auto">
          <a:xfrm rot="5400000">
            <a:off x="863600" y="946151"/>
            <a:ext cx="720725" cy="1511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rot="10800000" vert="eaVert" wrap="none" anchor="ctr"/>
          <a:lstStyle/>
          <a:p>
            <a:pPr algn="ctr"/>
            <a:r>
              <a:rPr lang="ja-JP" altLang="en-US" b="1"/>
              <a:t>活動効果測定</a:t>
            </a:r>
          </a:p>
        </p:txBody>
      </p:sp>
      <p:sp>
        <p:nvSpPr>
          <p:cNvPr id="59396" name="Rectangle 4"/>
          <p:cNvSpPr>
            <a:spLocks noChangeArrowheads="1"/>
          </p:cNvSpPr>
          <p:nvPr/>
        </p:nvSpPr>
        <p:spPr bwMode="auto">
          <a:xfrm rot="5400000">
            <a:off x="863600" y="2746376"/>
            <a:ext cx="720725" cy="1511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rot="10800000" vert="eaVert" wrap="none" anchor="ctr"/>
          <a:lstStyle/>
          <a:p>
            <a:pPr algn="ctr"/>
            <a:r>
              <a:rPr lang="ja-JP" altLang="en-US" b="1"/>
              <a:t>評価</a:t>
            </a:r>
          </a:p>
        </p:txBody>
      </p:sp>
      <p:sp>
        <p:nvSpPr>
          <p:cNvPr id="59397" name="Rectangle 5"/>
          <p:cNvSpPr>
            <a:spLocks noChangeArrowheads="1"/>
          </p:cNvSpPr>
          <p:nvPr/>
        </p:nvSpPr>
        <p:spPr bwMode="auto">
          <a:xfrm rot="5400000">
            <a:off x="790575" y="4689476"/>
            <a:ext cx="720725" cy="1511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rot="10800000" vert="eaVert" wrap="none" anchor="ctr"/>
          <a:lstStyle/>
          <a:p>
            <a:pPr algn="ctr"/>
            <a:r>
              <a:rPr lang="ja-JP" altLang="en-US" b="1"/>
              <a:t>還元</a:t>
            </a:r>
          </a:p>
        </p:txBody>
      </p:sp>
      <p:sp>
        <p:nvSpPr>
          <p:cNvPr id="59398" name="Text Box 6"/>
          <p:cNvSpPr txBox="1">
            <a:spLocks noChangeArrowheads="1"/>
          </p:cNvSpPr>
          <p:nvPr/>
        </p:nvSpPr>
        <p:spPr bwMode="auto">
          <a:xfrm>
            <a:off x="2339975" y="1196975"/>
            <a:ext cx="6264275" cy="1111250"/>
          </a:xfrm>
          <a:prstGeom prst="rect">
            <a:avLst/>
          </a:prstGeom>
          <a:noFill/>
          <a:ln w="9525">
            <a:noFill/>
            <a:miter lim="800000"/>
            <a:headEnd/>
            <a:tailEnd/>
          </a:ln>
          <a:effectLst/>
        </p:spPr>
        <p:txBody>
          <a:bodyPr>
            <a:spAutoFit/>
          </a:bodyPr>
          <a:lstStyle/>
          <a:p>
            <a:pPr>
              <a:spcBef>
                <a:spcPct val="50000"/>
              </a:spcBef>
            </a:pPr>
            <a:r>
              <a:rPr lang="ja-JP" altLang="en-US" b="1"/>
              <a:t>それぞれの活動における効果を定量的に把握・測定する</a:t>
            </a:r>
          </a:p>
          <a:p>
            <a:pPr>
              <a:spcBef>
                <a:spcPct val="50000"/>
              </a:spcBef>
            </a:pPr>
            <a:r>
              <a:rPr lang="en-US" altLang="ja-JP" sz="1400" b="1"/>
              <a:t>How to)</a:t>
            </a:r>
            <a:r>
              <a:rPr lang="ja-JP" altLang="en-US" sz="1400"/>
              <a:t>住民活動の各分野における様々な評価方法を土浦市が作成する。それらの評価方法は必要に応じて更新し、新たな分野の住民活動が起これば、その都度評価方法を作成する。</a:t>
            </a:r>
          </a:p>
        </p:txBody>
      </p:sp>
      <p:sp>
        <p:nvSpPr>
          <p:cNvPr id="59399" name="Text Box 7"/>
          <p:cNvSpPr txBox="1">
            <a:spLocks noChangeArrowheads="1"/>
          </p:cNvSpPr>
          <p:nvPr/>
        </p:nvSpPr>
        <p:spPr bwMode="auto">
          <a:xfrm>
            <a:off x="2303463" y="2997200"/>
            <a:ext cx="6840537" cy="1173163"/>
          </a:xfrm>
          <a:prstGeom prst="rect">
            <a:avLst/>
          </a:prstGeom>
          <a:noFill/>
          <a:ln w="9525">
            <a:noFill/>
            <a:miter lim="800000"/>
            <a:headEnd/>
            <a:tailEnd/>
          </a:ln>
          <a:effectLst/>
        </p:spPr>
        <p:txBody>
          <a:bodyPr>
            <a:spAutoFit/>
          </a:bodyPr>
          <a:lstStyle/>
          <a:p>
            <a:pPr>
              <a:spcBef>
                <a:spcPct val="50000"/>
              </a:spcBef>
            </a:pPr>
            <a:r>
              <a:rPr lang="ja-JP" altLang="en-US" b="1"/>
              <a:t>測定された各活動における効果を社会的・経済的価値と比較して評価する</a:t>
            </a:r>
          </a:p>
          <a:p>
            <a:pPr>
              <a:spcBef>
                <a:spcPct val="50000"/>
              </a:spcBef>
            </a:pPr>
            <a:r>
              <a:rPr lang="en-US" altLang="ja-JP" sz="1400" b="1"/>
              <a:t>How to)</a:t>
            </a:r>
            <a:r>
              <a:rPr lang="ja-JP" altLang="en-US" sz="1400"/>
              <a:t>　効果測定と同様に、評価方法を土浦市が作成する。また、定期的に各活動を評価する場を持つ</a:t>
            </a:r>
            <a:endParaRPr lang="ja-JP" altLang="en-US" sz="1400" b="1"/>
          </a:p>
        </p:txBody>
      </p:sp>
      <p:sp>
        <p:nvSpPr>
          <p:cNvPr id="59400" name="Text Box 8"/>
          <p:cNvSpPr txBox="1">
            <a:spLocks noChangeArrowheads="1"/>
          </p:cNvSpPr>
          <p:nvPr/>
        </p:nvSpPr>
        <p:spPr bwMode="auto">
          <a:xfrm>
            <a:off x="2195513" y="5013325"/>
            <a:ext cx="6659562" cy="1173163"/>
          </a:xfrm>
          <a:prstGeom prst="rect">
            <a:avLst/>
          </a:prstGeom>
          <a:noFill/>
          <a:ln w="9525">
            <a:noFill/>
            <a:miter lim="800000"/>
            <a:headEnd/>
            <a:tailEnd/>
          </a:ln>
          <a:effectLst/>
        </p:spPr>
        <p:txBody>
          <a:bodyPr>
            <a:spAutoFit/>
          </a:bodyPr>
          <a:lstStyle/>
          <a:p>
            <a:pPr>
              <a:spcBef>
                <a:spcPct val="50000"/>
              </a:spcBef>
            </a:pPr>
            <a:r>
              <a:rPr lang="ja-JP" altLang="en-US" b="1"/>
              <a:t>評価に応じた経済的な利益還元を公共料金値下げや減税にて実行する</a:t>
            </a:r>
          </a:p>
          <a:p>
            <a:pPr>
              <a:spcBef>
                <a:spcPct val="50000"/>
              </a:spcBef>
            </a:pPr>
            <a:r>
              <a:rPr lang="en-US" altLang="ja-JP" sz="1400" b="1"/>
              <a:t>How to)</a:t>
            </a:r>
            <a:r>
              <a:rPr lang="en-US" altLang="ja-JP" sz="1400"/>
              <a:t> </a:t>
            </a:r>
            <a:r>
              <a:rPr lang="ja-JP" altLang="en-US" sz="1400"/>
              <a:t>前段階で評価された活動ごとに、減税・公共料金の値下げなどの可能性があるものに関しては、議会にて減税等の意思決定を行う。</a:t>
            </a:r>
          </a:p>
        </p:txBody>
      </p:sp>
      <p:sp>
        <p:nvSpPr>
          <p:cNvPr id="59401" name="Text Box 9"/>
          <p:cNvSpPr txBox="1">
            <a:spLocks noChangeArrowheads="1"/>
          </p:cNvSpPr>
          <p:nvPr/>
        </p:nvSpPr>
        <p:spPr bwMode="auto">
          <a:xfrm>
            <a:off x="2857500" y="6811963"/>
            <a:ext cx="458788" cy="92075"/>
          </a:xfrm>
          <a:prstGeom prst="rect">
            <a:avLst/>
          </a:prstGeom>
          <a:noFill/>
          <a:ln w="9525">
            <a:noFill/>
            <a:miter lim="800000"/>
            <a:headEnd/>
            <a:tailEnd/>
          </a:ln>
          <a:effectLst/>
        </p:spPr>
        <p:txBody>
          <a:bodyPr vert="eaVert" wrap="none">
            <a:spAutoFit/>
          </a:bodyPr>
          <a:lstStyle/>
          <a:p>
            <a:endParaRPr lang="ja-JP" altLang="ja-JP"/>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363" name="タイトル 1"/>
          <p:cNvSpPr>
            <a:spLocks noGrp="1"/>
          </p:cNvSpPr>
          <p:nvPr>
            <p:ph type="title"/>
          </p:nvPr>
        </p:nvSpPr>
        <p:spPr>
          <a:xfrm>
            <a:off x="142875" y="428625"/>
            <a:ext cx="5214938" cy="642938"/>
          </a:xfrm>
        </p:spPr>
        <p:txBody>
          <a:bodyPr/>
          <a:lstStyle/>
          <a:p>
            <a:endParaRPr lang="ja-JP" altLang="en-US" smtClean="0"/>
          </a:p>
        </p:txBody>
      </p:sp>
      <p:grpSp>
        <p:nvGrpSpPr>
          <p:cNvPr id="2" name="グループ化 21"/>
          <p:cNvGrpSpPr/>
          <p:nvPr/>
        </p:nvGrpSpPr>
        <p:grpSpPr>
          <a:xfrm>
            <a:off x="-214346" y="1285860"/>
            <a:ext cx="7929618" cy="5214950"/>
            <a:chOff x="714348" y="1643050"/>
            <a:chExt cx="7929618" cy="5214950"/>
          </a:xfrm>
        </p:grpSpPr>
        <p:graphicFrame>
          <p:nvGraphicFramePr>
            <p:cNvPr id="14" name="図表 13"/>
            <p:cNvGraphicFramePr/>
            <p:nvPr/>
          </p:nvGraphicFramePr>
          <p:xfrm>
            <a:off x="714348" y="1643050"/>
            <a:ext cx="7929618" cy="5214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右矢印 14"/>
            <p:cNvSpPr/>
            <p:nvPr/>
          </p:nvSpPr>
          <p:spPr>
            <a:xfrm rot="19602656">
              <a:off x="5525583" y="3343809"/>
              <a:ext cx="764634" cy="537661"/>
            </a:xfrm>
            <a:prstGeom prst="rightArrow">
              <a:avLst/>
            </a:prstGeom>
            <a:solidFill>
              <a:schemeClr val="accent2">
                <a:lumMod val="60000"/>
                <a:lumOff val="4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19" name="右矢印 18"/>
            <p:cNvSpPr/>
            <p:nvPr/>
          </p:nvSpPr>
          <p:spPr>
            <a:xfrm rot="5400000">
              <a:off x="4332324" y="5608745"/>
              <a:ext cx="769088" cy="534547"/>
            </a:xfrm>
            <a:prstGeom prst="rightArrow">
              <a:avLst/>
            </a:prstGeom>
            <a:solidFill>
              <a:schemeClr val="accent3">
                <a:lumMod val="60000"/>
                <a:lumOff val="4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20" name="右矢印 19"/>
            <p:cNvSpPr/>
            <p:nvPr/>
          </p:nvSpPr>
          <p:spPr>
            <a:xfrm rot="12836658">
              <a:off x="3085827" y="3313882"/>
              <a:ext cx="764634" cy="537661"/>
            </a:xfrm>
            <a:prstGeom prst="rightArrow">
              <a:avLst/>
            </a:prstGeom>
            <a:solidFill>
              <a:schemeClr val="accent4">
                <a:lumMod val="60000"/>
                <a:lumOff val="4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gr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資源から魅力へ</a:t>
            </a:r>
            <a:endParaRPr kumimoji="1" lang="ja-JP" altLang="en-US" dirty="0"/>
          </a:p>
        </p:txBody>
      </p:sp>
      <p:pic>
        <p:nvPicPr>
          <p:cNvPr id="1026" name="Picture 2"/>
          <p:cNvPicPr>
            <a:picLocks noChangeAspect="1" noChangeArrowheads="1"/>
          </p:cNvPicPr>
          <p:nvPr/>
        </p:nvPicPr>
        <p:blipFill>
          <a:blip r:embed="rId2"/>
          <a:srcRect/>
          <a:stretch>
            <a:fillRect/>
          </a:stretch>
        </p:blipFill>
        <p:spPr bwMode="auto">
          <a:xfrm>
            <a:off x="-1" y="1285860"/>
            <a:ext cx="8815979" cy="3500462"/>
          </a:xfrm>
          <a:prstGeom prst="rect">
            <a:avLst/>
          </a:prstGeom>
          <a:noFill/>
          <a:ln w="9525">
            <a:noFill/>
            <a:miter lim="800000"/>
            <a:headEnd/>
            <a:tailEnd/>
          </a:ln>
          <a:effectLst/>
        </p:spPr>
      </p:pic>
      <p:sp>
        <p:nvSpPr>
          <p:cNvPr id="8" name="テキスト ボックス 7"/>
          <p:cNvSpPr txBox="1"/>
          <p:nvPr/>
        </p:nvSpPr>
        <p:spPr>
          <a:xfrm>
            <a:off x="1285852" y="5572140"/>
            <a:ext cx="6332183" cy="923330"/>
          </a:xfrm>
          <a:prstGeom prst="rect">
            <a:avLst/>
          </a:prstGeom>
          <a:noFill/>
        </p:spPr>
        <p:txBody>
          <a:bodyPr wrap="none" rtlCol="0">
            <a:spAutoFit/>
          </a:bodyPr>
          <a:lstStyle/>
          <a:p>
            <a:r>
              <a:rPr kumimoji="1" lang="ja-JP" altLang="en-US" dirty="0" smtClean="0"/>
              <a:t>観光の精神的な効果（地域ブランドなど）は住民には還元されず</a:t>
            </a:r>
            <a:endParaRPr kumimoji="1" lang="en-US" altLang="ja-JP" dirty="0" smtClean="0"/>
          </a:p>
          <a:p>
            <a:r>
              <a:rPr kumimoji="1" lang="ja-JP" altLang="en-US" dirty="0" smtClean="0"/>
              <a:t>住民はハード面しか評価ない</a:t>
            </a:r>
            <a:endParaRPr kumimoji="1" lang="en-US" altLang="ja-JP" dirty="0" smtClean="0"/>
          </a:p>
          <a:p>
            <a:r>
              <a:rPr lang="ja-JP" altLang="en-US" dirty="0" smtClean="0"/>
              <a:t>主体的なまちづくりが求められる</a:t>
            </a:r>
            <a:endParaRPr kumimoji="1" lang="ja-JP" altLang="en-US" dirty="0"/>
          </a:p>
        </p:txBody>
      </p:sp>
      <p:sp>
        <p:nvSpPr>
          <p:cNvPr id="9" name="テキスト ボックス 8"/>
          <p:cNvSpPr txBox="1"/>
          <p:nvPr/>
        </p:nvSpPr>
        <p:spPr>
          <a:xfrm>
            <a:off x="5572132" y="4714884"/>
            <a:ext cx="3284874" cy="307777"/>
          </a:xfrm>
          <a:prstGeom prst="rect">
            <a:avLst/>
          </a:prstGeom>
          <a:noFill/>
        </p:spPr>
        <p:txBody>
          <a:bodyPr wrap="none" rtlCol="0">
            <a:spAutoFit/>
          </a:bodyPr>
          <a:lstStyle/>
          <a:p>
            <a:r>
              <a:rPr lang="ja-JP" altLang="en-US" sz="1400" dirty="0" smtClean="0"/>
              <a:t>出典：地域の観光化に対する住民の意識</a:t>
            </a:r>
            <a:endParaRPr kumimoji="1" lang="ja-JP" altLang="en-US" sz="1400" dirty="0"/>
          </a:p>
        </p:txBody>
      </p:sp>
      <p:sp>
        <p:nvSpPr>
          <p:cNvPr id="10" name="テキスト ボックス 9"/>
          <p:cNvSpPr txBox="1"/>
          <p:nvPr/>
        </p:nvSpPr>
        <p:spPr>
          <a:xfrm>
            <a:off x="2643174" y="4714884"/>
            <a:ext cx="2688557" cy="246221"/>
          </a:xfrm>
          <a:prstGeom prst="rect">
            <a:avLst/>
          </a:prstGeom>
          <a:noFill/>
        </p:spPr>
        <p:txBody>
          <a:bodyPr wrap="none" rtlCol="0">
            <a:spAutoFit/>
          </a:bodyPr>
          <a:lstStyle/>
          <a:p>
            <a:r>
              <a:rPr kumimoji="1" lang="ja-JP" altLang="en-US" sz="1000" dirty="0" smtClean="0"/>
              <a:t>１　まったくそう思わない　～　５　とてもそう思う</a:t>
            </a:r>
            <a:endParaRPr kumimoji="1" lang="ja-JP" altLang="en-US" sz="10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142844" y="428604"/>
            <a:ext cx="5857916" cy="642942"/>
          </a:xfrm>
        </p:spPr>
        <p:txBody>
          <a:bodyPr/>
          <a:lstStyle/>
          <a:p>
            <a:r>
              <a:rPr kumimoji="1" lang="ja-JP" altLang="en-US" sz="2800" dirty="0" smtClean="0"/>
              <a:t>提案「土浦パラダイムシフト」</a:t>
            </a:r>
            <a:endParaRPr kumimoji="1" lang="ja-JP" altLang="en-US" sz="2800" dirty="0"/>
          </a:p>
        </p:txBody>
      </p:sp>
      <p:sp>
        <p:nvSpPr>
          <p:cNvPr id="6" name="左矢印 5"/>
          <p:cNvSpPr/>
          <p:nvPr/>
        </p:nvSpPr>
        <p:spPr>
          <a:xfrm>
            <a:off x="3214678" y="6357958"/>
            <a:ext cx="3286148" cy="357190"/>
          </a:xfrm>
          <a:prstGeom prst="leftArrow">
            <a:avLst/>
          </a:prstGeom>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endParaRPr lang="ja-JP" altLang="en-US"/>
          </a:p>
        </p:txBody>
      </p:sp>
      <p:sp>
        <p:nvSpPr>
          <p:cNvPr id="7" name="Oval 21"/>
          <p:cNvSpPr>
            <a:spLocks noChangeArrowheads="1"/>
          </p:cNvSpPr>
          <p:nvPr/>
        </p:nvSpPr>
        <p:spPr bwMode="auto">
          <a:xfrm>
            <a:off x="642910" y="4786322"/>
            <a:ext cx="2143140" cy="2021912"/>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r>
              <a:rPr lang="ja-JP" altLang="en-US" sz="4400" dirty="0">
                <a:effectLst>
                  <a:outerShdw blurRad="50800" dist="38100" dir="2700000" algn="tl" rotWithShape="0">
                    <a:prstClr val="black">
                      <a:alpha val="40000"/>
                    </a:prstClr>
                  </a:outerShdw>
                </a:effectLst>
                <a:ea typeface="HG創英角ｺﾞｼｯｸUB" pitchFamily="49" charset="-128"/>
              </a:rPr>
              <a:t>住民</a:t>
            </a:r>
          </a:p>
        </p:txBody>
      </p:sp>
      <p:sp>
        <p:nvSpPr>
          <p:cNvPr id="8" name="Oval 22"/>
          <p:cNvSpPr>
            <a:spLocks noChangeArrowheads="1"/>
          </p:cNvSpPr>
          <p:nvPr/>
        </p:nvSpPr>
        <p:spPr bwMode="auto">
          <a:xfrm>
            <a:off x="3571868" y="2143116"/>
            <a:ext cx="2306636" cy="2071702"/>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fontAlgn="auto">
              <a:spcBef>
                <a:spcPts val="0"/>
              </a:spcBef>
              <a:spcAft>
                <a:spcPts val="0"/>
              </a:spcAft>
              <a:defRPr/>
            </a:pPr>
            <a:r>
              <a:rPr lang="ja-JP" altLang="en-US" sz="4400" dirty="0" smtClean="0">
                <a:effectLst>
                  <a:outerShdw blurRad="50800" dist="38100" dir="2700000" algn="tl" rotWithShape="0">
                    <a:prstClr val="black">
                      <a:alpha val="40000"/>
                    </a:prstClr>
                  </a:outerShdw>
                </a:effectLst>
                <a:ea typeface="HG創英角ｺﾞｼｯｸUB" pitchFamily="49" charset="-128"/>
              </a:rPr>
              <a:t>土浦市</a:t>
            </a:r>
            <a:endParaRPr lang="ja-JP" altLang="en-US" sz="4400" dirty="0">
              <a:effectLst>
                <a:outerShdw blurRad="50800" dist="38100" dir="2700000" algn="tl" rotWithShape="0">
                  <a:prstClr val="black">
                    <a:alpha val="40000"/>
                  </a:prstClr>
                </a:outerShdw>
              </a:effectLst>
              <a:ea typeface="HG創英角ｺﾞｼｯｸUB" pitchFamily="49" charset="-128"/>
            </a:endParaRPr>
          </a:p>
        </p:txBody>
      </p:sp>
      <p:sp>
        <p:nvSpPr>
          <p:cNvPr id="9" name="円/楕円 8"/>
          <p:cNvSpPr/>
          <p:nvPr/>
        </p:nvSpPr>
        <p:spPr>
          <a:xfrm>
            <a:off x="6643702" y="4786322"/>
            <a:ext cx="2062773" cy="2000264"/>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ja-JP" altLang="en-US" sz="4800" dirty="0" smtClean="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資源</a:t>
            </a:r>
            <a:endParaRPr lang="ja-JP" altLang="en-US" sz="48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endParaRPr>
          </a:p>
        </p:txBody>
      </p:sp>
      <p:sp>
        <p:nvSpPr>
          <p:cNvPr id="11" name="下矢印 10"/>
          <p:cNvSpPr/>
          <p:nvPr/>
        </p:nvSpPr>
        <p:spPr>
          <a:xfrm rot="19009967">
            <a:off x="6158450" y="3557184"/>
            <a:ext cx="407425" cy="1666393"/>
          </a:xfrm>
          <a:prstGeom prst="downArrow">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ja-JP" altLang="en-US"/>
          </a:p>
        </p:txBody>
      </p:sp>
      <p:sp>
        <p:nvSpPr>
          <p:cNvPr id="12" name="左矢印 11"/>
          <p:cNvSpPr/>
          <p:nvPr/>
        </p:nvSpPr>
        <p:spPr>
          <a:xfrm>
            <a:off x="3286116" y="5357826"/>
            <a:ext cx="3214710" cy="357190"/>
          </a:xfrm>
          <a:prstGeom prst="left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ja-JP" altLang="en-US"/>
          </a:p>
        </p:txBody>
      </p:sp>
      <p:sp>
        <p:nvSpPr>
          <p:cNvPr id="13" name="右矢印 12"/>
          <p:cNvSpPr/>
          <p:nvPr/>
        </p:nvSpPr>
        <p:spPr>
          <a:xfrm>
            <a:off x="3286116" y="5786454"/>
            <a:ext cx="3214710" cy="357190"/>
          </a:xfrm>
          <a:prstGeom prst="rightArrow">
            <a:avLst/>
          </a:prstGeom>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endParaRPr lang="ja-JP" altLang="en-US"/>
          </a:p>
        </p:txBody>
      </p:sp>
      <p:sp>
        <p:nvSpPr>
          <p:cNvPr id="14" name="右矢印 13"/>
          <p:cNvSpPr/>
          <p:nvPr/>
        </p:nvSpPr>
        <p:spPr>
          <a:xfrm rot="5400000">
            <a:off x="3750462" y="4750604"/>
            <a:ext cx="1500199" cy="571504"/>
          </a:xfrm>
          <a:prstGeom prst="righ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15" name="左矢印 14"/>
          <p:cNvSpPr/>
          <p:nvPr/>
        </p:nvSpPr>
        <p:spPr>
          <a:xfrm>
            <a:off x="3214678" y="6357958"/>
            <a:ext cx="3286148" cy="357190"/>
          </a:xfrm>
          <a:prstGeom prst="left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ja-JP" altLang="en-US"/>
          </a:p>
        </p:txBody>
      </p:sp>
      <p:sp>
        <p:nvSpPr>
          <p:cNvPr id="16" name="右矢印 15"/>
          <p:cNvSpPr/>
          <p:nvPr/>
        </p:nvSpPr>
        <p:spPr>
          <a:xfrm>
            <a:off x="3286116" y="5786454"/>
            <a:ext cx="3214710" cy="35719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円/楕円 18"/>
          <p:cNvSpPr/>
          <p:nvPr/>
        </p:nvSpPr>
        <p:spPr>
          <a:xfrm>
            <a:off x="6643702" y="4786322"/>
            <a:ext cx="2062773" cy="2000264"/>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ja-JP" altLang="en-US" sz="4800" dirty="0" smtClean="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魅力</a:t>
            </a:r>
            <a:endParaRPr lang="ja-JP" altLang="en-US" sz="48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endParaRPr>
          </a:p>
        </p:txBody>
      </p:sp>
      <p:sp>
        <p:nvSpPr>
          <p:cNvPr id="20" name="右矢印 19"/>
          <p:cNvSpPr/>
          <p:nvPr/>
        </p:nvSpPr>
        <p:spPr>
          <a:xfrm rot="5400000">
            <a:off x="3929058" y="5072077"/>
            <a:ext cx="2143140" cy="571504"/>
          </a:xfrm>
          <a:prstGeom prst="righ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grpSp>
        <p:nvGrpSpPr>
          <p:cNvPr id="27" name="グループ化 26"/>
          <p:cNvGrpSpPr/>
          <p:nvPr/>
        </p:nvGrpSpPr>
        <p:grpSpPr>
          <a:xfrm>
            <a:off x="5000628" y="785794"/>
            <a:ext cx="4143372" cy="1384995"/>
            <a:chOff x="4786314" y="923908"/>
            <a:chExt cx="4143372" cy="1384995"/>
          </a:xfrm>
        </p:grpSpPr>
        <p:sp>
          <p:nvSpPr>
            <p:cNvPr id="26" name="角丸四角形 25"/>
            <p:cNvSpPr/>
            <p:nvPr/>
          </p:nvSpPr>
          <p:spPr>
            <a:xfrm>
              <a:off x="4786314" y="928670"/>
              <a:ext cx="4000528" cy="1357322"/>
            </a:xfrm>
            <a:prstGeom prst="roundRect">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4786314" y="923908"/>
              <a:ext cx="4143372" cy="1384995"/>
            </a:xfrm>
            <a:prstGeom prst="rect">
              <a:avLst/>
            </a:prstGeom>
          </p:spPr>
          <p:style>
            <a:lnRef idx="1">
              <a:schemeClr val="accent4"/>
            </a:lnRef>
            <a:fillRef idx="3">
              <a:schemeClr val="accent4"/>
            </a:fillRef>
            <a:effectRef idx="2">
              <a:schemeClr val="accent4"/>
            </a:effectRef>
            <a:fontRef idx="minor">
              <a:schemeClr val="lt1"/>
            </a:fontRef>
          </p:style>
          <p:txBody>
            <a:bodyPr wrap="square" rtlCol="0">
              <a:spAutoFit/>
            </a:bodyPr>
            <a:lstStyle/>
            <a:p>
              <a:r>
                <a:rPr lang="ja-JP" altLang="en-US" sz="2400" b="1" dirty="0" smtClean="0"/>
                <a:t>①</a:t>
              </a:r>
              <a:r>
                <a:rPr lang="ja-JP" altLang="en-US" sz="2000" dirty="0" smtClean="0"/>
                <a:t>資源を魅力に変えるための方策　　　</a:t>
              </a:r>
              <a:endParaRPr lang="en-US" altLang="ja-JP" sz="2000" dirty="0" smtClean="0"/>
            </a:p>
            <a:p>
              <a:r>
                <a:rPr lang="ja-JP" altLang="en-US" sz="2000" dirty="0" smtClean="0"/>
                <a:t>　　（</a:t>
              </a:r>
              <a:r>
                <a:rPr lang="en-US" altLang="ja-JP" sz="2000" dirty="0" smtClean="0"/>
                <a:t>1</a:t>
              </a:r>
              <a:r>
                <a:rPr lang="ja-JP" altLang="en-US" sz="2000" dirty="0" smtClean="0"/>
                <a:t>）土浦駅東口の整備</a:t>
              </a:r>
              <a:endParaRPr lang="en-US" altLang="ja-JP" sz="2000" dirty="0" smtClean="0"/>
            </a:p>
            <a:p>
              <a:r>
                <a:rPr kumimoji="1" lang="ja-JP" altLang="en-US" sz="2000" dirty="0" smtClean="0"/>
                <a:t>　　</a:t>
              </a:r>
              <a:r>
                <a:rPr lang="ja-JP" altLang="en-US" sz="2000" dirty="0" smtClean="0"/>
                <a:t>（</a:t>
              </a:r>
              <a:r>
                <a:rPr lang="en-US" altLang="ja-JP" sz="2000" dirty="0" smtClean="0"/>
                <a:t>2</a:t>
              </a:r>
              <a:r>
                <a:rPr lang="ja-JP" altLang="en-US" sz="2000" dirty="0" smtClean="0"/>
                <a:t>）</a:t>
              </a:r>
              <a:r>
                <a:rPr kumimoji="1" lang="ja-JP" altLang="en-US" sz="2000" dirty="0" smtClean="0"/>
                <a:t>筑波山・新治シャトル</a:t>
              </a:r>
              <a:endParaRPr kumimoji="1" lang="en-US" altLang="ja-JP" sz="2000" dirty="0" smtClean="0"/>
            </a:p>
            <a:p>
              <a:r>
                <a:rPr lang="ja-JP" altLang="en-US" sz="2000" dirty="0" smtClean="0"/>
                <a:t>　　　　　筑波山・霞ヶ浦観光ルート</a:t>
              </a:r>
              <a:endParaRPr lang="en-US" altLang="ja-JP" sz="2000" dirty="0" smtClean="0"/>
            </a:p>
          </p:txBody>
        </p:sp>
      </p:grpSp>
      <p:sp>
        <p:nvSpPr>
          <p:cNvPr id="22" name="テキスト ボックス 21"/>
          <p:cNvSpPr txBox="1"/>
          <p:nvPr/>
        </p:nvSpPr>
        <p:spPr>
          <a:xfrm>
            <a:off x="106481" y="3857628"/>
            <a:ext cx="3894015" cy="769441"/>
          </a:xfrm>
          <a:prstGeom prst="rect">
            <a:avLst/>
          </a:prstGeom>
        </p:spPr>
        <p:style>
          <a:lnRef idx="1">
            <a:schemeClr val="accent4"/>
          </a:lnRef>
          <a:fillRef idx="3">
            <a:schemeClr val="accent4"/>
          </a:fillRef>
          <a:effectRef idx="2">
            <a:schemeClr val="accent4"/>
          </a:effectRef>
          <a:fontRef idx="minor">
            <a:schemeClr val="lt1"/>
          </a:fontRef>
        </p:style>
        <p:txBody>
          <a:bodyPr wrap="none" rtlCol="0">
            <a:spAutoFit/>
          </a:bodyPr>
          <a:lstStyle/>
          <a:p>
            <a:r>
              <a:rPr lang="ja-JP" altLang="en-US" sz="2400" b="1" dirty="0" smtClean="0"/>
              <a:t>②</a:t>
            </a:r>
            <a:r>
              <a:rPr lang="ja-JP" altLang="en-US" sz="2000" dirty="0" smtClean="0"/>
              <a:t>市民によるまちづくり推進プラン</a:t>
            </a:r>
            <a:endParaRPr lang="en-US" altLang="ja-JP" sz="2000" dirty="0" smtClean="0"/>
          </a:p>
          <a:p>
            <a:r>
              <a:rPr kumimoji="1" lang="ja-JP" altLang="en-US" sz="2000" dirty="0" smtClean="0"/>
              <a:t>　　　「</a:t>
            </a:r>
            <a:r>
              <a:rPr kumimoji="1" lang="en-US" altLang="ja-JP" sz="2000" dirty="0" smtClean="0"/>
              <a:t>T-ACT</a:t>
            </a:r>
            <a:r>
              <a:rPr kumimoji="1" lang="ja-JP" altLang="en-US" sz="2000" dirty="0" smtClean="0"/>
              <a:t>」</a:t>
            </a:r>
            <a:endParaRPr kumimoji="1" lang="en-US" altLang="ja-JP" sz="2000" dirty="0" smtClean="0"/>
          </a:p>
        </p:txBody>
      </p:sp>
      <p:sp>
        <p:nvSpPr>
          <p:cNvPr id="23" name="テキスト ボックス 22"/>
          <p:cNvSpPr txBox="1"/>
          <p:nvPr/>
        </p:nvSpPr>
        <p:spPr>
          <a:xfrm>
            <a:off x="6286512" y="3571876"/>
            <a:ext cx="642942" cy="523220"/>
          </a:xfrm>
          <a:prstGeom prst="rect">
            <a:avLst/>
          </a:prstGeom>
          <a:noFill/>
        </p:spPr>
        <p:txBody>
          <a:bodyPr wrap="square" rtlCol="0">
            <a:spAutoFit/>
          </a:bodyPr>
          <a:lstStyle/>
          <a:p>
            <a:r>
              <a:rPr lang="ja-JP" altLang="en-US" sz="2800" dirty="0" smtClean="0"/>
              <a:t>①</a:t>
            </a:r>
            <a:endParaRPr lang="en-US" altLang="ja-JP" sz="2800" dirty="0" smtClean="0"/>
          </a:p>
        </p:txBody>
      </p:sp>
      <p:sp>
        <p:nvSpPr>
          <p:cNvPr id="24" name="テキスト ボックス 23"/>
          <p:cNvSpPr txBox="1"/>
          <p:nvPr/>
        </p:nvSpPr>
        <p:spPr>
          <a:xfrm>
            <a:off x="5072066" y="4786322"/>
            <a:ext cx="642942" cy="523220"/>
          </a:xfrm>
          <a:prstGeom prst="rect">
            <a:avLst/>
          </a:prstGeom>
          <a:noFill/>
        </p:spPr>
        <p:txBody>
          <a:bodyPr wrap="square" rtlCol="0">
            <a:spAutoFit/>
          </a:bodyPr>
          <a:lstStyle/>
          <a:p>
            <a:r>
              <a:rPr lang="ja-JP" altLang="en-US" sz="2800" dirty="0" smtClean="0"/>
              <a:t>②</a:t>
            </a:r>
            <a:endParaRPr lang="en-US" altLang="ja-JP"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right)">
                                      <p:cBhvr>
                                        <p:cTn id="11" dur="500"/>
                                        <p:tgtEl>
                                          <p:spTgt spid="15"/>
                                        </p:tgtEl>
                                      </p:cBhvr>
                                    </p:animEffect>
                                  </p:childTnLst>
                                </p:cTn>
                              </p:par>
                            </p:childTnLst>
                          </p:cTn>
                        </p:par>
                        <p:par>
                          <p:cTn id="12" fill="hold">
                            <p:stCondLst>
                              <p:cond delay="1000"/>
                            </p:stCondLst>
                            <p:childTnLst>
                              <p:par>
                                <p:cTn id="13" presetID="22" presetClass="entr" presetSubtype="8" fill="hold" grpId="1"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2" fill="hold" grpId="1"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righ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animBg="1"/>
      <p:bldP spid="16"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14348" y="1785926"/>
            <a:ext cx="7772400" cy="1362075"/>
          </a:xfrm>
        </p:spPr>
        <p:txBody>
          <a:bodyPr/>
          <a:lstStyle/>
          <a:p>
            <a:r>
              <a:rPr kumimoji="1" lang="ja-JP" altLang="en-US" dirty="0" smtClean="0"/>
              <a:t>①資源から魅力への取り組み</a:t>
            </a:r>
            <a:endParaRPr kumimoji="1" lang="ja-JP" altLang="en-US" dirty="0"/>
          </a:p>
        </p:txBody>
      </p:sp>
      <p:sp>
        <p:nvSpPr>
          <p:cNvPr id="3" name="テキスト プレースホルダ 2"/>
          <p:cNvSpPr>
            <a:spLocks noGrp="1"/>
          </p:cNvSpPr>
          <p:nvPr>
            <p:ph type="body" idx="1"/>
          </p:nvPr>
        </p:nvSpPr>
        <p:spPr/>
        <p:txBody>
          <a:bodyPr/>
          <a:lstStyle/>
          <a:p>
            <a:r>
              <a:rPr lang="ja-JP" altLang="en-US" dirty="0" smtClean="0"/>
              <a:t>（１）土浦駅東側整備事業</a:t>
            </a:r>
            <a:endParaRPr lang="en-US" altLang="ja-JP" dirty="0" smtClean="0"/>
          </a:p>
          <a:p>
            <a:r>
              <a:rPr lang="ja-JP" altLang="en-US" dirty="0" smtClean="0"/>
              <a:t>（２）つつじが丘・新治観光シャトルバス</a:t>
            </a:r>
            <a:endParaRPr lang="en-US" altLang="ja-JP" dirty="0" smtClean="0"/>
          </a:p>
          <a:p>
            <a:r>
              <a:rPr kumimoji="1" lang="ja-JP" altLang="en-US" dirty="0" smtClean="0"/>
              <a:t>　　　霞ヶ浦・筑波山周遊きっぷ</a:t>
            </a:r>
            <a:endParaRPr kumimoji="1" lang="ja-JP" altLang="en-US" dirty="0"/>
          </a:p>
        </p:txBody>
      </p:sp>
      <p:sp>
        <p:nvSpPr>
          <p:cNvPr id="4" name="Oval 21"/>
          <p:cNvSpPr>
            <a:spLocks noChangeArrowheads="1"/>
          </p:cNvSpPr>
          <p:nvPr/>
        </p:nvSpPr>
        <p:spPr bwMode="auto">
          <a:xfrm>
            <a:off x="4120854" y="5334383"/>
            <a:ext cx="1335055" cy="1259537"/>
          </a:xfrm>
          <a:prstGeom prst="ellipse">
            <a:avLst/>
          </a:prstGeom>
          <a:ln>
            <a:headEnd/>
            <a:tailEnd/>
          </a:ln>
        </p:spPr>
        <p:style>
          <a:lnRef idx="1">
            <a:schemeClr val="accent1"/>
          </a:lnRef>
          <a:fillRef idx="3">
            <a:schemeClr val="accent1"/>
          </a:fillRef>
          <a:effectRef idx="2">
            <a:schemeClr val="accent1"/>
          </a:effectRef>
          <a:fontRef idx="minor">
            <a:schemeClr val="lt1"/>
          </a:fontRef>
        </p:style>
        <p:txBody>
          <a:bodyPr wrap="none" anchor="ctr"/>
          <a:lstStyle/>
          <a:p>
            <a:pPr algn="ctr" fontAlgn="auto">
              <a:spcBef>
                <a:spcPts val="0"/>
              </a:spcBef>
              <a:spcAft>
                <a:spcPts val="0"/>
              </a:spcAft>
              <a:defRPr/>
            </a:pPr>
            <a:r>
              <a:rPr lang="ja-JP" altLang="en-US" sz="3200" dirty="0">
                <a:effectLst>
                  <a:outerShdw blurRad="50800" dist="38100" dir="2700000" algn="tl" rotWithShape="0">
                    <a:prstClr val="black">
                      <a:alpha val="40000"/>
                    </a:prstClr>
                  </a:outerShdw>
                </a:effectLst>
                <a:ea typeface="HG創英角ｺﾞｼｯｸUB" pitchFamily="49" charset="-128"/>
              </a:rPr>
              <a:t>住民</a:t>
            </a:r>
          </a:p>
        </p:txBody>
      </p:sp>
      <p:sp>
        <p:nvSpPr>
          <p:cNvPr id="7" name="右矢印 6"/>
          <p:cNvSpPr/>
          <p:nvPr/>
        </p:nvSpPr>
        <p:spPr>
          <a:xfrm rot="5400000">
            <a:off x="6056683" y="5267631"/>
            <a:ext cx="934539" cy="356015"/>
          </a:xfrm>
          <a:prstGeom prst="righ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8" name="左矢印 7"/>
          <p:cNvSpPr/>
          <p:nvPr/>
        </p:nvSpPr>
        <p:spPr>
          <a:xfrm>
            <a:off x="5643570" y="6268922"/>
            <a:ext cx="2047084" cy="222509"/>
          </a:xfrm>
          <a:prstGeom prst="left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ja-JP" altLang="en-US"/>
          </a:p>
        </p:txBody>
      </p:sp>
      <p:sp>
        <p:nvSpPr>
          <p:cNvPr id="9" name="右矢印 8"/>
          <p:cNvSpPr/>
          <p:nvPr/>
        </p:nvSpPr>
        <p:spPr>
          <a:xfrm>
            <a:off x="5641251" y="5912907"/>
            <a:ext cx="2002583" cy="222509"/>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右矢印 10"/>
          <p:cNvSpPr/>
          <p:nvPr/>
        </p:nvSpPr>
        <p:spPr>
          <a:xfrm rot="5400000">
            <a:off x="6167938" y="5467891"/>
            <a:ext cx="1335055" cy="356015"/>
          </a:xfrm>
          <a:prstGeom prst="rightArrow">
            <a:avLst/>
          </a:prstGeom>
          <a:ln/>
        </p:spPr>
        <p:style>
          <a:lnRef idx="1">
            <a:schemeClr val="accent4"/>
          </a:lnRef>
          <a:fillRef idx="3">
            <a:schemeClr val="accent4"/>
          </a:fillRef>
          <a:effectRef idx="2">
            <a:schemeClr val="accent4"/>
          </a:effectRef>
          <a:fontRef idx="minor">
            <a:schemeClr val="lt1"/>
          </a:fontRef>
        </p:style>
        <p:txBody>
          <a:bodyPr rtlCol="0" anchor="ctr"/>
          <a:lstStyle/>
          <a:p>
            <a:pPr algn="ctr"/>
            <a:endParaRPr kumimoji="1" lang="ja-JP" altLang="en-US"/>
          </a:p>
        </p:txBody>
      </p:sp>
      <p:sp>
        <p:nvSpPr>
          <p:cNvPr id="10" name="円/楕円 9"/>
          <p:cNvSpPr/>
          <p:nvPr/>
        </p:nvSpPr>
        <p:spPr>
          <a:xfrm>
            <a:off x="7715272" y="5179851"/>
            <a:ext cx="1428727" cy="1320983"/>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r>
              <a:rPr lang="ja-JP" altLang="en-US" sz="3200" dirty="0" smtClean="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魅力</a:t>
            </a:r>
            <a:endParaRPr lang="ja-JP" altLang="en-US" sz="32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endParaRPr>
          </a:p>
        </p:txBody>
      </p:sp>
      <p:sp>
        <p:nvSpPr>
          <p:cNvPr id="6" name="下矢印 5"/>
          <p:cNvSpPr/>
          <p:nvPr/>
        </p:nvSpPr>
        <p:spPr>
          <a:xfrm rot="19009967">
            <a:off x="7426478" y="4661230"/>
            <a:ext cx="253803" cy="1038068"/>
          </a:xfrm>
          <a:prstGeom prst="downArrow">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endParaRPr lang="ja-JP" altLang="en-US"/>
          </a:p>
        </p:txBody>
      </p:sp>
      <p:sp>
        <p:nvSpPr>
          <p:cNvPr id="5" name="Oval 22"/>
          <p:cNvSpPr>
            <a:spLocks noChangeArrowheads="1"/>
          </p:cNvSpPr>
          <p:nvPr/>
        </p:nvSpPr>
        <p:spPr bwMode="auto">
          <a:xfrm>
            <a:off x="5945429" y="3643314"/>
            <a:ext cx="1436904" cy="1290553"/>
          </a:xfrm>
          <a:prstGeom prst="ellipse">
            <a:avLst/>
          </a:prstGeom>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algn="ctr" fontAlgn="auto">
              <a:spcBef>
                <a:spcPts val="0"/>
              </a:spcBef>
              <a:spcAft>
                <a:spcPts val="0"/>
              </a:spcAft>
              <a:defRPr/>
            </a:pPr>
            <a:r>
              <a:rPr lang="ja-JP" altLang="en-US" sz="3200" dirty="0" smtClean="0">
                <a:effectLst>
                  <a:outerShdw blurRad="50800" dist="38100" dir="2700000" algn="tl" rotWithShape="0">
                    <a:prstClr val="black">
                      <a:alpha val="40000"/>
                    </a:prstClr>
                  </a:outerShdw>
                </a:effectLst>
                <a:ea typeface="HG創英角ｺﾞｼｯｸUB" pitchFamily="49" charset="-128"/>
              </a:rPr>
              <a:t>土浦市</a:t>
            </a:r>
            <a:endParaRPr lang="ja-JP" altLang="en-US" sz="3200" dirty="0">
              <a:effectLst>
                <a:outerShdw blurRad="50800" dist="38100" dir="2700000" algn="tl" rotWithShape="0">
                  <a:prstClr val="black">
                    <a:alpha val="40000"/>
                  </a:prstClr>
                </a:outerShdw>
              </a:effectLst>
              <a:ea typeface="HG創英角ｺﾞｼｯｸUB" pitchFamily="49" charset="-128"/>
            </a:endParaRPr>
          </a:p>
        </p:txBody>
      </p:sp>
      <p:sp>
        <p:nvSpPr>
          <p:cNvPr id="19" name="円/楕円 18"/>
          <p:cNvSpPr/>
          <p:nvPr/>
        </p:nvSpPr>
        <p:spPr>
          <a:xfrm>
            <a:off x="7715272" y="5214950"/>
            <a:ext cx="1428728" cy="1285884"/>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r>
              <a:rPr lang="ja-JP" altLang="en-US" sz="2400" dirty="0" smtClean="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rPr>
              <a:t>資源</a:t>
            </a:r>
            <a:endParaRPr lang="ja-JP" altLang="en-US" sz="2400" dirty="0">
              <a:effectLst>
                <a:outerShdw blurRad="50800" dist="38100" dir="2700000" algn="tl" rotWithShape="0">
                  <a:prstClr val="black">
                    <a:alpha val="40000"/>
                  </a:prstClr>
                </a:outerShdw>
              </a:effectLst>
              <a:latin typeface="HGS創英角ｺﾞｼｯｸUB" pitchFamily="50" charset="-128"/>
              <a:ea typeface="HGS創英角ｺﾞｼｯｸUB" pitchFamily="50" charset="-128"/>
            </a:endParaRPr>
          </a:p>
        </p:txBody>
      </p:sp>
      <p:sp>
        <p:nvSpPr>
          <p:cNvPr id="20" name="テキスト ボックス 19"/>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sp>
        <p:nvSpPr>
          <p:cNvPr id="17" name="台形 16"/>
          <p:cNvSpPr/>
          <p:nvPr/>
        </p:nvSpPr>
        <p:spPr>
          <a:xfrm>
            <a:off x="3643306" y="5000636"/>
            <a:ext cx="4357718" cy="1643074"/>
          </a:xfrm>
          <a:prstGeom prst="trapezoid">
            <a:avLst>
              <a:gd name="adj" fmla="val 52661"/>
            </a:avLst>
          </a:prstGeom>
          <a:solidFill>
            <a:schemeClr val="bg1">
              <a:alpha val="8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dissolve">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資源を見出すにあたって</a:t>
            </a:r>
            <a:endParaRPr kumimoji="1" lang="ja-JP" altLang="en-US" dirty="0"/>
          </a:p>
        </p:txBody>
      </p:sp>
      <p:sp>
        <p:nvSpPr>
          <p:cNvPr id="3" name="コンテンツ プレースホルダ 2"/>
          <p:cNvSpPr>
            <a:spLocks noGrp="1"/>
          </p:cNvSpPr>
          <p:nvPr>
            <p:ph idx="1"/>
          </p:nvPr>
        </p:nvSpPr>
        <p:spPr/>
        <p:txBody>
          <a:bodyPr/>
          <a:lstStyle/>
          <a:p>
            <a:pPr algn="ctr">
              <a:buNone/>
            </a:pPr>
            <a:r>
              <a:rPr kumimoji="1" lang="ja-JP" altLang="en-US" dirty="0" smtClean="0"/>
              <a:t>水運都市としての歴史があり、水資源の生活基盤としても重要な役割を持つ霞ヶ浦を選びました。</a:t>
            </a:r>
            <a:endParaRPr kumimoji="1" lang="ja-JP" altLang="en-US" dirty="0"/>
          </a:p>
        </p:txBody>
      </p:sp>
      <p:sp>
        <p:nvSpPr>
          <p:cNvPr id="4" name="テキスト ボックス 3"/>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sp>
        <p:nvSpPr>
          <p:cNvPr id="5" name="円/楕円 4"/>
          <p:cNvSpPr/>
          <p:nvPr/>
        </p:nvSpPr>
        <p:spPr>
          <a:xfrm>
            <a:off x="1785918" y="3071810"/>
            <a:ext cx="1571636" cy="135732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dirty="0" smtClean="0"/>
              <a:t>霞ヶ浦</a:t>
            </a:r>
            <a:endParaRPr kumimoji="1" lang="ja-JP" altLang="en-US" dirty="0"/>
          </a:p>
        </p:txBody>
      </p:sp>
      <p:sp>
        <p:nvSpPr>
          <p:cNvPr id="6" name="円/楕円 5"/>
          <p:cNvSpPr/>
          <p:nvPr/>
        </p:nvSpPr>
        <p:spPr>
          <a:xfrm>
            <a:off x="2786050" y="4786322"/>
            <a:ext cx="1500198" cy="135732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ja-JP" altLang="en-US" dirty="0"/>
              <a:t>県</a:t>
            </a:r>
            <a:r>
              <a:rPr lang="ja-JP" altLang="en-US" dirty="0" smtClean="0"/>
              <a:t>南</a:t>
            </a:r>
            <a:endParaRPr lang="en-US" altLang="ja-JP" dirty="0" smtClean="0"/>
          </a:p>
          <a:p>
            <a:pPr algn="ctr"/>
            <a:r>
              <a:rPr kumimoji="1" lang="ja-JP" altLang="en-US" dirty="0" smtClean="0"/>
              <a:t>第二位の</a:t>
            </a:r>
            <a:r>
              <a:rPr lang="ja-JP" altLang="en-US" dirty="0" smtClean="0"/>
              <a:t>都市</a:t>
            </a:r>
            <a:endParaRPr kumimoji="1" lang="en-US" altLang="ja-JP" dirty="0" smtClean="0"/>
          </a:p>
        </p:txBody>
      </p:sp>
      <p:sp>
        <p:nvSpPr>
          <p:cNvPr id="7" name="円/楕円 6"/>
          <p:cNvSpPr/>
          <p:nvPr/>
        </p:nvSpPr>
        <p:spPr>
          <a:xfrm>
            <a:off x="3857620" y="3071810"/>
            <a:ext cx="1571636" cy="135732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dirty="0" smtClean="0"/>
              <a:t>筑波山</a:t>
            </a:r>
            <a:endParaRPr kumimoji="1" lang="ja-JP" altLang="en-US" dirty="0"/>
          </a:p>
        </p:txBody>
      </p:sp>
      <p:sp>
        <p:nvSpPr>
          <p:cNvPr id="8" name="円/楕円 7"/>
          <p:cNvSpPr/>
          <p:nvPr/>
        </p:nvSpPr>
        <p:spPr>
          <a:xfrm>
            <a:off x="5072066" y="4857760"/>
            <a:ext cx="1571636" cy="135732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dirty="0" smtClean="0"/>
              <a:t>水運都市</a:t>
            </a:r>
            <a:endParaRPr kumimoji="1" lang="en-US" altLang="ja-JP" dirty="0" smtClean="0"/>
          </a:p>
          <a:p>
            <a:pPr algn="ctr"/>
            <a:r>
              <a:rPr lang="ja-JP" altLang="en-US" dirty="0" smtClean="0"/>
              <a:t>としての</a:t>
            </a:r>
            <a:endParaRPr lang="en-US" altLang="ja-JP" dirty="0" smtClean="0"/>
          </a:p>
          <a:p>
            <a:pPr algn="ctr"/>
            <a:r>
              <a:rPr kumimoji="1" lang="ja-JP" altLang="en-US" dirty="0" smtClean="0"/>
              <a:t>歴史</a:t>
            </a:r>
            <a:endParaRPr kumimoji="1" lang="ja-JP" altLang="en-US" dirty="0"/>
          </a:p>
        </p:txBody>
      </p:sp>
      <p:sp>
        <p:nvSpPr>
          <p:cNvPr id="9" name="円/楕円 8"/>
          <p:cNvSpPr/>
          <p:nvPr/>
        </p:nvSpPr>
        <p:spPr>
          <a:xfrm>
            <a:off x="6286512" y="3143248"/>
            <a:ext cx="1571636" cy="1357322"/>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kumimoji="1" lang="ja-JP" altLang="en-US" dirty="0" smtClean="0"/>
              <a:t>小町の里</a:t>
            </a:r>
            <a:endParaRPr kumimoji="1" lang="ja-JP" altLang="en-US" dirty="0"/>
          </a:p>
        </p:txBody>
      </p:sp>
      <p:sp>
        <p:nvSpPr>
          <p:cNvPr id="11" name="角丸四角形 10"/>
          <p:cNvSpPr/>
          <p:nvPr/>
        </p:nvSpPr>
        <p:spPr>
          <a:xfrm>
            <a:off x="857224" y="5572140"/>
            <a:ext cx="7643866" cy="100013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smtClean="0"/>
              <a:t>観光に対するハード面の整備を行い土浦市の交流人口を増やす</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6"/>
                                        </p:tgtEl>
                                      </p:cBhvr>
                                    </p:animEffect>
                                    <p:set>
                                      <p:cBhvr>
                                        <p:cTn id="10" dur="1" fill="hold">
                                          <p:stCondLst>
                                            <p:cond delay="499"/>
                                          </p:stCondLst>
                                        </p:cTn>
                                        <p:tgtEl>
                                          <p:spTgt spid="6"/>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8"/>
                                        </p:tgtEl>
                                      </p:cBhvr>
                                    </p:animEffect>
                                    <p:set>
                                      <p:cBhvr>
                                        <p:cTn id="13" dur="1" fill="hold">
                                          <p:stCondLst>
                                            <p:cond delay="499"/>
                                          </p:stCondLst>
                                        </p:cTn>
                                        <p:tgtEl>
                                          <p:spTgt spid="8"/>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9"/>
                                        </p:tgtEl>
                                      </p:cBhvr>
                                    </p:animEffect>
                                    <p:set>
                                      <p:cBhvr>
                                        <p:cTn id="16" dur="1" fill="hold">
                                          <p:stCondLst>
                                            <p:cond delay="499"/>
                                          </p:stCondLst>
                                        </p:cTn>
                                        <p:tgtEl>
                                          <p:spTgt spid="9"/>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grpId="0" nodeType="clickEffect">
                                  <p:stCondLst>
                                    <p:cond delay="0"/>
                                  </p:stCondLst>
                                  <p:childTnLst>
                                    <p:animMotion origin="layout" path="M -0.04896 -0.00486 L 0.25035 0.08948 " pathEditMode="relative" rAng="0" ptsTypes="AA">
                                      <p:cBhvr>
                                        <p:cTn id="20" dur="1000" fill="hold"/>
                                        <p:tgtEl>
                                          <p:spTgt spid="5"/>
                                        </p:tgtEl>
                                        <p:attrNameLst>
                                          <p:attrName>ppt_x</p:attrName>
                                          <p:attrName>ppt_y</p:attrName>
                                        </p:attrNameLst>
                                      </p:cBhvr>
                                      <p:rCtr x="150" y="47"/>
                                    </p:animMotion>
                                  </p:childTnLst>
                                </p:cTn>
                              </p:par>
                            </p:childTnLst>
                          </p:cTn>
                        </p:par>
                      </p:childTnLst>
                    </p:cTn>
                  </p:par>
                  <p:par>
                    <p:cTn id="21" fill="hold">
                      <p:stCondLst>
                        <p:cond delay="indefinite"/>
                      </p:stCondLst>
                      <p:childTnLst>
                        <p:par>
                          <p:cTn id="22" fill="hold">
                            <p:stCondLst>
                              <p:cond delay="0"/>
                            </p:stCondLst>
                            <p:childTnLst>
                              <p:par>
                                <p:cTn id="23" presetID="6" presetClass="emph" presetSubtype="0" fill="hold" grpId="1" nodeType="clickEffect">
                                  <p:stCondLst>
                                    <p:cond delay="0"/>
                                  </p:stCondLst>
                                  <p:childTnLst>
                                    <p:animScale>
                                      <p:cBhvr>
                                        <p:cTn id="24" dur="2000" fill="hold"/>
                                        <p:tgtEl>
                                          <p:spTgt spid="5"/>
                                        </p:tgtEl>
                                      </p:cBhvr>
                                      <p:by x="150000" y="150000"/>
                                    </p:animScale>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7" grpId="0" animBg="1"/>
      <p:bldP spid="8" grpId="0" animBg="1"/>
      <p:bldP spid="9" grpId="0" animBg="1"/>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714348" y="2000240"/>
            <a:ext cx="7772400" cy="1362075"/>
          </a:xfrm>
        </p:spPr>
        <p:txBody>
          <a:bodyPr/>
          <a:lstStyle/>
          <a:p>
            <a:r>
              <a:rPr kumimoji="1" lang="ja-JP" altLang="en-US" dirty="0" smtClean="0"/>
              <a:t>（１）土浦駅東側整備</a:t>
            </a:r>
            <a:endParaRPr kumimoji="1" lang="ja-JP" altLang="en-US" dirty="0"/>
          </a:p>
        </p:txBody>
      </p:sp>
      <p:sp>
        <p:nvSpPr>
          <p:cNvPr id="5" name="テキスト プレースホルダ 4"/>
          <p:cNvSpPr>
            <a:spLocks noGrp="1"/>
          </p:cNvSpPr>
          <p:nvPr>
            <p:ph type="body" idx="1"/>
          </p:nvPr>
        </p:nvSpPr>
        <p:spPr/>
        <p:txBody>
          <a:bodyPr/>
          <a:lstStyle/>
          <a:p>
            <a:endParaRPr kumimoji="1" lang="ja-JP" altLang="en-US"/>
          </a:p>
        </p:txBody>
      </p:sp>
      <p:sp>
        <p:nvSpPr>
          <p:cNvPr id="6" name="テキスト ボックス 5"/>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タイトル 1"/>
          <p:cNvSpPr>
            <a:spLocks noGrp="1"/>
          </p:cNvSpPr>
          <p:nvPr>
            <p:ph type="title"/>
          </p:nvPr>
        </p:nvSpPr>
        <p:spPr/>
        <p:txBody>
          <a:bodyPr/>
          <a:lstStyle/>
          <a:p>
            <a:r>
              <a:rPr lang="ja-JP" altLang="en-US" dirty="0" smtClean="0"/>
              <a:t>土浦駅東側整備</a:t>
            </a:r>
          </a:p>
        </p:txBody>
      </p:sp>
      <p:pic>
        <p:nvPicPr>
          <p:cNvPr id="56324" name="Picture 4" descr="D:\写真\IMG_0396.JPG"/>
          <p:cNvPicPr>
            <a:picLocks noChangeAspect="1" noChangeArrowheads="1"/>
          </p:cNvPicPr>
          <p:nvPr/>
        </p:nvPicPr>
        <p:blipFill>
          <a:blip r:embed="rId2" cstate="print">
            <a:lum bright="-10000"/>
          </a:blip>
          <a:srcRect/>
          <a:stretch>
            <a:fillRect/>
          </a:stretch>
        </p:blipFill>
        <p:spPr bwMode="auto">
          <a:xfrm>
            <a:off x="5857884" y="2438392"/>
            <a:ext cx="2857521" cy="214314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4" descr="IMG_0389"/>
          <p:cNvPicPr>
            <a:picLocks noChangeAspect="1" noChangeArrowheads="1"/>
          </p:cNvPicPr>
          <p:nvPr/>
        </p:nvPicPr>
        <p:blipFill>
          <a:blip r:embed="rId3" cstate="print">
            <a:lum bright="-10000"/>
          </a:blip>
          <a:srcRect/>
          <a:stretch>
            <a:fillRect/>
          </a:stretch>
        </p:blipFill>
        <p:spPr bwMode="auto">
          <a:xfrm>
            <a:off x="466697" y="2652706"/>
            <a:ext cx="2786081" cy="20900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6" descr="D:\写真\IMG_0407.JPG"/>
          <p:cNvPicPr>
            <a:picLocks noChangeAspect="1" noChangeArrowheads="1"/>
          </p:cNvPicPr>
          <p:nvPr/>
        </p:nvPicPr>
        <p:blipFill>
          <a:blip r:embed="rId4" cstate="print">
            <a:lum bright="-10000"/>
          </a:blip>
          <a:srcRect/>
          <a:stretch>
            <a:fillRect/>
          </a:stretch>
        </p:blipFill>
        <p:spPr bwMode="auto">
          <a:xfrm>
            <a:off x="3176578" y="4572008"/>
            <a:ext cx="2786082" cy="208956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8438" name="テキスト ボックス 8"/>
          <p:cNvSpPr txBox="1">
            <a:spLocks noChangeArrowheads="1"/>
          </p:cNvSpPr>
          <p:nvPr/>
        </p:nvSpPr>
        <p:spPr bwMode="auto">
          <a:xfrm>
            <a:off x="539750" y="4795839"/>
            <a:ext cx="2039938" cy="517525"/>
          </a:xfrm>
          <a:prstGeom prst="rect">
            <a:avLst/>
          </a:prstGeom>
          <a:noFill/>
          <a:ln w="9525">
            <a:noFill/>
            <a:miter lim="800000"/>
            <a:headEnd/>
            <a:tailEnd/>
          </a:ln>
        </p:spPr>
        <p:txBody>
          <a:bodyPr wrap="none">
            <a:spAutoFit/>
          </a:bodyPr>
          <a:lstStyle/>
          <a:p>
            <a:r>
              <a:rPr lang="ja-JP" altLang="en-US" sz="1400" dirty="0">
                <a:latin typeface="HGPｺﾞｼｯｸE" pitchFamily="50" charset="-128"/>
                <a:ea typeface="HGPｺﾞｼｯｸE" pitchFamily="50" charset="-128"/>
              </a:rPr>
              <a:t>湖側がコンクリート敷</a:t>
            </a:r>
            <a:endParaRPr lang="en-US" altLang="ja-JP" sz="1400" dirty="0">
              <a:latin typeface="HGPｺﾞｼｯｸE" pitchFamily="50" charset="-128"/>
              <a:ea typeface="HGPｺﾞｼｯｸE" pitchFamily="50" charset="-128"/>
            </a:endParaRPr>
          </a:p>
          <a:p>
            <a:r>
              <a:rPr lang="ja-JP" altLang="en-US" sz="1400" dirty="0">
                <a:latin typeface="HGPｺﾞｼｯｸE" pitchFamily="50" charset="-128"/>
                <a:ea typeface="HGPｺﾞｼｯｸE" pitchFamily="50" charset="-128"/>
              </a:rPr>
              <a:t>かつ船が係留されている</a:t>
            </a:r>
          </a:p>
        </p:txBody>
      </p:sp>
      <p:sp>
        <p:nvSpPr>
          <p:cNvPr id="18439" name="テキスト ボックス 9"/>
          <p:cNvSpPr txBox="1">
            <a:spLocks noChangeArrowheads="1"/>
          </p:cNvSpPr>
          <p:nvPr/>
        </p:nvSpPr>
        <p:spPr bwMode="auto">
          <a:xfrm>
            <a:off x="6770688" y="4629150"/>
            <a:ext cx="1852612" cy="517525"/>
          </a:xfrm>
          <a:prstGeom prst="rect">
            <a:avLst/>
          </a:prstGeom>
          <a:noFill/>
          <a:ln w="9525">
            <a:noFill/>
            <a:miter lim="800000"/>
            <a:headEnd/>
            <a:tailEnd/>
          </a:ln>
        </p:spPr>
        <p:txBody>
          <a:bodyPr wrap="none">
            <a:spAutoFit/>
          </a:bodyPr>
          <a:lstStyle/>
          <a:p>
            <a:pPr algn="r"/>
            <a:r>
              <a:rPr lang="ja-JP" altLang="en-US" sz="1400" dirty="0">
                <a:latin typeface="HGPｺﾞｼｯｸE" pitchFamily="50" charset="-128"/>
                <a:ea typeface="HGPｺﾞｼｯｸE" pitchFamily="50" charset="-128"/>
              </a:rPr>
              <a:t>霞ヶ浦唯一の遊覧船</a:t>
            </a:r>
            <a:endParaRPr lang="en-US" altLang="ja-JP" sz="1400" dirty="0">
              <a:latin typeface="HGPｺﾞｼｯｸE" pitchFamily="50" charset="-128"/>
              <a:ea typeface="HGPｺﾞｼｯｸE" pitchFamily="50" charset="-128"/>
            </a:endParaRPr>
          </a:p>
          <a:p>
            <a:pPr algn="r"/>
            <a:r>
              <a:rPr lang="ja-JP" altLang="en-US" sz="1400" dirty="0">
                <a:latin typeface="HGPｺﾞｼｯｸE" pitchFamily="50" charset="-128"/>
                <a:ea typeface="HGPｺﾞｼｯｸE" pitchFamily="50" charset="-128"/>
              </a:rPr>
              <a:t>ジェットホイル「つくば」</a:t>
            </a:r>
          </a:p>
        </p:txBody>
      </p:sp>
      <p:sp>
        <p:nvSpPr>
          <p:cNvPr id="18440" name="テキスト ボックス 10"/>
          <p:cNvSpPr txBox="1">
            <a:spLocks noChangeArrowheads="1"/>
          </p:cNvSpPr>
          <p:nvPr/>
        </p:nvSpPr>
        <p:spPr bwMode="auto">
          <a:xfrm>
            <a:off x="3502025" y="4148139"/>
            <a:ext cx="2143125" cy="517525"/>
          </a:xfrm>
          <a:prstGeom prst="rect">
            <a:avLst/>
          </a:prstGeom>
          <a:noFill/>
          <a:ln w="9525">
            <a:noFill/>
            <a:miter lim="800000"/>
            <a:headEnd/>
            <a:tailEnd/>
          </a:ln>
        </p:spPr>
        <p:txBody>
          <a:bodyPr wrap="none">
            <a:spAutoFit/>
          </a:bodyPr>
          <a:lstStyle/>
          <a:p>
            <a:pPr algn="ctr"/>
            <a:r>
              <a:rPr lang="ja-JP" altLang="en-US" sz="1400" dirty="0">
                <a:latin typeface="HGPｺﾞｼｯｸE" pitchFamily="50" charset="-128"/>
                <a:ea typeface="HGPｺﾞｼｯｸE" pitchFamily="50" charset="-128"/>
              </a:rPr>
              <a:t>駅前から</a:t>
            </a:r>
            <a:endParaRPr lang="en-US" altLang="ja-JP" sz="1400" dirty="0">
              <a:latin typeface="HGPｺﾞｼｯｸE" pitchFamily="50" charset="-128"/>
              <a:ea typeface="HGPｺﾞｼｯｸE" pitchFamily="50" charset="-128"/>
            </a:endParaRPr>
          </a:p>
          <a:p>
            <a:pPr algn="ctr"/>
            <a:r>
              <a:rPr lang="ja-JP" altLang="en-US" sz="1400" dirty="0">
                <a:latin typeface="HGPｺﾞｼｯｸE" pitchFamily="50" charset="-128"/>
                <a:ea typeface="HGPｺﾞｼｯｸE" pitchFamily="50" charset="-128"/>
              </a:rPr>
              <a:t>霞ヶ浦までがわかりづらい</a:t>
            </a:r>
          </a:p>
        </p:txBody>
      </p:sp>
      <p:sp>
        <p:nvSpPr>
          <p:cNvPr id="12" name="角丸四角形 11"/>
          <p:cNvSpPr/>
          <p:nvPr/>
        </p:nvSpPr>
        <p:spPr>
          <a:xfrm>
            <a:off x="1071563" y="5643578"/>
            <a:ext cx="7286625" cy="1071563"/>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ja-JP" altLang="en-US" sz="2400" dirty="0"/>
              <a:t>観光客を受け入れる体制として不完全</a:t>
            </a:r>
          </a:p>
        </p:txBody>
      </p:sp>
      <p:pic>
        <p:nvPicPr>
          <p:cNvPr id="18445" name="Picture 13"/>
          <p:cNvPicPr>
            <a:picLocks noChangeAspect="1" noChangeArrowheads="1"/>
          </p:cNvPicPr>
          <p:nvPr/>
        </p:nvPicPr>
        <p:blipFill>
          <a:blip r:embed="rId5"/>
          <a:srcRect/>
          <a:stretch>
            <a:fillRect/>
          </a:stretch>
        </p:blipFill>
        <p:spPr bwMode="auto">
          <a:xfrm>
            <a:off x="2122587" y="2037104"/>
            <a:ext cx="5230875" cy="3535035"/>
          </a:xfrm>
          <a:prstGeom prst="rect">
            <a:avLst/>
          </a:prstGeom>
          <a:noFill/>
          <a:ln w="9525">
            <a:noFill/>
            <a:miter lim="800000"/>
            <a:headEnd/>
            <a:tailEnd/>
          </a:ln>
          <a:effectLst/>
        </p:spPr>
      </p:pic>
      <p:sp>
        <p:nvSpPr>
          <p:cNvPr id="13" name="円/楕円 12"/>
          <p:cNvSpPr/>
          <p:nvPr/>
        </p:nvSpPr>
        <p:spPr>
          <a:xfrm>
            <a:off x="2786050" y="3357562"/>
            <a:ext cx="336670" cy="28055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13"/>
          <p:cNvSpPr/>
          <p:nvPr/>
        </p:nvSpPr>
        <p:spPr>
          <a:xfrm>
            <a:off x="3929058" y="2143116"/>
            <a:ext cx="336670" cy="28055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6715140" y="5077268"/>
            <a:ext cx="336670" cy="28055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sp>
        <p:nvSpPr>
          <p:cNvPr id="18434" name="コンテンツ プレースホルダ 2"/>
          <p:cNvSpPr>
            <a:spLocks noGrp="1"/>
          </p:cNvSpPr>
          <p:nvPr>
            <p:ph idx="1"/>
          </p:nvPr>
        </p:nvSpPr>
        <p:spPr>
          <a:xfrm>
            <a:off x="611188" y="1341438"/>
            <a:ext cx="8135937" cy="785812"/>
          </a:xfrm>
        </p:spPr>
        <p:txBody>
          <a:bodyPr/>
          <a:lstStyle/>
          <a:p>
            <a:pPr>
              <a:buFont typeface="Arial" charset="0"/>
              <a:buNone/>
            </a:pPr>
            <a:r>
              <a:rPr lang="ja-JP" altLang="en-US" dirty="0" smtClean="0"/>
              <a:t>土浦駅は霞ヶ浦へ最も鉄道で行きやすいルート</a:t>
            </a:r>
            <a:endParaRPr lang="en-US" altLang="ja-JP" dirty="0" smtClean="0"/>
          </a:p>
          <a:p>
            <a:pPr>
              <a:buFont typeface="Arial" charset="0"/>
              <a:buNone/>
            </a:pPr>
            <a:endParaRPr lang="ja-JP" alt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dissolv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18445"/>
                                        </p:tgtEl>
                                      </p:cBhvr>
                                    </p:animEffect>
                                    <p:set>
                                      <p:cBhvr>
                                        <p:cTn id="18" dur="1" fill="hold">
                                          <p:stCondLst>
                                            <p:cond delay="499"/>
                                          </p:stCondLst>
                                        </p:cTn>
                                        <p:tgtEl>
                                          <p:spTgt spid="18445"/>
                                        </p:tgtEl>
                                        <p:attrNameLst>
                                          <p:attrName>style.visibility</p:attrName>
                                        </p:attrNameLst>
                                      </p:cBhvr>
                                      <p:to>
                                        <p:strVal val="hidden"/>
                                      </p:to>
                                    </p:set>
                                  </p:childTnLst>
                                </p:cTn>
                              </p:par>
                              <p:par>
                                <p:cTn id="19" presetID="10" presetClass="exit" presetSubtype="0" fill="hold" grpId="1" nodeType="withEffect">
                                  <p:stCondLst>
                                    <p:cond delay="0"/>
                                  </p:stCondLst>
                                  <p:childTnLst>
                                    <p:animEffect transition="out" filter="fade">
                                      <p:cBhvr>
                                        <p:cTn id="20" dur="500"/>
                                        <p:tgtEl>
                                          <p:spTgt spid="15"/>
                                        </p:tgtEl>
                                      </p:cBhvr>
                                    </p:animEffect>
                                    <p:set>
                                      <p:cBhvr>
                                        <p:cTn id="21" dur="1" fill="hold">
                                          <p:stCondLst>
                                            <p:cond delay="499"/>
                                          </p:stCondLst>
                                        </p:cTn>
                                        <p:tgtEl>
                                          <p:spTgt spid="15"/>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14"/>
                                        </p:tgtEl>
                                      </p:cBhvr>
                                    </p:animEffect>
                                    <p:set>
                                      <p:cBhvr>
                                        <p:cTn id="24" dur="1" fill="hold">
                                          <p:stCondLst>
                                            <p:cond delay="499"/>
                                          </p:stCondLst>
                                        </p:cTn>
                                        <p:tgtEl>
                                          <p:spTgt spid="14"/>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500"/>
                                        <p:tgtEl>
                                          <p:spTgt spid="13"/>
                                        </p:tgtEl>
                                      </p:cBhvr>
                                    </p:animEffect>
                                    <p:set>
                                      <p:cBhvr>
                                        <p:cTn id="27" dur="1" fill="hold">
                                          <p:stCondLst>
                                            <p:cond delay="499"/>
                                          </p:stCondLst>
                                        </p:cTn>
                                        <p:tgtEl>
                                          <p:spTgt spid="13"/>
                                        </p:tgtEl>
                                        <p:attrNameLst>
                                          <p:attrName>style.visibility</p:attrName>
                                        </p:attrNameLst>
                                      </p:cBhvr>
                                      <p:to>
                                        <p:strVal val="hidden"/>
                                      </p:to>
                                    </p:set>
                                  </p:childTnLst>
                                </p:cTn>
                              </p:par>
                              <p:par>
                                <p:cTn id="28" presetID="2" presetClass="entr" presetSubtype="4"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56324"/>
                                        </p:tgtEl>
                                        <p:attrNameLst>
                                          <p:attrName>style.visibility</p:attrName>
                                        </p:attrNameLst>
                                      </p:cBhvr>
                                      <p:to>
                                        <p:strVal val="visible"/>
                                      </p:to>
                                    </p:set>
                                    <p:anim calcmode="lin" valueType="num">
                                      <p:cBhvr additive="base">
                                        <p:cTn id="34" dur="500" fill="hold"/>
                                        <p:tgtEl>
                                          <p:spTgt spid="56324"/>
                                        </p:tgtEl>
                                        <p:attrNameLst>
                                          <p:attrName>ppt_x</p:attrName>
                                        </p:attrNameLst>
                                      </p:cBhvr>
                                      <p:tavLst>
                                        <p:tav tm="0">
                                          <p:val>
                                            <p:strVal val="#ppt_x"/>
                                          </p:val>
                                        </p:tav>
                                        <p:tav tm="100000">
                                          <p:val>
                                            <p:strVal val="#ppt_x"/>
                                          </p:val>
                                        </p:tav>
                                      </p:tavLst>
                                    </p:anim>
                                    <p:anim calcmode="lin" valueType="num">
                                      <p:cBhvr additive="base">
                                        <p:cTn id="35" dur="500" fill="hold"/>
                                        <p:tgtEl>
                                          <p:spTgt spid="56324"/>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ppt_x"/>
                                          </p:val>
                                        </p:tav>
                                        <p:tav tm="100000">
                                          <p:val>
                                            <p:strVal val="#ppt_x"/>
                                          </p:val>
                                        </p:tav>
                                      </p:tavLst>
                                    </p:anim>
                                    <p:anim calcmode="lin" valueType="num">
                                      <p:cBhvr additive="base">
                                        <p:cTn id="39" dur="500" fill="hold"/>
                                        <p:tgtEl>
                                          <p:spTgt spid="7"/>
                                        </p:tgtEl>
                                        <p:attrNameLst>
                                          <p:attrName>ppt_y</p:attrName>
                                        </p:attrNameLst>
                                      </p:cBhvr>
                                      <p:tavLst>
                                        <p:tav tm="0">
                                          <p:val>
                                            <p:strVal val="1+#ppt_h/2"/>
                                          </p:val>
                                        </p:tav>
                                        <p:tav tm="100000">
                                          <p:val>
                                            <p:strVal val="#ppt_y"/>
                                          </p:val>
                                        </p:tav>
                                      </p:tavLst>
                                    </p:anim>
                                  </p:childTnLst>
                                </p:cTn>
                              </p:par>
                              <p:par>
                                <p:cTn id="40" presetID="9" presetClass="entr" presetSubtype="0" fill="hold" grpId="0" nodeType="withEffect">
                                  <p:stCondLst>
                                    <p:cond delay="0"/>
                                  </p:stCondLst>
                                  <p:childTnLst>
                                    <p:set>
                                      <p:cBhvr>
                                        <p:cTn id="41" dur="1" fill="hold">
                                          <p:stCondLst>
                                            <p:cond delay="0"/>
                                          </p:stCondLst>
                                        </p:cTn>
                                        <p:tgtEl>
                                          <p:spTgt spid="18438"/>
                                        </p:tgtEl>
                                        <p:attrNameLst>
                                          <p:attrName>style.visibility</p:attrName>
                                        </p:attrNameLst>
                                      </p:cBhvr>
                                      <p:to>
                                        <p:strVal val="visible"/>
                                      </p:to>
                                    </p:set>
                                    <p:animEffect transition="in" filter="dissolve">
                                      <p:cBhvr>
                                        <p:cTn id="42" dur="500"/>
                                        <p:tgtEl>
                                          <p:spTgt spid="18438"/>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8439"/>
                                        </p:tgtEl>
                                        <p:attrNameLst>
                                          <p:attrName>style.visibility</p:attrName>
                                        </p:attrNameLst>
                                      </p:cBhvr>
                                      <p:to>
                                        <p:strVal val="visible"/>
                                      </p:to>
                                    </p:set>
                                    <p:animEffect transition="in" filter="dissolve">
                                      <p:cBhvr>
                                        <p:cTn id="45" dur="500"/>
                                        <p:tgtEl>
                                          <p:spTgt spid="18439"/>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8440"/>
                                        </p:tgtEl>
                                        <p:attrNameLst>
                                          <p:attrName>style.visibility</p:attrName>
                                        </p:attrNameLst>
                                      </p:cBhvr>
                                      <p:to>
                                        <p:strVal val="visible"/>
                                      </p:to>
                                    </p:set>
                                    <p:animEffect transition="in" filter="dissolve">
                                      <p:cBhvr>
                                        <p:cTn id="48" dur="500"/>
                                        <p:tgtEl>
                                          <p:spTgt spid="18440"/>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additive="base">
                                        <p:cTn id="53" dur="500" fill="hold"/>
                                        <p:tgtEl>
                                          <p:spTgt spid="12"/>
                                        </p:tgtEl>
                                        <p:attrNameLst>
                                          <p:attrName>ppt_x</p:attrName>
                                        </p:attrNameLst>
                                      </p:cBhvr>
                                      <p:tavLst>
                                        <p:tav tm="0">
                                          <p:val>
                                            <p:strVal val="#ppt_x"/>
                                          </p:val>
                                        </p:tav>
                                        <p:tav tm="100000">
                                          <p:val>
                                            <p:strVal val="#ppt_x"/>
                                          </p:val>
                                        </p:tav>
                                      </p:tavLst>
                                    </p:anim>
                                    <p:anim calcmode="lin" valueType="num">
                                      <p:cBhvr additive="base">
                                        <p:cTn id="5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8" grpId="0"/>
      <p:bldP spid="18439" grpId="0"/>
      <p:bldP spid="18440" grpId="0"/>
      <p:bldP spid="12" grpId="0" animBg="1"/>
      <p:bldP spid="13" grpId="0" animBg="1"/>
      <p:bldP spid="13" grpId="1" animBg="1"/>
      <p:bldP spid="14" grpId="0" animBg="1"/>
      <p:bldP spid="14" grpId="1" animBg="1"/>
      <p:bldP spid="15" grpId="0" animBg="1"/>
      <p:bldP spid="15"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IMG_0389"/>
          <p:cNvPicPr>
            <a:picLocks noChangeAspect="1" noChangeArrowheads="1"/>
          </p:cNvPicPr>
          <p:nvPr/>
        </p:nvPicPr>
        <p:blipFill>
          <a:blip r:embed="rId2" cstate="print">
            <a:lum bright="-10000"/>
          </a:blip>
          <a:srcRect/>
          <a:stretch>
            <a:fillRect/>
          </a:stretch>
        </p:blipFill>
        <p:spPr bwMode="auto">
          <a:xfrm>
            <a:off x="7555303" y="2285992"/>
            <a:ext cx="1588697" cy="11914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9457" name="Rectangle 2"/>
          <p:cNvSpPr>
            <a:spLocks noGrp="1" noChangeArrowheads="1"/>
          </p:cNvSpPr>
          <p:nvPr>
            <p:ph type="title"/>
          </p:nvPr>
        </p:nvSpPr>
        <p:spPr>
          <a:xfrm>
            <a:off x="142875" y="428625"/>
            <a:ext cx="5214938" cy="642938"/>
          </a:xfrm>
        </p:spPr>
        <p:txBody>
          <a:bodyPr/>
          <a:lstStyle/>
          <a:p>
            <a:r>
              <a:rPr lang="ja-JP" altLang="en-US" smtClean="0"/>
              <a:t>土浦駅東側再開発</a:t>
            </a:r>
            <a:endParaRPr lang="ja-JP" altLang="ja-JP" smtClean="0"/>
          </a:p>
        </p:txBody>
      </p:sp>
      <p:pic>
        <p:nvPicPr>
          <p:cNvPr id="19458" name="Picture 4"/>
          <p:cNvPicPr>
            <a:picLocks noChangeAspect="1" noChangeArrowheads="1"/>
          </p:cNvPicPr>
          <p:nvPr/>
        </p:nvPicPr>
        <p:blipFill>
          <a:blip r:embed="rId3"/>
          <a:srcRect/>
          <a:stretch>
            <a:fillRect/>
          </a:stretch>
        </p:blipFill>
        <p:spPr bwMode="auto">
          <a:xfrm>
            <a:off x="0" y="1700213"/>
            <a:ext cx="5761038" cy="4875212"/>
          </a:xfrm>
          <a:prstGeom prst="rect">
            <a:avLst/>
          </a:prstGeom>
          <a:noFill/>
          <a:ln w="9525">
            <a:noFill/>
            <a:miter lim="800000"/>
            <a:headEnd/>
            <a:tailEnd/>
          </a:ln>
        </p:spPr>
      </p:pic>
      <p:sp>
        <p:nvSpPr>
          <p:cNvPr id="19459" name="Text Box 5"/>
          <p:cNvSpPr txBox="1">
            <a:spLocks noChangeArrowheads="1"/>
          </p:cNvSpPr>
          <p:nvPr/>
        </p:nvSpPr>
        <p:spPr bwMode="auto">
          <a:xfrm>
            <a:off x="179388" y="6524625"/>
            <a:ext cx="2016125" cy="274638"/>
          </a:xfrm>
          <a:prstGeom prst="rect">
            <a:avLst/>
          </a:prstGeom>
          <a:noFill/>
          <a:ln w="9525">
            <a:noFill/>
            <a:miter lim="800000"/>
            <a:headEnd/>
            <a:tailEnd/>
          </a:ln>
        </p:spPr>
        <p:txBody>
          <a:bodyPr>
            <a:spAutoFit/>
          </a:bodyPr>
          <a:lstStyle/>
          <a:p>
            <a:pPr>
              <a:spcBef>
                <a:spcPct val="50000"/>
              </a:spcBef>
            </a:pPr>
            <a:r>
              <a:rPr lang="en-US" altLang="ja-JP" sz="1200">
                <a:latin typeface="Calibri" pitchFamily="34" charset="0"/>
              </a:rPr>
              <a:t>Google Earth</a:t>
            </a:r>
            <a:r>
              <a:rPr lang="ja-JP" altLang="en-US" sz="1200">
                <a:latin typeface="Calibri" pitchFamily="34" charset="0"/>
              </a:rPr>
              <a:t>より</a:t>
            </a:r>
          </a:p>
        </p:txBody>
      </p:sp>
      <p:sp>
        <p:nvSpPr>
          <p:cNvPr id="19465" name="AutoShape 9"/>
          <p:cNvSpPr>
            <a:spLocks noChangeArrowheads="1"/>
          </p:cNvSpPr>
          <p:nvPr/>
        </p:nvSpPr>
        <p:spPr bwMode="auto">
          <a:xfrm rot="4853712">
            <a:off x="3994944" y="2132806"/>
            <a:ext cx="215900" cy="4967288"/>
          </a:xfrm>
          <a:prstGeom prst="downArrow">
            <a:avLst>
              <a:gd name="adj1" fmla="val 50000"/>
              <a:gd name="adj2" fmla="val 575184"/>
            </a:avLst>
          </a:prstGeom>
          <a:ln>
            <a:headEnd/>
            <a:tailEnd/>
          </a:ln>
        </p:spPr>
        <p:style>
          <a:lnRef idx="1">
            <a:schemeClr val="accent4"/>
          </a:lnRef>
          <a:fillRef idx="3">
            <a:schemeClr val="accent4"/>
          </a:fillRef>
          <a:effectRef idx="2">
            <a:schemeClr val="accent4"/>
          </a:effectRef>
          <a:fontRef idx="minor">
            <a:schemeClr val="lt1"/>
          </a:fontRef>
        </p:style>
        <p:txBody>
          <a:bodyPr vert="eaVert" wrap="none" anchor="ctr"/>
          <a:lstStyle/>
          <a:p>
            <a:endParaRPr lang="ja-JP" altLang="en-US"/>
          </a:p>
        </p:txBody>
      </p:sp>
      <p:sp>
        <p:nvSpPr>
          <p:cNvPr id="19466" name="AutoShape 10"/>
          <p:cNvSpPr>
            <a:spLocks noChangeArrowheads="1"/>
          </p:cNvSpPr>
          <p:nvPr/>
        </p:nvSpPr>
        <p:spPr bwMode="auto">
          <a:xfrm rot="3548503">
            <a:off x="4406107" y="1264443"/>
            <a:ext cx="215900" cy="3960813"/>
          </a:xfrm>
          <a:prstGeom prst="downArrow">
            <a:avLst>
              <a:gd name="adj1" fmla="val 50000"/>
              <a:gd name="adj2" fmla="val 458640"/>
            </a:avLst>
          </a:prstGeom>
          <a:ln>
            <a:headEnd/>
            <a:tailEnd/>
          </a:ln>
        </p:spPr>
        <p:style>
          <a:lnRef idx="1">
            <a:schemeClr val="accent4"/>
          </a:lnRef>
          <a:fillRef idx="3">
            <a:schemeClr val="accent4"/>
          </a:fillRef>
          <a:effectRef idx="2">
            <a:schemeClr val="accent4"/>
          </a:effectRef>
          <a:fontRef idx="minor">
            <a:schemeClr val="lt1"/>
          </a:fontRef>
        </p:style>
        <p:txBody>
          <a:bodyPr vert="eaVert" wrap="none" anchor="ctr"/>
          <a:lstStyle/>
          <a:p>
            <a:endParaRPr lang="ja-JP" altLang="en-US"/>
          </a:p>
        </p:txBody>
      </p:sp>
      <p:sp>
        <p:nvSpPr>
          <p:cNvPr id="19468" name="AutoShape 12"/>
          <p:cNvSpPr>
            <a:spLocks noChangeArrowheads="1"/>
          </p:cNvSpPr>
          <p:nvPr/>
        </p:nvSpPr>
        <p:spPr bwMode="auto">
          <a:xfrm>
            <a:off x="5867400" y="1052513"/>
            <a:ext cx="3024188" cy="1295400"/>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ja-JP" altLang="en-US" dirty="0"/>
              <a:t>川口運動公園と、遊覧船</a:t>
            </a:r>
          </a:p>
          <a:p>
            <a:pPr algn="ctr"/>
            <a:r>
              <a:rPr lang="ja-JP" altLang="en-US" dirty="0"/>
              <a:t>乗り場付近の湖岸を歩け</a:t>
            </a:r>
          </a:p>
          <a:p>
            <a:pPr algn="ctr"/>
            <a:r>
              <a:rPr lang="ja-JP" altLang="en-US" dirty="0" err="1"/>
              <a:t>るように</a:t>
            </a:r>
            <a:r>
              <a:rPr lang="ja-JP" altLang="en-US" dirty="0"/>
              <a:t>整備</a:t>
            </a:r>
          </a:p>
        </p:txBody>
      </p:sp>
      <p:pic>
        <p:nvPicPr>
          <p:cNvPr id="8" name="Picture 6" descr="D:\写真\IMG_0407.JPG"/>
          <p:cNvPicPr>
            <a:picLocks noChangeAspect="1" noChangeArrowheads="1"/>
          </p:cNvPicPr>
          <p:nvPr/>
        </p:nvPicPr>
        <p:blipFill>
          <a:blip r:embed="rId4" cstate="print">
            <a:lum bright="-10000"/>
          </a:blip>
          <a:srcRect/>
          <a:stretch>
            <a:fillRect/>
          </a:stretch>
        </p:blipFill>
        <p:spPr bwMode="auto">
          <a:xfrm>
            <a:off x="7613926" y="4643446"/>
            <a:ext cx="1530074" cy="11469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9467" name="AutoShape 11"/>
          <p:cNvSpPr>
            <a:spLocks noChangeArrowheads="1"/>
          </p:cNvSpPr>
          <p:nvPr/>
        </p:nvSpPr>
        <p:spPr bwMode="auto">
          <a:xfrm>
            <a:off x="6084888" y="3716338"/>
            <a:ext cx="2881312" cy="93503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ja-JP" altLang="en-US" dirty="0"/>
              <a:t>駅前通りの歩道を霞ヶ浦</a:t>
            </a:r>
          </a:p>
          <a:p>
            <a:pPr algn="ctr"/>
            <a:r>
              <a:rPr lang="ja-JP" altLang="en-US" dirty="0"/>
              <a:t>へ続く道に改修</a:t>
            </a:r>
          </a:p>
        </p:txBody>
      </p:sp>
      <p:sp>
        <p:nvSpPr>
          <p:cNvPr id="19471" name="Freeform 15"/>
          <p:cNvSpPr>
            <a:spLocks/>
          </p:cNvSpPr>
          <p:nvPr/>
        </p:nvSpPr>
        <p:spPr bwMode="auto">
          <a:xfrm>
            <a:off x="4046538" y="4065588"/>
            <a:ext cx="19050" cy="17462"/>
          </a:xfrm>
          <a:custGeom>
            <a:avLst/>
            <a:gdLst/>
            <a:ahLst/>
            <a:cxnLst>
              <a:cxn ang="0">
                <a:pos x="12" y="11"/>
              </a:cxn>
              <a:cxn ang="0">
                <a:pos x="0" y="0"/>
              </a:cxn>
              <a:cxn ang="0">
                <a:pos x="12" y="11"/>
              </a:cxn>
            </a:cxnLst>
            <a:rect l="0" t="0" r="r" b="b"/>
            <a:pathLst>
              <a:path w="12" h="11">
                <a:moveTo>
                  <a:pt x="12" y="11"/>
                </a:moveTo>
                <a:cubicBezTo>
                  <a:pt x="8" y="7"/>
                  <a:pt x="0" y="0"/>
                  <a:pt x="0" y="0"/>
                </a:cubicBezTo>
                <a:cubicBezTo>
                  <a:pt x="0" y="0"/>
                  <a:pt x="8" y="7"/>
                  <a:pt x="12" y="11"/>
                </a:cubicBezTo>
                <a:close/>
              </a:path>
            </a:pathLst>
          </a:custGeom>
          <a:solidFill>
            <a:schemeClr val="accent1"/>
          </a:solidFill>
          <a:ln w="9525">
            <a:solidFill>
              <a:schemeClr val="tx1"/>
            </a:solidFill>
            <a:round/>
            <a:headEnd/>
            <a:tailEnd/>
          </a:ln>
          <a:effectLst/>
        </p:spPr>
        <p:txBody>
          <a:bodyPr/>
          <a:lstStyle/>
          <a:p>
            <a:endParaRPr lang="ja-JP" altLang="en-US"/>
          </a:p>
        </p:txBody>
      </p:sp>
      <p:sp>
        <p:nvSpPr>
          <p:cNvPr id="19474" name="Freeform 18"/>
          <p:cNvSpPr>
            <a:spLocks/>
          </p:cNvSpPr>
          <p:nvPr/>
        </p:nvSpPr>
        <p:spPr bwMode="auto">
          <a:xfrm>
            <a:off x="1258888" y="3716338"/>
            <a:ext cx="2736850" cy="1944687"/>
          </a:xfrm>
          <a:custGeom>
            <a:avLst/>
            <a:gdLst/>
            <a:ahLst/>
            <a:cxnLst>
              <a:cxn ang="0">
                <a:pos x="182" y="1180"/>
              </a:cxn>
              <a:cxn ang="0">
                <a:pos x="0" y="1089"/>
              </a:cxn>
              <a:cxn ang="0">
                <a:pos x="363" y="227"/>
              </a:cxn>
              <a:cxn ang="0">
                <a:pos x="953" y="273"/>
              </a:cxn>
              <a:cxn ang="0">
                <a:pos x="1588" y="182"/>
              </a:cxn>
              <a:cxn ang="0">
                <a:pos x="1679" y="0"/>
              </a:cxn>
              <a:cxn ang="0">
                <a:pos x="1724" y="273"/>
              </a:cxn>
              <a:cxn ang="0">
                <a:pos x="953" y="409"/>
              </a:cxn>
              <a:cxn ang="0">
                <a:pos x="590" y="318"/>
              </a:cxn>
              <a:cxn ang="0">
                <a:pos x="182" y="1180"/>
              </a:cxn>
            </a:cxnLst>
            <a:rect l="0" t="0" r="r" b="b"/>
            <a:pathLst>
              <a:path w="1724" h="1180">
                <a:moveTo>
                  <a:pt x="182" y="1180"/>
                </a:moveTo>
                <a:lnTo>
                  <a:pt x="0" y="1089"/>
                </a:lnTo>
                <a:lnTo>
                  <a:pt x="363" y="227"/>
                </a:lnTo>
                <a:lnTo>
                  <a:pt x="953" y="273"/>
                </a:lnTo>
                <a:lnTo>
                  <a:pt x="1588" y="182"/>
                </a:lnTo>
                <a:lnTo>
                  <a:pt x="1679" y="0"/>
                </a:lnTo>
                <a:lnTo>
                  <a:pt x="1724" y="273"/>
                </a:lnTo>
                <a:lnTo>
                  <a:pt x="953" y="409"/>
                </a:lnTo>
                <a:lnTo>
                  <a:pt x="590" y="318"/>
                </a:lnTo>
                <a:lnTo>
                  <a:pt x="182" y="1180"/>
                </a:lnTo>
                <a:close/>
              </a:path>
            </a:pathLst>
          </a:custGeom>
          <a:solidFill>
            <a:srgbClr val="FFFF99">
              <a:alpha val="48000"/>
            </a:srgbClr>
          </a:solidFill>
          <a:ln w="19050" cap="flat">
            <a:solidFill>
              <a:srgbClr val="FFFFFF"/>
            </a:solidFill>
            <a:prstDash val="sysDot"/>
            <a:round/>
            <a:headEnd/>
            <a:tailEnd/>
          </a:ln>
          <a:effectLst/>
        </p:spPr>
        <p:txBody>
          <a:bodyPr/>
          <a:lstStyle/>
          <a:p>
            <a:endParaRPr lang="ja-JP" altLang="en-US"/>
          </a:p>
        </p:txBody>
      </p:sp>
      <p:sp>
        <p:nvSpPr>
          <p:cNvPr id="14" name="AutoShape 9"/>
          <p:cNvSpPr>
            <a:spLocks noChangeArrowheads="1"/>
          </p:cNvSpPr>
          <p:nvPr/>
        </p:nvSpPr>
        <p:spPr bwMode="auto">
          <a:xfrm rot="5963480">
            <a:off x="3763168" y="3479998"/>
            <a:ext cx="250776" cy="4612908"/>
          </a:xfrm>
          <a:prstGeom prst="downArrow">
            <a:avLst>
              <a:gd name="adj1" fmla="val 50000"/>
              <a:gd name="adj2" fmla="val 575184"/>
            </a:avLst>
          </a:prstGeom>
          <a:ln>
            <a:headEnd/>
            <a:tailEnd/>
          </a:ln>
        </p:spPr>
        <p:style>
          <a:lnRef idx="1">
            <a:schemeClr val="accent4"/>
          </a:lnRef>
          <a:fillRef idx="3">
            <a:schemeClr val="accent4"/>
          </a:fillRef>
          <a:effectRef idx="2">
            <a:schemeClr val="accent4"/>
          </a:effectRef>
          <a:fontRef idx="minor">
            <a:schemeClr val="lt1"/>
          </a:fontRef>
        </p:style>
        <p:txBody>
          <a:bodyPr vert="eaVert" wrap="none" anchor="ctr"/>
          <a:lstStyle/>
          <a:p>
            <a:endParaRPr lang="ja-JP" altLang="en-US"/>
          </a:p>
        </p:txBody>
      </p:sp>
      <p:sp>
        <p:nvSpPr>
          <p:cNvPr id="15" name="AutoShape 11"/>
          <p:cNvSpPr>
            <a:spLocks noChangeArrowheads="1"/>
          </p:cNvSpPr>
          <p:nvPr/>
        </p:nvSpPr>
        <p:spPr bwMode="auto">
          <a:xfrm>
            <a:off x="6072198" y="5715016"/>
            <a:ext cx="2881312" cy="935037"/>
          </a:xfrm>
          <a:prstGeom prst="roundRect">
            <a:avLst>
              <a:gd name="adj" fmla="val 16667"/>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ja-JP" altLang="en-US" dirty="0" smtClean="0"/>
              <a:t>駅から霞ヶ浦までの</a:t>
            </a:r>
            <a:endParaRPr lang="en-US" altLang="ja-JP" dirty="0" smtClean="0"/>
          </a:p>
          <a:p>
            <a:pPr algn="ctr"/>
            <a:r>
              <a:rPr lang="ja-JP" altLang="en-US" dirty="0" smtClean="0"/>
              <a:t>誘導サイン</a:t>
            </a:r>
            <a:endParaRPr lang="ja-JP" altLang="en-US" dirty="0"/>
          </a:p>
        </p:txBody>
      </p:sp>
      <p:sp>
        <p:nvSpPr>
          <p:cNvPr id="16" name="テキスト ボックス 15"/>
          <p:cNvSpPr txBox="1"/>
          <p:nvPr/>
        </p:nvSpPr>
        <p:spPr>
          <a:xfrm>
            <a:off x="5929322" y="0"/>
            <a:ext cx="3057247" cy="338554"/>
          </a:xfrm>
          <a:prstGeom prst="rect">
            <a:avLst/>
          </a:prstGeom>
          <a:noFill/>
        </p:spPr>
        <p:txBody>
          <a:bodyPr wrap="square" rtlCol="0">
            <a:spAutoFit/>
          </a:bodyPr>
          <a:lstStyle/>
          <a:p>
            <a:r>
              <a:rPr kumimoji="1" lang="ja-JP" altLang="en-US" sz="1600" dirty="0" smtClean="0">
                <a:solidFill>
                  <a:schemeClr val="bg1"/>
                </a:solidFill>
                <a:latin typeface="HG丸ｺﾞｼｯｸM-PRO" pitchFamily="50" charset="-128"/>
                <a:ea typeface="HG丸ｺﾞｼｯｸM-PRO" pitchFamily="50" charset="-128"/>
              </a:rPr>
              <a:t>資源を魅力に変える基盤づくり</a:t>
            </a:r>
            <a:endParaRPr kumimoji="1" lang="ja-JP" altLang="en-US" sz="1600" dirty="0">
              <a:solidFill>
                <a:schemeClr val="bg1"/>
              </a:solidFill>
              <a:latin typeface="HG丸ｺﾞｼｯｸM-PRO" pitchFamily="50" charset="-128"/>
              <a:ea typeface="HG丸ｺﾞｼｯｸM-PRO" pitchFamily="50" charset="-12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バン">
  <a:themeElements>
    <a:clrScheme name="アーバン">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アーバン">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1200</TotalTime>
  <Words>1587</Words>
  <Application>Microsoft Office PowerPoint</Application>
  <PresentationFormat>画面に合わせる (4:3)</PresentationFormat>
  <Paragraphs>354</Paragraphs>
  <Slides>32</Slides>
  <Notes>3</Notes>
  <HiddenSlides>3</HiddenSlides>
  <MMClips>0</MMClips>
  <ScaleCrop>false</ScaleCrop>
  <HeadingPairs>
    <vt:vector size="4" baseType="variant">
      <vt:variant>
        <vt:lpstr>テーマ</vt:lpstr>
      </vt:variant>
      <vt:variant>
        <vt:i4>1</vt:i4>
      </vt:variant>
      <vt:variant>
        <vt:lpstr>スライド タイトル</vt:lpstr>
      </vt:variant>
      <vt:variant>
        <vt:i4>32</vt:i4>
      </vt:variant>
    </vt:vector>
  </HeadingPairs>
  <TitlesOfParts>
    <vt:vector size="33" baseType="lpstr">
      <vt:lpstr>アーバン</vt:lpstr>
      <vt:lpstr>土浦式パラダイムシフト</vt:lpstr>
      <vt:lpstr>スライド 2</vt:lpstr>
      <vt:lpstr>気付かせるためには…</vt:lpstr>
      <vt:lpstr>提案「土浦パラダイムシフト」</vt:lpstr>
      <vt:lpstr>①資源から魅力への取り組み</vt:lpstr>
      <vt:lpstr>資源を見出すにあたって</vt:lpstr>
      <vt:lpstr>（１）土浦駅東側整備</vt:lpstr>
      <vt:lpstr>土浦駅東側整備</vt:lpstr>
      <vt:lpstr>土浦駅東側再開発</vt:lpstr>
      <vt:lpstr>土浦駅東側再開発・修景案</vt:lpstr>
      <vt:lpstr>土浦駅東口再開発・B/C</vt:lpstr>
      <vt:lpstr>（２）新治観光シャトル 　　　筑波山・霞ヶ浦周遊きっぷ</vt:lpstr>
      <vt:lpstr>筑波山・霞ヶ浦周遊きっぷ</vt:lpstr>
      <vt:lpstr>筑波山・霞ヶ浦周遊きっぷ</vt:lpstr>
      <vt:lpstr>観光シャトルバス</vt:lpstr>
      <vt:lpstr>シャトルバス運行時期</vt:lpstr>
      <vt:lpstr>スライド 17</vt:lpstr>
      <vt:lpstr>市民によるまちづくり推進プラン 「TAP　(Tsuchiura Action Project)」</vt:lpstr>
      <vt:lpstr>アンケート：生涯学習に必要なものは？  </vt:lpstr>
      <vt:lpstr>「TAP　(Tsuchiura Action Project)」 (１)　基幹システム (２)　還元システム</vt:lpstr>
      <vt:lpstr>スライド 21</vt:lpstr>
      <vt:lpstr>スライド 22</vt:lpstr>
      <vt:lpstr>スライド 23</vt:lpstr>
      <vt:lpstr>スライド 24</vt:lpstr>
      <vt:lpstr>スライド 25</vt:lpstr>
      <vt:lpstr>まとめ</vt:lpstr>
      <vt:lpstr>まとめ</vt:lpstr>
      <vt:lpstr>参考文献</vt:lpstr>
      <vt:lpstr>御清聴ありがとうございました</vt:lpstr>
      <vt:lpstr>スライド 30</vt:lpstr>
      <vt:lpstr>スライド 31</vt:lpstr>
      <vt:lpstr>資源から魅力へ</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土浦式マスタープランロジック</dc:title>
  <dc:creator> </dc:creator>
  <cp:lastModifiedBy> </cp:lastModifiedBy>
  <cp:revision>119</cp:revision>
  <dcterms:created xsi:type="dcterms:W3CDTF">2009-02-19T05:16:52Z</dcterms:created>
  <dcterms:modified xsi:type="dcterms:W3CDTF">2009-02-20T02:54:19Z</dcterms:modified>
</cp:coreProperties>
</file>